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327A-782F-4DE3-A175-AE2EEC1C2E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CA71-F7AE-4A51-A140-7F5381AD8F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3A9E-43DD-4808-92B6-A9C2ED50B6F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C618-4FED-48DD-9980-561A592B451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6ACD-7A58-46BA-A41E-60AD6D3CFA1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5A60-0F2D-4BF4-BFA3-5B77C4240A9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3C36-939C-4B5B-A43B-0735C00DF8C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FCA0-A630-45AC-A6D8-E48BAA9F08E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25DD-0DC8-4E61-ADDB-E6CFD390236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4CE-27EC-4CBE-840A-CF68E40ABD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EC19-7CC6-46A5-BCCE-F72920FF94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73B0-753D-4B02-A669-9E9D8B2671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40DD-62BD-482D-AEE4-DD930E61A0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4A82-9F79-44DB-8FC7-0CC511D4609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AE2E-0B54-427C-838E-03F731DEDBD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D7D0-D120-48E3-B3D4-1977874E290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24AB-7DD5-4715-A407-4A18835158C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3257-5CAA-43E9-87C6-606F3256C02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55B2-09BB-4193-9EC2-83403C4D2F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FDAF-42C3-4D71-9CD6-49B8B9EE24E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1A06-EFDB-4EFF-B34D-3637B679CF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381E-01F3-4B41-A753-635E732E028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E1BA-5AB9-4E5F-A4FC-FB3A99EA20E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74CB-960E-4E9C-9CDC-DB91B97198A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E9C7FB-F081-4633-B93C-B395133A02B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165A1D-8CA8-4ADE-9000-4EA6DA07D8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6041;&#30452;&#37329;&#22826;&#38451;\&#37329;&#22826;&#38451;&#25945;&#32946;&#36719;&#20214;\&#24191;&#24030;&#29256;\&#25945;&#32946;&#31185;&#23398;&#24191;&#24030;&#23567;&#23398;&#33521;&#35821;&#20845;&#24180;&#32423;&#19978;&#20876;\A\resource\m2u04\mp3\read12.mp3" TargetMode="External"/><Relationship Id="rId1" Type="http://schemas.microsoft.com/office/2007/relationships/media" Target="file:///E:\&#26041;&#30452;&#37329;&#22826;&#38451;\&#37329;&#22826;&#38451;&#25945;&#32946;&#36719;&#20214;\&#24191;&#24030;&#29256;\&#25945;&#32946;&#31185;&#23398;&#24191;&#24030;&#23567;&#23398;&#33521;&#35821;&#20845;&#24180;&#32423;&#19978;&#20876;\A\resource\m2u04\mp3\read12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5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&#20845;&#19978;&#35838;&#20214;\U4\&#35838;&#25991;.mp3" TargetMode="External"/><Relationship Id="rId1" Type="http://schemas.microsoft.com/office/2007/relationships/media" Target="file:///C:\Users\Administrator\&#20845;&#19978;&#35838;&#20214;\U4\&#35838;&#25991;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Administrator\&#20845;&#19978;&#35838;&#20214;\U4\city%20kid%201.wma" TargetMode="External"/><Relationship Id="rId1" Type="http://schemas.microsoft.com/office/2007/relationships/media" Target="file:///C:\Users\Administrator\&#20845;&#19978;&#35838;&#20214;\U4\city%20kid%201.wma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767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4976813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彩虹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2776" y="1175608"/>
            <a:ext cx="109712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515150" y="1653016"/>
            <a:ext cx="8113699" cy="111991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2273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11430"/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mic Sans MS" panose="030F0702030302020204" pitchFamily="66" charset="0"/>
              </a:rPr>
              <a:t>Unit 4 I like </a:t>
            </a:r>
            <a:r>
              <a:rPr lang="en-US" altLang="zh-CN" sz="4000" b="1" dirty="0">
                <a:ln w="11430"/>
                <a:solidFill>
                  <a:srgbClr val="FFFF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mic Sans MS" panose="030F0702030302020204" pitchFamily="66" charset="0"/>
              </a:rPr>
              <a:t>the city </a:t>
            </a:r>
            <a:r>
              <a:rPr lang="en-US" altLang="zh-CN" sz="4000" b="1" dirty="0">
                <a:ln w="11430"/>
                <a:solidFill>
                  <a:srgbClr val="00B0F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omic Sans MS" panose="030F0702030302020204" pitchFamily="66" charset="0"/>
              </a:rPr>
              <a:t>very  much</a:t>
            </a:r>
            <a:endParaRPr lang="zh-CN" altLang="en-US" sz="4000" b="1" dirty="0">
              <a:ln w="11430"/>
              <a:solidFill>
                <a:srgbClr val="00B0F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7" name="图片 36" descr="Letsre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2451958"/>
            <a:ext cx="4211638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6632"/>
            <a:ext cx="20162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Let’s talk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323850" y="981075"/>
            <a:ext cx="327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What can you see in the </a:t>
            </a:r>
            <a:r>
              <a:rPr lang="en-US" altLang="zh-CN" sz="2800" b="1">
                <a:solidFill>
                  <a:srgbClr val="FF0000"/>
                </a:solidFill>
              </a:rPr>
              <a:t>countryside</a:t>
            </a:r>
            <a:r>
              <a:rPr lang="en-US" altLang="zh-CN" sz="2800" b="1">
                <a:solidFill>
                  <a:prstClr val="black"/>
                </a:solidFill>
              </a:rPr>
              <a:t>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1268" name="图片 9" descr="country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708275"/>
            <a:ext cx="30241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H="1" flipV="1">
            <a:off x="1979613" y="3644900"/>
            <a:ext cx="1439862" cy="144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443663" y="3789363"/>
            <a:ext cx="576262" cy="792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932363" y="4868863"/>
            <a:ext cx="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932363" y="2133600"/>
            <a:ext cx="0" cy="574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fie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589588"/>
            <a:ext cx="22669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84888" y="62372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</a:rPr>
              <a:t>field</a:t>
            </a:r>
            <a:endParaRPr lang="zh-CN" altLang="en-US" sz="2400">
              <a:solidFill>
                <a:prstClr val="black"/>
              </a:solidFill>
            </a:endParaRPr>
          </a:p>
        </p:txBody>
      </p:sp>
      <p:pic>
        <p:nvPicPr>
          <p:cNvPr id="28" name="图片 27" descr="Lookan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5004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51725" y="52292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</a:rPr>
              <a:t>animals</a:t>
            </a:r>
            <a:endParaRPr lang="zh-CN" altLang="en-US" sz="2400">
              <a:solidFill>
                <a:prstClr val="black"/>
              </a:solidFill>
            </a:endParaRPr>
          </a:p>
        </p:txBody>
      </p:sp>
      <p:pic>
        <p:nvPicPr>
          <p:cNvPr id="30" name="图片 29" descr="pic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60350"/>
            <a:ext cx="23764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40425" y="549275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</a:rPr>
              <a:t>fruits</a:t>
            </a: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0825" y="39338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black"/>
                </a:solidFill>
              </a:rPr>
              <a:t>vegetables</a:t>
            </a:r>
            <a:endParaRPr lang="zh-CN" altLang="en-US" sz="2400">
              <a:solidFill>
                <a:prstClr val="black"/>
              </a:solidFill>
            </a:endParaRPr>
          </a:p>
        </p:txBody>
      </p:sp>
      <p:pic>
        <p:nvPicPr>
          <p:cNvPr id="33" name="Picture 44" descr="vegetab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49500"/>
            <a:ext cx="19081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6632"/>
            <a:ext cx="20162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Let’s talk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395288" y="620713"/>
            <a:ext cx="756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  <a:cs typeface="Arial" panose="020B0604020202020204" pitchFamily="34" charset="0"/>
              </a:rPr>
              <a:t>What can you do in the city</a:t>
            </a:r>
            <a:r>
              <a:rPr lang="en-US" altLang="zh-CN" sz="2800" b="1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zh-CN" altLang="en-US" sz="2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434430" y="1340768"/>
            <a:ext cx="7559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What can you do in the </a:t>
            </a:r>
            <a:r>
              <a:rPr lang="en-US" altLang="zh-CN" sz="2800" b="1" dirty="0">
                <a:solidFill>
                  <a:srgbClr val="FF0000"/>
                </a:solidFill>
              </a:rPr>
              <a:t>countryside</a:t>
            </a:r>
            <a:r>
              <a:rPr lang="en-US" altLang="zh-CN" sz="2800" b="1" dirty="0">
                <a:solidFill>
                  <a:prstClr val="black"/>
                </a:solidFill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几个人讨论，讨论能做什么。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并记录在书本第</a:t>
            </a:r>
            <a:r>
              <a:rPr lang="en-US" altLang="zh-CN" sz="2800" b="1" dirty="0">
                <a:solidFill>
                  <a:srgbClr val="FF0000"/>
                </a:solidFill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</a:rPr>
              <a:t>页空白处。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36513"/>
            <a:ext cx="20288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27088" y="765175"/>
            <a:ext cx="309721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city</a:t>
            </a:r>
            <a:endParaRPr lang="zh-CN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6100" y="692150"/>
            <a:ext cx="44640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countryside</a:t>
            </a:r>
            <a:endParaRPr lang="zh-CN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40200" y="620713"/>
            <a:ext cx="0" cy="561657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1700213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go shopping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2205038"/>
            <a:ext cx="3097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go to the KTVs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2708275"/>
            <a:ext cx="295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play in the park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3213100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visit the museum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088" y="3860800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go to the KFCs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950" y="4508500"/>
            <a:ext cx="4248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visit the flower show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…….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9700" y="141287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grow vegetables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2725" y="1916113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feed the animals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92725" y="2492375"/>
            <a:ext cx="2735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plant trees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….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5219700" y="3429000"/>
            <a:ext cx="3563938" cy="1058863"/>
          </a:xfrm>
          <a:prstGeom prst="wedgeRoundRectCallout">
            <a:avLst>
              <a:gd name="adj1" fmla="val 57866"/>
              <a:gd name="adj2" fmla="val 12750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is much more to do in the city than in the countryside.</a:t>
            </a:r>
          </a:p>
        </p:txBody>
      </p:sp>
      <p:pic>
        <p:nvPicPr>
          <p:cNvPr id="13328" name="图片 18" descr="stude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373688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ad1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49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7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60350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These  people are enjoy city life.</a:t>
            </a:r>
            <a:endParaRPr lang="zh-CN" altLang="en-US" sz="2800" b="1">
              <a:solidFill>
                <a:prstClr val="black"/>
              </a:solidFill>
            </a:endParaRPr>
          </a:p>
        </p:txBody>
      </p:sp>
      <p:pic>
        <p:nvPicPr>
          <p:cNvPr id="6" name="Picture 2" descr="G:\PPT图片\234974-1310100KJ86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908050"/>
            <a:ext cx="2232025" cy="165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Ms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15144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3" descr="studen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981075"/>
            <a:ext cx="16557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Ja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908050"/>
            <a:ext cx="12033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/>
          <p:cNvGrpSpPr/>
          <p:nvPr/>
        </p:nvGrpSpPr>
        <p:grpSpPr bwMode="auto">
          <a:xfrm>
            <a:off x="468313" y="3789363"/>
            <a:ext cx="1514475" cy="2303462"/>
            <a:chOff x="295" y="2387"/>
            <a:chExt cx="954" cy="1451"/>
          </a:xfrm>
        </p:grpSpPr>
        <p:pic>
          <p:nvPicPr>
            <p:cNvPr id="15366" name="Picture 5" descr="Ms Whi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" y="2387"/>
              <a:ext cx="954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295" y="3521"/>
              <a:ext cx="952" cy="317"/>
            </a:xfrm>
            <a:prstGeom prst="rect">
              <a:avLst/>
            </a:prstGeom>
            <a:solidFill>
              <a:srgbClr val="CBED1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prstClr val="black"/>
                  </a:solidFill>
                  <a:latin typeface="Arial" panose="020B0604020202020204" pitchFamily="34" charset="0"/>
                </a:rPr>
                <a:t>Ms White</a:t>
              </a:r>
            </a:p>
          </p:txBody>
        </p:sp>
      </p:grpSp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700338" y="3789363"/>
            <a:ext cx="5832475" cy="1058862"/>
          </a:xfrm>
          <a:prstGeom prst="wedgeRoundRectCallout">
            <a:avLst>
              <a:gd name="adj1" fmla="val 63333"/>
              <a:gd name="adj2" fmla="val 498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are many supermarkets here.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can go shopping  </a:t>
            </a:r>
            <a:r>
              <a:rPr lang="en-US" altLang="zh-CN" sz="2000">
                <a:solidFill>
                  <a:srgbClr val="FF3399"/>
                </a:solidFill>
                <a:latin typeface="Comic Sans MS" panose="030F0702030302020204" pitchFamily="66" charset="0"/>
                <a:ea typeface="楷体_GB2312" charset="-122"/>
              </a:rPr>
              <a:t>day  and night</a:t>
            </a: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.</a:t>
            </a:r>
          </a:p>
        </p:txBody>
      </p:sp>
      <p:pic>
        <p:nvPicPr>
          <p:cNvPr id="15364" name="Picture 9" descr="u=2967154310,1151245929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0"/>
            <a:ext cx="3995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859338" y="4508500"/>
            <a:ext cx="208915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3399"/>
                </a:solidFill>
                <a:latin typeface="Arial" panose="020B0604020202020204" pitchFamily="34" charset="0"/>
              </a:rPr>
              <a:t>all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6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=3312607019,424595599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3276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3924300" y="981075"/>
            <a:ext cx="2232025" cy="792163"/>
          </a:xfrm>
          <a:prstGeom prst="curvedRightArrow">
            <a:avLst>
              <a:gd name="adj1" fmla="val 20000"/>
              <a:gd name="adj2" fmla="val 40000"/>
              <a:gd name="adj3" fmla="val 93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</a:rPr>
              <a:t>sell</a:t>
            </a:r>
          </a:p>
        </p:txBody>
      </p:sp>
      <p:pic>
        <p:nvPicPr>
          <p:cNvPr id="16388" name="Picture 7" descr="u=667025578,196115436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0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Ms Whit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1412875"/>
            <a:ext cx="969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9"/>
          <p:cNvGrpSpPr/>
          <p:nvPr/>
        </p:nvGrpSpPr>
        <p:grpSpPr bwMode="auto">
          <a:xfrm>
            <a:off x="468313" y="3789363"/>
            <a:ext cx="1514475" cy="2303462"/>
            <a:chOff x="295" y="2387"/>
            <a:chExt cx="954" cy="1451"/>
          </a:xfrm>
        </p:grpSpPr>
        <p:pic>
          <p:nvPicPr>
            <p:cNvPr id="16394" name="Picture 10" descr="Ms Whit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" y="2387"/>
              <a:ext cx="954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95" y="3521"/>
              <a:ext cx="952" cy="317"/>
            </a:xfrm>
            <a:prstGeom prst="rect">
              <a:avLst/>
            </a:prstGeom>
            <a:solidFill>
              <a:srgbClr val="CBED1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prstClr val="black"/>
                  </a:solidFill>
                  <a:latin typeface="Arial" panose="020B0604020202020204" pitchFamily="34" charset="0"/>
                </a:rPr>
                <a:t>Ms White</a:t>
              </a:r>
            </a:p>
          </p:txBody>
        </p:sp>
      </p:grp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6877050" y="2636838"/>
            <a:ext cx="15827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black"/>
                </a:solidFill>
                <a:latin typeface="Arial" panose="020B0604020202020204" pitchFamily="34" charset="0"/>
              </a:rPr>
              <a:t>buy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700338" y="3789363"/>
            <a:ext cx="5832475" cy="1058862"/>
          </a:xfrm>
          <a:prstGeom prst="wedgeRoundRectCallout">
            <a:avLst>
              <a:gd name="adj1" fmla="val 63333"/>
              <a:gd name="adj2" fmla="val 498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 supermarkets </a:t>
            </a:r>
            <a:r>
              <a:rPr lang="en-US" altLang="zh-CN" sz="2000">
                <a:solidFill>
                  <a:srgbClr val="FF3399"/>
                </a:solidFill>
                <a:latin typeface="Comic Sans MS" panose="030F0702030302020204" pitchFamily="66" charset="0"/>
                <a:ea typeface="楷体_GB2312" charset="-122"/>
              </a:rPr>
              <a:t>sell</a:t>
            </a: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 lots of different things.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can </a:t>
            </a:r>
            <a:r>
              <a:rPr lang="en-US" altLang="zh-CN" sz="2000">
                <a:solidFill>
                  <a:srgbClr val="0000FF"/>
                </a:solidFill>
                <a:latin typeface="Comic Sans MS" panose="030F0702030302020204" pitchFamily="66" charset="0"/>
                <a:ea typeface="楷体_GB2312" charset="-122"/>
              </a:rPr>
              <a:t>buy</a:t>
            </a: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  many different things.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32138" y="5084763"/>
            <a:ext cx="6011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sell </a:t>
            </a:r>
            <a:r>
              <a:rPr lang="zh-CN" altLang="en-US" sz="2000" b="1">
                <a:solidFill>
                  <a:prstClr val="black"/>
                </a:solidFill>
              </a:rPr>
              <a:t>新单词，意思是出售。  反义词是</a:t>
            </a:r>
            <a:r>
              <a:rPr lang="en-US" altLang="zh-CN" sz="2000" b="1">
                <a:solidFill>
                  <a:prstClr val="black"/>
                </a:solidFill>
              </a:rPr>
              <a:t>buy</a:t>
            </a:r>
            <a:r>
              <a:rPr lang="zh-CN" altLang="en-US" sz="2000" b="1">
                <a:solidFill>
                  <a:prstClr val="black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"/>
          <p:cNvGrpSpPr/>
          <p:nvPr/>
        </p:nvGrpSpPr>
        <p:grpSpPr bwMode="auto">
          <a:xfrm>
            <a:off x="468313" y="3573463"/>
            <a:ext cx="1655762" cy="2808287"/>
            <a:chOff x="340" y="1888"/>
            <a:chExt cx="758" cy="1270"/>
          </a:xfrm>
        </p:grpSpPr>
        <p:pic>
          <p:nvPicPr>
            <p:cNvPr id="17417" name="Picture 6" descr="Jan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1888"/>
              <a:ext cx="758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40" y="2931"/>
              <a:ext cx="726" cy="227"/>
            </a:xfrm>
            <a:prstGeom prst="rect">
              <a:avLst/>
            </a:prstGeom>
            <a:solidFill>
              <a:srgbClr val="CBED1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prstClr val="black"/>
                  </a:solidFill>
                  <a:latin typeface="Arial" panose="020B0604020202020204" pitchFamily="34" charset="0"/>
                </a:rPr>
                <a:t>Janet</a:t>
              </a:r>
            </a:p>
          </p:txBody>
        </p:sp>
      </p:grpSp>
      <p:pic>
        <p:nvPicPr>
          <p:cNvPr id="17411" name="Picture 9" descr="u=428307652,2222059931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03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u=1316488151,278486539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0175" y="2133600"/>
            <a:ext cx="26638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u=3181942291,2998012685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0"/>
            <a:ext cx="3097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u=3901193382,1954879291&amp;fm=21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0"/>
            <a:ext cx="30591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700338" y="4581525"/>
            <a:ext cx="5832475" cy="1058863"/>
          </a:xfrm>
          <a:prstGeom prst="wedgeRoundRectCallout">
            <a:avLst>
              <a:gd name="adj1" fmla="val 63333"/>
              <a:gd name="adj2" fmla="val -2511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are many restaurants here.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can eat many delicious food.</a:t>
            </a:r>
          </a:p>
        </p:txBody>
      </p:sp>
      <p:pic>
        <p:nvPicPr>
          <p:cNvPr id="17416" name="Picture 10" descr="u=2861150241,377093820&amp;fm=21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2060575"/>
            <a:ext cx="3313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/>
          <p:nvPr/>
        </p:nvGrpSpPr>
        <p:grpSpPr bwMode="auto">
          <a:xfrm>
            <a:off x="395288" y="4221163"/>
            <a:ext cx="1655762" cy="1728787"/>
            <a:chOff x="249" y="2659"/>
            <a:chExt cx="1043" cy="1089"/>
          </a:xfrm>
        </p:grpSpPr>
        <p:pic>
          <p:nvPicPr>
            <p:cNvPr id="18437" name="图片 3" descr="student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659"/>
              <a:ext cx="1043" cy="895"/>
            </a:xfrm>
            <a:prstGeom prst="rect">
              <a:avLst/>
            </a:prstGeom>
            <a:solidFill>
              <a:srgbClr val="CBE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Rectangle 9"/>
            <p:cNvSpPr>
              <a:spLocks noChangeArrowheads="1"/>
            </p:cNvSpPr>
            <p:nvPr/>
          </p:nvSpPr>
          <p:spPr bwMode="auto">
            <a:xfrm>
              <a:off x="249" y="3566"/>
              <a:ext cx="1043" cy="182"/>
            </a:xfrm>
            <a:prstGeom prst="rect">
              <a:avLst/>
            </a:prstGeom>
            <a:solidFill>
              <a:srgbClr val="CBED1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prstClr val="black"/>
                  </a:solidFill>
                  <a:latin typeface="Arial" panose="020B0604020202020204" pitchFamily="34" charset="0"/>
                </a:rPr>
                <a:t>Peter</a:t>
              </a:r>
            </a:p>
          </p:txBody>
        </p:sp>
      </p:grpSp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700338" y="4581525"/>
            <a:ext cx="5832475" cy="1058863"/>
          </a:xfrm>
          <a:prstGeom prst="wedgeRoundRectCallout">
            <a:avLst>
              <a:gd name="adj1" fmla="val 63333"/>
              <a:gd name="adj2" fmla="val -2511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are many museums here.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can visit  the museum.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395288" y="260350"/>
            <a:ext cx="69850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prstClr val="black"/>
                </a:solidFill>
                <a:latin typeface="Arial" panose="020B0604020202020204" pitchFamily="34" charset="0"/>
              </a:rPr>
              <a:t>Guangzhou museum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prstClr val="black"/>
                </a:solidFill>
                <a:latin typeface="Arial" panose="020B0604020202020204" pitchFamily="34" charset="0"/>
              </a:rPr>
              <a:t>广东省博物馆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PPT图片\234974-1310100KJ86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644900"/>
            <a:ext cx="2232025" cy="165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339975" y="2205038"/>
            <a:ext cx="5832475" cy="1058862"/>
          </a:xfrm>
          <a:prstGeom prst="wedgeRoundRectCallout">
            <a:avLst>
              <a:gd name="adj1" fmla="val 57157"/>
              <a:gd name="adj2" fmla="val 19917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We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are many places here.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We can play all  day.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547813" y="115888"/>
            <a:ext cx="6192837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prstClr val="black"/>
                </a:solidFill>
                <a:latin typeface="Arial" panose="020B0604020202020204" pitchFamily="34" charset="0"/>
              </a:rPr>
              <a:t>many places here in the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51520" y="1851918"/>
            <a:ext cx="6537325" cy="1143000"/>
          </a:xfrm>
        </p:spPr>
        <p:txBody>
          <a:bodyPr/>
          <a:lstStyle/>
          <a:p>
            <a:r>
              <a:rPr lang="en-US" altLang="zh-CN" b="1" i="1" smtClean="0">
                <a:latin typeface="Comic Sans MS" panose="030F0702030302020204" pitchFamily="66" charset="0"/>
              </a:rPr>
              <a:t>But sometimes………</a:t>
            </a:r>
          </a:p>
        </p:txBody>
      </p:sp>
      <p:sp>
        <p:nvSpPr>
          <p:cNvPr id="20483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300788" y="1844675"/>
            <a:ext cx="1366837" cy="10795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28191"/>
            <a:ext cx="69611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9144000" y="1303338"/>
            <a:ext cx="3205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Arial" panose="020B0604020202020204" pitchFamily="34" charset="0"/>
              </a:rPr>
              <a:t>让学生复习句型：</a:t>
            </a:r>
            <a:r>
              <a:rPr lang="en-US" altLang="zh-CN" sz="2000">
                <a:solidFill>
                  <a:prstClr val="black"/>
                </a:solidFill>
                <a:latin typeface="Arial" panose="020B0604020202020204" pitchFamily="34" charset="0"/>
              </a:rPr>
              <a:t>Where are you from?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6350" y="1772816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</a:rPr>
              <a:t>Children. I want to know where  are  you from?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Where  are  you from?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B: I’m  from……..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A:Do  you  like your city?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B:……..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A:Why?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B:Because 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For example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Dalian, Sichuan, Hunan, Guangzhou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</a:rPr>
              <a:t>noisy,comfortable,heavy,slow,quiet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60350"/>
            <a:ext cx="7921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These  people don’t like the city life.</a:t>
            </a:r>
            <a:endParaRPr lang="zh-CN" altLang="en-US" sz="2800" b="1">
              <a:solidFill>
                <a:prstClr val="black"/>
              </a:solidFill>
            </a:endParaRPr>
          </a:p>
        </p:txBody>
      </p:sp>
      <p:pic>
        <p:nvPicPr>
          <p:cNvPr id="32771" name="Picture 3" descr="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08050"/>
            <a:ext cx="14652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052513"/>
            <a:ext cx="15001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57efa34bb6ad0314-c202db5cd0323916-e33b6e2feacb86a545eaefd4b2ddd2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1196975"/>
            <a:ext cx="11525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20131102_1255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10525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149725"/>
            <a:ext cx="1057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8"/>
          <p:cNvSpPr>
            <a:spLocks noChangeArrowheads="1"/>
          </p:cNvSpPr>
          <p:nvPr/>
        </p:nvSpPr>
        <p:spPr bwMode="auto">
          <a:xfrm>
            <a:off x="395288" y="5949950"/>
            <a:ext cx="8636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Ann</a:t>
            </a:r>
          </a:p>
        </p:txBody>
      </p:sp>
      <p:pic>
        <p:nvPicPr>
          <p:cNvPr id="22532" name="Picture 19" descr="u=3173468514,1085582195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0" descr="u=3641380263,2092199298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0"/>
            <a:ext cx="3067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124075" y="4652963"/>
            <a:ext cx="5832475" cy="1058862"/>
          </a:xfrm>
          <a:prstGeom prst="wedgeRoundRectCallout">
            <a:avLst>
              <a:gd name="adj1" fmla="val 64449"/>
              <a:gd name="adj2" fmla="val -4685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don’t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 are  too  many cars.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 am ______ to  go outside.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059113" y="5300663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afraid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492500" y="2708275"/>
            <a:ext cx="4751388" cy="854075"/>
          </a:xfrm>
          <a:prstGeom prst="rect">
            <a:avLst/>
          </a:prstGeom>
          <a:solidFill>
            <a:srgbClr val="C64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afraid</a:t>
            </a:r>
            <a:r>
              <a:rPr lang="zh-CN" altLang="en-US" sz="2000" b="1">
                <a:solidFill>
                  <a:prstClr val="black"/>
                </a:solidFill>
              </a:rPr>
              <a:t>害怕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be afraid to  </a:t>
            </a:r>
            <a:r>
              <a:rPr lang="zh-CN" altLang="en-US" sz="2000" b="1">
                <a:solidFill>
                  <a:prstClr val="black"/>
                </a:solidFill>
              </a:rPr>
              <a:t>害怕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815" grpId="0"/>
      <p:bldP spid="338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u=1105188832,179378123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352901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u=3115650355,1843353184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3671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437063"/>
            <a:ext cx="17414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843213" y="4724400"/>
            <a:ext cx="5832475" cy="1058863"/>
          </a:xfrm>
          <a:prstGeom prst="wedgeRoundRectCallout">
            <a:avLst>
              <a:gd name="adj1" fmla="val 65676"/>
              <a:gd name="adj2" fmla="val -67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don’t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 streets  are  very 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It’s  not ______  for me.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11863" y="5013325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dirty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284663" y="5300663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health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492500" y="2708275"/>
            <a:ext cx="4751388" cy="854075"/>
          </a:xfrm>
          <a:prstGeom prst="rect">
            <a:avLst/>
          </a:prstGeom>
          <a:solidFill>
            <a:srgbClr val="C64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dirty</a:t>
            </a:r>
            <a:r>
              <a:rPr lang="zh-CN" altLang="en-US" sz="2000" b="1">
                <a:solidFill>
                  <a:prstClr val="black"/>
                </a:solidFill>
              </a:rPr>
              <a:t>脏的 形近单词：</a:t>
            </a:r>
            <a:r>
              <a:rPr lang="en-US" altLang="zh-CN" sz="2000" b="1">
                <a:solidFill>
                  <a:prstClr val="black"/>
                </a:solidFill>
              </a:rPr>
              <a:t>thirty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not health for  me</a:t>
            </a:r>
            <a:r>
              <a:rPr lang="zh-CN" altLang="en-US" sz="2000" b="1">
                <a:solidFill>
                  <a:prstClr val="black"/>
                </a:solidFill>
              </a:rPr>
              <a:t>对我不健康</a:t>
            </a: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684213" y="6237288"/>
            <a:ext cx="8636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825" grpId="0"/>
      <p:bldP spid="34826" grpId="0"/>
      <p:bldP spid="348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57efa34bb6ad0314-c202db5cd0323916-e33b6e2feacb86a545eaefd4b2ddd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94300"/>
            <a:ext cx="11525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u=3641380263,209219929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0"/>
            <a:ext cx="3067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 descr="u=3173468514,1085582195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0"/>
            <a:ext cx="3143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843213" y="4724400"/>
            <a:ext cx="5832475" cy="1657350"/>
          </a:xfrm>
          <a:prstGeom prst="wedgeRoundRectCallout">
            <a:avLst>
              <a:gd name="adj1" fmla="val 74602"/>
              <a:gd name="adj2" fmla="val -95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don’t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There  are  too  many cars.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It’s  too_______.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 ____________________.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211638" y="5300663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noisy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492500" y="5661025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can’t go to sleep at night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276600" y="3213100"/>
            <a:ext cx="4751388" cy="854075"/>
          </a:xfrm>
          <a:prstGeom prst="rect">
            <a:avLst/>
          </a:prstGeom>
          <a:solidFill>
            <a:srgbClr val="C64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can’t  go to sleep  at  night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</a:rPr>
              <a:t>晚上不能睡觉</a:t>
            </a:r>
          </a:p>
        </p:txBody>
      </p:sp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250825" y="4868863"/>
            <a:ext cx="86360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Peter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854" grpId="0"/>
      <p:bldP spid="35855" grpId="0"/>
      <p:bldP spid="358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20131102_1255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9900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50825" y="4365625"/>
            <a:ext cx="13684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</a:rPr>
              <a:t>Sam</a:t>
            </a:r>
          </a:p>
        </p:txBody>
      </p:sp>
      <p:pic>
        <p:nvPicPr>
          <p:cNvPr id="25604" name="Picture 8" descr="u=2400728998,2138470169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0"/>
            <a:ext cx="41036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 flipH="1">
            <a:off x="2843213" y="4724400"/>
            <a:ext cx="5832475" cy="1225550"/>
          </a:xfrm>
          <a:prstGeom prst="wedgeRoundRectCallout">
            <a:avLst>
              <a:gd name="adj1" fmla="val 74602"/>
              <a:gd name="adj2" fmla="val 1619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I don’t like the city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 traffic is _________.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The  streets  are _______.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932363" y="5013325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too heavy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435600" y="5373688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3399"/>
                </a:solidFill>
              </a:rPr>
              <a:t>crowded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276600" y="3213100"/>
            <a:ext cx="4751388" cy="396875"/>
          </a:xfrm>
          <a:prstGeom prst="rect">
            <a:avLst/>
          </a:prstGeom>
          <a:solidFill>
            <a:srgbClr val="C64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</a:rPr>
              <a:t>too heavy </a:t>
            </a:r>
            <a:r>
              <a:rPr lang="zh-CN" altLang="en-US" sz="2000" b="1">
                <a:solidFill>
                  <a:prstClr val="black"/>
                </a:solidFill>
              </a:rPr>
              <a:t>太拥挤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874" grpId="0"/>
      <p:bldP spid="36875" grpId="0"/>
      <p:bldP spid="368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11188" y="260350"/>
            <a:ext cx="7921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Do you like  the city life now?</a:t>
            </a:r>
            <a:endParaRPr lang="zh-CN" altLang="en-US" sz="2800" b="1">
              <a:solidFill>
                <a:prstClr val="black"/>
              </a:solidFill>
            </a:endParaRPr>
          </a:p>
        </p:txBody>
      </p:sp>
      <p:pic>
        <p:nvPicPr>
          <p:cNvPr id="6" name="Picture 2" descr="G:\PPT图片\234974-1310100KJ86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349500"/>
            <a:ext cx="1800225" cy="165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8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89138"/>
            <a:ext cx="11985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547813" y="4076700"/>
            <a:ext cx="28797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</a:rPr>
              <a:t>We all like the city life.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076825" y="4365625"/>
            <a:ext cx="15113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</a:rPr>
              <a:t>I don’t like.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Lets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postc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24175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775" y="2636838"/>
            <a:ext cx="259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prstClr val="black"/>
                </a:solidFill>
              </a:rPr>
              <a:t>postcard</a:t>
            </a:r>
            <a:endParaRPr lang="zh-CN" altLang="en-US" sz="3600" b="1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Lets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 descr="LiWei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62513"/>
            <a:ext cx="2627313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27"/>
          <p:cNvSpPr>
            <a:spLocks noChangeArrowheads="1"/>
          </p:cNvSpPr>
          <p:nvPr/>
        </p:nvSpPr>
        <p:spPr bwMode="auto">
          <a:xfrm flipH="1">
            <a:off x="3059113" y="5445125"/>
            <a:ext cx="5832475" cy="1225550"/>
          </a:xfrm>
          <a:prstGeom prst="wedgeRoundRectCallout">
            <a:avLst>
              <a:gd name="adj1" fmla="val 70685"/>
              <a:gd name="adj2" fmla="val -113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Hi, I’m Liwei. I’m going to the city this holiday. I like the city very much! But I really  miss my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5" descr="LiWei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411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7"/>
          <p:cNvSpPr>
            <a:spLocks noChangeArrowheads="1"/>
          </p:cNvSpPr>
          <p:nvPr/>
        </p:nvSpPr>
        <p:spPr bwMode="auto">
          <a:xfrm flipH="1">
            <a:off x="2916238" y="260350"/>
            <a:ext cx="5832475" cy="647700"/>
          </a:xfrm>
          <a:prstGeom prst="wedgeRoundRectCallout">
            <a:avLst>
              <a:gd name="adj1" fmla="val 70685"/>
              <a:gd name="adj2" fmla="val -113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Task1 </a:t>
            </a: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Listen and answer true(T) or false(F).</a:t>
            </a:r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 </a:t>
            </a:r>
          </a:p>
        </p:txBody>
      </p:sp>
      <p:pic>
        <p:nvPicPr>
          <p:cNvPr id="9" name="课文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0713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684213" y="2060575"/>
            <a:ext cx="8208962" cy="3754438"/>
          </a:xfrm>
          <a:prstGeom prst="rect">
            <a:avLst/>
          </a:prstGeom>
          <a:solidFill>
            <a:srgbClr val="C64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 err="1">
                <a:solidFill>
                  <a:prstClr val="black"/>
                </a:solidFill>
              </a:rPr>
              <a:t>Liwei</a:t>
            </a:r>
            <a:r>
              <a:rPr lang="en-US" altLang="zh-CN" sz="2800" b="1" dirty="0">
                <a:solidFill>
                  <a:prstClr val="black"/>
                </a:solidFill>
              </a:rPr>
              <a:t> goes to the city this holiday. (   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 err="1">
                <a:solidFill>
                  <a:prstClr val="black"/>
                </a:solidFill>
              </a:rPr>
              <a:t>Liwei</a:t>
            </a:r>
            <a:r>
              <a:rPr lang="en-US" altLang="zh-CN" sz="2800" b="1" dirty="0">
                <a:solidFill>
                  <a:prstClr val="black"/>
                </a:solidFill>
              </a:rPr>
              <a:t>  likes  some things in the city.(   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>
                <a:solidFill>
                  <a:prstClr val="black"/>
                </a:solidFill>
              </a:rPr>
              <a:t>There  are  many cars in the city.(   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 err="1">
                <a:solidFill>
                  <a:prstClr val="black"/>
                </a:solidFill>
              </a:rPr>
              <a:t>Liwei</a:t>
            </a:r>
            <a:r>
              <a:rPr lang="en-US" altLang="zh-CN" sz="2800" b="1" dirty="0">
                <a:solidFill>
                  <a:prstClr val="black"/>
                </a:solidFill>
              </a:rPr>
              <a:t>  doesn't  miss the  country  life.(   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>
                <a:solidFill>
                  <a:prstClr val="black"/>
                </a:solidFill>
              </a:rPr>
              <a:t>This  postcard  is for  Lucy.(     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800" b="1" dirty="0">
                <a:solidFill>
                  <a:prstClr val="black"/>
                </a:solidFill>
              </a:rPr>
              <a:t>This  postcard  isn’t  for  Lily. (    )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388" y="1989138"/>
            <a:ext cx="792162" cy="6604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850" y="2636838"/>
            <a:ext cx="792163" cy="6619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025" y="3213100"/>
            <a:ext cx="793750" cy="6604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750" y="3860800"/>
            <a:ext cx="792163" cy="66198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4581525"/>
            <a:ext cx="793750" cy="6604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788" y="5229225"/>
            <a:ext cx="792162" cy="6604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" name="矩形 16"/>
          <p:cNvSpPr/>
          <p:nvPr/>
        </p:nvSpPr>
        <p:spPr>
          <a:xfrm>
            <a:off x="2268538" y="4005263"/>
            <a:ext cx="1439862" cy="503237"/>
          </a:xfrm>
          <a:prstGeom prst="rect">
            <a:avLst/>
          </a:prstGeom>
          <a:solidFill>
            <a:srgbClr val="C6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59338" y="4581525"/>
            <a:ext cx="865187" cy="576263"/>
          </a:xfrm>
          <a:prstGeom prst="rect">
            <a:avLst/>
          </a:prstGeom>
          <a:solidFill>
            <a:srgbClr val="C6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Lily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40200" y="5300663"/>
            <a:ext cx="647700" cy="504825"/>
          </a:xfrm>
          <a:prstGeom prst="rect">
            <a:avLst/>
          </a:prstGeom>
          <a:solidFill>
            <a:srgbClr val="C64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5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11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27"/>
          <p:cNvSpPr>
            <a:spLocks noChangeArrowheads="1"/>
          </p:cNvSpPr>
          <p:nvPr/>
        </p:nvSpPr>
        <p:spPr bwMode="auto">
          <a:xfrm flipH="1">
            <a:off x="2916238" y="260350"/>
            <a:ext cx="5832475" cy="647700"/>
          </a:xfrm>
          <a:prstGeom prst="wedgeRoundRectCallout">
            <a:avLst>
              <a:gd name="adj1" fmla="val 70685"/>
              <a:gd name="adj2" fmla="val -113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Task2  </a:t>
            </a: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Read  and answer the questions.</a:t>
            </a:r>
          </a:p>
        </p:txBody>
      </p:sp>
      <p:pic>
        <p:nvPicPr>
          <p:cNvPr id="30724" name="图片 3" descr="Task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981075"/>
            <a:ext cx="4781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" y="3284538"/>
            <a:ext cx="8064500" cy="33242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问题意思：李伟在哪里？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 is  in  the  city. 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答案意思：他在城市里。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问题意思：在城市里，街道是什么样子的？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streets   are  crowded  and  dirty.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答案意思：在城市里，街道都很拥挤，并且很脏。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矩形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6513"/>
            <a:ext cx="2713038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9144000" y="1700213"/>
            <a:ext cx="3205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black"/>
                </a:solidFill>
                <a:latin typeface="Arial" panose="020B0604020202020204" pitchFamily="34" charset="0"/>
              </a:rPr>
              <a:t>回顾何芷晴、李盛权、谢耀帅三位同学的城市生活，并且与他们交流。</a:t>
            </a:r>
            <a:endParaRPr lang="en-US" altLang="zh-CN" sz="2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100" name="组合 28"/>
          <p:cNvGrpSpPr/>
          <p:nvPr/>
        </p:nvGrpSpPr>
        <p:grpSpPr bwMode="auto">
          <a:xfrm>
            <a:off x="6407150" y="3141663"/>
            <a:ext cx="2736850" cy="2265362"/>
            <a:chOff x="467544" y="4365104"/>
            <a:chExt cx="3413470" cy="2561247"/>
          </a:xfrm>
        </p:grpSpPr>
        <p:pic>
          <p:nvPicPr>
            <p:cNvPr id="4116" name="图片 19" descr="李盛权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4365104"/>
              <a:ext cx="2808312" cy="210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TextBox 21"/>
            <p:cNvSpPr txBox="1">
              <a:spLocks noChangeArrowheads="1"/>
            </p:cNvSpPr>
            <p:nvPr/>
          </p:nvSpPr>
          <p:spPr bwMode="auto">
            <a:xfrm>
              <a:off x="467544" y="6334780"/>
              <a:ext cx="3413470" cy="59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Li  Shengquan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101" name="组合 31"/>
          <p:cNvGrpSpPr/>
          <p:nvPr/>
        </p:nvGrpSpPr>
        <p:grpSpPr bwMode="auto">
          <a:xfrm>
            <a:off x="3635375" y="3141663"/>
            <a:ext cx="2736850" cy="2779712"/>
            <a:chOff x="3059832" y="4077072"/>
            <a:chExt cx="2736304" cy="2780928"/>
          </a:xfrm>
        </p:grpSpPr>
        <p:pic>
          <p:nvPicPr>
            <p:cNvPr id="4114" name="图片 29" descr="谢耀帅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7864" y="4077072"/>
              <a:ext cx="1748784" cy="233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Box 30"/>
            <p:cNvSpPr txBox="1">
              <a:spLocks noChangeArrowheads="1"/>
            </p:cNvSpPr>
            <p:nvPr/>
          </p:nvSpPr>
          <p:spPr bwMode="auto">
            <a:xfrm>
              <a:off x="3059832" y="6334780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Xie Yaoshuai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102" name="组合 38"/>
          <p:cNvGrpSpPr/>
          <p:nvPr/>
        </p:nvGrpSpPr>
        <p:grpSpPr bwMode="auto">
          <a:xfrm>
            <a:off x="0" y="3357563"/>
            <a:ext cx="3627438" cy="2879725"/>
            <a:chOff x="2915816" y="3284984"/>
            <a:chExt cx="3627856" cy="2880320"/>
          </a:xfrm>
        </p:grpSpPr>
        <p:grpSp>
          <p:nvGrpSpPr>
            <p:cNvPr id="4110" name="组合 36"/>
            <p:cNvGrpSpPr/>
            <p:nvPr/>
          </p:nvGrpSpPr>
          <p:grpSpPr bwMode="auto">
            <a:xfrm>
              <a:off x="2915816" y="3284984"/>
              <a:ext cx="3627856" cy="2880320"/>
              <a:chOff x="2816352" y="1988840"/>
              <a:chExt cx="3627856" cy="2880320"/>
            </a:xfrm>
          </p:grpSpPr>
          <p:pic>
            <p:nvPicPr>
              <p:cNvPr id="4112" name="图片 34" descr="江伟标和何芷晴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6352" y="2112264"/>
                <a:ext cx="3511296" cy="2633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矩形 35"/>
              <p:cNvSpPr/>
              <p:nvPr/>
            </p:nvSpPr>
            <p:spPr>
              <a:xfrm>
                <a:off x="4572329" y="1988840"/>
                <a:ext cx="1871879" cy="2880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11" name="TextBox 37"/>
            <p:cNvSpPr txBox="1">
              <a:spLocks noChangeArrowheads="1"/>
            </p:cNvSpPr>
            <p:nvPr/>
          </p:nvSpPr>
          <p:spPr bwMode="auto">
            <a:xfrm>
              <a:off x="4788024" y="4005064"/>
              <a:ext cx="165618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He Zhiqing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4103" name="TextBox 39"/>
          <p:cNvSpPr txBox="1">
            <a:spLocks noChangeArrowheads="1"/>
          </p:cNvSpPr>
          <p:nvPr/>
        </p:nvSpPr>
        <p:spPr bwMode="auto">
          <a:xfrm>
            <a:off x="2411413" y="188913"/>
            <a:ext cx="655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We  are  all  live  in  the  city!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What’s  our  city  life  like?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104" name="TextBox 40"/>
          <p:cNvSpPr txBox="1">
            <a:spLocks noChangeArrowheads="1"/>
          </p:cNvSpPr>
          <p:nvPr/>
        </p:nvSpPr>
        <p:spPr bwMode="auto">
          <a:xfrm>
            <a:off x="3779838" y="249237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Sichuan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105" name="TextBox 41"/>
          <p:cNvSpPr txBox="1">
            <a:spLocks noChangeArrowheads="1"/>
          </p:cNvSpPr>
          <p:nvPr/>
        </p:nvSpPr>
        <p:spPr bwMode="auto">
          <a:xfrm>
            <a:off x="250825" y="2924175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Guangzhou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106" name="TextBox 42"/>
          <p:cNvSpPr txBox="1">
            <a:spLocks noChangeArrowheads="1"/>
          </p:cNvSpPr>
          <p:nvPr/>
        </p:nvSpPr>
        <p:spPr bwMode="auto">
          <a:xfrm>
            <a:off x="6227763" y="2565400"/>
            <a:ext cx="2089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Jieyang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1258888" y="1196975"/>
            <a:ext cx="4826000" cy="1511300"/>
          </a:xfrm>
          <a:prstGeom prst="wedgeRectCallout">
            <a:avLst>
              <a:gd name="adj1" fmla="val -58739"/>
              <a:gd name="adj2" fmla="val 6905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Guangzhou  is  a  big  and  modern city. But it’s  </a:t>
            </a:r>
            <a:r>
              <a:rPr lang="en-US" altLang="zh-CN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3924300" y="1125538"/>
            <a:ext cx="4824413" cy="1511300"/>
          </a:xfrm>
          <a:prstGeom prst="wedgeRectCallout">
            <a:avLst>
              <a:gd name="adj1" fmla="val 23239"/>
              <a:gd name="adj2" fmla="val 9747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Jieyang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 a  small  city. It’s  </a:t>
            </a:r>
            <a:r>
              <a:rPr lang="en-US" altLang="zh-CN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 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clean.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3635375" y="1268413"/>
            <a:ext cx="4824413" cy="1512887"/>
          </a:xfrm>
          <a:prstGeom prst="wedgeRectCallout">
            <a:avLst>
              <a:gd name="adj1" fmla="val -32935"/>
              <a:gd name="adj2" fmla="val 10402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Sichuan  is  a good city. The people are  nice.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8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11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27"/>
          <p:cNvSpPr>
            <a:spLocks noChangeArrowheads="1"/>
          </p:cNvSpPr>
          <p:nvPr/>
        </p:nvSpPr>
        <p:spPr bwMode="auto">
          <a:xfrm flipH="1">
            <a:off x="2916238" y="260350"/>
            <a:ext cx="5832475" cy="647700"/>
          </a:xfrm>
          <a:prstGeom prst="wedgeRoundRectCallout">
            <a:avLst>
              <a:gd name="adj1" fmla="val 70685"/>
              <a:gd name="adj2" fmla="val -113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Task2  </a:t>
            </a: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Read  and answer the questions.</a:t>
            </a:r>
          </a:p>
        </p:txBody>
      </p:sp>
      <p:pic>
        <p:nvPicPr>
          <p:cNvPr id="31748" name="图片 11" descr="Task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981075"/>
            <a:ext cx="4781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284538"/>
            <a:ext cx="9144000" cy="34163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问题意思：为什么李伟不能睡觉？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 it’s  very  noisy.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答案意思：因为外面很嘈杂。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  there  are  too  many  cars.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答案意思：因为外面有很多车。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问题意思：他认为城市怎样？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are  many  nice  things  in  the  city.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答案意思：城市里有很多好的东西。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411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27"/>
          <p:cNvSpPr>
            <a:spLocks noChangeArrowheads="1"/>
          </p:cNvSpPr>
          <p:nvPr/>
        </p:nvSpPr>
        <p:spPr bwMode="auto">
          <a:xfrm flipH="1">
            <a:off x="2916238" y="260350"/>
            <a:ext cx="5832475" cy="647700"/>
          </a:xfrm>
          <a:prstGeom prst="wedgeRoundRectCallout">
            <a:avLst>
              <a:gd name="adj1" fmla="val 70685"/>
              <a:gd name="adj2" fmla="val -113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Task2  </a:t>
            </a: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Read  and answer the questions.</a:t>
            </a:r>
          </a:p>
        </p:txBody>
      </p:sp>
      <p:pic>
        <p:nvPicPr>
          <p:cNvPr id="32772" name="图片 5" descr="Task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981075"/>
            <a:ext cx="4781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284538"/>
            <a:ext cx="9144000" cy="17541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问题意思：当李伟回家的时候将会做什么？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 will  see  all  his friends  when he  goes  back  home.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答案意思：当他回家的时候他会去看望他所有的朋友。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7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0"/>
            <a:ext cx="20510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27"/>
          <p:cNvSpPr>
            <a:spLocks noChangeArrowheads="1"/>
          </p:cNvSpPr>
          <p:nvPr/>
        </p:nvSpPr>
        <p:spPr bwMode="auto">
          <a:xfrm>
            <a:off x="3708400" y="476250"/>
            <a:ext cx="2735263" cy="649288"/>
          </a:xfrm>
          <a:prstGeom prst="wedgeRoundRectCallout">
            <a:avLst>
              <a:gd name="adj1" fmla="val 78241"/>
              <a:gd name="adj2" fmla="val -1638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Task3  </a:t>
            </a: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Let’s  read.</a:t>
            </a:r>
          </a:p>
        </p:txBody>
      </p:sp>
      <p:pic>
        <p:nvPicPr>
          <p:cNvPr id="33796" name="图片 9" descr="截图20151001113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0"/>
            <a:ext cx="20510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27"/>
          <p:cNvSpPr>
            <a:spLocks noChangeArrowheads="1"/>
          </p:cNvSpPr>
          <p:nvPr/>
        </p:nvSpPr>
        <p:spPr bwMode="auto">
          <a:xfrm>
            <a:off x="3348038" y="476250"/>
            <a:ext cx="3095625" cy="649288"/>
          </a:xfrm>
          <a:prstGeom prst="wedgeRoundRectCallout">
            <a:avLst>
              <a:gd name="adj1" fmla="val 78241"/>
              <a:gd name="adj2" fmla="val -1638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Task4  </a:t>
            </a: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Let’s  recite.</a:t>
            </a:r>
          </a:p>
        </p:txBody>
      </p:sp>
      <p:pic>
        <p:nvPicPr>
          <p:cNvPr id="34820" name="图片 5" descr="截图20151001113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16013" y="2420938"/>
            <a:ext cx="503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7900" y="3213100"/>
            <a:ext cx="33845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8" y="3573463"/>
            <a:ext cx="7921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7675" y="3573463"/>
            <a:ext cx="17287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2988" y="4221163"/>
            <a:ext cx="6121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813" y="4581525"/>
            <a:ext cx="24479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9475" y="5516563"/>
            <a:ext cx="33845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450" y="5157788"/>
            <a:ext cx="158432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5" descr="LiWe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0"/>
            <a:ext cx="20510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27"/>
          <p:cNvSpPr>
            <a:spLocks noChangeArrowheads="1"/>
          </p:cNvSpPr>
          <p:nvPr/>
        </p:nvSpPr>
        <p:spPr bwMode="auto">
          <a:xfrm>
            <a:off x="3492500" y="476250"/>
            <a:ext cx="3095625" cy="649288"/>
          </a:xfrm>
          <a:prstGeom prst="wedgeRoundRectCallout">
            <a:avLst>
              <a:gd name="adj1" fmla="val 78241"/>
              <a:gd name="adj2" fmla="val -1638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Task5  </a:t>
            </a:r>
            <a:r>
              <a:rPr lang="en-US" altLang="zh-CN" sz="2000" b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Let’s  discuss.</a:t>
            </a:r>
          </a:p>
        </p:txBody>
      </p:sp>
      <p:pic>
        <p:nvPicPr>
          <p:cNvPr id="10" name="图片 9" descr="Task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088" y="1341438"/>
            <a:ext cx="3783012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4716463" y="2349500"/>
            <a:ext cx="287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</a:rPr>
              <a:t>讨论：城市生活是不是好过农村生活？</a:t>
            </a:r>
            <a:endParaRPr lang="en-US" altLang="zh-CN" b="1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</a:rPr>
              <a:t>假如：</a:t>
            </a:r>
            <a:r>
              <a:rPr lang="en-US" altLang="zh-CN" b="1">
                <a:solidFill>
                  <a:prstClr val="black"/>
                </a:solidFill>
              </a:rPr>
              <a:t>Yes,it  is.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prstClr val="black"/>
                </a:solidFill>
              </a:rPr>
              <a:t>No,it  isn’t.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</a:rPr>
              <a:t>你</a:t>
            </a:r>
            <a:r>
              <a:rPr lang="en-US" altLang="zh-CN" b="1">
                <a:solidFill>
                  <a:prstClr val="black"/>
                </a:solidFill>
              </a:rPr>
              <a:t>think  so</a:t>
            </a:r>
            <a:r>
              <a:rPr lang="zh-CN" altLang="en-US" b="1">
                <a:solidFill>
                  <a:prstClr val="black"/>
                </a:solidFill>
              </a:rPr>
              <a:t>吗？</a:t>
            </a:r>
          </a:p>
        </p:txBody>
      </p:sp>
      <p:sp>
        <p:nvSpPr>
          <p:cNvPr id="35846" name="AutoShape 27"/>
          <p:cNvSpPr>
            <a:spLocks noChangeArrowheads="1"/>
          </p:cNvSpPr>
          <p:nvPr/>
        </p:nvSpPr>
        <p:spPr bwMode="auto">
          <a:xfrm>
            <a:off x="1835150" y="4365625"/>
            <a:ext cx="6337300" cy="1223963"/>
          </a:xfrm>
          <a:prstGeom prst="wedgeRoundRectCallout">
            <a:avLst>
              <a:gd name="adj1" fmla="val 13204"/>
              <a:gd name="adj2" fmla="val -1638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1" dirty="0">
                <a:solidFill>
                  <a:srgbClr val="FF0000"/>
                </a:solidFill>
                <a:latin typeface="Comic Sans MS" panose="030F0702030302020204" pitchFamily="66" charset="0"/>
                <a:ea typeface="楷体_GB2312" charset="-122"/>
              </a:rPr>
              <a:t>1</a:t>
            </a: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.I think  so. Because………..(</a:t>
            </a:r>
            <a:r>
              <a:rPr lang="en-US" altLang="zh-CN" sz="2000" b="1" dirty="0" err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Yes,No</a:t>
            </a: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2.I  don’t  think  so. Because ………..(</a:t>
            </a:r>
            <a:r>
              <a:rPr lang="en-US" altLang="zh-CN" sz="2000" b="1" dirty="0" err="1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Yes,No</a:t>
            </a:r>
            <a:r>
              <a:rPr lang="en-US" altLang="zh-CN" sz="2000" b="1" dirty="0">
                <a:solidFill>
                  <a:prstClr val="black"/>
                </a:solidFill>
                <a:latin typeface="Comic Sans MS" panose="030F0702030302020204" pitchFamily="66" charset="0"/>
                <a:ea typeface="楷体_GB2312" charset="-12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矩形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36513"/>
            <a:ext cx="8259763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12"/>
          <p:cNvSpPr txBox="1">
            <a:spLocks noChangeArrowheads="1"/>
          </p:cNvSpPr>
          <p:nvPr/>
        </p:nvSpPr>
        <p:spPr bwMode="auto">
          <a:xfrm>
            <a:off x="755650" y="620713"/>
            <a:ext cx="5329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Do you  like city  life?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Why?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5124" name="组合 13"/>
          <p:cNvGrpSpPr/>
          <p:nvPr/>
        </p:nvGrpSpPr>
        <p:grpSpPr bwMode="auto">
          <a:xfrm>
            <a:off x="1908175" y="2708275"/>
            <a:ext cx="2735263" cy="2781300"/>
            <a:chOff x="3059832" y="4077072"/>
            <a:chExt cx="2736304" cy="2780928"/>
          </a:xfrm>
        </p:grpSpPr>
        <p:pic>
          <p:nvPicPr>
            <p:cNvPr id="5132" name="图片 14" descr="谢耀帅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47864" y="4077072"/>
              <a:ext cx="1748784" cy="233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15"/>
            <p:cNvSpPr txBox="1">
              <a:spLocks noChangeArrowheads="1"/>
            </p:cNvSpPr>
            <p:nvPr/>
          </p:nvSpPr>
          <p:spPr bwMode="auto">
            <a:xfrm>
              <a:off x="3059832" y="6334780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Xie Yaoshuai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25" name="组合 17"/>
          <p:cNvGrpSpPr/>
          <p:nvPr/>
        </p:nvGrpSpPr>
        <p:grpSpPr bwMode="auto">
          <a:xfrm>
            <a:off x="5148263" y="2781300"/>
            <a:ext cx="3168650" cy="3095625"/>
            <a:chOff x="467544" y="4365104"/>
            <a:chExt cx="3413470" cy="2561247"/>
          </a:xfrm>
        </p:grpSpPr>
        <p:pic>
          <p:nvPicPr>
            <p:cNvPr id="5130" name="图片 24" descr="李盛权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544" y="4365104"/>
              <a:ext cx="2808312" cy="210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5"/>
            <p:cNvSpPr txBox="1">
              <a:spLocks noChangeArrowheads="1"/>
            </p:cNvSpPr>
            <p:nvPr/>
          </p:nvSpPr>
          <p:spPr bwMode="auto">
            <a:xfrm>
              <a:off x="467544" y="6334780"/>
              <a:ext cx="3413470" cy="59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Li  Shengquan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27" name="矩形标注 26"/>
          <p:cNvSpPr/>
          <p:nvPr/>
        </p:nvSpPr>
        <p:spPr>
          <a:xfrm>
            <a:off x="4787900" y="1700213"/>
            <a:ext cx="4068763" cy="504825"/>
          </a:xfrm>
          <a:prstGeom prst="wedgeRectCallout">
            <a:avLst>
              <a:gd name="adj1" fmla="val -19754"/>
              <a:gd name="adj2" fmla="val 20768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 like  city life?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468313" y="1773238"/>
            <a:ext cx="2374900" cy="503237"/>
          </a:xfrm>
          <a:prstGeom prst="wedgeRectCallout">
            <a:avLst>
              <a:gd name="adj1" fmla="val 19361"/>
              <a:gd name="adj2" fmla="val 19041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Yes,I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7164388" y="4292600"/>
            <a:ext cx="1619250" cy="649288"/>
          </a:xfrm>
          <a:prstGeom prst="wedgeRectCallout">
            <a:avLst>
              <a:gd name="adj1" fmla="val -76851"/>
              <a:gd name="adj2" fmla="val -12153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标注 29"/>
          <p:cNvSpPr/>
          <p:nvPr/>
        </p:nvSpPr>
        <p:spPr>
          <a:xfrm>
            <a:off x="684213" y="5876925"/>
            <a:ext cx="6408737" cy="981075"/>
          </a:xfrm>
          <a:prstGeom prst="wedgeRectCallout">
            <a:avLst>
              <a:gd name="adj1" fmla="val -4298"/>
              <a:gd name="adj2" fmla="val -25113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people  are nice, and Guangzhou is a big and modern city.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755650" y="620713"/>
            <a:ext cx="53292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A:Do you  like city  life?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B:Yes,I do.</a:t>
            </a:r>
            <a:r>
              <a:rPr lang="zh-CN" altLang="en-US" sz="2800" b="1">
                <a:solidFill>
                  <a:srgbClr val="FF0000"/>
                </a:solidFill>
              </a:rPr>
              <a:t>（必须是喜欢）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A:Why?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B:Because……..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0" name="矩形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36513"/>
            <a:ext cx="2389188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8" name="组合 10"/>
          <p:cNvGrpSpPr/>
          <p:nvPr/>
        </p:nvGrpSpPr>
        <p:grpSpPr bwMode="auto">
          <a:xfrm>
            <a:off x="1187450" y="2997200"/>
            <a:ext cx="2736850" cy="2781300"/>
            <a:chOff x="3059832" y="4077072"/>
            <a:chExt cx="2736304" cy="2780928"/>
          </a:xfrm>
        </p:grpSpPr>
        <p:pic>
          <p:nvPicPr>
            <p:cNvPr id="6150" name="图片 11" descr="谢耀帅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47864" y="4077072"/>
              <a:ext cx="1748784" cy="233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12"/>
            <p:cNvSpPr txBox="1">
              <a:spLocks noChangeArrowheads="1"/>
            </p:cNvSpPr>
            <p:nvPr/>
          </p:nvSpPr>
          <p:spPr bwMode="auto">
            <a:xfrm>
              <a:off x="3059832" y="6334780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0000"/>
                  </a:solidFill>
                </a:rPr>
                <a:t>Xie Yaoshuai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19" name="矩形标注 18"/>
          <p:cNvSpPr/>
          <p:nvPr/>
        </p:nvSpPr>
        <p:spPr>
          <a:xfrm>
            <a:off x="3348038" y="3500438"/>
            <a:ext cx="3887787" cy="1223962"/>
          </a:xfrm>
          <a:prstGeom prst="wedgeRectCallout">
            <a:avLst>
              <a:gd name="adj1" fmla="val 18241"/>
              <a:gd name="adj2" fmla="val 3491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介绍，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拍档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…..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开始提问。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5" descr="mis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628775"/>
            <a:ext cx="3779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6"/>
          <p:cNvSpPr txBox="1">
            <a:spLocks noChangeArrowheads="1"/>
          </p:cNvSpPr>
          <p:nvPr/>
        </p:nvSpPr>
        <p:spPr bwMode="auto">
          <a:xfrm>
            <a:off x="6011863" y="4221163"/>
            <a:ext cx="313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city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172" name="图片 17" descr="林俊贤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700213"/>
            <a:ext cx="3276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8"/>
          <p:cNvSpPr txBox="1">
            <a:spLocks noChangeArrowheads="1"/>
          </p:cNvSpPr>
          <p:nvPr/>
        </p:nvSpPr>
        <p:spPr bwMode="auto">
          <a:xfrm>
            <a:off x="1979613" y="2924175"/>
            <a:ext cx="1871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country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174" name="图片 19" descr="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371975"/>
            <a:ext cx="1774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标注 20"/>
          <p:cNvSpPr/>
          <p:nvPr/>
        </p:nvSpPr>
        <p:spPr>
          <a:xfrm>
            <a:off x="6011863" y="260350"/>
            <a:ext cx="2952750" cy="865188"/>
          </a:xfrm>
          <a:prstGeom prst="wedgeRectCallout">
            <a:avLst>
              <a:gd name="adj1" fmla="val -4974"/>
              <a:gd name="adj2" fmla="val 12742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go, visit the city.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ity kid 1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0713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标注 22"/>
          <p:cNvSpPr/>
          <p:nvPr/>
        </p:nvSpPr>
        <p:spPr>
          <a:xfrm>
            <a:off x="179388" y="692150"/>
            <a:ext cx="1008062" cy="865188"/>
          </a:xfrm>
          <a:prstGeom prst="wedgeRectCallout">
            <a:avLst>
              <a:gd name="adj1" fmla="val 71693"/>
              <a:gd name="adj2" fmla="val 10726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4211638" y="1268413"/>
            <a:ext cx="1873250" cy="1368425"/>
          </a:xfrm>
          <a:prstGeom prst="wedgeRectCallout">
            <a:avLst>
              <a:gd name="adj1" fmla="val 71693"/>
              <a:gd name="adj2" fmla="val 10726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 this building?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标注 24"/>
          <p:cNvSpPr/>
          <p:nvPr/>
        </p:nvSpPr>
        <p:spPr>
          <a:xfrm>
            <a:off x="395288" y="5229225"/>
            <a:ext cx="2736850" cy="1439863"/>
          </a:xfrm>
          <a:prstGeom prst="wedgeRectCallout">
            <a:avLst>
              <a:gd name="adj1" fmla="val -21881"/>
              <a:gd name="adj2" fmla="val -117479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Wow! I like it! It’s tall and new!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116632"/>
            <a:ext cx="57606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Country  kid and city kid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7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6632"/>
            <a:ext cx="57606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Country  kid and city kid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pic>
        <p:nvPicPr>
          <p:cNvPr id="8195" name="图片 2" descr="mis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628775"/>
            <a:ext cx="3779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011863" y="4221163"/>
            <a:ext cx="313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city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197" name="图片 4" descr="林俊贤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3276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979613" y="2924175"/>
            <a:ext cx="1871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country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5795963" y="260350"/>
            <a:ext cx="3168650" cy="865188"/>
          </a:xfrm>
          <a:prstGeom prst="wedgeRectCallout">
            <a:avLst>
              <a:gd name="adj1" fmla="val -4974"/>
              <a:gd name="adj2" fmla="val 127423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like the traffic. It’s heavy.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11188" y="4724400"/>
            <a:ext cx="6769100" cy="1728788"/>
          </a:xfrm>
          <a:prstGeom prst="wedgeRectCallout">
            <a:avLst>
              <a:gd name="adj1" fmla="val -41167"/>
              <a:gd name="adj2" fmla="val -8170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think it is OK.I like the city.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big and modern. There are many supermarkets and parks. I can play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01" name="组合 8"/>
          <p:cNvGrpSpPr/>
          <p:nvPr/>
        </p:nvGrpSpPr>
        <p:grpSpPr bwMode="auto">
          <a:xfrm>
            <a:off x="3276600" y="765175"/>
            <a:ext cx="2051050" cy="1628775"/>
            <a:chOff x="3035829" y="0"/>
            <a:chExt cx="6108171" cy="4581128"/>
          </a:xfrm>
        </p:grpSpPr>
        <p:pic>
          <p:nvPicPr>
            <p:cNvPr id="8202" name="图片 9" descr="heavy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35829" y="0"/>
              <a:ext cx="6108171" cy="458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425769" y="3790818"/>
              <a:ext cx="3460667" cy="718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6632"/>
            <a:ext cx="57606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Country  kid and city kid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pic>
        <p:nvPicPr>
          <p:cNvPr id="9219" name="图片 8" descr="mis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628775"/>
            <a:ext cx="3779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6011863" y="4221163"/>
            <a:ext cx="313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city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619250" y="1341438"/>
            <a:ext cx="4248150" cy="863600"/>
          </a:xfrm>
          <a:prstGeom prst="wedgeRectCallout">
            <a:avLst>
              <a:gd name="adj1" fmla="val 64976"/>
              <a:gd name="adj2" fmla="val 8963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Goodbye! Next time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in Guangzhou.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图片 17" descr="林俊贤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24338"/>
            <a:ext cx="3276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1979613" y="5448300"/>
            <a:ext cx="1871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country kid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779838" y="5013325"/>
            <a:ext cx="4248150" cy="863600"/>
          </a:xfrm>
          <a:prstGeom prst="wedgeRectCallout">
            <a:avLst>
              <a:gd name="adj1" fmla="val -70824"/>
              <a:gd name="adj2" fmla="val 10222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OK! Next time meet!</a:t>
            </a:r>
            <a:endParaRPr lang="zh-CN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116632"/>
            <a:ext cx="20162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800" b="1" cap="all" dirty="0">
                <a:solidFill>
                  <a:srgbClr val="4F81B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urlz MT" panose="04040404050702020202" pitchFamily="82" charset="0"/>
              </a:rPr>
              <a:t>Let’s talk</a:t>
            </a:r>
            <a:endParaRPr lang="zh-CN" altLang="en-US" sz="2800" b="1" cap="all" dirty="0">
              <a:solidFill>
                <a:srgbClr val="4F81B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60000" endA="900" endPos="58000" dir="5400000" sy="-100000" algn="bl" rotWithShape="0"/>
              </a:effectLst>
              <a:latin typeface="Curlz MT" panose="04040404050702020202" pitchFamily="82" charset="0"/>
            </a:endParaRPr>
          </a:p>
        </p:txBody>
      </p:sp>
      <p:pic>
        <p:nvPicPr>
          <p:cNvPr id="10243" name="图片 6" descr="cit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27479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755650" y="620713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</a:rPr>
              <a:t>What can you see in the city?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1979613" y="1916113"/>
            <a:ext cx="863600" cy="649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735638" y="2420938"/>
            <a:ext cx="1357312" cy="166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435600" y="3522663"/>
            <a:ext cx="1368425" cy="842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2411413" y="3500438"/>
            <a:ext cx="720725" cy="576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4356100" y="3617913"/>
            <a:ext cx="6350" cy="963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theat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652963"/>
            <a:ext cx="15113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276600" y="6021388"/>
            <a:ext cx="24479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58888" y="6381750"/>
            <a:ext cx="7705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</a:rPr>
              <a:t>意思：剧院 注意：</a:t>
            </a:r>
            <a:r>
              <a:rPr lang="en-US" altLang="zh-CN" b="1">
                <a:solidFill>
                  <a:prstClr val="black"/>
                </a:solidFill>
              </a:rPr>
              <a:t>cinema</a:t>
            </a:r>
            <a:r>
              <a:rPr lang="zh-CN" altLang="en-US" b="1">
                <a:solidFill>
                  <a:prstClr val="black"/>
                </a:solidFill>
              </a:rPr>
              <a:t>是电影院只能播放电影，剧院还可以演出话剧！</a:t>
            </a:r>
          </a:p>
        </p:txBody>
      </p:sp>
      <p:pic>
        <p:nvPicPr>
          <p:cNvPr id="13" name="图片 12" descr="crowd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341438"/>
            <a:ext cx="1835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7235825" y="2636838"/>
            <a:ext cx="16573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64388" y="26368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</a:rPr>
              <a:t>crowded streets</a:t>
            </a: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7092950" y="3573463"/>
            <a:ext cx="2051050" cy="1628775"/>
            <a:chOff x="3035829" y="0"/>
            <a:chExt cx="6108171" cy="4581128"/>
          </a:xfrm>
        </p:grpSpPr>
        <p:pic>
          <p:nvPicPr>
            <p:cNvPr id="10262" name="图片 19" descr="heavy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35829" y="0"/>
              <a:ext cx="6108171" cy="458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4425769" y="3790815"/>
              <a:ext cx="3460667" cy="718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3"/>
          <p:cNvGrpSpPr/>
          <p:nvPr/>
        </p:nvGrpSpPr>
        <p:grpSpPr bwMode="auto">
          <a:xfrm>
            <a:off x="6623050" y="5013325"/>
            <a:ext cx="2520950" cy="646113"/>
            <a:chOff x="7164288" y="5157192"/>
            <a:chExt cx="1800200" cy="646331"/>
          </a:xfrm>
        </p:grpSpPr>
        <p:sp>
          <p:nvSpPr>
            <p:cNvPr id="22" name="矩形 21"/>
            <p:cNvSpPr/>
            <p:nvPr/>
          </p:nvSpPr>
          <p:spPr>
            <a:xfrm>
              <a:off x="7236840" y="5157192"/>
              <a:ext cx="1655096" cy="360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1" name="TextBox 22"/>
            <p:cNvSpPr txBox="1">
              <a:spLocks noChangeArrowheads="1"/>
            </p:cNvSpPr>
            <p:nvPr/>
          </p:nvSpPr>
          <p:spPr bwMode="auto">
            <a:xfrm>
              <a:off x="7164288" y="5157192"/>
              <a:ext cx="18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prstClr val="black"/>
                  </a:solidFill>
                </a:rPr>
                <a:t>heavy and slow traffic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9750" y="141287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</a:rPr>
              <a:t>quiet park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4213" y="4005263"/>
            <a:ext cx="2447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0000"/>
                </a:solidFill>
              </a:rPr>
              <a:t>large supermaket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15" grpId="0" animBg="1"/>
      <p:bldP spid="17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全屏显示(4:3)</PresentationFormat>
  <Paragraphs>193</Paragraphs>
  <Slides>34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楷体_GB2312</vt:lpstr>
      <vt:lpstr>宋体</vt:lpstr>
      <vt:lpstr>微软雅黑</vt:lpstr>
      <vt:lpstr>Arial</vt:lpstr>
      <vt:lpstr>Calibri</vt:lpstr>
      <vt:lpstr>Comic Sans MS</vt:lpstr>
      <vt:lpstr>Curlz MT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But sometimes………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2018-08-13T01:12:00Z</dcterms:created>
  <dcterms:modified xsi:type="dcterms:W3CDTF">2023-01-16T18:18:48Z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C1ACC31E80D842859E3E10321F92BBED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