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7"/>
  </p:notesMasterIdLst>
  <p:handoutMasterIdLst>
    <p:handoutMasterId r:id="rId28"/>
  </p:handoutMasterIdLst>
  <p:sldIdLst>
    <p:sldId id="9883" r:id="rId3"/>
    <p:sldId id="9884" r:id="rId4"/>
    <p:sldId id="9885" r:id="rId5"/>
    <p:sldId id="9882" r:id="rId6"/>
    <p:sldId id="361" r:id="rId7"/>
    <p:sldId id="394" r:id="rId8"/>
    <p:sldId id="397" r:id="rId9"/>
    <p:sldId id="398" r:id="rId10"/>
    <p:sldId id="9886" r:id="rId11"/>
    <p:sldId id="395" r:id="rId12"/>
    <p:sldId id="400" r:id="rId13"/>
    <p:sldId id="403" r:id="rId14"/>
    <p:sldId id="9887" r:id="rId15"/>
    <p:sldId id="401" r:id="rId16"/>
    <p:sldId id="405" r:id="rId17"/>
    <p:sldId id="409" r:id="rId18"/>
    <p:sldId id="410" r:id="rId19"/>
    <p:sldId id="9888" r:id="rId20"/>
    <p:sldId id="406" r:id="rId21"/>
    <p:sldId id="412" r:id="rId22"/>
    <p:sldId id="9890" r:id="rId23"/>
    <p:sldId id="9891" r:id="rId24"/>
    <p:sldId id="429" r:id="rId25"/>
    <p:sldId id="988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80">
          <p15:clr>
            <a:srgbClr val="A4A3A4"/>
          </p15:clr>
        </p15:guide>
        <p15:guide id="3" pos="3860">
          <p15:clr>
            <a:srgbClr val="A4A3A4"/>
          </p15:clr>
        </p15:guide>
        <p15:guide id="4" pos="1050">
          <p15:clr>
            <a:srgbClr val="A4A3A4"/>
          </p15:clr>
        </p15:guide>
        <p15:guide id="5" pos="5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30C"/>
    <a:srgbClr val="C00000"/>
    <a:srgbClr val="D52C23"/>
    <a:srgbClr val="70502F"/>
    <a:srgbClr val="FFECC6"/>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3" autoAdjust="0"/>
    <p:restoredTop sz="96314" autoAdjust="0"/>
  </p:normalViewPr>
  <p:slideViewPr>
    <p:cSldViewPr snapToGrid="0" showGuides="1">
      <p:cViewPr varScale="1">
        <p:scale>
          <a:sx n="58" d="100"/>
          <a:sy n="58" d="100"/>
        </p:scale>
        <p:origin x="-96" y="-1128"/>
      </p:cViewPr>
      <p:guideLst>
        <p:guide orient="horz" pos="2160"/>
        <p:guide orient="horz" pos="1080"/>
        <p:guide pos="3860"/>
        <p:guide pos="1050"/>
        <p:guide pos="5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A24FEC-7483-462E-BE7F-85BB0E7286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A24FEC-7483-462E-BE7F-85BB0E7286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EA0BA4-40FD-4B3F-A60C-23EAB0DE153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1_标题和内容">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991282" y="519934"/>
            <a:ext cx="8209437" cy="523220"/>
          </a:xfrm>
          <a:prstGeom prst="rect">
            <a:avLst/>
          </a:prstGeom>
          <a:noFill/>
        </p:spPr>
        <p:txBody>
          <a:bodyPr wrap="square" rtlCol="0">
            <a:spAutoFit/>
          </a:bodyPr>
          <a:lstStyle/>
          <a:p>
            <a:pPr algn="ctr" defTabSz="1219200"/>
            <a:r>
              <a:rPr lang="zh-CN" altLang="en-US" sz="2800" b="1" dirty="0">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与时俱进，开拓创新，创造性地做好纪检监察工作</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785490"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http://PPT/hangye/</a:t>
            </a:r>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标题和内容">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981757" y="516759"/>
            <a:ext cx="8228487" cy="523220"/>
          </a:xfrm>
          <a:prstGeom prst="rect">
            <a:avLst/>
          </a:prstGeom>
          <a:noFill/>
        </p:spPr>
        <p:txBody>
          <a:bodyPr wrap="square" rtlCol="0">
            <a:spAutoFit/>
          </a:bodyPr>
          <a:lstStyle/>
          <a:p>
            <a:pPr algn="ctr" defTabSz="1219200"/>
            <a:r>
              <a:rPr lang="zh-CN" altLang="en-US" sz="2800" b="1" dirty="0">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围绕中心，服务大局，针对性地做好纪检监察工作</a:t>
            </a:r>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标题和内容">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943657" y="551684"/>
            <a:ext cx="8304687" cy="523220"/>
          </a:xfrm>
          <a:prstGeom prst="rect">
            <a:avLst/>
          </a:prstGeom>
          <a:noFill/>
        </p:spPr>
        <p:txBody>
          <a:bodyPr wrap="square" rtlCol="0">
            <a:spAutoFit/>
          </a:bodyPr>
          <a:lstStyle/>
          <a:p>
            <a:pPr algn="ctr" defTabSz="1219200"/>
            <a:r>
              <a:rPr lang="zh-CN" altLang="en-US" sz="2800" b="1" dirty="0">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调整思路，改进方法，规范化地做好纪检监察工作</a:t>
            </a:r>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标题和内容">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981757" y="542159"/>
            <a:ext cx="8228487" cy="523220"/>
          </a:xfrm>
          <a:prstGeom prst="rect">
            <a:avLst/>
          </a:prstGeom>
          <a:noFill/>
        </p:spPr>
        <p:txBody>
          <a:bodyPr wrap="square" rtlCol="0">
            <a:spAutoFit/>
          </a:bodyPr>
          <a:lstStyle/>
          <a:p>
            <a:pPr algn="ctr" defTabSz="1219200"/>
            <a:r>
              <a:rPr lang="zh-CN" altLang="en-US" sz="2800" b="1" dirty="0">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加强修养，提高素质，高标准地做好纪检监察工作</a:t>
            </a:r>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圆角 3"/>
          <p:cNvSpPr/>
          <p:nvPr/>
        </p:nvSpPr>
        <p:spPr>
          <a:xfrm>
            <a:off x="428625" y="326571"/>
            <a:ext cx="11334750" cy="6204858"/>
          </a:xfrm>
          <a:prstGeom prst="roundRect">
            <a:avLst>
              <a:gd name="adj" fmla="val 67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包含 室内, 监控, 桌子, 电脑&#10;&#10;描述已自动生成"/>
          <p:cNvPicPr>
            <a:picLocks noChangeAspect="1"/>
          </p:cNvPicPr>
          <p:nvPr/>
        </p:nvPicPr>
        <p:blipFill rotWithShape="1">
          <a:blip r:embed="rId22">
            <a:extLst>
              <a:ext uri="{28A0092B-C50C-407E-A947-70E740481C1C}">
                <a14:useLocalDpi xmlns:a14="http://schemas.microsoft.com/office/drawing/2010/main" val="0"/>
              </a:ext>
            </a:extLst>
          </a:blip>
          <a:srcRect t="49933"/>
          <a:stretch>
            <a:fillRect/>
          </a:stretch>
        </p:blipFill>
        <p:spPr>
          <a:xfrm>
            <a:off x="0" y="4601029"/>
            <a:ext cx="12192000" cy="2256970"/>
          </a:xfrm>
          <a:prstGeom prst="rect">
            <a:avLst/>
          </a:prstGeom>
        </p:spPr>
      </p:pic>
      <p:pic>
        <p:nvPicPr>
          <p:cNvPr id="6" name="图片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0" y="5931128"/>
            <a:ext cx="1858053" cy="1145386"/>
          </a:xfrm>
          <a:prstGeom prst="rect">
            <a:avLst/>
          </a:prstGeom>
        </p:spPr>
      </p:pic>
      <p:grpSp>
        <p:nvGrpSpPr>
          <p:cNvPr id="16" name="组合 15"/>
          <p:cNvGrpSpPr/>
          <p:nvPr userDrawn="1"/>
        </p:nvGrpSpPr>
        <p:grpSpPr>
          <a:xfrm>
            <a:off x="2205938" y="983247"/>
            <a:ext cx="7780125" cy="340128"/>
            <a:chOff x="2067818" y="2516914"/>
            <a:chExt cx="7780125" cy="340128"/>
          </a:xfrm>
        </p:grpSpPr>
        <p:cxnSp>
          <p:nvCxnSpPr>
            <p:cNvPr id="17" name="直接连接符 16"/>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366039" y="2516914"/>
              <a:ext cx="1183683" cy="340128"/>
              <a:chOff x="3965502" y="1879809"/>
              <a:chExt cx="1193100" cy="342834"/>
            </a:xfrm>
            <a:solidFill>
              <a:srgbClr val="FF0000"/>
            </a:solidFill>
          </p:grpSpPr>
          <p:sp>
            <p:nvSpPr>
              <p:cNvPr id="20" name="PA-dark-star-shape_15445"/>
              <p:cNvSpPr>
                <a:spLocks noChangeAspect="1"/>
              </p:cNvSpPr>
              <p:nvPr>
                <p:custDataLst>
                  <p:tags r:id="rId1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1" name="PA-dark-star-shape_15445"/>
              <p:cNvSpPr>
                <a:spLocks noChangeAspect="1"/>
              </p:cNvSpPr>
              <p:nvPr>
                <p:custDataLst>
                  <p:tags r:id="rId1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2" name="PA-dark-star-shape_15445"/>
              <p:cNvSpPr>
                <a:spLocks noChangeAspect="1"/>
              </p:cNvSpPr>
              <p:nvPr>
                <p:custDataLst>
                  <p:tags r:id="rId1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3" name="PA-dark-star-shape_15445"/>
              <p:cNvSpPr>
                <a:spLocks noChangeAspect="1"/>
              </p:cNvSpPr>
              <p:nvPr>
                <p:custDataLst>
                  <p:tags r:id="rId1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4" name="PA-dark-star-shape_15445"/>
              <p:cNvSpPr>
                <a:spLocks noChangeAspect="1"/>
              </p:cNvSpPr>
              <p:nvPr>
                <p:custDataLst>
                  <p:tags r:id="rId2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6.png"/><Relationship Id="rId3" Type="http://schemas.openxmlformats.org/officeDocument/2006/relationships/tags" Target="../tags/tag8.xml"/><Relationship Id="rId21" Type="http://schemas.openxmlformats.org/officeDocument/2006/relationships/image" Target="../media/image9.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5.jpeg"/><Relationship Id="rId2" Type="http://schemas.openxmlformats.org/officeDocument/2006/relationships/tags" Target="../tags/tag7.xml"/><Relationship Id="rId16" Type="http://schemas.openxmlformats.org/officeDocument/2006/relationships/slideLayout" Target="../slideLayouts/slideLayout7.xml"/><Relationship Id="rId20" Type="http://schemas.openxmlformats.org/officeDocument/2006/relationships/image" Target="../media/image8.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0.png"/><Relationship Id="rId10" Type="http://schemas.openxmlformats.org/officeDocument/2006/relationships/tags" Target="../tags/tag15.xml"/><Relationship Id="rId19" Type="http://schemas.openxmlformats.org/officeDocument/2006/relationships/image" Target="../media/image7.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png"/><Relationship Id="rId3" Type="http://schemas.openxmlformats.org/officeDocument/2006/relationships/tags" Target="../tags/tag36.xml"/><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8.png"/><Relationship Id="rId5" Type="http://schemas.openxmlformats.org/officeDocument/2006/relationships/tags" Target="../tags/tag38.xml"/><Relationship Id="rId10" Type="http://schemas.openxmlformats.org/officeDocument/2006/relationships/image" Target="../media/image7.png"/><Relationship Id="rId4" Type="http://schemas.openxmlformats.org/officeDocument/2006/relationships/tags" Target="../tags/tag37.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png"/><Relationship Id="rId3" Type="http://schemas.openxmlformats.org/officeDocument/2006/relationships/tags" Target="../tags/tag42.xml"/><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8.png"/><Relationship Id="rId5" Type="http://schemas.openxmlformats.org/officeDocument/2006/relationships/tags" Target="../tags/tag44.xml"/><Relationship Id="rId10" Type="http://schemas.openxmlformats.org/officeDocument/2006/relationships/image" Target="../media/image7.png"/><Relationship Id="rId4" Type="http://schemas.openxmlformats.org/officeDocument/2006/relationships/tags" Target="../tags/tag43.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6.png"/><Relationship Id="rId3" Type="http://schemas.openxmlformats.org/officeDocument/2006/relationships/tags" Target="../tags/tag48.xml"/><Relationship Id="rId21" Type="http://schemas.openxmlformats.org/officeDocument/2006/relationships/image" Target="../media/image9.pn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5.jpeg"/><Relationship Id="rId2" Type="http://schemas.openxmlformats.org/officeDocument/2006/relationships/tags" Target="../tags/tag47.xml"/><Relationship Id="rId16" Type="http://schemas.openxmlformats.org/officeDocument/2006/relationships/slideLayout" Target="../slideLayouts/slideLayout7.xml"/><Relationship Id="rId20" Type="http://schemas.openxmlformats.org/officeDocument/2006/relationships/image" Target="../media/image8.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image" Target="../media/image10.png"/><Relationship Id="rId10" Type="http://schemas.openxmlformats.org/officeDocument/2006/relationships/tags" Target="../tags/tag55.xml"/><Relationship Id="rId19" Type="http://schemas.openxmlformats.org/officeDocument/2006/relationships/image" Target="../media/image7.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png"/><Relationship Id="rId3" Type="http://schemas.openxmlformats.org/officeDocument/2006/relationships/tags" Target="../tags/tag24.xml"/><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8.png"/><Relationship Id="rId5" Type="http://schemas.openxmlformats.org/officeDocument/2006/relationships/tags" Target="../tags/tag26.xml"/><Relationship Id="rId10" Type="http://schemas.openxmlformats.org/officeDocument/2006/relationships/image" Target="../media/image7.png"/><Relationship Id="rId4" Type="http://schemas.openxmlformats.org/officeDocument/2006/relationships/tags" Target="../tags/tag25.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png"/><Relationship Id="rId3" Type="http://schemas.openxmlformats.org/officeDocument/2006/relationships/tags" Target="../tags/tag30.xml"/><Relationship Id="rId7" Type="http://schemas.openxmlformats.org/officeDocument/2006/relationships/slideLayout" Target="../slideLayouts/slideLayout7.xml"/><Relationship Id="rId12" Type="http://schemas.openxmlformats.org/officeDocument/2006/relationships/image" Target="../media/image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8.png"/><Relationship Id="rId5" Type="http://schemas.openxmlformats.org/officeDocument/2006/relationships/tags" Target="../tags/tag32.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descr="图片包含 游戏机, 建筑, 围栏&#10;&#10;描述已自动生成"/>
          <p:cNvPicPr>
            <a:picLocks noChangeAspect="1"/>
          </p:cNvPicPr>
          <p:nvPr/>
        </p:nvPicPr>
        <p:blipFill rotWithShape="1">
          <a:blip r:embed="rId18">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9">
            <a:extLst>
              <a:ext uri="{28A0092B-C50C-407E-A947-70E740481C1C}">
                <a14:useLocalDpi xmlns:a14="http://schemas.microsoft.com/office/drawing/2010/main" val="0"/>
              </a:ext>
            </a:extLst>
          </a:blip>
          <a:srcRect t="56801"/>
          <a:stretch>
            <a:fillRect/>
          </a:stretch>
        </p:blipFill>
        <p:spPr>
          <a:xfrm>
            <a:off x="0" y="3895438"/>
            <a:ext cx="12192000" cy="2962562"/>
          </a:xfrm>
          <a:prstGeom prst="rect">
            <a:avLst/>
          </a:prstGeom>
        </p:spPr>
      </p:pic>
      <p:pic>
        <p:nvPicPr>
          <p:cNvPr id="37" name="图片 36"/>
          <p:cNvPicPr>
            <a:picLocks noChangeAspect="1"/>
          </p:cNvPicPr>
          <p:nvPr/>
        </p:nvPicPr>
        <p:blipFill rotWithShape="1">
          <a:blip r:embed="rId19">
            <a:extLst>
              <a:ext uri="{28A0092B-C50C-407E-A947-70E740481C1C}">
                <a14:useLocalDpi xmlns:a14="http://schemas.microsoft.com/office/drawing/2010/main" val="0"/>
              </a:ext>
            </a:extLst>
          </a:blip>
          <a:srcRect l="74583" b="77222"/>
          <a:stretch>
            <a:fillRect/>
          </a:stretch>
        </p:blipFill>
        <p:spPr>
          <a:xfrm>
            <a:off x="9245600" y="152400"/>
            <a:ext cx="3098800" cy="1562100"/>
          </a:xfrm>
          <a:prstGeom prst="rect">
            <a:avLst/>
          </a:prstGeom>
        </p:spPr>
      </p:pic>
      <p:pic>
        <p:nvPicPr>
          <p:cNvPr id="11" name="图片 白" descr="图片包含 游戏机, 监控, 截图, 屏幕&#10;&#10;描述已自动生成"/>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03" y="0"/>
            <a:ext cx="12192000" cy="6858000"/>
          </a:xfrm>
          <a:prstGeom prst="rect">
            <a:avLst/>
          </a:prstGeom>
        </p:spPr>
      </p:pic>
      <p:pic>
        <p:nvPicPr>
          <p:cNvPr id="7" name="图片 6"/>
          <p:cNvPicPr>
            <a:picLocks noChangeAspect="1"/>
          </p:cNvPicPr>
          <p:nvPr/>
        </p:nvPicPr>
        <p:blipFill rotWithShape="1">
          <a:blip r:embed="rId21">
            <a:extLst>
              <a:ext uri="{28A0092B-C50C-407E-A947-70E740481C1C}">
                <a14:useLocalDpi xmlns:a14="http://schemas.microsoft.com/office/drawing/2010/main" val="0"/>
              </a:ext>
            </a:extLst>
          </a:blip>
          <a:srcRect l="48450" t="57007"/>
          <a:stretch>
            <a:fillRect/>
          </a:stretch>
        </p:blipFill>
        <p:spPr>
          <a:xfrm>
            <a:off x="6008700" y="3909552"/>
            <a:ext cx="6284900" cy="2948448"/>
          </a:xfrm>
          <a:prstGeom prst="rect">
            <a:avLst/>
          </a:prstGeom>
        </p:spPr>
      </p:pic>
      <p:pic>
        <p:nvPicPr>
          <p:cNvPr id="3" name="图片 2" descr="图片包含 室内, 监控, 桌子, 电脑&#10;&#10;描述已自动生成"/>
          <p:cNvPicPr>
            <a:picLocks noChangeAspect="1"/>
          </p:cNvPicPr>
          <p:nvPr/>
        </p:nvPicPr>
        <p:blipFill rotWithShape="1">
          <a:blip r:embed="rId22">
            <a:extLst>
              <a:ext uri="{28A0092B-C50C-407E-A947-70E740481C1C}">
                <a14:useLocalDpi xmlns:a14="http://schemas.microsoft.com/office/drawing/2010/main" val="0"/>
              </a:ext>
            </a:extLst>
          </a:blip>
          <a:srcRect t="49933"/>
          <a:stretch>
            <a:fillRect/>
          </a:stretch>
        </p:blipFill>
        <p:spPr>
          <a:xfrm>
            <a:off x="0" y="2476500"/>
            <a:ext cx="12192000" cy="4381499"/>
          </a:xfrm>
          <a:prstGeom prst="rect">
            <a:avLst/>
          </a:prstGeom>
        </p:spPr>
      </p:pic>
      <p:sp>
        <p:nvSpPr>
          <p:cNvPr id="13" name="矩形 12"/>
          <p:cNvSpPr/>
          <p:nvPr/>
        </p:nvSpPr>
        <p:spPr>
          <a:xfrm>
            <a:off x="2067818" y="1323508"/>
            <a:ext cx="8056364" cy="156966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9600" dirty="0">
                <a:solidFill>
                  <a:srgbClr val="FF0000"/>
                </a:solidFill>
                <a:effectLst>
                  <a:innerShdw blurRad="63500" dist="50800" dir="13500000">
                    <a:srgbClr val="000000">
                      <a:alpha val="50000"/>
                    </a:srgbClr>
                  </a:innerShdw>
                </a:effectLst>
                <a:latin typeface="汉仪大宋简" panose="02010609000101010101" pitchFamily="49" charset="-122"/>
                <a:ea typeface="汉仪大宋简" panose="02010609000101010101" pitchFamily="49" charset="-122"/>
                <a:cs typeface="+mn-ea"/>
                <a:sym typeface="+mn-lt"/>
              </a:rPr>
              <a:t>纪检专题教育</a:t>
            </a:r>
            <a:endParaRPr lang="zh-CN" altLang="zh-CN" sz="9600" dirty="0">
              <a:solidFill>
                <a:srgbClr val="FF0000"/>
              </a:solidFill>
              <a:effectLst>
                <a:innerShdw blurRad="63500" dist="50800" dir="13500000">
                  <a:srgbClr val="000000">
                    <a:alpha val="50000"/>
                  </a:srgbClr>
                </a:innerShdw>
              </a:effectLst>
              <a:latin typeface="汉仪大宋简" panose="02010609000101010101" pitchFamily="49" charset="-122"/>
              <a:ea typeface="汉仪大宋简" panose="02010609000101010101" pitchFamily="49" charset="-122"/>
              <a:cs typeface="+mn-ea"/>
              <a:sym typeface="+mn-lt"/>
            </a:endParaRPr>
          </a:p>
        </p:txBody>
      </p:sp>
      <p:sp>
        <p:nvSpPr>
          <p:cNvPr id="14" name="矩形 13"/>
          <p:cNvSpPr/>
          <p:nvPr/>
        </p:nvSpPr>
        <p:spPr>
          <a:xfrm>
            <a:off x="2024348" y="3193193"/>
            <a:ext cx="83248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6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4000" b="1" i="0" u="none" strike="noStrike" kern="1200" cap="none" spc="6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15" name="组合 14"/>
          <p:cNvGrpSpPr/>
          <p:nvPr/>
        </p:nvGrpSpPr>
        <p:grpSpPr>
          <a:xfrm>
            <a:off x="3766281" y="4062423"/>
            <a:ext cx="4725995" cy="338554"/>
            <a:chOff x="4027747" y="4622062"/>
            <a:chExt cx="4725995" cy="338554"/>
          </a:xfrm>
        </p:grpSpPr>
        <p:grpSp>
          <p:nvGrpSpPr>
            <p:cNvPr id="16" name="PA-102216"/>
            <p:cNvGrpSpPr/>
            <p:nvPr>
              <p:custDataLst>
                <p:tags r:id="rId6"/>
              </p:custDataLst>
            </p:nvPr>
          </p:nvGrpSpPr>
          <p:grpSpPr>
            <a:xfrm>
              <a:off x="4027747" y="4645108"/>
              <a:ext cx="292463" cy="292463"/>
              <a:chOff x="801291" y="3535885"/>
              <a:chExt cx="219347" cy="219347"/>
            </a:xfrm>
          </p:grpSpPr>
          <p:sp>
            <p:nvSpPr>
              <p:cNvPr id="24" name="PA-椭圆 10"/>
              <p:cNvSpPr>
                <a:spLocks noChangeArrowheads="1"/>
              </p:cNvSpPr>
              <p:nvPr>
                <p:custDataLst>
                  <p:tags r:id="rId13"/>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25" name="组合 24"/>
              <p:cNvGrpSpPr/>
              <p:nvPr/>
            </p:nvGrpSpPr>
            <p:grpSpPr>
              <a:xfrm>
                <a:off x="860980" y="3583766"/>
                <a:ext cx="100336" cy="114060"/>
                <a:chOff x="860980" y="3583766"/>
                <a:chExt cx="100336" cy="114060"/>
              </a:xfrm>
            </p:grpSpPr>
            <p:sp>
              <p:nvSpPr>
                <p:cNvPr id="26" name="PA-任意多边形 12"/>
                <p:cNvSpPr>
                  <a:spLocks noEditPoints="1"/>
                </p:cNvSpPr>
                <p:nvPr>
                  <p:custDataLst>
                    <p:tags r:id="rId14"/>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27" name="PA-任意多边形 13"/>
                <p:cNvSpPr/>
                <p:nvPr>
                  <p:custDataLst>
                    <p:tags r:id="rId15"/>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17" name="PA-102217"/>
            <p:cNvGrpSpPr/>
            <p:nvPr>
              <p:custDataLst>
                <p:tags r:id="rId7"/>
              </p:custDataLst>
            </p:nvPr>
          </p:nvGrpSpPr>
          <p:grpSpPr bwMode="auto">
            <a:xfrm>
              <a:off x="6354163" y="4645108"/>
              <a:ext cx="292463" cy="292463"/>
              <a:chOff x="4248" y="3024"/>
              <a:chExt cx="600" cy="599"/>
            </a:xfrm>
          </p:grpSpPr>
          <p:sp>
            <p:nvSpPr>
              <p:cNvPr id="20" name="PA-椭圆 15"/>
              <p:cNvSpPr>
                <a:spLocks noChangeArrowheads="1"/>
              </p:cNvSpPr>
              <p:nvPr>
                <p:custDataLst>
                  <p:tags r:id="rId10"/>
                </p:custDataLst>
              </p:nvPr>
            </p:nvSpPr>
            <p:spPr bwMode="auto">
              <a:xfrm>
                <a:off x="4248" y="3024"/>
                <a:ext cx="600" cy="599"/>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21" name="Group 16"/>
              <p:cNvGrpSpPr/>
              <p:nvPr/>
            </p:nvGrpSpPr>
            <p:grpSpPr bwMode="auto">
              <a:xfrm>
                <a:off x="4441" y="3144"/>
                <a:ext cx="215" cy="345"/>
                <a:chOff x="4441" y="3144"/>
                <a:chExt cx="215" cy="345"/>
              </a:xfrm>
            </p:grpSpPr>
            <p:sp>
              <p:nvSpPr>
                <p:cNvPr id="22" name="PA-任意多边形 17"/>
                <p:cNvSpPr>
                  <a:spLocks noEditPoints="1"/>
                </p:cNvSpPr>
                <p:nvPr>
                  <p:custDataLst>
                    <p:tags r:id="rId11"/>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23" name="PA-任意多边形 18"/>
                <p:cNvSpPr/>
                <p:nvPr>
                  <p:custDataLst>
                    <p:tags r:id="rId12"/>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18" name="PA-102218"/>
            <p:cNvSpPr txBox="1">
              <a:spLocks noChangeArrowheads="1"/>
            </p:cNvSpPr>
            <p:nvPr>
              <p:custDataLst>
                <p:tags r:id="rId8"/>
              </p:custDataLst>
            </p:nvPr>
          </p:nvSpPr>
          <p:spPr bwMode="auto">
            <a:xfrm>
              <a:off x="6655091" y="4622062"/>
              <a:ext cx="20986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rPr>
                <a:t>日期：</a:t>
              </a:r>
              <a:r>
                <a:rPr kumimoji="0" lang="en-US" altLang="zh-CN" sz="1600" b="1" i="0" u="none" strike="noStrike" kern="1200" cap="none" spc="0" normalizeH="0" baseline="0" noProof="0" dirty="0" smtClean="0">
                  <a:ln>
                    <a:noFill/>
                  </a:ln>
                  <a:solidFill>
                    <a:schemeClr val="tx1">
                      <a:lumMod val="75000"/>
                      <a:lumOff val="25000"/>
                    </a:schemeClr>
                  </a:solidFill>
                  <a:effectLst/>
                  <a:uLnTx/>
                  <a:uFillTx/>
                  <a:cs typeface="+mn-ea"/>
                  <a:sym typeface="+mn-lt"/>
                </a:rPr>
                <a:t>20XX-XX-XX</a:t>
              </a:r>
              <a:endParaRPr kumimoji="0" lang="en-US" altLang="zh-CN"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9" name="PA-102219"/>
            <p:cNvSpPr/>
            <p:nvPr>
              <p:custDataLst>
                <p:tags r:id="rId9"/>
              </p:custDataLst>
            </p:nvPr>
          </p:nvSpPr>
          <p:spPr>
            <a:xfrm>
              <a:off x="4320025" y="4622062"/>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smtClean="0">
                  <a:ln>
                    <a:noFill/>
                  </a:ln>
                  <a:solidFill>
                    <a:schemeClr val="tx1">
                      <a:lumMod val="75000"/>
                      <a:lumOff val="25000"/>
                    </a:schemeClr>
                  </a:solidFill>
                  <a:effectLst/>
                  <a:uLnTx/>
                  <a:uFillTx/>
                  <a:cs typeface="+mn-ea"/>
                  <a:sym typeface="+mn-lt"/>
                </a:rPr>
                <a:t>汇报人：</a:t>
              </a:r>
              <a:r>
                <a:rPr kumimoji="0" lang="en-US" altLang="zh-CN" sz="1600" b="1" i="0" u="none" strike="noStrike" kern="1200" cap="none" spc="0" normalizeH="0" baseline="0" noProof="0" smtClean="0">
                  <a:ln>
                    <a:noFill/>
                  </a:ln>
                  <a:solidFill>
                    <a:schemeClr val="tx1">
                      <a:lumMod val="75000"/>
                      <a:lumOff val="25000"/>
                    </a:schemeClr>
                  </a:solidFill>
                  <a:effectLst/>
                  <a:uLnTx/>
                  <a:uFillTx/>
                  <a:cs typeface="+mn-ea"/>
                  <a:sym typeface="+mn-lt"/>
                </a:rPr>
                <a:t>PPT818</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28" name="组合 27"/>
          <p:cNvGrpSpPr/>
          <p:nvPr/>
        </p:nvGrpSpPr>
        <p:grpSpPr>
          <a:xfrm>
            <a:off x="2205938" y="27409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1"/>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2"/>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3"/>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4"/>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5"/>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pic>
        <p:nvPicPr>
          <p:cNvPr id="38" name="图片 3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3455" y="4592142"/>
            <a:ext cx="3675688" cy="22658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750"/>
                                        <p:tgtEl>
                                          <p:spTgt spid="5"/>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750"/>
                                        <p:tgtEl>
                                          <p:spTgt spid="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750"/>
                                        <p:tgtEl>
                                          <p:spTgt spid="11"/>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anim calcmode="lin" valueType="num">
                                      <p:cBhvr>
                                        <p:cTn id="30" dur="750" fill="hold"/>
                                        <p:tgtEl>
                                          <p:spTgt spid="7"/>
                                        </p:tgtEl>
                                        <p:attrNameLst>
                                          <p:attrName>ppt_x</p:attrName>
                                        </p:attrNameLst>
                                      </p:cBhvr>
                                      <p:tavLst>
                                        <p:tav tm="0">
                                          <p:val>
                                            <p:strVal val="#ppt_x"/>
                                          </p:val>
                                        </p:tav>
                                        <p:tav tm="100000">
                                          <p:val>
                                            <p:strVal val="#ppt_x"/>
                                          </p:val>
                                        </p:tav>
                                      </p:tavLst>
                                    </p:anim>
                                    <p:anim calcmode="lin" valueType="num">
                                      <p:cBhvr>
                                        <p:cTn id="31" dur="75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strVal val="(6*min(max(#ppt_w*#ppt_h,.3),1)-7.4)/-.7*#ppt_w"/>
                                          </p:val>
                                        </p:tav>
                                        <p:tav tm="100000">
                                          <p:val>
                                            <p:strVal val="#ppt_w"/>
                                          </p:val>
                                        </p:tav>
                                      </p:tavLst>
                                    </p:anim>
                                    <p:anim calcmode="lin" valueType="num">
                                      <p:cBhvr>
                                        <p:cTn id="36" dur="750" fill="hold"/>
                                        <p:tgtEl>
                                          <p:spTgt spid="13"/>
                                        </p:tgtEl>
                                        <p:attrNameLst>
                                          <p:attrName>ppt_h</p:attrName>
                                        </p:attrNameLst>
                                      </p:cBhvr>
                                      <p:tavLst>
                                        <p:tav tm="0">
                                          <p:val>
                                            <p:strVal val="(6*min(max(#ppt_w*#ppt_h,.3),1)-7.4)/-.7*#ppt_h"/>
                                          </p:val>
                                        </p:tav>
                                        <p:tav tm="100000">
                                          <p:val>
                                            <p:strVal val="#ppt_h"/>
                                          </p:val>
                                        </p:tav>
                                      </p:tavLst>
                                    </p:anim>
                                    <p:anim calcmode="lin" valueType="num">
                                      <p:cBhvr>
                                        <p:cTn id="37" dur="750" fill="hold"/>
                                        <p:tgtEl>
                                          <p:spTgt spid="13"/>
                                        </p:tgtEl>
                                        <p:attrNameLst>
                                          <p:attrName>ppt_x</p:attrName>
                                        </p:attrNameLst>
                                      </p:cBhvr>
                                      <p:tavLst>
                                        <p:tav tm="0">
                                          <p:val>
                                            <p:fltVal val="0.5"/>
                                          </p:val>
                                        </p:tav>
                                        <p:tav tm="100000">
                                          <p:val>
                                            <p:strVal val="#ppt_x"/>
                                          </p:val>
                                        </p:tav>
                                      </p:tavLst>
                                    </p:anim>
                                    <p:anim calcmode="lin" valueType="num">
                                      <p:cBhvr>
                                        <p:cTn id="38" dur="75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7000"/>
                            </p:stCondLst>
                            <p:childTnLst>
                              <p:par>
                                <p:cTn id="40" presetID="16" presetClass="entr" presetSubtype="21"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750"/>
                                        <p:tgtEl>
                                          <p:spTgt spid="28"/>
                                        </p:tgtEl>
                                      </p:cBhvr>
                                    </p:animEffect>
                                  </p:childTnLst>
                                </p:cTn>
                              </p:par>
                            </p:childTnLst>
                          </p:cTn>
                        </p:par>
                        <p:par>
                          <p:cTn id="43" fill="hold">
                            <p:stCondLst>
                              <p:cond delay="8000"/>
                            </p:stCondLst>
                            <p:childTnLst>
                              <p:par>
                                <p:cTn id="44" presetID="2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9000"/>
                            </p:stCondLst>
                            <p:childTnLst>
                              <p:par>
                                <p:cTn id="48" presetID="16" presetClass="entr" presetSubtype="2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750"/>
                                        <p:tgtEl>
                                          <p:spTgt spid="15"/>
                                        </p:tgtEl>
                                      </p:cBhvr>
                                    </p:animEffect>
                                  </p:childTnLst>
                                </p:cTn>
                              </p:par>
                            </p:childTnLst>
                          </p:cTn>
                        </p:par>
                        <p:par>
                          <p:cTn id="51" fill="hold">
                            <p:stCondLst>
                              <p:cond delay="10000"/>
                            </p:stCondLst>
                            <p:childTnLst>
                              <p:par>
                                <p:cTn id="52" presetID="2" presetClass="entr" presetSubtype="1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1+#ppt_h/2"/>
                                          </p:val>
                                        </p:tav>
                                        <p:tav tm="100000">
                                          <p:val>
                                            <p:strVal val="#ppt_y"/>
                                          </p:val>
                                        </p:tav>
                                      </p:tavLst>
                                    </p:anim>
                                  </p:childTnLst>
                                </p:cTn>
                              </p:par>
                            </p:childTnLst>
                          </p:cTn>
                        </p:par>
                        <p:par>
                          <p:cTn id="56" fill="hold">
                            <p:stCondLst>
                              <p:cond delay="11000"/>
                            </p:stCondLst>
                            <p:childTnLst>
                              <p:par>
                                <p:cTn id="57" presetID="2" presetClass="entr" presetSubtype="2"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1+#ppt_w/2"/>
                                          </p:val>
                                        </p:tav>
                                        <p:tav tm="100000">
                                          <p:val>
                                            <p:strVal val="#ppt_x"/>
                                          </p:val>
                                        </p:tav>
                                      </p:tavLst>
                                    </p:anim>
                                    <p:anim calcmode="lin" valueType="num">
                                      <p:cBhvr additive="base">
                                        <p:cTn id="60"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8"/>
          <p:cNvSpPr/>
          <p:nvPr/>
        </p:nvSpPr>
        <p:spPr>
          <a:xfrm>
            <a:off x="2489269" y="1690847"/>
            <a:ext cx="7214695" cy="792000"/>
          </a:xfrm>
          <a:prstGeom prst="roundRect">
            <a:avLst/>
          </a:prstGeom>
          <a:solidFill>
            <a:srgbClr val="C00000"/>
          </a:solidFill>
          <a:ln w="1270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00" cap="none" spc="0" normalizeH="0" baseline="0" noProof="0" dirty="0">
                <a:ln>
                  <a:noFill/>
                </a:ln>
                <a:solidFill>
                  <a:srgbClr val="FFFDF8"/>
                </a:solidFill>
                <a:effectLst/>
                <a:uLnTx/>
                <a:uFillTx/>
                <a:cs typeface="+mn-ea"/>
                <a:sym typeface="+mn-lt"/>
              </a:rPr>
              <a:t>坚持以经济为中心</a:t>
            </a:r>
          </a:p>
        </p:txBody>
      </p:sp>
      <p:sp>
        <p:nvSpPr>
          <p:cNvPr id="5" name="矩形 4"/>
          <p:cNvSpPr/>
          <p:nvPr/>
        </p:nvSpPr>
        <p:spPr>
          <a:xfrm>
            <a:off x="1156535" y="2535663"/>
            <a:ext cx="9951956" cy="263149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00" cap="none" spc="0" normalizeH="0" baseline="0" noProof="0" dirty="0">
                <a:ln>
                  <a:noFill/>
                </a:ln>
                <a:solidFill>
                  <a:schemeClr val="tx1">
                    <a:lumMod val="75000"/>
                    <a:lumOff val="25000"/>
                  </a:schemeClr>
                </a:solidFill>
                <a:effectLst/>
                <a:uLnTx/>
                <a:uFillTx/>
                <a:cs typeface="+mn-ea"/>
                <a:sym typeface="+mn-lt"/>
              </a:rPr>
              <a:t>在社会主义市场经济条件下，纪检监察工作要坚持以经济为中心，紧紧围绕改革发展稳定大局开展工作。结合实际，加强监督检查，保证党中央的一系列方针、政策的贯彻落实。当前，随着改革的不断深化，纪检监察工作应加大监督检查力度，保证改革措施到位、促进社会健康发展，实现社会和谐稳定。</a:t>
            </a:r>
            <a:r>
              <a:rPr kumimoji="0" lang="zh-CN" altLang="en-US" sz="2200" b="1" i="0" u="none" strike="noStrike" kern="100" cap="none" spc="0" normalizeH="0" baseline="0" noProof="0" dirty="0">
                <a:ln>
                  <a:noFill/>
                </a:ln>
                <a:solidFill>
                  <a:schemeClr val="tx1">
                    <a:lumMod val="75000"/>
                    <a:lumOff val="25000"/>
                  </a:schemeClr>
                </a:solidFill>
                <a:effectLst/>
                <a:uLnTx/>
                <a:uFillTx/>
                <a:cs typeface="+mn-ea"/>
                <a:sym typeface="+mn-lt"/>
              </a:rPr>
              <a:t>重点要抓好两方面的工作：</a:t>
            </a:r>
            <a:endParaRPr kumimoji="0" lang="zh-CN" altLang="zh-CN" sz="22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24"/>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38802" y="2012614"/>
            <a:ext cx="5939434" cy="43088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2200" b="1" i="0" u="none" strike="noStrike" kern="1200" cap="none" spc="0" normalizeH="0" baseline="0" noProof="0" dirty="0">
                <a:ln>
                  <a:noFill/>
                </a:ln>
                <a:solidFill>
                  <a:schemeClr val="tx1">
                    <a:lumMod val="75000"/>
                    <a:lumOff val="25000"/>
                  </a:schemeClr>
                </a:solidFill>
                <a:effectLst/>
                <a:uLnTx/>
                <a:uFillTx/>
                <a:cs typeface="+mn-ea"/>
                <a:sym typeface="+mn-lt"/>
              </a:rPr>
              <a:t>效能监察是促进勤政廉政的有力措施</a:t>
            </a:r>
            <a:endParaRPr kumimoji="0" lang="en-US" altLang="zh-CN" sz="2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 name="矩形: 圆角 12"/>
          <p:cNvSpPr/>
          <p:nvPr/>
        </p:nvSpPr>
        <p:spPr>
          <a:xfrm>
            <a:off x="1666876" y="2148072"/>
            <a:ext cx="3790950" cy="3445042"/>
          </a:xfrm>
          <a:prstGeom prst="roundRect">
            <a:avLst>
              <a:gd name="adj" fmla="val 4536"/>
            </a:avLst>
          </a:prstGeom>
          <a:solidFill>
            <a:srgbClr val="C00000"/>
          </a:solidFill>
          <a:ln w="1270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00" cap="none" spc="0" normalizeH="0" baseline="0" noProof="0" dirty="0">
                <a:ln>
                  <a:noFill/>
                </a:ln>
                <a:solidFill>
                  <a:srgbClr val="FFFDF8"/>
                </a:solidFill>
                <a:effectLst/>
                <a:uLnTx/>
                <a:uFillTx/>
                <a:cs typeface="+mn-ea"/>
                <a:sym typeface="+mn-lt"/>
              </a:rPr>
              <a:t>开展效能监察工作</a:t>
            </a:r>
          </a:p>
        </p:txBody>
      </p:sp>
      <p:sp>
        <p:nvSpPr>
          <p:cNvPr id="12" name="矩形 11"/>
          <p:cNvSpPr/>
          <p:nvPr/>
        </p:nvSpPr>
        <p:spPr>
          <a:xfrm>
            <a:off x="5638801" y="2795277"/>
            <a:ext cx="5939434" cy="43088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2200" b="1" i="0" u="none" strike="noStrike" kern="1200" cap="none" spc="0" normalizeH="0" baseline="0" noProof="0" dirty="0">
                <a:ln>
                  <a:noFill/>
                </a:ln>
                <a:solidFill>
                  <a:schemeClr val="tx1">
                    <a:lumMod val="75000"/>
                    <a:lumOff val="25000"/>
                  </a:schemeClr>
                </a:solidFill>
                <a:effectLst/>
                <a:uLnTx/>
                <a:uFillTx/>
                <a:cs typeface="+mn-ea"/>
                <a:sym typeface="+mn-lt"/>
              </a:rPr>
              <a:t>是纪检监察工作与经济发展的最佳结合点</a:t>
            </a:r>
            <a:endParaRPr kumimoji="0" lang="en-US" altLang="zh-CN" sz="2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矩形 12"/>
          <p:cNvSpPr/>
          <p:nvPr/>
        </p:nvSpPr>
        <p:spPr>
          <a:xfrm>
            <a:off x="5627225" y="3670538"/>
            <a:ext cx="5939434" cy="40011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rPr>
              <a:t>是推动党风廉政建设和反腐败工作的有效方法</a:t>
            </a:r>
            <a:endParaRPr kumimoji="0" lang="en-US" altLang="zh-CN"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 name="矩形 1"/>
          <p:cNvSpPr/>
          <p:nvPr/>
        </p:nvSpPr>
        <p:spPr>
          <a:xfrm>
            <a:off x="5956300" y="4252513"/>
            <a:ext cx="5405393" cy="1421928"/>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在社会改革和发展的新形势下，纪检监察部门要紧紧围绕社会的重大问题进行选题立项，针对管理过程中出现的挥霍浪费、营私舞弊、开展效能监察，健全完善规章制度，堵塞各种漏洞，为提高社会经济效益服务。</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p:tgtEl>
                                          <p:spTgt spid="4"/>
                                        </p:tgtEl>
                                        <p:attrNameLst>
                                          <p:attrName>ppt_y</p:attrName>
                                        </p:attrNameLst>
                                      </p:cBhvr>
                                      <p:tavLst>
                                        <p:tav tm="0">
                                          <p:val>
                                            <p:strVal val="#ppt_y+#ppt_h*1.125000"/>
                                          </p:val>
                                        </p:tav>
                                        <p:tav tm="100000">
                                          <p:val>
                                            <p:strVal val="#ppt_y"/>
                                          </p:val>
                                        </p:tav>
                                      </p:tavLst>
                                    </p:anim>
                                    <p:animEffect transition="in" filter="wipe(up)">
                                      <p:cBhvr>
                                        <p:cTn id="14" dur="750"/>
                                        <p:tgtEl>
                                          <p:spTgt spid="4"/>
                                        </p:tgtEl>
                                      </p:cBhvr>
                                    </p:animEffect>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p:tgtEl>
                                          <p:spTgt spid="12"/>
                                        </p:tgtEl>
                                        <p:attrNameLst>
                                          <p:attrName>ppt_y</p:attrName>
                                        </p:attrNameLst>
                                      </p:cBhvr>
                                      <p:tavLst>
                                        <p:tav tm="0">
                                          <p:val>
                                            <p:strVal val="#ppt_y+#ppt_h*1.125000"/>
                                          </p:val>
                                        </p:tav>
                                        <p:tav tm="100000">
                                          <p:val>
                                            <p:strVal val="#ppt_y"/>
                                          </p:val>
                                        </p:tav>
                                      </p:tavLst>
                                    </p:anim>
                                    <p:animEffect transition="in" filter="wipe(up)">
                                      <p:cBhvr>
                                        <p:cTn id="19" dur="750"/>
                                        <p:tgtEl>
                                          <p:spTgt spid="12"/>
                                        </p:tgtEl>
                                      </p:cBhvr>
                                    </p:animEffect>
                                  </p:childTnLst>
                                </p:cTn>
                              </p:par>
                            </p:childTnLst>
                          </p:cTn>
                        </p:par>
                        <p:par>
                          <p:cTn id="20" fill="hold">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p:tgtEl>
                                          <p:spTgt spid="13"/>
                                        </p:tgtEl>
                                        <p:attrNameLst>
                                          <p:attrName>ppt_y</p:attrName>
                                        </p:attrNameLst>
                                      </p:cBhvr>
                                      <p:tavLst>
                                        <p:tav tm="0">
                                          <p:val>
                                            <p:strVal val="#ppt_y+#ppt_h*1.125000"/>
                                          </p:val>
                                        </p:tav>
                                        <p:tav tm="100000">
                                          <p:val>
                                            <p:strVal val="#ppt_y"/>
                                          </p:val>
                                        </p:tav>
                                      </p:tavLst>
                                    </p:anim>
                                    <p:animEffect transition="in" filter="wipe(up)">
                                      <p:cBhvr>
                                        <p:cTn id="24" dur="750"/>
                                        <p:tgtEl>
                                          <p:spTgt spid="13"/>
                                        </p:tgtEl>
                                      </p:cBhvr>
                                    </p:animEffect>
                                  </p:childTnLst>
                                </p:cTn>
                              </p:par>
                            </p:childTnLst>
                          </p:cTn>
                        </p:par>
                        <p:par>
                          <p:cTn id="25" fill="hold">
                            <p:stCondLst>
                              <p:cond delay="4000"/>
                            </p:stCondLst>
                            <p:childTnLst>
                              <p:par>
                                <p:cTn id="26" presetID="18" presetClass="entr" presetSubtype="1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downLeft)">
                                      <p:cBhvr>
                                        <p:cTn id="2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66875" y="2247900"/>
            <a:ext cx="514037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cs typeface="+mn-ea"/>
                <a:sym typeface="+mn-lt"/>
              </a:rPr>
              <a:t>为了给社会创造一个良好的环境，要进一步健全、完善和推行政务公开制度，实行“阳光操作”，以公开促公正，以公正保公平。</a:t>
            </a:r>
            <a:endParaRPr kumimoji="0" lang="en-US" altLang="zh-CN"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 name="矩形: 圆角 12"/>
          <p:cNvSpPr/>
          <p:nvPr/>
        </p:nvSpPr>
        <p:spPr>
          <a:xfrm>
            <a:off x="7016850" y="2273300"/>
            <a:ext cx="4208206" cy="3594291"/>
          </a:xfrm>
          <a:prstGeom prst="roundRect">
            <a:avLst>
              <a:gd name="adj" fmla="val 5007"/>
            </a:avLst>
          </a:prstGeom>
          <a:solidFill>
            <a:srgbClr val="C00000"/>
          </a:solidFill>
          <a:ln w="1270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00" cap="none" spc="0" normalizeH="0" baseline="0" noProof="0" dirty="0">
                <a:ln>
                  <a:noFill/>
                </a:ln>
                <a:solidFill>
                  <a:srgbClr val="FFFDF8"/>
                </a:solidFill>
                <a:effectLst/>
                <a:uLnTx/>
                <a:uFillTx/>
                <a:cs typeface="+mn-ea"/>
                <a:sym typeface="+mn-lt"/>
              </a:rPr>
              <a:t>加强政务公开工作，促进民主</a:t>
            </a:r>
            <a:r>
              <a:rPr kumimoji="0" lang="zh-CN" altLang="en-US" sz="3200" b="1" i="0" u="none" strike="noStrike" kern="100" cap="none" spc="0" normalizeH="0" baseline="0" noProof="0">
                <a:ln>
                  <a:noFill/>
                </a:ln>
                <a:solidFill>
                  <a:srgbClr val="FFFDF8"/>
                </a:solidFill>
                <a:effectLst/>
                <a:uLnTx/>
                <a:uFillTx/>
                <a:cs typeface="+mn-ea"/>
                <a:sym typeface="+mn-lt"/>
              </a:rPr>
              <a:t>决策、</a:t>
            </a:r>
            <a:endParaRPr kumimoji="0" lang="en-US" altLang="zh-CN" sz="3200" b="1" i="0" u="none" strike="noStrike" kern="100" cap="none" spc="0" normalizeH="0" baseline="0" noProof="0">
              <a:ln>
                <a:noFill/>
              </a:ln>
              <a:solidFill>
                <a:srgbClr val="FFFDF8"/>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00" cap="none" spc="0" normalizeH="0" baseline="0" noProof="0">
                <a:ln>
                  <a:noFill/>
                </a:ln>
                <a:solidFill>
                  <a:srgbClr val="FFFDF8"/>
                </a:solidFill>
                <a:effectLst/>
                <a:uLnTx/>
                <a:uFillTx/>
                <a:cs typeface="+mn-ea"/>
                <a:sym typeface="+mn-lt"/>
              </a:rPr>
              <a:t>民主</a:t>
            </a:r>
            <a:r>
              <a:rPr kumimoji="0" lang="zh-CN" altLang="en-US" sz="3200" b="1" i="0" u="none" strike="noStrike" kern="100" cap="none" spc="0" normalizeH="0" baseline="0" noProof="0" dirty="0">
                <a:ln>
                  <a:noFill/>
                </a:ln>
                <a:solidFill>
                  <a:srgbClr val="FFFDF8"/>
                </a:solidFill>
                <a:effectLst/>
                <a:uLnTx/>
                <a:uFillTx/>
                <a:cs typeface="+mn-ea"/>
                <a:sym typeface="+mn-lt"/>
              </a:rPr>
              <a:t>管理和民主监督</a:t>
            </a:r>
          </a:p>
        </p:txBody>
      </p:sp>
      <p:sp>
        <p:nvSpPr>
          <p:cNvPr id="7" name="矩形: 圆角 17"/>
          <p:cNvSpPr/>
          <p:nvPr/>
        </p:nvSpPr>
        <p:spPr>
          <a:xfrm>
            <a:off x="1127421" y="2273300"/>
            <a:ext cx="512466" cy="51246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1</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
        <p:nvSpPr>
          <p:cNvPr id="8" name="矩形: 圆角 18"/>
          <p:cNvSpPr/>
          <p:nvPr/>
        </p:nvSpPr>
        <p:spPr>
          <a:xfrm>
            <a:off x="1127421" y="3751250"/>
            <a:ext cx="512466" cy="512466"/>
          </a:xfrm>
          <a:prstGeom prst="roundRect">
            <a:avLst/>
          </a:prstGeom>
          <a:solidFill>
            <a:srgbClr val="7D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2</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
        <p:nvSpPr>
          <p:cNvPr id="9" name="矩形: 圆角 19"/>
          <p:cNvSpPr/>
          <p:nvPr/>
        </p:nvSpPr>
        <p:spPr>
          <a:xfrm>
            <a:off x="1127421" y="5229200"/>
            <a:ext cx="512466" cy="51246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3</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
        <p:nvSpPr>
          <p:cNvPr id="12" name="矩形 11"/>
          <p:cNvSpPr/>
          <p:nvPr/>
        </p:nvSpPr>
        <p:spPr>
          <a:xfrm>
            <a:off x="1666874" y="3703020"/>
            <a:ext cx="514037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cs typeface="+mn-ea"/>
                <a:sym typeface="+mn-lt"/>
              </a:rPr>
              <a:t>把群众关心的重大问题作为政务公开的重点，尤其是工程建设项目招投标、投资决策等方面，必须让群众知道，便于大家监督。</a:t>
            </a:r>
            <a:endParaRPr kumimoji="0" lang="en-US" altLang="zh-CN"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矩形 12"/>
          <p:cNvSpPr/>
          <p:nvPr/>
        </p:nvSpPr>
        <p:spPr>
          <a:xfrm>
            <a:off x="1655298" y="5158139"/>
            <a:ext cx="51403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cs typeface="+mn-ea"/>
                <a:sym typeface="+mn-lt"/>
              </a:rPr>
              <a:t>促进政务公开，维护群众合法权益，保持社会稳定，推动社会改革和发展。</a:t>
            </a:r>
            <a:endParaRPr kumimoji="0" lang="en-US" altLang="zh-CN" sz="20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 calcmode="lin" valueType="num">
                                      <p:cBhvr>
                                        <p:cTn id="15" dur="750" fill="hold"/>
                                        <p:tgtEl>
                                          <p:spTgt spid="7"/>
                                        </p:tgtEl>
                                        <p:attrNameLst>
                                          <p:attrName>style.rotation</p:attrName>
                                        </p:attrNameLst>
                                      </p:cBhvr>
                                      <p:tavLst>
                                        <p:tav tm="0">
                                          <p:val>
                                            <p:fltVal val="360"/>
                                          </p:val>
                                        </p:tav>
                                        <p:tav tm="100000">
                                          <p:val>
                                            <p:fltVal val="0"/>
                                          </p:val>
                                        </p:tav>
                                      </p:tavLst>
                                    </p:anim>
                                    <p:animEffect transition="in" filter="fade">
                                      <p:cBhvr>
                                        <p:cTn id="16" dur="750"/>
                                        <p:tgtEl>
                                          <p:spTgt spid="7"/>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750"/>
                                        <p:tgtEl>
                                          <p:spTgt spid="4"/>
                                        </p:tgtEl>
                                      </p:cBhvr>
                                    </p:animEffect>
                                  </p:childTnLst>
                                </p:cTn>
                              </p:par>
                            </p:childTnLst>
                          </p:cTn>
                        </p:par>
                        <p:par>
                          <p:cTn id="21" fill="hold">
                            <p:stCondLst>
                              <p:cond delay="3000"/>
                            </p:stCondLst>
                            <p:childTnLst>
                              <p:par>
                                <p:cTn id="22" presetID="49" presetClass="entr" presetSubtype="0" decel="1000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360"/>
                                          </p:val>
                                        </p:tav>
                                        <p:tav tm="100000">
                                          <p:val>
                                            <p:fltVal val="0"/>
                                          </p:val>
                                        </p:tav>
                                      </p:tavLst>
                                    </p:anim>
                                    <p:animEffect transition="in" filter="fade">
                                      <p:cBhvr>
                                        <p:cTn id="27" dur="750"/>
                                        <p:tgtEl>
                                          <p:spTgt spid="8"/>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750"/>
                                        <p:tgtEl>
                                          <p:spTgt spid="12"/>
                                        </p:tgtEl>
                                      </p:cBhvr>
                                    </p:animEffect>
                                  </p:childTnLst>
                                </p:cTn>
                              </p:par>
                            </p:childTnLst>
                          </p:cTn>
                        </p:par>
                        <p:par>
                          <p:cTn id="32" fill="hold">
                            <p:stCondLst>
                              <p:cond delay="5000"/>
                            </p:stCondLst>
                            <p:childTnLst>
                              <p:par>
                                <p:cTn id="33" presetID="49" presetClass="entr" presetSubtype="0" decel="10000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750" fill="hold"/>
                                        <p:tgtEl>
                                          <p:spTgt spid="9"/>
                                        </p:tgtEl>
                                        <p:attrNameLst>
                                          <p:attrName>ppt_w</p:attrName>
                                        </p:attrNameLst>
                                      </p:cBhvr>
                                      <p:tavLst>
                                        <p:tav tm="0">
                                          <p:val>
                                            <p:fltVal val="0"/>
                                          </p:val>
                                        </p:tav>
                                        <p:tav tm="100000">
                                          <p:val>
                                            <p:strVal val="#ppt_w"/>
                                          </p:val>
                                        </p:tav>
                                      </p:tavLst>
                                    </p:anim>
                                    <p:anim calcmode="lin" valueType="num">
                                      <p:cBhvr>
                                        <p:cTn id="36" dur="750" fill="hold"/>
                                        <p:tgtEl>
                                          <p:spTgt spid="9"/>
                                        </p:tgtEl>
                                        <p:attrNameLst>
                                          <p:attrName>ppt_h</p:attrName>
                                        </p:attrNameLst>
                                      </p:cBhvr>
                                      <p:tavLst>
                                        <p:tav tm="0">
                                          <p:val>
                                            <p:fltVal val="0"/>
                                          </p:val>
                                        </p:tav>
                                        <p:tav tm="100000">
                                          <p:val>
                                            <p:strVal val="#ppt_h"/>
                                          </p:val>
                                        </p:tav>
                                      </p:tavLst>
                                    </p:anim>
                                    <p:anim calcmode="lin" valueType="num">
                                      <p:cBhvr>
                                        <p:cTn id="37" dur="750" fill="hold"/>
                                        <p:tgtEl>
                                          <p:spTgt spid="9"/>
                                        </p:tgtEl>
                                        <p:attrNameLst>
                                          <p:attrName>style.rotation</p:attrName>
                                        </p:attrNameLst>
                                      </p:cBhvr>
                                      <p:tavLst>
                                        <p:tav tm="0">
                                          <p:val>
                                            <p:fltVal val="360"/>
                                          </p:val>
                                        </p:tav>
                                        <p:tav tm="100000">
                                          <p:val>
                                            <p:fltVal val="0"/>
                                          </p:val>
                                        </p:tav>
                                      </p:tavLst>
                                    </p:anim>
                                    <p:animEffect transition="in" filter="fade">
                                      <p:cBhvr>
                                        <p:cTn id="38" dur="750"/>
                                        <p:tgtEl>
                                          <p:spTgt spid="9"/>
                                        </p:tgtEl>
                                      </p:cBhvr>
                                    </p:animEffect>
                                  </p:childTnLst>
                                </p:cTn>
                              </p:par>
                            </p:childTnLst>
                          </p:cTn>
                        </p:par>
                        <p:par>
                          <p:cTn id="39" fill="hold">
                            <p:stCondLst>
                              <p:cond delay="6000"/>
                            </p:stCondLst>
                            <p:childTnLst>
                              <p:par>
                                <p:cTn id="40" presetID="2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图片 41" descr="图片包含 游戏机, 建筑, 围栏&#10;&#10;描述已自动生成"/>
          <p:cNvPicPr>
            <a:picLocks noChangeAspect="1"/>
          </p:cNvPicPr>
          <p:nvPr/>
        </p:nvPicPr>
        <p:blipFill rotWithShape="1">
          <a:blip r:embed="rId9">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0">
            <a:extLst>
              <a:ext uri="{28A0092B-C50C-407E-A947-70E740481C1C}">
                <a14:useLocalDpi xmlns:a14="http://schemas.microsoft.com/office/drawing/2010/main" val="0"/>
              </a:ext>
            </a:extLst>
          </a:blip>
          <a:srcRect l="71719" b="68333"/>
          <a:stretch>
            <a:fillRect/>
          </a:stretch>
        </p:blipFill>
        <p:spPr>
          <a:xfrm>
            <a:off x="8743950" y="0"/>
            <a:ext cx="3448050" cy="2171700"/>
          </a:xfrm>
          <a:prstGeom prst="rect">
            <a:avLst/>
          </a:prstGeom>
        </p:spPr>
      </p:pic>
      <p:pic>
        <p:nvPicPr>
          <p:cNvPr id="11" name="图片 白" descr="图片包含 游戏机, 监控, 截图, 屏幕&#10;&#10;描述已自动生成"/>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l="51549" t="58767"/>
          <a:stretch>
            <a:fillRect/>
          </a:stretch>
        </p:blipFill>
        <p:spPr>
          <a:xfrm>
            <a:off x="6687842" y="4223166"/>
            <a:ext cx="5504158" cy="2634833"/>
          </a:xfrm>
          <a:prstGeom prst="rect">
            <a:avLst/>
          </a:prstGeom>
        </p:spPr>
      </p:pic>
      <p:pic>
        <p:nvPicPr>
          <p:cNvPr id="43" name="图片 42" descr="图片包含 室内, 监控, 桌子, 电脑&#10;&#10;描述已自动生成"/>
          <p:cNvPicPr>
            <a:picLocks noChangeAspect="1"/>
          </p:cNvPicPr>
          <p:nvPr/>
        </p:nvPicPr>
        <p:blipFill rotWithShape="1">
          <a:blip r:embed="rId13">
            <a:extLst>
              <a:ext uri="{28A0092B-C50C-407E-A947-70E740481C1C}">
                <a14:useLocalDpi xmlns:a14="http://schemas.microsoft.com/office/drawing/2010/main" val="0"/>
              </a:ext>
            </a:extLst>
          </a:blip>
          <a:srcRect t="49933"/>
          <a:stretch>
            <a:fillRect/>
          </a:stretch>
        </p:blipFill>
        <p:spPr>
          <a:xfrm>
            <a:off x="0" y="3301941"/>
            <a:ext cx="12192000" cy="3556058"/>
          </a:xfrm>
          <a:prstGeom prst="rect">
            <a:avLst/>
          </a:prstGeom>
        </p:spPr>
      </p:pic>
      <p:sp>
        <p:nvSpPr>
          <p:cNvPr id="13" name="矩形 12"/>
          <p:cNvSpPr/>
          <p:nvPr/>
        </p:nvSpPr>
        <p:spPr>
          <a:xfrm>
            <a:off x="2024348" y="1284490"/>
            <a:ext cx="8056364" cy="1569660"/>
          </a:xfrm>
          <a:prstGeom prst="rect">
            <a:avLst/>
          </a:prstGeom>
        </p:spPr>
        <p:txBody>
          <a:bodyPr wrap="square">
            <a:spAutoFit/>
          </a:bodyPr>
          <a:lstStyle/>
          <a:p>
            <a:pPr lvl="0" algn="ctr">
              <a:defRPr/>
            </a:pPr>
            <a:r>
              <a:rPr lang="zh-CN" altLang="en-US" sz="4800" b="1">
                <a:solidFill>
                  <a:srgbClr val="FF0000"/>
                </a:solidFill>
                <a:effectLst>
                  <a:innerShdw blurRad="63500" dist="50800" dir="13500000">
                    <a:srgbClr val="000000">
                      <a:alpha val="50000"/>
                    </a:srgbClr>
                  </a:innerShdw>
                </a:effectLst>
                <a:cs typeface="+mn-ea"/>
                <a:sym typeface="+mn-lt"/>
              </a:rPr>
              <a:t>调整思路，改进方法</a:t>
            </a:r>
            <a:endParaRPr lang="en-US" altLang="zh-CN" sz="4800" b="1">
              <a:solidFill>
                <a:srgbClr val="FF0000"/>
              </a:solidFill>
              <a:effectLst>
                <a:innerShdw blurRad="63500" dist="50800" dir="13500000">
                  <a:srgbClr val="000000">
                    <a:alpha val="50000"/>
                  </a:srgbClr>
                </a:innerShdw>
              </a:effectLst>
              <a:cs typeface="+mn-ea"/>
              <a:sym typeface="+mn-lt"/>
            </a:endParaRPr>
          </a:p>
          <a:p>
            <a:pPr lvl="0" algn="dist">
              <a:defRPr/>
            </a:pPr>
            <a:r>
              <a:rPr lang="zh-CN" altLang="en-US" sz="4800" b="1">
                <a:solidFill>
                  <a:srgbClr val="FF0000"/>
                </a:solidFill>
                <a:effectLst>
                  <a:innerShdw blurRad="63500" dist="50800" dir="13500000">
                    <a:srgbClr val="000000">
                      <a:alpha val="50000"/>
                    </a:srgbClr>
                  </a:innerShdw>
                </a:effectLst>
                <a:cs typeface="+mn-ea"/>
                <a:sym typeface="+mn-lt"/>
              </a:rPr>
              <a:t>规范化地做好纪检监察工作</a:t>
            </a:r>
          </a:p>
        </p:txBody>
      </p:sp>
      <p:sp>
        <p:nvSpPr>
          <p:cNvPr id="14" name="矩形 13"/>
          <p:cNvSpPr/>
          <p:nvPr/>
        </p:nvSpPr>
        <p:spPr>
          <a:xfrm>
            <a:off x="2024348" y="3095219"/>
            <a:ext cx="83248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28" name="组合 27"/>
          <p:cNvGrpSpPr/>
          <p:nvPr/>
        </p:nvGrpSpPr>
        <p:grpSpPr>
          <a:xfrm>
            <a:off x="2205938" y="27917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2"/>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3"/>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4"/>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5"/>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6"/>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grpSp>
        <p:nvGrpSpPr>
          <p:cNvPr id="6" name="组合 5"/>
          <p:cNvGrpSpPr/>
          <p:nvPr/>
        </p:nvGrpSpPr>
        <p:grpSpPr>
          <a:xfrm>
            <a:off x="2205937" y="4388258"/>
            <a:ext cx="3298221" cy="1234871"/>
            <a:chOff x="2205937" y="4388258"/>
            <a:chExt cx="3298221" cy="1234871"/>
          </a:xfrm>
        </p:grpSpPr>
        <p:sp>
          <p:nvSpPr>
            <p:cNvPr id="40" name="任意多边形: 形状 39"/>
            <p:cNvSpPr/>
            <p:nvPr/>
          </p:nvSpPr>
          <p:spPr>
            <a:xfrm>
              <a:off x="2205937" y="4388258"/>
              <a:ext cx="3298221" cy="1234871"/>
            </a:xfrm>
            <a:custGeom>
              <a:avLst/>
              <a:gdLst>
                <a:gd name="connsiteX0" fmla="*/ 2823860 w 3298221"/>
                <a:gd name="connsiteY0" fmla="*/ 0 h 1234871"/>
                <a:gd name="connsiteX1" fmla="*/ 3298221 w 3298221"/>
                <a:gd name="connsiteY1" fmla="*/ 0 h 1234871"/>
                <a:gd name="connsiteX2" fmla="*/ 3298221 w 3298221"/>
                <a:gd name="connsiteY2" fmla="*/ 1234871 h 1234871"/>
                <a:gd name="connsiteX3" fmla="*/ 2823860 w 3298221"/>
                <a:gd name="connsiteY3" fmla="*/ 1234871 h 1234871"/>
                <a:gd name="connsiteX4" fmla="*/ 2823860 w 3298221"/>
                <a:gd name="connsiteY4" fmla="*/ 1080512 h 1234871"/>
                <a:gd name="connsiteX5" fmla="*/ 3143862 w 3298221"/>
                <a:gd name="connsiteY5" fmla="*/ 1080512 h 1234871"/>
                <a:gd name="connsiteX6" fmla="*/ 3143862 w 3298221"/>
                <a:gd name="connsiteY6" fmla="*/ 154359 h 1234871"/>
                <a:gd name="connsiteX7" fmla="*/ 2823860 w 3298221"/>
                <a:gd name="connsiteY7" fmla="*/ 154359 h 1234871"/>
                <a:gd name="connsiteX8" fmla="*/ 0 w 3298221"/>
                <a:gd name="connsiteY8" fmla="*/ 0 h 1234871"/>
                <a:gd name="connsiteX9" fmla="*/ 474360 w 3298221"/>
                <a:gd name="connsiteY9" fmla="*/ 0 h 1234871"/>
                <a:gd name="connsiteX10" fmla="*/ 474360 w 3298221"/>
                <a:gd name="connsiteY10" fmla="*/ 154359 h 1234871"/>
                <a:gd name="connsiteX11" fmla="*/ 154359 w 3298221"/>
                <a:gd name="connsiteY11" fmla="*/ 154359 h 1234871"/>
                <a:gd name="connsiteX12" fmla="*/ 154359 w 3298221"/>
                <a:gd name="connsiteY12" fmla="*/ 1080512 h 1234871"/>
                <a:gd name="connsiteX13" fmla="*/ 474360 w 3298221"/>
                <a:gd name="connsiteY13" fmla="*/ 1080512 h 1234871"/>
                <a:gd name="connsiteX14" fmla="*/ 474360 w 3298221"/>
                <a:gd name="connsiteY14" fmla="*/ 1234871 h 1234871"/>
                <a:gd name="connsiteX15" fmla="*/ 0 w 3298221"/>
                <a:gd name="connsiteY15" fmla="*/ 1234871 h 12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8221" h="123487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4" name="TextBox 495"/>
            <p:cNvSpPr txBox="1"/>
            <p:nvPr/>
          </p:nvSpPr>
          <p:spPr>
            <a:xfrm>
              <a:off x="2418772" y="4605584"/>
              <a:ext cx="2872551" cy="8002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lang="zh-CN" altLang="en-US" sz="4600" kern="1200" cap="none" spc="-100">
                  <a:ln>
                    <a:noFill/>
                  </a:ln>
                  <a:gradFill>
                    <a:gsLst>
                      <a:gs pos="10000">
                        <a:srgbClr val="C00000"/>
                      </a:gs>
                      <a:gs pos="70000">
                        <a:srgbClr val="FF0000"/>
                      </a:gs>
                    </a:gsLst>
                    <a:lin ang="5400000" scaled="1"/>
                  </a:gradFill>
                  <a:latin typeface="+mn-lt"/>
                  <a:ea typeface="+mn-ea"/>
                  <a:cs typeface="+mn-ea"/>
                  <a:sym typeface="+mn-lt"/>
                </a:rPr>
                <a:t>第三部分</a:t>
              </a:r>
              <a:endParaRPr lang="zh-CN" altLang="en-US" sz="4600" kern="1200" cap="none" spc="-100" dirty="0">
                <a:ln>
                  <a:noFill/>
                </a:ln>
                <a:gradFill>
                  <a:gsLst>
                    <a:gs pos="10000">
                      <a:srgbClr val="C00000"/>
                    </a:gs>
                    <a:gs pos="70000">
                      <a:srgbClr val="FF0000"/>
                    </a:gs>
                  </a:gsLst>
                  <a:lin ang="5400000" scaled="1"/>
                </a:gradFill>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750"/>
                                        <p:tgtEl>
                                          <p:spTgt spid="4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par>
                          <p:cTn id="26" fill="hold">
                            <p:stCondLst>
                              <p:cond delay="50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childTnLst>
                                </p:cTn>
                              </p:par>
                            </p:childTnLst>
                          </p:cTn>
                        </p:par>
                        <p:par>
                          <p:cTn id="31" fill="hold">
                            <p:stCondLst>
                              <p:cond delay="6000"/>
                            </p:stCondLst>
                            <p:childTnLst>
                              <p:par>
                                <p:cTn id="32" presetID="16" presetClass="entr" presetSubtype="21"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750"/>
                                        <p:tgtEl>
                                          <p:spTgt spid="28"/>
                                        </p:tgtEl>
                                      </p:cBhvr>
                                    </p:animEffect>
                                  </p:childTnLst>
                                </p:cTn>
                              </p:par>
                            </p:childTnLst>
                          </p:cTn>
                        </p:par>
                        <p:par>
                          <p:cTn id="35" fill="hold">
                            <p:stCondLst>
                              <p:cond delay="7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16" presetClass="entr" presetSubtype="2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750"/>
                                        <p:tgtEl>
                                          <p:spTgt spid="6"/>
                                        </p:tgtEl>
                                      </p:cBhvr>
                                    </p:animEffect>
                                  </p:childTnLst>
                                </p:cTn>
                              </p:par>
                            </p:childTnLst>
                          </p:cTn>
                        </p:par>
                        <p:par>
                          <p:cTn id="45" fill="hold">
                            <p:stCondLst>
                              <p:cond delay="9000"/>
                            </p:stCondLst>
                            <p:childTnLst>
                              <p:par>
                                <p:cTn id="46" presetID="2" presetClass="entr" presetSubtype="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750" fill="hold"/>
                                        <p:tgtEl>
                                          <p:spTgt spid="5"/>
                                        </p:tgtEl>
                                        <p:attrNameLst>
                                          <p:attrName>ppt_x</p:attrName>
                                        </p:attrNameLst>
                                      </p:cBhvr>
                                      <p:tavLst>
                                        <p:tav tm="0">
                                          <p:val>
                                            <p:strVal val="1+#ppt_w/2"/>
                                          </p:val>
                                        </p:tav>
                                        <p:tav tm="100000">
                                          <p:val>
                                            <p:strVal val="#ppt_x"/>
                                          </p:val>
                                        </p:tav>
                                      </p:tavLst>
                                    </p:anim>
                                    <p:anim calcmode="lin" valueType="num">
                                      <p:cBhvr additive="base">
                                        <p:cTn id="49"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8"/>
          <p:cNvSpPr/>
          <p:nvPr/>
        </p:nvSpPr>
        <p:spPr>
          <a:xfrm>
            <a:off x="2525165" y="1773238"/>
            <a:ext cx="7214695" cy="792000"/>
          </a:xfrm>
          <a:prstGeom prst="roundRect">
            <a:avLst/>
          </a:prstGeom>
          <a:solidFill>
            <a:srgbClr val="C00000"/>
          </a:solidFill>
          <a:ln w="1270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00" cap="none" spc="0" normalizeH="0" baseline="0" noProof="0" dirty="0">
                <a:ln>
                  <a:noFill/>
                </a:ln>
                <a:solidFill>
                  <a:srgbClr val="FFFDF8"/>
                </a:solidFill>
                <a:effectLst/>
                <a:uLnTx/>
                <a:uFillTx/>
                <a:cs typeface="+mn-ea"/>
                <a:sym typeface="+mn-lt"/>
              </a:rPr>
              <a:t>十九大对纪检工作的更高要求</a:t>
            </a:r>
          </a:p>
        </p:txBody>
      </p:sp>
      <p:sp>
        <p:nvSpPr>
          <p:cNvPr id="5" name="矩形 4"/>
          <p:cNvSpPr/>
          <p:nvPr/>
        </p:nvSpPr>
        <p:spPr>
          <a:xfrm>
            <a:off x="1194464" y="2751419"/>
            <a:ext cx="9951956" cy="249299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600" b="0" i="0" u="none" strike="noStrike" kern="100" cap="none" spc="0" normalizeH="0" baseline="0" noProof="0" dirty="0">
                <a:ln>
                  <a:noFill/>
                </a:ln>
                <a:solidFill>
                  <a:schemeClr val="tx1">
                    <a:lumMod val="75000"/>
                    <a:lumOff val="25000"/>
                  </a:schemeClr>
                </a:solidFill>
                <a:effectLst/>
                <a:uLnTx/>
                <a:uFillTx/>
                <a:cs typeface="+mn-ea"/>
                <a:sym typeface="+mn-lt"/>
              </a:rPr>
              <a:t>纪检监察工作要与时俱进，必须按照党的十九大提出的对党风廉政建设和反腐败斗争的更高要求，调整工作思路，改进工作方法，由标本兼治着重向治本转变，从源头上预防和解决腐败问题，规范化地做好纪检监察工作。</a:t>
            </a:r>
            <a:endParaRPr kumimoji="0" lang="zh-CN" altLang="zh-CN" sz="26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五边形 17"/>
          <p:cNvSpPr/>
          <p:nvPr/>
        </p:nvSpPr>
        <p:spPr>
          <a:xfrm>
            <a:off x="3579991" y="1729457"/>
            <a:ext cx="5032018" cy="575999"/>
          </a:xfrm>
          <a:prstGeom prst="homePlate">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FFFDF8"/>
                </a:solidFill>
                <a:effectLst/>
                <a:uLnTx/>
                <a:uFillTx/>
                <a:cs typeface="+mn-ea"/>
                <a:sym typeface="+mn-lt"/>
              </a:rPr>
              <a:t>加强教育，健全机制，完善制度</a:t>
            </a:r>
            <a:endParaRPr kumimoji="0" lang="zh-CN" altLang="en-US" sz="2400" b="1" i="0" u="none" strike="noStrike" kern="0" cap="none" spc="0" normalizeH="0" baseline="0" noProof="0" dirty="0">
              <a:ln>
                <a:noFill/>
              </a:ln>
              <a:solidFill>
                <a:srgbClr val="FFFDF8"/>
              </a:solidFill>
              <a:effectLst/>
              <a:uLnTx/>
              <a:uFillTx/>
              <a:cs typeface="+mn-ea"/>
              <a:sym typeface="+mn-lt"/>
            </a:endParaRPr>
          </a:p>
        </p:txBody>
      </p:sp>
      <p:sp>
        <p:nvSpPr>
          <p:cNvPr id="4" name="矩形 3"/>
          <p:cNvSpPr/>
          <p:nvPr/>
        </p:nvSpPr>
        <p:spPr>
          <a:xfrm>
            <a:off x="1670522" y="2394619"/>
            <a:ext cx="3242937" cy="476862"/>
          </a:xfrm>
          <a:prstGeom prst="rect">
            <a:avLst/>
          </a:prstGeom>
          <a:solidFill>
            <a:srgbClr val="C00000"/>
          </a:solid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2200" b="1" i="0" u="none" strike="noStrike" kern="100" cap="none" spc="0" normalizeH="0" baseline="0" noProof="0" dirty="0">
                <a:ln>
                  <a:noFill/>
                </a:ln>
                <a:solidFill>
                  <a:schemeClr val="bg1"/>
                </a:solidFill>
                <a:effectLst/>
                <a:uLnTx/>
                <a:uFillTx/>
                <a:cs typeface="+mn-ea"/>
                <a:sym typeface="+mn-lt"/>
              </a:rPr>
              <a:t>加强反腐倡廉日常教育</a:t>
            </a:r>
            <a:endParaRPr kumimoji="0" lang="zh-CN" altLang="zh-CN" sz="2200" b="0" i="0" u="none" strike="noStrike" kern="100" cap="none" spc="0" normalizeH="0" baseline="0" noProof="0" dirty="0">
              <a:ln>
                <a:noFill/>
              </a:ln>
              <a:solidFill>
                <a:schemeClr val="bg1"/>
              </a:solidFill>
              <a:effectLst/>
              <a:uLnTx/>
              <a:uFillTx/>
              <a:cs typeface="+mn-ea"/>
              <a:sym typeface="+mn-lt"/>
            </a:endParaRPr>
          </a:p>
        </p:txBody>
      </p:sp>
      <p:sp>
        <p:nvSpPr>
          <p:cNvPr id="5" name="矩形: 圆角 10"/>
          <p:cNvSpPr>
            <a:spLocks noChangeAspect="1"/>
          </p:cNvSpPr>
          <p:nvPr/>
        </p:nvSpPr>
        <p:spPr>
          <a:xfrm>
            <a:off x="3291991" y="1729457"/>
            <a:ext cx="576000" cy="576000"/>
          </a:xfrm>
          <a:prstGeom prst="roundRect">
            <a:avLst>
              <a:gd name="adj" fmla="val 50000"/>
            </a:avLst>
          </a:prstGeom>
          <a:solidFill>
            <a:srgbClr val="C00000"/>
          </a:solidFill>
          <a:ln w="762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prstClr val="white"/>
                </a:solidFill>
                <a:effectLst/>
                <a:uLnTx/>
                <a:uFillTx/>
                <a:cs typeface="+mn-ea"/>
                <a:sym typeface="+mn-lt"/>
              </a:rPr>
              <a:t>1</a:t>
            </a:r>
            <a:endParaRPr kumimoji="0" lang="zh-CN" altLang="en-US" sz="2600" b="0" i="0" u="none" strike="noStrike" kern="0" cap="none" spc="0" normalizeH="0" baseline="0" noProof="0" dirty="0">
              <a:ln>
                <a:noFill/>
              </a:ln>
              <a:solidFill>
                <a:prstClr val="white"/>
              </a:solidFill>
              <a:effectLst/>
              <a:uLnTx/>
              <a:uFillTx/>
              <a:cs typeface="+mn-ea"/>
              <a:sym typeface="+mn-lt"/>
            </a:endParaRPr>
          </a:p>
        </p:txBody>
      </p:sp>
      <p:sp>
        <p:nvSpPr>
          <p:cNvPr id="9" name="矩形 8"/>
          <p:cNvSpPr/>
          <p:nvPr/>
        </p:nvSpPr>
        <p:spPr>
          <a:xfrm>
            <a:off x="1846931" y="2888985"/>
            <a:ext cx="9011569" cy="1569660"/>
          </a:xfrm>
          <a:prstGeom prst="rect">
            <a:avLst/>
          </a:prstGeom>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defRPr/>
            </a:pPr>
            <a:r>
              <a:rPr kumimoji="0" lang="zh-CN" altLang="en-US" sz="1600" b="0" i="0" u="none" strike="noStrike" kern="100" cap="none" spc="0" normalizeH="0" baseline="0" noProof="0" dirty="0">
                <a:ln>
                  <a:noFill/>
                </a:ln>
                <a:solidFill>
                  <a:schemeClr val="tx1">
                    <a:lumMod val="75000"/>
                    <a:lumOff val="25000"/>
                  </a:schemeClr>
                </a:solidFill>
                <a:effectLst/>
                <a:uLnTx/>
                <a:uFillTx/>
                <a:cs typeface="+mn-ea"/>
                <a:sym typeface="+mn-lt"/>
              </a:rPr>
              <a:t>要坚持预防为先、教育为主的方针，发挥思想政治工作的优势，结合发展社会主义市场经济的新要求，大力开展理想信念教育、廉洁从政教育和社会主义荣辱观教育，引导党员干部树立马克思主义的世界观、人生观、价值观和正确的权力观、地位观、利益观、荣辱观；</a:t>
            </a:r>
            <a:endParaRPr kumimoji="0" lang="en-US" altLang="zh-CN" sz="1600" b="0" i="0" u="none" strike="noStrike" kern="100" cap="none" spc="0" normalizeH="0" baseline="0" noProof="0" dirty="0">
              <a:ln>
                <a:noFill/>
              </a:ln>
              <a:solidFill>
                <a:schemeClr val="tx1">
                  <a:lumMod val="75000"/>
                  <a:lumOff val="25000"/>
                </a:schemeClr>
              </a:solidFill>
              <a:effectLst/>
              <a:uLnTx/>
              <a:uFillTx/>
              <a:cs typeface="+mn-ea"/>
              <a:sym typeface="+mn-lt"/>
            </a:endParaRP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defRPr/>
            </a:pPr>
            <a:r>
              <a:rPr kumimoji="0" lang="zh-CN" altLang="en-US" sz="1600" b="0" i="0" u="none" strike="noStrike" kern="100" cap="none" spc="0" normalizeH="0" baseline="0" noProof="0" dirty="0">
                <a:ln>
                  <a:noFill/>
                </a:ln>
                <a:solidFill>
                  <a:schemeClr val="tx1">
                    <a:lumMod val="75000"/>
                    <a:lumOff val="25000"/>
                  </a:schemeClr>
                </a:solidFill>
                <a:effectLst/>
                <a:uLnTx/>
                <a:uFillTx/>
                <a:cs typeface="+mn-ea"/>
                <a:sym typeface="+mn-lt"/>
              </a:rPr>
              <a:t>以深入学习“两个务必”为主要内容，开展廉洁文化活动，引导群众树立廉洁诚信的价值观，促进廉洁理念向每个管理环节渗透，在社会形成“以廉为荣、以贪为耻”的良好氛围。</a:t>
            </a:r>
            <a:endParaRPr kumimoji="0" lang="zh-CN" altLang="zh-CN" sz="16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10" name="矩形 9"/>
          <p:cNvSpPr/>
          <p:nvPr/>
        </p:nvSpPr>
        <p:spPr>
          <a:xfrm>
            <a:off x="1670522" y="4440563"/>
            <a:ext cx="3242937" cy="476862"/>
          </a:xfrm>
          <a:prstGeom prst="rect">
            <a:avLst/>
          </a:prstGeom>
          <a:solidFill>
            <a:srgbClr val="C00000"/>
          </a:solid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2200" b="1" i="0" u="none" strike="noStrike" kern="100" cap="none" spc="0" normalizeH="0" baseline="0" noProof="0" dirty="0">
                <a:ln>
                  <a:noFill/>
                </a:ln>
                <a:solidFill>
                  <a:schemeClr val="bg1"/>
                </a:solidFill>
                <a:effectLst/>
                <a:uLnTx/>
                <a:uFillTx/>
                <a:cs typeface="+mn-ea"/>
                <a:sym typeface="+mn-lt"/>
              </a:rPr>
              <a:t>建立健全监督制约机制</a:t>
            </a:r>
            <a:endParaRPr kumimoji="0" lang="zh-CN" altLang="zh-CN" sz="2200" b="0" i="0" u="none" strike="noStrike" kern="100" cap="none" spc="0" normalizeH="0" baseline="0" noProof="0" dirty="0">
              <a:ln>
                <a:noFill/>
              </a:ln>
              <a:solidFill>
                <a:schemeClr val="bg1"/>
              </a:solidFill>
              <a:effectLst/>
              <a:uLnTx/>
              <a:uFillTx/>
              <a:cs typeface="+mn-ea"/>
              <a:sym typeface="+mn-lt"/>
            </a:endParaRPr>
          </a:p>
        </p:txBody>
      </p:sp>
      <p:sp>
        <p:nvSpPr>
          <p:cNvPr id="11" name="矩形 10"/>
          <p:cNvSpPr/>
          <p:nvPr/>
        </p:nvSpPr>
        <p:spPr>
          <a:xfrm>
            <a:off x="1846931" y="4934929"/>
            <a:ext cx="9011569" cy="1274195"/>
          </a:xfrm>
          <a:prstGeom prst="rect">
            <a:avLst/>
          </a:prstGeom>
        </p:spPr>
        <p:txBody>
          <a:bodyPr wrap="square">
            <a:spAutoFit/>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defRPr/>
            </a:pPr>
            <a:r>
              <a:rPr kumimoji="0" lang="zh-CN" altLang="en-US" sz="1600" b="0" i="0" u="none" strike="noStrike" kern="100" cap="none" spc="0" normalizeH="0" baseline="0" noProof="0" dirty="0">
                <a:ln>
                  <a:noFill/>
                </a:ln>
                <a:solidFill>
                  <a:schemeClr val="tx1">
                    <a:lumMod val="75000"/>
                    <a:lumOff val="25000"/>
                  </a:schemeClr>
                </a:solidFill>
                <a:effectLst/>
                <a:uLnTx/>
                <a:uFillTx/>
                <a:cs typeface="+mn-ea"/>
                <a:sym typeface="+mn-lt"/>
              </a:rPr>
              <a:t>坚持上级为主，上下结合，内外协调，公开透明，相互制约的原则，加强对重点岗位和人员的监督与管理。</a:t>
            </a:r>
            <a:endParaRPr kumimoji="0" lang="en-US" altLang="zh-CN" sz="1600" b="0" i="0" u="none" strike="noStrike" kern="100" cap="none" spc="0" normalizeH="0" baseline="0" noProof="0" dirty="0">
              <a:ln>
                <a:noFill/>
              </a:ln>
              <a:solidFill>
                <a:schemeClr val="tx1">
                  <a:lumMod val="75000"/>
                  <a:lumOff val="25000"/>
                </a:schemeClr>
              </a:solidFill>
              <a:effectLst/>
              <a:uLnTx/>
              <a:uFillTx/>
              <a:cs typeface="+mn-ea"/>
              <a:sym typeface="+mn-lt"/>
            </a:endParaRP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defRPr/>
            </a:pPr>
            <a:r>
              <a:rPr kumimoji="0" lang="zh-CN" altLang="en-US" sz="1600" b="0" i="0" u="none" strike="noStrike" kern="100" cap="none" spc="0" normalizeH="0" baseline="0" noProof="0" dirty="0">
                <a:ln>
                  <a:noFill/>
                </a:ln>
                <a:solidFill>
                  <a:schemeClr val="tx1">
                    <a:lumMod val="75000"/>
                    <a:lumOff val="25000"/>
                  </a:schemeClr>
                </a:solidFill>
                <a:effectLst/>
                <a:uLnTx/>
                <a:uFillTx/>
                <a:cs typeface="+mn-ea"/>
                <a:sym typeface="+mn-lt"/>
              </a:rPr>
              <a:t>努力改变“上级监督不到，同级监督不了，下级监督无效”的局面。</a:t>
            </a:r>
            <a:endParaRPr kumimoji="0" lang="en-US" altLang="zh-CN" sz="1600" b="0" i="0" u="none" strike="noStrike" kern="100" cap="none" spc="0" normalizeH="0" baseline="0" noProof="0" dirty="0">
              <a:ln>
                <a:noFill/>
              </a:ln>
              <a:solidFill>
                <a:schemeClr val="tx1">
                  <a:lumMod val="75000"/>
                  <a:lumOff val="25000"/>
                </a:schemeClr>
              </a:solidFill>
              <a:effectLst/>
              <a:uLnTx/>
              <a:uFillTx/>
              <a:cs typeface="+mn-ea"/>
              <a:sym typeface="+mn-lt"/>
            </a:endParaRP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defRPr/>
            </a:pPr>
            <a:r>
              <a:rPr kumimoji="0" lang="zh-CN" altLang="en-US" sz="1600" b="0" i="0" u="none" strike="noStrike" kern="100" cap="none" spc="0" normalizeH="0" baseline="0" noProof="0" dirty="0">
                <a:ln>
                  <a:noFill/>
                </a:ln>
                <a:solidFill>
                  <a:schemeClr val="tx1">
                    <a:lumMod val="75000"/>
                    <a:lumOff val="25000"/>
                  </a:schemeClr>
                </a:solidFill>
                <a:effectLst/>
                <a:uLnTx/>
                <a:uFillTx/>
                <a:cs typeface="+mn-ea"/>
                <a:sym typeface="+mn-lt"/>
              </a:rPr>
              <a:t>对监督的范围、形式、方法、责任等做出明确规定，全面履行监督职能，敢于发现和查纠问题。</a:t>
            </a:r>
            <a:endParaRPr kumimoji="0" lang="zh-CN" altLang="zh-CN" sz="16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750"/>
                                        <p:tgtEl>
                                          <p:spTgt spid="3"/>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750"/>
                                        <p:tgtEl>
                                          <p:spTgt spid="4"/>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750"/>
                                        <p:tgtEl>
                                          <p:spTgt spid="10"/>
                                        </p:tgtEl>
                                      </p:cBhvr>
                                    </p:animEffect>
                                  </p:childTnLst>
                                </p:cTn>
                              </p:par>
                            </p:childTnLst>
                          </p:cTn>
                        </p:par>
                        <p:par>
                          <p:cTn id="27" fill="hold">
                            <p:stCondLst>
                              <p:cond delay="5000"/>
                            </p:stCondLst>
                            <p:childTnLst>
                              <p:par>
                                <p:cTn id="28" presetID="2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1" animBg="1"/>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五边形 17"/>
          <p:cNvSpPr/>
          <p:nvPr/>
        </p:nvSpPr>
        <p:spPr>
          <a:xfrm>
            <a:off x="3579991" y="1729457"/>
            <a:ext cx="5032018" cy="575999"/>
          </a:xfrm>
          <a:prstGeom prst="homePlate">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FFFDF8"/>
                </a:solidFill>
                <a:effectLst/>
                <a:uLnTx/>
                <a:uFillTx/>
                <a:cs typeface="+mn-ea"/>
                <a:sym typeface="+mn-lt"/>
              </a:rPr>
              <a:t>强化领导，落实责任，严格考核</a:t>
            </a:r>
            <a:endParaRPr kumimoji="0" lang="zh-CN" altLang="en-US" sz="2400" b="1" i="0" u="none" strike="noStrike" kern="0" cap="none" spc="0" normalizeH="0" baseline="0" noProof="0" dirty="0">
              <a:ln>
                <a:noFill/>
              </a:ln>
              <a:solidFill>
                <a:srgbClr val="FFFDF8"/>
              </a:solidFill>
              <a:effectLst/>
              <a:uLnTx/>
              <a:uFillTx/>
              <a:cs typeface="+mn-ea"/>
              <a:sym typeface="+mn-lt"/>
            </a:endParaRPr>
          </a:p>
        </p:txBody>
      </p:sp>
      <p:sp>
        <p:nvSpPr>
          <p:cNvPr id="9" name="矩形 8"/>
          <p:cNvSpPr/>
          <p:nvPr/>
        </p:nvSpPr>
        <p:spPr>
          <a:xfrm>
            <a:off x="2179341" y="2463435"/>
            <a:ext cx="9612003" cy="3647152"/>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defRPr/>
            </a:pPr>
            <a:r>
              <a:rPr kumimoji="0" lang="zh-CN" altLang="en-US" sz="2200" b="0" i="0" u="none" strike="noStrike" kern="100" cap="none" spc="0" normalizeH="0" baseline="0" noProof="0" dirty="0">
                <a:ln>
                  <a:noFill/>
                </a:ln>
                <a:solidFill>
                  <a:schemeClr val="tx1">
                    <a:lumMod val="75000"/>
                    <a:lumOff val="25000"/>
                  </a:schemeClr>
                </a:solidFill>
                <a:effectLst/>
                <a:uLnTx/>
                <a:uFillTx/>
                <a:cs typeface="+mn-ea"/>
                <a:sym typeface="+mn-lt"/>
              </a:rPr>
              <a:t>要明确党风廉政建设工作的领导机构和责任，健全完善党风廉政建设责任网络体系和实施考核细则，层层签订责任书，形成横到边、纵到底、层层负责、上下联动的责任机制；</a:t>
            </a:r>
            <a:endParaRPr kumimoji="0" lang="en-US" altLang="zh-CN" sz="2200" b="0" i="0" u="none" strike="noStrike" kern="100" cap="none" spc="0" normalizeH="0" baseline="0" noProof="0" dirty="0">
              <a:ln>
                <a:noFill/>
              </a:ln>
              <a:solidFill>
                <a:schemeClr val="tx1">
                  <a:lumMod val="75000"/>
                  <a:lumOff val="25000"/>
                </a:schemeClr>
              </a:solidFill>
              <a:effectLst/>
              <a:uLnTx/>
              <a:uFillTx/>
              <a:cs typeface="+mn-ea"/>
              <a:sym typeface="+mn-lt"/>
            </a:endParaRPr>
          </a:p>
          <a:p>
            <a:pPr marR="0" lvl="0" algn="just" defTabSz="914400" rtl="0" eaLnBrk="1" fontAlgn="auto" latinLnBrk="0" hangingPunct="1">
              <a:lnSpc>
                <a:spcPct val="150000"/>
              </a:lnSpc>
              <a:spcBef>
                <a:spcPts val="0"/>
              </a:spcBef>
              <a:spcAft>
                <a:spcPts val="0"/>
              </a:spcAft>
              <a:buClrTx/>
              <a:buSzTx/>
              <a:defRPr/>
            </a:pPr>
            <a:r>
              <a:rPr kumimoji="0" lang="zh-CN" altLang="en-US" sz="2200" b="0" i="0" u="none" strike="noStrike" kern="100" cap="none" spc="0" normalizeH="0" baseline="0" noProof="0" dirty="0">
                <a:ln>
                  <a:noFill/>
                </a:ln>
                <a:solidFill>
                  <a:schemeClr val="tx1">
                    <a:lumMod val="75000"/>
                    <a:lumOff val="25000"/>
                  </a:schemeClr>
                </a:solidFill>
                <a:effectLst/>
                <a:uLnTx/>
                <a:uFillTx/>
                <a:cs typeface="+mn-ea"/>
                <a:sym typeface="+mn-lt"/>
              </a:rPr>
              <a:t>贯彻党政“一把手”负总责，谁主管谁负责的原则，抓好责任分解、责任考核、责任追究的重点环节；</a:t>
            </a:r>
            <a:endParaRPr kumimoji="0" lang="en-US" altLang="zh-CN" sz="2200" b="0" i="0" u="none" strike="noStrike" kern="100" cap="none" spc="0" normalizeH="0" baseline="0" noProof="0" dirty="0">
              <a:ln>
                <a:noFill/>
              </a:ln>
              <a:solidFill>
                <a:schemeClr val="tx1">
                  <a:lumMod val="75000"/>
                  <a:lumOff val="25000"/>
                </a:schemeClr>
              </a:solidFill>
              <a:effectLst/>
              <a:uLnTx/>
              <a:uFillTx/>
              <a:cs typeface="+mn-ea"/>
              <a:sym typeface="+mn-lt"/>
            </a:endParaRPr>
          </a:p>
          <a:p>
            <a:pPr marR="0" lvl="0" algn="just" defTabSz="914400" rtl="0" eaLnBrk="1" fontAlgn="auto" latinLnBrk="0" hangingPunct="1">
              <a:lnSpc>
                <a:spcPct val="150000"/>
              </a:lnSpc>
              <a:spcBef>
                <a:spcPts val="0"/>
              </a:spcBef>
              <a:spcAft>
                <a:spcPts val="0"/>
              </a:spcAft>
              <a:buClrTx/>
              <a:buSzTx/>
              <a:defRPr/>
            </a:pPr>
            <a:r>
              <a:rPr kumimoji="0" lang="zh-CN" altLang="en-US" sz="2200" b="0" i="0" u="none" strike="noStrike" kern="100" cap="none" spc="0" normalizeH="0" baseline="0" noProof="0" dirty="0">
                <a:ln>
                  <a:noFill/>
                </a:ln>
                <a:solidFill>
                  <a:schemeClr val="tx1">
                    <a:lumMod val="75000"/>
                    <a:lumOff val="25000"/>
                  </a:schemeClr>
                </a:solidFill>
                <a:effectLst/>
                <a:uLnTx/>
                <a:uFillTx/>
                <a:cs typeface="+mn-ea"/>
                <a:sym typeface="+mn-lt"/>
              </a:rPr>
              <a:t>加强监督检查，严格责任追究，使党风廉政建设责任制落到实处，促进社会物质文明、政治文明、精神文明建设健康协调发展。</a:t>
            </a:r>
            <a:endParaRPr kumimoji="0" lang="zh-CN" altLang="zh-CN" sz="22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8" name="矩形: 圆角 10"/>
          <p:cNvSpPr>
            <a:spLocks noChangeAspect="1"/>
          </p:cNvSpPr>
          <p:nvPr/>
        </p:nvSpPr>
        <p:spPr>
          <a:xfrm>
            <a:off x="3291991" y="1729457"/>
            <a:ext cx="576000" cy="576000"/>
          </a:xfrm>
          <a:prstGeom prst="roundRect">
            <a:avLst>
              <a:gd name="adj" fmla="val 50000"/>
            </a:avLst>
          </a:prstGeom>
          <a:solidFill>
            <a:srgbClr val="C00000"/>
          </a:solidFill>
          <a:ln w="762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600" kern="0" dirty="0">
                <a:solidFill>
                  <a:prstClr val="white"/>
                </a:solidFill>
                <a:cs typeface="+mn-ea"/>
                <a:sym typeface="+mn-lt"/>
              </a:rPr>
              <a:t>2</a:t>
            </a:r>
            <a:endParaRPr kumimoji="0" lang="zh-CN" altLang="en-US" sz="2600" b="0" i="0" u="none" strike="noStrike" kern="0" cap="none" spc="0" normalizeH="0" baseline="0" noProof="0" dirty="0">
              <a:ln>
                <a:noFill/>
              </a:ln>
              <a:solidFill>
                <a:prstClr val="white"/>
              </a:solidFill>
              <a:effectLst/>
              <a:uLnTx/>
              <a:uFillTx/>
              <a:cs typeface="+mn-ea"/>
              <a:sym typeface="+mn-lt"/>
            </a:endParaRPr>
          </a:p>
        </p:txBody>
      </p:sp>
      <p:sp>
        <p:nvSpPr>
          <p:cNvPr id="10" name="矩形: 圆角 17"/>
          <p:cNvSpPr/>
          <p:nvPr/>
        </p:nvSpPr>
        <p:spPr>
          <a:xfrm>
            <a:off x="1666875" y="2642221"/>
            <a:ext cx="512466" cy="51246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1</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
        <p:nvSpPr>
          <p:cNvPr id="11" name="矩形: 圆角 18"/>
          <p:cNvSpPr/>
          <p:nvPr/>
        </p:nvSpPr>
        <p:spPr>
          <a:xfrm>
            <a:off x="1666875" y="4120171"/>
            <a:ext cx="512466" cy="512466"/>
          </a:xfrm>
          <a:prstGeom prst="roundRect">
            <a:avLst/>
          </a:prstGeom>
          <a:solidFill>
            <a:srgbClr val="7D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2</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
        <p:nvSpPr>
          <p:cNvPr id="12" name="矩形: 圆角 19"/>
          <p:cNvSpPr/>
          <p:nvPr/>
        </p:nvSpPr>
        <p:spPr>
          <a:xfrm>
            <a:off x="1666875" y="5115379"/>
            <a:ext cx="512466" cy="51246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cs typeface="+mn-ea"/>
                <a:sym typeface="+mn-lt"/>
              </a:rPr>
              <a:t>3</a:t>
            </a:r>
            <a:endParaRPr kumimoji="0" lang="zh-CN" altLang="en-US" sz="2800" b="1" i="0" u="none" strike="noStrike" kern="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750"/>
                                        <p:tgtEl>
                                          <p:spTgt spid="3"/>
                                        </p:tgtEl>
                                      </p:cBhvr>
                                    </p:animEffect>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 calcmode="lin" valueType="num">
                                      <p:cBhvr>
                                        <p:cTn id="20" dur="750" fill="hold"/>
                                        <p:tgtEl>
                                          <p:spTgt spid="10"/>
                                        </p:tgtEl>
                                        <p:attrNameLst>
                                          <p:attrName>style.rotation</p:attrName>
                                        </p:attrNameLst>
                                      </p:cBhvr>
                                      <p:tavLst>
                                        <p:tav tm="0">
                                          <p:val>
                                            <p:fltVal val="360"/>
                                          </p:val>
                                        </p:tav>
                                        <p:tav tm="100000">
                                          <p:val>
                                            <p:fltVal val="0"/>
                                          </p:val>
                                        </p:tav>
                                      </p:tavLst>
                                    </p:anim>
                                    <p:animEffect transition="in" filter="fade">
                                      <p:cBhvr>
                                        <p:cTn id="21" dur="750"/>
                                        <p:tgtEl>
                                          <p:spTgt spid="10"/>
                                        </p:tgtEl>
                                      </p:cBhvr>
                                    </p:animEffect>
                                  </p:childTnLst>
                                </p:cTn>
                              </p:par>
                            </p:childTnLst>
                          </p:cTn>
                        </p:par>
                        <p:par>
                          <p:cTn id="22" fill="hold">
                            <p:stCondLst>
                              <p:cond delay="3000"/>
                            </p:stCondLst>
                            <p:childTnLst>
                              <p:par>
                                <p:cTn id="23" presetID="49" presetClass="entr" presetSubtype="0" decel="100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 calcmode="lin" valueType="num">
                                      <p:cBhvr>
                                        <p:cTn id="27" dur="750" fill="hold"/>
                                        <p:tgtEl>
                                          <p:spTgt spid="11"/>
                                        </p:tgtEl>
                                        <p:attrNameLst>
                                          <p:attrName>style.rotation</p:attrName>
                                        </p:attrNameLst>
                                      </p:cBhvr>
                                      <p:tavLst>
                                        <p:tav tm="0">
                                          <p:val>
                                            <p:fltVal val="360"/>
                                          </p:val>
                                        </p:tav>
                                        <p:tav tm="100000">
                                          <p:val>
                                            <p:fltVal val="0"/>
                                          </p:val>
                                        </p:tav>
                                      </p:tavLst>
                                    </p:anim>
                                    <p:animEffect transition="in" filter="fade">
                                      <p:cBhvr>
                                        <p:cTn id="28" dur="750"/>
                                        <p:tgtEl>
                                          <p:spTgt spid="11"/>
                                        </p:tgtEl>
                                      </p:cBhvr>
                                    </p:animEffect>
                                  </p:childTnLst>
                                </p:cTn>
                              </p:par>
                            </p:childTnLst>
                          </p:cTn>
                        </p:par>
                        <p:par>
                          <p:cTn id="29" fill="hold">
                            <p:stCondLst>
                              <p:cond delay="4000"/>
                            </p:stCondLst>
                            <p:childTnLst>
                              <p:par>
                                <p:cTn id="30" presetID="49" presetClass="entr" presetSubtype="0" decel="10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750" fill="hold"/>
                                        <p:tgtEl>
                                          <p:spTgt spid="12"/>
                                        </p:tgtEl>
                                        <p:attrNameLst>
                                          <p:attrName>ppt_w</p:attrName>
                                        </p:attrNameLst>
                                      </p:cBhvr>
                                      <p:tavLst>
                                        <p:tav tm="0">
                                          <p:val>
                                            <p:fltVal val="0"/>
                                          </p:val>
                                        </p:tav>
                                        <p:tav tm="100000">
                                          <p:val>
                                            <p:strVal val="#ppt_w"/>
                                          </p:val>
                                        </p:tav>
                                      </p:tavLst>
                                    </p:anim>
                                    <p:anim calcmode="lin" valueType="num">
                                      <p:cBhvr>
                                        <p:cTn id="33" dur="750" fill="hold"/>
                                        <p:tgtEl>
                                          <p:spTgt spid="12"/>
                                        </p:tgtEl>
                                        <p:attrNameLst>
                                          <p:attrName>ppt_h</p:attrName>
                                        </p:attrNameLst>
                                      </p:cBhvr>
                                      <p:tavLst>
                                        <p:tav tm="0">
                                          <p:val>
                                            <p:fltVal val="0"/>
                                          </p:val>
                                        </p:tav>
                                        <p:tav tm="100000">
                                          <p:val>
                                            <p:strVal val="#ppt_h"/>
                                          </p:val>
                                        </p:tav>
                                      </p:tavLst>
                                    </p:anim>
                                    <p:anim calcmode="lin" valueType="num">
                                      <p:cBhvr>
                                        <p:cTn id="34" dur="750" fill="hold"/>
                                        <p:tgtEl>
                                          <p:spTgt spid="12"/>
                                        </p:tgtEl>
                                        <p:attrNameLst>
                                          <p:attrName>style.rotation</p:attrName>
                                        </p:attrNameLst>
                                      </p:cBhvr>
                                      <p:tavLst>
                                        <p:tav tm="0">
                                          <p:val>
                                            <p:fltVal val="360"/>
                                          </p:val>
                                        </p:tav>
                                        <p:tav tm="100000">
                                          <p:val>
                                            <p:fltVal val="0"/>
                                          </p:val>
                                        </p:tav>
                                      </p:tavLst>
                                    </p:anim>
                                    <p:animEffect transition="in" filter="fade">
                                      <p:cBhvr>
                                        <p:cTn id="35" dur="750"/>
                                        <p:tgtEl>
                                          <p:spTgt spid="12"/>
                                        </p:tgtEl>
                                      </p:cBhvr>
                                    </p:animEffect>
                                  </p:childTnLst>
                                </p:cTn>
                              </p:par>
                            </p:childTnLst>
                          </p:cTn>
                        </p:par>
                        <p:par>
                          <p:cTn id="36" fill="hold">
                            <p:stCondLst>
                              <p:cond delay="5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8"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五边形 17"/>
          <p:cNvSpPr/>
          <p:nvPr/>
        </p:nvSpPr>
        <p:spPr>
          <a:xfrm>
            <a:off x="3579991" y="1729457"/>
            <a:ext cx="5032018" cy="575999"/>
          </a:xfrm>
          <a:prstGeom prst="homePlate">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FFFDF8"/>
                </a:solidFill>
                <a:effectLst/>
                <a:uLnTx/>
                <a:uFillTx/>
                <a:cs typeface="+mn-ea"/>
                <a:sym typeface="+mn-lt"/>
              </a:rPr>
              <a:t>查办案件，标本兼治，综合治理</a:t>
            </a:r>
            <a:endParaRPr kumimoji="0" lang="zh-CN" altLang="en-US" sz="2400" b="1" i="0" u="none" strike="noStrike" kern="0" cap="none" spc="0" normalizeH="0" baseline="0" noProof="0" dirty="0">
              <a:ln>
                <a:noFill/>
              </a:ln>
              <a:solidFill>
                <a:srgbClr val="FFFDF8"/>
              </a:solidFill>
              <a:effectLst/>
              <a:uLnTx/>
              <a:uFillTx/>
              <a:cs typeface="+mn-ea"/>
              <a:sym typeface="+mn-lt"/>
            </a:endParaRPr>
          </a:p>
        </p:txBody>
      </p:sp>
      <p:sp>
        <p:nvSpPr>
          <p:cNvPr id="9" name="矩形 8"/>
          <p:cNvSpPr/>
          <p:nvPr/>
        </p:nvSpPr>
        <p:spPr>
          <a:xfrm>
            <a:off x="1846931" y="2402846"/>
            <a:ext cx="9612003" cy="9612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00" cap="none" spc="0" normalizeH="0" baseline="0" noProof="0" dirty="0">
                <a:ln>
                  <a:noFill/>
                </a:ln>
                <a:solidFill>
                  <a:schemeClr val="tx1">
                    <a:lumMod val="75000"/>
                    <a:lumOff val="25000"/>
                  </a:schemeClr>
                </a:solidFill>
                <a:effectLst/>
                <a:uLnTx/>
                <a:uFillTx/>
                <a:cs typeface="+mn-ea"/>
                <a:sym typeface="+mn-lt"/>
              </a:rPr>
              <a:t>对任何腐败分子都必须彻底查处、严惩不贷。要严肃查处违纪违法案件，特别是要坚决查处大案要案。对腐败分子发现一个就要坚决查处一个，决不姑息，决不手软。</a:t>
            </a:r>
            <a:endParaRPr kumimoji="0" lang="zh-CN" altLang="zh-CN" sz="20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8" name="矩形 7"/>
          <p:cNvSpPr/>
          <p:nvPr/>
        </p:nvSpPr>
        <p:spPr>
          <a:xfrm>
            <a:off x="1835356" y="3409724"/>
            <a:ext cx="9612003" cy="2862322"/>
          </a:xfrm>
          <a:prstGeom prst="rect">
            <a:avLst/>
          </a:prstGeom>
          <a:ln>
            <a:solidFill>
              <a:srgbClr val="C00000"/>
            </a:solidFill>
            <a:prstDash val="dash"/>
          </a:ln>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mj-lt"/>
              <a:buAutoNum type="arabicPeriod"/>
              <a:defRPr/>
            </a:pPr>
            <a:r>
              <a:rPr kumimoji="0" lang="zh-CN" altLang="en-US" sz="2000" b="1" i="0" u="none" strike="noStrike" kern="100" cap="none" spc="0" normalizeH="0" baseline="0" noProof="0" dirty="0">
                <a:ln>
                  <a:noFill/>
                </a:ln>
                <a:solidFill>
                  <a:schemeClr val="tx1">
                    <a:lumMod val="75000"/>
                    <a:lumOff val="25000"/>
                  </a:schemeClr>
                </a:solidFill>
                <a:effectLst/>
                <a:uLnTx/>
                <a:uFillTx/>
                <a:cs typeface="+mn-ea"/>
                <a:sym typeface="+mn-lt"/>
              </a:rPr>
              <a:t>要</a:t>
            </a:r>
            <a:r>
              <a:rPr kumimoji="0" lang="zh-CN" altLang="en-US" sz="2000" b="0" i="0" u="none" strike="noStrike" kern="100" cap="none" spc="0" normalizeH="0" baseline="0" noProof="0" dirty="0">
                <a:ln>
                  <a:noFill/>
                </a:ln>
                <a:solidFill>
                  <a:schemeClr val="tx1">
                    <a:lumMod val="75000"/>
                    <a:lumOff val="25000"/>
                  </a:schemeClr>
                </a:solidFill>
                <a:effectLst/>
                <a:uLnTx/>
                <a:uFillTx/>
                <a:cs typeface="+mn-ea"/>
                <a:sym typeface="+mn-lt"/>
              </a:rPr>
              <a:t>注意正确处理严格执纪与维护群众利益、爱护党员干部的关系，进一步调动广大党员干部投身改革的积极性和创造性。</a:t>
            </a:r>
            <a:endParaRPr kumimoji="0" lang="en-US" altLang="zh-CN" sz="2000" b="0" i="0" u="none" strike="noStrike" kern="100" cap="none" spc="0" normalizeH="0" baseline="0" noProof="0" dirty="0">
              <a:ln>
                <a:noFill/>
              </a:ln>
              <a:solidFill>
                <a:schemeClr val="tx1">
                  <a:lumMod val="75000"/>
                  <a:lumOff val="25000"/>
                </a:schemeClr>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defRPr/>
            </a:pPr>
            <a:r>
              <a:rPr kumimoji="0" lang="zh-CN" altLang="en-US" sz="2000" b="1" i="0" u="none" strike="noStrike" kern="100" cap="none" spc="0" normalizeH="0" baseline="0" noProof="0" dirty="0">
                <a:ln>
                  <a:noFill/>
                </a:ln>
                <a:solidFill>
                  <a:schemeClr val="tx1">
                    <a:lumMod val="75000"/>
                    <a:lumOff val="25000"/>
                  </a:schemeClr>
                </a:solidFill>
                <a:effectLst/>
                <a:uLnTx/>
                <a:uFillTx/>
                <a:cs typeface="+mn-ea"/>
                <a:sym typeface="+mn-lt"/>
              </a:rPr>
              <a:t>要</a:t>
            </a:r>
            <a:r>
              <a:rPr kumimoji="0" lang="zh-CN" altLang="en-US" sz="2000" b="0" i="0" u="none" strike="noStrike" kern="100" cap="none" spc="0" normalizeH="0" baseline="0" noProof="0" dirty="0">
                <a:ln>
                  <a:noFill/>
                </a:ln>
                <a:solidFill>
                  <a:schemeClr val="tx1">
                    <a:lumMod val="75000"/>
                    <a:lumOff val="25000"/>
                  </a:schemeClr>
                </a:solidFill>
                <a:effectLst/>
                <a:uLnTx/>
                <a:uFillTx/>
                <a:cs typeface="+mn-ea"/>
                <a:sym typeface="+mn-lt"/>
              </a:rPr>
              <a:t>以习近平新时代中国特色社会主义思想为指导，坚持“三个有利于”标准，用辨证的观点看待新形势下出现的新问题，综合考虑政治、经济、社会等方面的因素，正确把握改革中出现的失误与故意违纪违法的问题，真正做到支持改革，鼓励创业，教育失误，惩处腐败，追究诬告。</a:t>
            </a:r>
            <a:endParaRPr kumimoji="0" lang="zh-CN" altLang="zh-CN" sz="20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10" name="矩形: 圆角 10"/>
          <p:cNvSpPr>
            <a:spLocks noChangeAspect="1"/>
          </p:cNvSpPr>
          <p:nvPr/>
        </p:nvSpPr>
        <p:spPr>
          <a:xfrm>
            <a:off x="3291991" y="1729457"/>
            <a:ext cx="576000" cy="576000"/>
          </a:xfrm>
          <a:prstGeom prst="roundRect">
            <a:avLst>
              <a:gd name="adj" fmla="val 50000"/>
            </a:avLst>
          </a:prstGeom>
          <a:solidFill>
            <a:srgbClr val="C00000"/>
          </a:solidFill>
          <a:ln w="762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600" kern="0" dirty="0">
                <a:solidFill>
                  <a:prstClr val="white"/>
                </a:solidFill>
                <a:cs typeface="+mn-ea"/>
                <a:sym typeface="+mn-lt"/>
              </a:rPr>
              <a:t>3</a:t>
            </a:r>
            <a:endParaRPr kumimoji="0" lang="zh-CN" altLang="en-US" sz="2600" b="0" i="0" u="none" strike="noStrike" kern="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360"/>
                                          </p:val>
                                        </p:tav>
                                        <p:tav tm="100000">
                                          <p:val>
                                            <p:fltVal val="0"/>
                                          </p:val>
                                        </p:tav>
                                      </p:tavLst>
                                    </p:anim>
                                    <p:animEffect transition="in" filter="fade">
                                      <p:cBhvr>
                                        <p:cTn id="10" dur="750"/>
                                        <p:tgtEl>
                                          <p:spTgt spid="1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750"/>
                                        <p:tgtEl>
                                          <p:spTgt spid="3"/>
                                        </p:tgtEl>
                                      </p:cBhvr>
                                    </p:animEffect>
                                  </p:childTnLst>
                                </p:cTn>
                              </p:par>
                            </p:childTnLst>
                          </p:cTn>
                        </p:par>
                        <p:par>
                          <p:cTn id="15" fill="hold">
                            <p:stCondLst>
                              <p:cond delay="2000"/>
                            </p:stCondLst>
                            <p:childTnLst>
                              <p:par>
                                <p:cTn id="16" presetID="31" presetClass="entr" presetSubtype="0" fill="hold" grpId="0" nodeType="afterEffect">
                                  <p:stCondLst>
                                    <p:cond delay="0"/>
                                  </p:stCondLst>
                                  <p:iterate type="lt">
                                    <p:tmPct val="324"/>
                                  </p:iterate>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 calcmode="lin" valueType="num">
                                      <p:cBhvr>
                                        <p:cTn id="20" dur="750" fill="hold"/>
                                        <p:tgtEl>
                                          <p:spTgt spid="9"/>
                                        </p:tgtEl>
                                        <p:attrNameLst>
                                          <p:attrName>style.rotation</p:attrName>
                                        </p:attrNameLst>
                                      </p:cBhvr>
                                      <p:tavLst>
                                        <p:tav tm="0">
                                          <p:val>
                                            <p:fltVal val="90"/>
                                          </p:val>
                                        </p:tav>
                                        <p:tav tm="100000">
                                          <p:val>
                                            <p:fltVal val="0"/>
                                          </p:val>
                                        </p:tav>
                                      </p:tavLst>
                                    </p:anim>
                                    <p:animEffect transition="in" filter="fade">
                                      <p:cBhvr>
                                        <p:cTn id="21" dur="750"/>
                                        <p:tgtEl>
                                          <p:spTgt spid="9"/>
                                        </p:tgtEl>
                                      </p:cBhvr>
                                    </p:animEffect>
                                  </p:childTnLst>
                                </p:cTn>
                              </p:par>
                            </p:childTnLst>
                          </p:cTn>
                        </p:par>
                        <p:par>
                          <p:cTn id="22" fill="hold">
                            <p:stCondLst>
                              <p:cond delay="2424"/>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图片 41" descr="图片包含 游戏机, 建筑, 围栏&#10;&#10;描述已自动生成"/>
          <p:cNvPicPr>
            <a:picLocks noChangeAspect="1"/>
          </p:cNvPicPr>
          <p:nvPr/>
        </p:nvPicPr>
        <p:blipFill rotWithShape="1">
          <a:blip r:embed="rId9">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0">
            <a:extLst>
              <a:ext uri="{28A0092B-C50C-407E-A947-70E740481C1C}">
                <a14:useLocalDpi xmlns:a14="http://schemas.microsoft.com/office/drawing/2010/main" val="0"/>
              </a:ext>
            </a:extLst>
          </a:blip>
          <a:srcRect l="71719" b="68333"/>
          <a:stretch>
            <a:fillRect/>
          </a:stretch>
        </p:blipFill>
        <p:spPr>
          <a:xfrm>
            <a:off x="8743950" y="0"/>
            <a:ext cx="3448050" cy="2171700"/>
          </a:xfrm>
          <a:prstGeom prst="rect">
            <a:avLst/>
          </a:prstGeom>
        </p:spPr>
      </p:pic>
      <p:pic>
        <p:nvPicPr>
          <p:cNvPr id="11" name="图片 白" descr="图片包含 游戏机, 监控, 截图, 屏幕&#10;&#10;描述已自动生成"/>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l="51549" t="58767"/>
          <a:stretch>
            <a:fillRect/>
          </a:stretch>
        </p:blipFill>
        <p:spPr>
          <a:xfrm>
            <a:off x="6687842" y="4223166"/>
            <a:ext cx="5504158" cy="2634833"/>
          </a:xfrm>
          <a:prstGeom prst="rect">
            <a:avLst/>
          </a:prstGeom>
        </p:spPr>
      </p:pic>
      <p:pic>
        <p:nvPicPr>
          <p:cNvPr id="43" name="图片 42" descr="图片包含 室内, 监控, 桌子, 电脑&#10;&#10;描述已自动生成"/>
          <p:cNvPicPr>
            <a:picLocks noChangeAspect="1"/>
          </p:cNvPicPr>
          <p:nvPr/>
        </p:nvPicPr>
        <p:blipFill rotWithShape="1">
          <a:blip r:embed="rId13">
            <a:extLst>
              <a:ext uri="{28A0092B-C50C-407E-A947-70E740481C1C}">
                <a14:useLocalDpi xmlns:a14="http://schemas.microsoft.com/office/drawing/2010/main" val="0"/>
              </a:ext>
            </a:extLst>
          </a:blip>
          <a:srcRect t="49933"/>
          <a:stretch>
            <a:fillRect/>
          </a:stretch>
        </p:blipFill>
        <p:spPr>
          <a:xfrm>
            <a:off x="0" y="3301941"/>
            <a:ext cx="12192000" cy="3556058"/>
          </a:xfrm>
          <a:prstGeom prst="rect">
            <a:avLst/>
          </a:prstGeom>
        </p:spPr>
      </p:pic>
      <p:sp>
        <p:nvSpPr>
          <p:cNvPr id="13" name="矩形 12"/>
          <p:cNvSpPr/>
          <p:nvPr/>
        </p:nvSpPr>
        <p:spPr>
          <a:xfrm>
            <a:off x="2024348" y="1284490"/>
            <a:ext cx="8056364" cy="1569660"/>
          </a:xfrm>
          <a:prstGeom prst="rect">
            <a:avLst/>
          </a:prstGeom>
        </p:spPr>
        <p:txBody>
          <a:bodyPr wrap="square">
            <a:spAutoFit/>
          </a:bodyPr>
          <a:lstStyle/>
          <a:p>
            <a:pPr lvl="0" algn="ctr">
              <a:defRPr/>
            </a:pPr>
            <a:r>
              <a:rPr lang="zh-CN" altLang="en-US" sz="4800" b="1">
                <a:solidFill>
                  <a:srgbClr val="FF0000"/>
                </a:solidFill>
                <a:effectLst>
                  <a:innerShdw blurRad="63500" dist="50800" dir="13500000">
                    <a:srgbClr val="000000">
                      <a:alpha val="50000"/>
                    </a:srgbClr>
                  </a:innerShdw>
                </a:effectLst>
                <a:cs typeface="+mn-ea"/>
                <a:sym typeface="+mn-lt"/>
              </a:rPr>
              <a:t>加强修养，提高素质</a:t>
            </a:r>
            <a:endParaRPr lang="en-US" altLang="zh-CN" sz="4800" b="1">
              <a:solidFill>
                <a:srgbClr val="FF0000"/>
              </a:solidFill>
              <a:effectLst>
                <a:innerShdw blurRad="63500" dist="50800" dir="13500000">
                  <a:srgbClr val="000000">
                    <a:alpha val="50000"/>
                  </a:srgbClr>
                </a:innerShdw>
              </a:effectLst>
              <a:cs typeface="+mn-ea"/>
              <a:sym typeface="+mn-lt"/>
            </a:endParaRPr>
          </a:p>
          <a:p>
            <a:pPr lvl="0" algn="dist">
              <a:defRPr/>
            </a:pPr>
            <a:r>
              <a:rPr lang="zh-CN" altLang="en-US" sz="4800" b="1">
                <a:solidFill>
                  <a:srgbClr val="FF0000"/>
                </a:solidFill>
                <a:effectLst>
                  <a:innerShdw blurRad="63500" dist="50800" dir="13500000">
                    <a:srgbClr val="000000">
                      <a:alpha val="50000"/>
                    </a:srgbClr>
                  </a:innerShdw>
                </a:effectLst>
                <a:cs typeface="+mn-ea"/>
                <a:sym typeface="+mn-lt"/>
              </a:rPr>
              <a:t>高标准地做好纪检监察工作</a:t>
            </a:r>
          </a:p>
        </p:txBody>
      </p:sp>
      <p:sp>
        <p:nvSpPr>
          <p:cNvPr id="14" name="矩形 13"/>
          <p:cNvSpPr/>
          <p:nvPr/>
        </p:nvSpPr>
        <p:spPr>
          <a:xfrm>
            <a:off x="2024348" y="3095219"/>
            <a:ext cx="83248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28" name="组合 27"/>
          <p:cNvGrpSpPr/>
          <p:nvPr/>
        </p:nvGrpSpPr>
        <p:grpSpPr>
          <a:xfrm>
            <a:off x="2205938" y="27917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2"/>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3"/>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4"/>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5"/>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6"/>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grpSp>
        <p:nvGrpSpPr>
          <p:cNvPr id="6" name="组合 5"/>
          <p:cNvGrpSpPr/>
          <p:nvPr/>
        </p:nvGrpSpPr>
        <p:grpSpPr>
          <a:xfrm>
            <a:off x="2205937" y="4388258"/>
            <a:ext cx="3298221" cy="1234871"/>
            <a:chOff x="2205937" y="4388258"/>
            <a:chExt cx="3298221" cy="1234871"/>
          </a:xfrm>
        </p:grpSpPr>
        <p:sp>
          <p:nvSpPr>
            <p:cNvPr id="40" name="任意多边形: 形状 39"/>
            <p:cNvSpPr/>
            <p:nvPr/>
          </p:nvSpPr>
          <p:spPr>
            <a:xfrm>
              <a:off x="2205937" y="4388258"/>
              <a:ext cx="3298221" cy="1234871"/>
            </a:xfrm>
            <a:custGeom>
              <a:avLst/>
              <a:gdLst>
                <a:gd name="connsiteX0" fmla="*/ 2823860 w 3298221"/>
                <a:gd name="connsiteY0" fmla="*/ 0 h 1234871"/>
                <a:gd name="connsiteX1" fmla="*/ 3298221 w 3298221"/>
                <a:gd name="connsiteY1" fmla="*/ 0 h 1234871"/>
                <a:gd name="connsiteX2" fmla="*/ 3298221 w 3298221"/>
                <a:gd name="connsiteY2" fmla="*/ 1234871 h 1234871"/>
                <a:gd name="connsiteX3" fmla="*/ 2823860 w 3298221"/>
                <a:gd name="connsiteY3" fmla="*/ 1234871 h 1234871"/>
                <a:gd name="connsiteX4" fmla="*/ 2823860 w 3298221"/>
                <a:gd name="connsiteY4" fmla="*/ 1080512 h 1234871"/>
                <a:gd name="connsiteX5" fmla="*/ 3143862 w 3298221"/>
                <a:gd name="connsiteY5" fmla="*/ 1080512 h 1234871"/>
                <a:gd name="connsiteX6" fmla="*/ 3143862 w 3298221"/>
                <a:gd name="connsiteY6" fmla="*/ 154359 h 1234871"/>
                <a:gd name="connsiteX7" fmla="*/ 2823860 w 3298221"/>
                <a:gd name="connsiteY7" fmla="*/ 154359 h 1234871"/>
                <a:gd name="connsiteX8" fmla="*/ 0 w 3298221"/>
                <a:gd name="connsiteY8" fmla="*/ 0 h 1234871"/>
                <a:gd name="connsiteX9" fmla="*/ 474360 w 3298221"/>
                <a:gd name="connsiteY9" fmla="*/ 0 h 1234871"/>
                <a:gd name="connsiteX10" fmla="*/ 474360 w 3298221"/>
                <a:gd name="connsiteY10" fmla="*/ 154359 h 1234871"/>
                <a:gd name="connsiteX11" fmla="*/ 154359 w 3298221"/>
                <a:gd name="connsiteY11" fmla="*/ 154359 h 1234871"/>
                <a:gd name="connsiteX12" fmla="*/ 154359 w 3298221"/>
                <a:gd name="connsiteY12" fmla="*/ 1080512 h 1234871"/>
                <a:gd name="connsiteX13" fmla="*/ 474360 w 3298221"/>
                <a:gd name="connsiteY13" fmla="*/ 1080512 h 1234871"/>
                <a:gd name="connsiteX14" fmla="*/ 474360 w 3298221"/>
                <a:gd name="connsiteY14" fmla="*/ 1234871 h 1234871"/>
                <a:gd name="connsiteX15" fmla="*/ 0 w 3298221"/>
                <a:gd name="connsiteY15" fmla="*/ 1234871 h 12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8221" h="123487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4" name="TextBox 495"/>
            <p:cNvSpPr txBox="1"/>
            <p:nvPr/>
          </p:nvSpPr>
          <p:spPr>
            <a:xfrm>
              <a:off x="2418772" y="4605584"/>
              <a:ext cx="2872551" cy="8002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lang="zh-CN" altLang="en-US" sz="4600" kern="1200" cap="none" spc="-100">
                  <a:ln>
                    <a:noFill/>
                  </a:ln>
                  <a:gradFill>
                    <a:gsLst>
                      <a:gs pos="10000">
                        <a:srgbClr val="C00000"/>
                      </a:gs>
                      <a:gs pos="70000">
                        <a:srgbClr val="FF0000"/>
                      </a:gs>
                    </a:gsLst>
                    <a:lin ang="5400000" scaled="1"/>
                  </a:gradFill>
                  <a:latin typeface="+mn-lt"/>
                  <a:ea typeface="+mn-ea"/>
                  <a:cs typeface="+mn-ea"/>
                  <a:sym typeface="+mn-lt"/>
                </a:rPr>
                <a:t>第四部分</a:t>
              </a:r>
              <a:endParaRPr lang="zh-CN" altLang="en-US" sz="4600" kern="1200" cap="none" spc="-100" dirty="0">
                <a:ln>
                  <a:noFill/>
                </a:ln>
                <a:gradFill>
                  <a:gsLst>
                    <a:gs pos="10000">
                      <a:srgbClr val="C00000"/>
                    </a:gs>
                    <a:gs pos="70000">
                      <a:srgbClr val="FF0000"/>
                    </a:gs>
                  </a:gsLst>
                  <a:lin ang="5400000" scaled="1"/>
                </a:gradFill>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750"/>
                                        <p:tgtEl>
                                          <p:spTgt spid="4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par>
                          <p:cTn id="26" fill="hold">
                            <p:stCondLst>
                              <p:cond delay="50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childTnLst>
                                </p:cTn>
                              </p:par>
                            </p:childTnLst>
                          </p:cTn>
                        </p:par>
                        <p:par>
                          <p:cTn id="31" fill="hold">
                            <p:stCondLst>
                              <p:cond delay="6000"/>
                            </p:stCondLst>
                            <p:childTnLst>
                              <p:par>
                                <p:cTn id="32" presetID="16" presetClass="entr" presetSubtype="21"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750"/>
                                        <p:tgtEl>
                                          <p:spTgt spid="28"/>
                                        </p:tgtEl>
                                      </p:cBhvr>
                                    </p:animEffect>
                                  </p:childTnLst>
                                </p:cTn>
                              </p:par>
                            </p:childTnLst>
                          </p:cTn>
                        </p:par>
                        <p:par>
                          <p:cTn id="35" fill="hold">
                            <p:stCondLst>
                              <p:cond delay="7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16" presetClass="entr" presetSubtype="2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750"/>
                                        <p:tgtEl>
                                          <p:spTgt spid="6"/>
                                        </p:tgtEl>
                                      </p:cBhvr>
                                    </p:animEffect>
                                  </p:childTnLst>
                                </p:cTn>
                              </p:par>
                            </p:childTnLst>
                          </p:cTn>
                        </p:par>
                        <p:par>
                          <p:cTn id="45" fill="hold">
                            <p:stCondLst>
                              <p:cond delay="9000"/>
                            </p:stCondLst>
                            <p:childTnLst>
                              <p:par>
                                <p:cTn id="46" presetID="2" presetClass="entr" presetSubtype="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750" fill="hold"/>
                                        <p:tgtEl>
                                          <p:spTgt spid="5"/>
                                        </p:tgtEl>
                                        <p:attrNameLst>
                                          <p:attrName>ppt_x</p:attrName>
                                        </p:attrNameLst>
                                      </p:cBhvr>
                                      <p:tavLst>
                                        <p:tav tm="0">
                                          <p:val>
                                            <p:strVal val="1+#ppt_w/2"/>
                                          </p:val>
                                        </p:tav>
                                        <p:tav tm="100000">
                                          <p:val>
                                            <p:strVal val="#ppt_x"/>
                                          </p:val>
                                        </p:tav>
                                      </p:tavLst>
                                    </p:anim>
                                    <p:anim calcmode="lin" valueType="num">
                                      <p:cBhvr additive="base">
                                        <p:cTn id="49"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8"/>
          <p:cNvSpPr/>
          <p:nvPr/>
        </p:nvSpPr>
        <p:spPr>
          <a:xfrm>
            <a:off x="874713" y="1773238"/>
            <a:ext cx="7214695" cy="792000"/>
          </a:xfrm>
          <a:prstGeom prst="roundRect">
            <a:avLst/>
          </a:prstGeom>
          <a:solidFill>
            <a:srgbClr val="C00000"/>
          </a:solidFill>
          <a:ln w="1270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00" cap="none" spc="0" normalizeH="0" baseline="0" noProof="0" dirty="0">
                <a:ln>
                  <a:noFill/>
                </a:ln>
                <a:solidFill>
                  <a:srgbClr val="FFFDF8"/>
                </a:solidFill>
                <a:effectLst/>
                <a:uLnTx/>
                <a:uFillTx/>
                <a:cs typeface="+mn-ea"/>
                <a:sym typeface="+mn-lt"/>
              </a:rPr>
              <a:t>建立一支高素质的纪检监察干部队伍</a:t>
            </a:r>
          </a:p>
        </p:txBody>
      </p:sp>
      <p:sp>
        <p:nvSpPr>
          <p:cNvPr id="5" name="矩形 4"/>
          <p:cNvSpPr/>
          <p:nvPr/>
        </p:nvSpPr>
        <p:spPr>
          <a:xfrm>
            <a:off x="874713" y="2565238"/>
            <a:ext cx="7214695"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00" cap="none" spc="0" normalizeH="0" baseline="0" noProof="0" dirty="0">
                <a:ln>
                  <a:noFill/>
                </a:ln>
                <a:solidFill>
                  <a:schemeClr val="tx1">
                    <a:lumMod val="75000"/>
                    <a:lumOff val="25000"/>
                  </a:schemeClr>
                </a:solidFill>
                <a:effectLst/>
                <a:uLnTx/>
                <a:uFillTx/>
                <a:cs typeface="+mn-ea"/>
                <a:sym typeface="+mn-lt"/>
              </a:rPr>
              <a:t>俗话说，打铁还得自身硬。因此，加强党风廉政建设和反腐败工作，必须建立一支高素质的纪检监察干部队伍。在调整思路、改进工作方法的同时，认真按照“政治坚强，公正清廉，纪律严明，业务精通，作风优良”的要求，切实加强自身修养，努力提高纪检监察干部队伍素质，高标准地做好纪检监察工作。</a:t>
            </a:r>
            <a:endParaRPr kumimoji="0" lang="zh-CN" altLang="zh-CN" sz="24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pic>
        <p:nvPicPr>
          <p:cNvPr id="3" name="图片 2"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b="23793"/>
          <a:stretch>
            <a:fillRect/>
          </a:stretch>
        </p:blipFill>
        <p:spPr>
          <a:xfrm>
            <a:off x="7810499" y="2740739"/>
            <a:ext cx="4602843" cy="35076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75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descr="图片包含 游戏机, 建筑, 围栏&#10;&#10;描述已自动生成"/>
          <p:cNvPicPr>
            <a:picLocks noChangeAspect="1"/>
          </p:cNvPicPr>
          <p:nvPr/>
        </p:nvPicPr>
        <p:blipFill rotWithShape="1">
          <a:blip r:embed="rId4">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12" name="图片 11" descr="图片包含 室内, 监控, 桌子, 电脑&#10;&#10;描述已自动生成"/>
          <p:cNvPicPr>
            <a:picLocks noChangeAspect="1"/>
          </p:cNvPicPr>
          <p:nvPr/>
        </p:nvPicPr>
        <p:blipFill rotWithShape="1">
          <a:blip r:embed="rId5">
            <a:extLst>
              <a:ext uri="{28A0092B-C50C-407E-A947-70E740481C1C}">
                <a14:useLocalDpi xmlns:a14="http://schemas.microsoft.com/office/drawing/2010/main" val="0"/>
              </a:ext>
            </a:extLst>
          </a:blip>
          <a:srcRect t="49933"/>
          <a:stretch>
            <a:fillRect/>
          </a:stretch>
        </p:blipFill>
        <p:spPr>
          <a:xfrm>
            <a:off x="0" y="2476500"/>
            <a:ext cx="12192000" cy="4381499"/>
          </a:xfrm>
          <a:prstGeom prst="rect">
            <a:avLst/>
          </a:prstGeom>
        </p:spPr>
      </p:pic>
      <p:sp>
        <p:nvSpPr>
          <p:cNvPr id="5" name="文本框 4"/>
          <p:cNvSpPr txBox="1"/>
          <p:nvPr/>
        </p:nvSpPr>
        <p:spPr>
          <a:xfrm>
            <a:off x="5764248" y="551914"/>
            <a:ext cx="4904918" cy="144655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8800" b="1" dirty="0">
                <a:gradFill>
                  <a:gsLst>
                    <a:gs pos="14000">
                      <a:srgbClr val="FF0000"/>
                    </a:gs>
                    <a:gs pos="94000">
                      <a:srgbClr val="790000"/>
                    </a:gs>
                    <a:gs pos="49000">
                      <a:srgbClr val="FF0000"/>
                    </a:gs>
                  </a:gsLst>
                  <a:lin ang="5400000" scaled="1"/>
                </a:gradFill>
                <a:effectLst/>
                <a:cs typeface="+mn-ea"/>
                <a:sym typeface="+mn-lt"/>
              </a:rPr>
              <a:t>前 言</a:t>
            </a:r>
          </a:p>
        </p:txBody>
      </p:sp>
      <p:sp>
        <p:nvSpPr>
          <p:cNvPr id="23" name="文本框 22"/>
          <p:cNvSpPr txBox="1"/>
          <p:nvPr/>
        </p:nvSpPr>
        <p:spPr>
          <a:xfrm>
            <a:off x="2225217" y="1998464"/>
            <a:ext cx="54087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1" i="0" u="none" strike="noStrike" kern="1200" cap="none" spc="0" normalizeH="0" baseline="0" noProof="0" dirty="0">
                <a:ln>
                  <a:noFill/>
                </a:ln>
                <a:gradFill>
                  <a:gsLst>
                    <a:gs pos="4000">
                      <a:srgbClr val="C00000"/>
                    </a:gs>
                    <a:gs pos="95000">
                      <a:srgbClr val="FF0000"/>
                    </a:gs>
                  </a:gsLst>
                  <a:lin ang="5400000" scaled="1"/>
                </a:gradFill>
                <a:effectLst/>
                <a:uLnTx/>
                <a:uFillTx/>
                <a:cs typeface="+mn-ea"/>
                <a:sym typeface="+mn-lt"/>
              </a:rPr>
              <a:t>如何做好纪检监察工作</a:t>
            </a:r>
          </a:p>
        </p:txBody>
      </p:sp>
      <p:sp>
        <p:nvSpPr>
          <p:cNvPr id="24" name="文本框 23"/>
          <p:cNvSpPr txBox="1"/>
          <p:nvPr/>
        </p:nvSpPr>
        <p:spPr>
          <a:xfrm>
            <a:off x="2316732" y="2644795"/>
            <a:ext cx="7542486"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rPr>
              <a:t>纪检监察工作，肩负着搞好党风廉政建设和反腐败工作的重要职责，做好新形势下的纪检监察工作，对促进改革发展稳定，确保新时期各项目标任务的实现具有深远的意义。面对新形势、新任务，如何做好纪检监察工作，成为摆在我们面前的一项重要课题。</a:t>
            </a:r>
          </a:p>
        </p:txBody>
      </p:sp>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74583" b="77222"/>
          <a:stretch>
            <a:fillRect/>
          </a:stretch>
        </p:blipFill>
        <p:spPr>
          <a:xfrm>
            <a:off x="9245600" y="152400"/>
            <a:ext cx="3098800" cy="1562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ppt_x"/>
                                          </p:val>
                                        </p:tav>
                                        <p:tav tm="100000">
                                          <p:val>
                                            <p:strVal val="#ppt_x"/>
                                          </p:val>
                                        </p:tav>
                                      </p:tavLst>
                                    </p:anim>
                                    <p:anim calcmode="lin" valueType="num">
                                      <p:cBhvr additive="base">
                                        <p:cTn id="22" dur="7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750" fill="hold"/>
                                        <p:tgtEl>
                                          <p:spTgt spid="23"/>
                                        </p:tgtEl>
                                        <p:attrNameLst>
                                          <p:attrName>ppt_w</p:attrName>
                                        </p:attrNameLst>
                                      </p:cBhvr>
                                      <p:tavLst>
                                        <p:tav tm="0">
                                          <p:val>
                                            <p:fltVal val="0"/>
                                          </p:val>
                                        </p:tav>
                                        <p:tav tm="100000">
                                          <p:val>
                                            <p:strVal val="#ppt_w"/>
                                          </p:val>
                                        </p:tav>
                                      </p:tavLst>
                                    </p:anim>
                                    <p:anim calcmode="lin" valueType="num">
                                      <p:cBhvr>
                                        <p:cTn id="27" dur="750" fill="hold"/>
                                        <p:tgtEl>
                                          <p:spTgt spid="23"/>
                                        </p:tgtEl>
                                        <p:attrNameLst>
                                          <p:attrName>ppt_h</p:attrName>
                                        </p:attrNameLst>
                                      </p:cBhvr>
                                      <p:tavLst>
                                        <p:tav tm="0">
                                          <p:val>
                                            <p:fltVal val="0"/>
                                          </p:val>
                                        </p:tav>
                                        <p:tav tm="100000">
                                          <p:val>
                                            <p:strVal val="#ppt_h"/>
                                          </p:val>
                                        </p:tav>
                                      </p:tavLst>
                                    </p:anim>
                                    <p:animEffect transition="in" filter="fade">
                                      <p:cBhvr>
                                        <p:cTn id="28" dur="750"/>
                                        <p:tgtEl>
                                          <p:spTgt spid="23"/>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750"/>
                                        <p:tgtEl>
                                          <p:spTgt spid="24"/>
                                        </p:tgtEl>
                                      </p:cBhvr>
                                    </p:animEffect>
                                  </p:childTnLst>
                                </p:cTn>
                              </p:par>
                            </p:childTnLst>
                          </p:cTn>
                        </p:par>
                        <p:par>
                          <p:cTn id="33" fill="hold">
                            <p:stCondLst>
                              <p:cond delay="6000"/>
                            </p:stCondLst>
                            <p:childTnLst>
                              <p:par>
                                <p:cTn id="34" presetID="2" presetClass="entr" presetSubtype="2"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750" fill="hold"/>
                                        <p:tgtEl>
                                          <p:spTgt spid="4"/>
                                        </p:tgtEl>
                                        <p:attrNameLst>
                                          <p:attrName>ppt_x</p:attrName>
                                        </p:attrNameLst>
                                      </p:cBhvr>
                                      <p:tavLst>
                                        <p:tav tm="0">
                                          <p:val>
                                            <p:strVal val="1+#ppt_w/2"/>
                                          </p:val>
                                        </p:tav>
                                        <p:tav tm="100000">
                                          <p:val>
                                            <p:strVal val="#ppt_x"/>
                                          </p:val>
                                        </p:tav>
                                      </p:tavLst>
                                    </p:anim>
                                    <p:anim calcmode="lin" valueType="num">
                                      <p:cBhvr additive="base">
                                        <p:cTn id="37"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20715" y="1740656"/>
            <a:ext cx="8023595" cy="881316"/>
            <a:chOff x="4152022" y="1775637"/>
            <a:chExt cx="7253680" cy="1179690"/>
          </a:xfrm>
        </p:grpSpPr>
        <p:sp>
          <p:nvSpPr>
            <p:cNvPr id="4" name="矩形 3"/>
            <p:cNvSpPr/>
            <p:nvPr/>
          </p:nvSpPr>
          <p:spPr>
            <a:xfrm>
              <a:off x="4152022" y="1775637"/>
              <a:ext cx="7222603" cy="117969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5" name="标题 1"/>
            <p:cNvSpPr txBox="1"/>
            <p:nvPr/>
          </p:nvSpPr>
          <p:spPr>
            <a:xfrm>
              <a:off x="4383049" y="2066826"/>
              <a:ext cx="7022653" cy="7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3000" b="1" i="0" u="none" strike="noStrike" kern="0" cap="none" spc="0" normalizeH="0" baseline="0" noProof="0" dirty="0">
                  <a:ln>
                    <a:noFill/>
                  </a:ln>
                  <a:solidFill>
                    <a:srgbClr val="FFFFFF"/>
                  </a:solidFill>
                  <a:effectLst/>
                  <a:uLnTx/>
                  <a:uFillTx/>
                  <a:latin typeface="+mn-lt"/>
                  <a:ea typeface="+mn-ea"/>
                  <a:cs typeface="+mn-ea"/>
                  <a:sym typeface="+mn-lt"/>
                </a:rPr>
                <a:t>加强思想建设，培养政治过硬的队伍</a:t>
              </a:r>
            </a:p>
          </p:txBody>
        </p:sp>
      </p:grpSp>
      <p:grpSp>
        <p:nvGrpSpPr>
          <p:cNvPr id="6" name="组合 5"/>
          <p:cNvGrpSpPr/>
          <p:nvPr/>
        </p:nvGrpSpPr>
        <p:grpSpPr>
          <a:xfrm>
            <a:off x="874713" y="1767461"/>
            <a:ext cx="1071309" cy="854512"/>
            <a:chOff x="347067" y="1775636"/>
            <a:chExt cx="1534895" cy="1651111"/>
          </a:xfrm>
        </p:grpSpPr>
        <p:sp>
          <p:nvSpPr>
            <p:cNvPr id="7" name="矩形 6"/>
            <p:cNvSpPr/>
            <p:nvPr/>
          </p:nvSpPr>
          <p:spPr>
            <a:xfrm>
              <a:off x="347067" y="1775636"/>
              <a:ext cx="1534895" cy="16511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8" name="标题 1"/>
            <p:cNvSpPr txBox="1"/>
            <p:nvPr/>
          </p:nvSpPr>
          <p:spPr>
            <a:xfrm>
              <a:off x="877466" y="2089795"/>
              <a:ext cx="533810" cy="102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kumimoji="0" lang="en-US" altLang="en-US" sz="3000" b="1" i="0" u="none" strike="noStrike" kern="0" cap="none" spc="0" normalizeH="0" baseline="0" noProof="0" dirty="0">
                  <a:ln>
                    <a:noFill/>
                  </a:ln>
                  <a:solidFill>
                    <a:srgbClr val="FFFFFF"/>
                  </a:solidFill>
                  <a:effectLst/>
                  <a:uLnTx/>
                  <a:uFillTx/>
                  <a:latin typeface="+mn-lt"/>
                  <a:ea typeface="+mn-ea"/>
                  <a:cs typeface="+mn-ea"/>
                  <a:sym typeface="+mn-lt"/>
                </a:rPr>
                <a:t>1</a:t>
              </a:r>
              <a:endParaRPr kumimoji="0" lang="zh-CN" altLang="en-US" sz="3000" b="1" i="0" u="none" strike="noStrike" kern="0" cap="none" spc="0" normalizeH="0" baseline="0" noProof="0" dirty="0">
                <a:ln>
                  <a:noFill/>
                </a:ln>
                <a:solidFill>
                  <a:srgbClr val="FFFFFF"/>
                </a:solidFill>
                <a:effectLst/>
                <a:uLnTx/>
                <a:uFillTx/>
                <a:latin typeface="+mn-lt"/>
                <a:ea typeface="+mn-ea"/>
                <a:cs typeface="+mn-ea"/>
                <a:sym typeface="+mn-lt"/>
              </a:endParaRPr>
            </a:p>
          </p:txBody>
        </p:sp>
      </p:grpSp>
      <p:sp>
        <p:nvSpPr>
          <p:cNvPr id="10" name="矩形 9"/>
          <p:cNvSpPr/>
          <p:nvPr/>
        </p:nvSpPr>
        <p:spPr>
          <a:xfrm>
            <a:off x="874713" y="2784561"/>
            <a:ext cx="7095202" cy="3108543"/>
          </a:xfrm>
          <a:prstGeom prst="rect">
            <a:avLst/>
          </a:prstGeom>
          <a:noFill/>
        </p:spPr>
        <p:txBody>
          <a:bodyPr wrap="square">
            <a:spAutoFit/>
          </a:bodyPr>
          <a:lstStyle/>
          <a:p>
            <a:pPr marL="0" marR="0" lvl="0" indent="0" algn="just" defTabSz="914400" rtl="0" eaLnBrk="1" fontAlgn="base" latinLnBrk="0" hangingPunct="1">
              <a:lnSpc>
                <a:spcPct val="14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cs typeface="+mn-ea"/>
                <a:sym typeface="+mn-lt"/>
              </a:rPr>
              <a:t>要求纪检监察干部有计划、系统地学习邓小平理论、 “三个代表”重要思想、科学发展观和习近平新时代中国特色社会主义思想，学习党的基本理论、基本路线和方针政策，不断提高思想政治素质和政治理论水平。严格履行职责，坚定不移地保证党的路线、方针、政策的贯彻执行。进一步增强责任感、使命感，正确处理好全局、集体和个人之间的利益关系。严格执纪，秉公办事，坚决同一切不正之风和腐败现象作斗争。</a:t>
            </a:r>
            <a:endParaRPr kumimoji="0" lang="en-US" altLang="zh-CN" sz="2000" b="1" i="0" u="none" strike="noStrike" kern="0" cap="none" spc="0" normalizeH="0" baseline="0" noProof="0" dirty="0">
              <a:ln>
                <a:noFill/>
              </a:ln>
              <a:solidFill>
                <a:schemeClr val="tx1">
                  <a:lumMod val="75000"/>
                  <a:lumOff val="25000"/>
                </a:schemeClr>
              </a:solidFill>
              <a:effectLst/>
              <a:uLnTx/>
              <a:uFillTx/>
              <a:cs typeface="+mn-ea"/>
              <a:sym typeface="+mn-lt"/>
            </a:endParaRPr>
          </a:p>
        </p:txBody>
      </p:sp>
      <p:pic>
        <p:nvPicPr>
          <p:cNvPr id="11" name="图片 10" descr="图片包含 游戏机, 伞, 标志, 衬衫&#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2929" y="2342704"/>
            <a:ext cx="4265613" cy="42656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20715" y="1740656"/>
            <a:ext cx="8023595" cy="881316"/>
            <a:chOff x="4152022" y="1775637"/>
            <a:chExt cx="7253680" cy="1179690"/>
          </a:xfrm>
        </p:grpSpPr>
        <p:sp>
          <p:nvSpPr>
            <p:cNvPr id="3" name="矩形 2"/>
            <p:cNvSpPr/>
            <p:nvPr/>
          </p:nvSpPr>
          <p:spPr>
            <a:xfrm>
              <a:off x="4152022" y="1775637"/>
              <a:ext cx="7222603" cy="117969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4" name="标题 1"/>
            <p:cNvSpPr txBox="1"/>
            <p:nvPr/>
          </p:nvSpPr>
          <p:spPr>
            <a:xfrm>
              <a:off x="4383049" y="2066826"/>
              <a:ext cx="7022653" cy="7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3000" b="1" i="0" u="none" strike="noStrike" kern="0" cap="none" spc="0" normalizeH="0" baseline="0" noProof="0">
                  <a:ln>
                    <a:noFill/>
                  </a:ln>
                  <a:solidFill>
                    <a:srgbClr val="FFFFFF"/>
                  </a:solidFill>
                  <a:effectLst/>
                  <a:uLnTx/>
                  <a:uFillTx/>
                  <a:latin typeface="+mn-lt"/>
                  <a:ea typeface="+mn-ea"/>
                  <a:cs typeface="+mn-ea"/>
                  <a:sym typeface="+mn-lt"/>
                </a:rPr>
                <a:t>加强业务建设，培养业务过硬的队伍</a:t>
              </a:r>
              <a:endParaRPr kumimoji="0" lang="zh-CN" altLang="en-US" sz="3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nvGrpSpPr>
          <p:cNvPr id="5" name="组合 4"/>
          <p:cNvGrpSpPr/>
          <p:nvPr/>
        </p:nvGrpSpPr>
        <p:grpSpPr>
          <a:xfrm>
            <a:off x="874713" y="1767461"/>
            <a:ext cx="1071309" cy="854512"/>
            <a:chOff x="347067" y="1775636"/>
            <a:chExt cx="1534895" cy="1651111"/>
          </a:xfrm>
        </p:grpSpPr>
        <p:sp>
          <p:nvSpPr>
            <p:cNvPr id="6" name="矩形 5"/>
            <p:cNvSpPr/>
            <p:nvPr/>
          </p:nvSpPr>
          <p:spPr>
            <a:xfrm>
              <a:off x="347067" y="1775636"/>
              <a:ext cx="1534895" cy="16511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7" name="标题 1"/>
            <p:cNvSpPr txBox="1"/>
            <p:nvPr/>
          </p:nvSpPr>
          <p:spPr>
            <a:xfrm>
              <a:off x="877466" y="2089795"/>
              <a:ext cx="533810" cy="102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lang="en-US" altLang="zh-CN" sz="3000" b="1" kern="0" dirty="0">
                  <a:solidFill>
                    <a:srgbClr val="FFFFFF"/>
                  </a:solidFill>
                  <a:latin typeface="+mn-lt"/>
                  <a:ea typeface="+mn-ea"/>
                  <a:cs typeface="+mn-ea"/>
                  <a:sym typeface="+mn-lt"/>
                </a:rPr>
                <a:t>2</a:t>
              </a:r>
              <a:endParaRPr kumimoji="0" lang="zh-CN" altLang="en-US" sz="3000" b="1" i="0" u="none" strike="noStrike" kern="0" cap="none" spc="0" normalizeH="0" baseline="0" noProof="0" dirty="0">
                <a:ln>
                  <a:noFill/>
                </a:ln>
                <a:solidFill>
                  <a:srgbClr val="FFFFFF"/>
                </a:solidFill>
                <a:effectLst/>
                <a:uLnTx/>
                <a:uFillTx/>
                <a:latin typeface="+mn-lt"/>
                <a:ea typeface="+mn-ea"/>
                <a:cs typeface="+mn-ea"/>
                <a:sym typeface="+mn-lt"/>
              </a:endParaRPr>
            </a:p>
          </p:txBody>
        </p:sp>
      </p:grpSp>
      <p:sp>
        <p:nvSpPr>
          <p:cNvPr id="8" name="矩形 7"/>
          <p:cNvSpPr/>
          <p:nvPr/>
        </p:nvSpPr>
        <p:spPr>
          <a:xfrm>
            <a:off x="874713" y="2839512"/>
            <a:ext cx="9269597" cy="1815882"/>
          </a:xfrm>
          <a:prstGeom prst="rect">
            <a:avLst/>
          </a:prstGeom>
          <a:noFill/>
        </p:spPr>
        <p:txBody>
          <a:bodyPr wrap="square">
            <a:spAutoFit/>
          </a:bodyPr>
          <a:lstStyle/>
          <a:p>
            <a:pPr marL="0" marR="0" lvl="0" indent="0" algn="just" defTabSz="914400" rtl="0" eaLnBrk="1" fontAlgn="base" latinLnBrk="0" hangingPunct="1">
              <a:lnSpc>
                <a:spcPct val="14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cs typeface="+mn-ea"/>
                <a:sym typeface="+mn-lt"/>
              </a:rPr>
              <a:t>随着改革的不断深入，纪检监察工作会遇到许多新情况、新问题，为适应新形势、新任务的要求，对纪检监察干部的业务素质提出了更高的要求。在学习纪检监察业务的同时，还要学习和掌握法律法规、市场经济、企业管理和现代科技等知识，不断提高文化素质和业务能力，提高执纪和办案水平。</a:t>
            </a:r>
            <a:endParaRPr kumimoji="0" lang="en-US" altLang="zh-CN" sz="2000" b="1" i="0" u="none" strike="noStrike" kern="0" cap="none" spc="0" normalizeH="0" baseline="0" noProof="0" dirty="0">
              <a:ln>
                <a:noFill/>
              </a:ln>
              <a:solidFill>
                <a:schemeClr val="tx1">
                  <a:lumMod val="75000"/>
                  <a:lumOff val="25000"/>
                </a:schemeClr>
              </a:solidFill>
              <a:effectLst/>
              <a:uLnTx/>
              <a:uFillTx/>
              <a:cs typeface="+mn-ea"/>
              <a:sym typeface="+mn-lt"/>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71719" b="68333"/>
          <a:stretch>
            <a:fillRect/>
          </a:stretch>
        </p:blipFill>
        <p:spPr>
          <a:xfrm>
            <a:off x="4273550" y="4818811"/>
            <a:ext cx="3448050" cy="2171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1+#ppt_w/2"/>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20715" y="1740656"/>
            <a:ext cx="8023595" cy="881316"/>
            <a:chOff x="4152022" y="1775637"/>
            <a:chExt cx="7253680" cy="1179690"/>
          </a:xfrm>
        </p:grpSpPr>
        <p:sp>
          <p:nvSpPr>
            <p:cNvPr id="3" name="矩形 2"/>
            <p:cNvSpPr/>
            <p:nvPr/>
          </p:nvSpPr>
          <p:spPr>
            <a:xfrm>
              <a:off x="4152022" y="1775637"/>
              <a:ext cx="7222603" cy="117969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4" name="标题 1"/>
            <p:cNvSpPr txBox="1"/>
            <p:nvPr/>
          </p:nvSpPr>
          <p:spPr>
            <a:xfrm>
              <a:off x="4383049" y="2066826"/>
              <a:ext cx="7022653" cy="7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3000" b="1" i="0" u="none" strike="noStrike" kern="0" cap="none" spc="0" normalizeH="0" baseline="0" noProof="0">
                  <a:ln>
                    <a:noFill/>
                  </a:ln>
                  <a:solidFill>
                    <a:srgbClr val="FFFFFF"/>
                  </a:solidFill>
                  <a:effectLst/>
                  <a:uLnTx/>
                  <a:uFillTx/>
                  <a:latin typeface="+mn-lt"/>
                  <a:ea typeface="+mn-ea"/>
                  <a:cs typeface="+mn-ea"/>
                  <a:sym typeface="+mn-lt"/>
                </a:rPr>
                <a:t>加强作风建设，培养作风过硬的队伍</a:t>
              </a:r>
            </a:p>
          </p:txBody>
        </p:sp>
      </p:grpSp>
      <p:grpSp>
        <p:nvGrpSpPr>
          <p:cNvPr id="5" name="组合 4"/>
          <p:cNvGrpSpPr/>
          <p:nvPr/>
        </p:nvGrpSpPr>
        <p:grpSpPr>
          <a:xfrm>
            <a:off x="874713" y="1767461"/>
            <a:ext cx="1071309" cy="854512"/>
            <a:chOff x="347067" y="1775636"/>
            <a:chExt cx="1534895" cy="1651111"/>
          </a:xfrm>
        </p:grpSpPr>
        <p:sp>
          <p:nvSpPr>
            <p:cNvPr id="6" name="矩形 5"/>
            <p:cNvSpPr/>
            <p:nvPr/>
          </p:nvSpPr>
          <p:spPr>
            <a:xfrm>
              <a:off x="347067" y="1775636"/>
              <a:ext cx="1534895" cy="1651111"/>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0" i="0" u="none" strike="noStrike" kern="0" cap="none" spc="0" normalizeH="0" baseline="0" noProof="0" dirty="0">
                <a:ln>
                  <a:noFill/>
                </a:ln>
                <a:solidFill>
                  <a:prstClr val="white"/>
                </a:solidFill>
                <a:effectLst/>
                <a:uLnTx/>
                <a:uFillTx/>
                <a:cs typeface="+mn-ea"/>
                <a:sym typeface="+mn-lt"/>
              </a:endParaRPr>
            </a:p>
          </p:txBody>
        </p:sp>
        <p:sp>
          <p:nvSpPr>
            <p:cNvPr id="7" name="标题 1"/>
            <p:cNvSpPr txBox="1"/>
            <p:nvPr/>
          </p:nvSpPr>
          <p:spPr>
            <a:xfrm>
              <a:off x="877466" y="2089795"/>
              <a:ext cx="533810" cy="102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base" latinLnBrk="0" hangingPunct="1">
                <a:lnSpc>
                  <a:spcPct val="100000"/>
                </a:lnSpc>
                <a:spcBef>
                  <a:spcPts val="0"/>
                </a:spcBef>
                <a:spcAft>
                  <a:spcPct val="0"/>
                </a:spcAft>
                <a:buClrTx/>
                <a:buSzTx/>
                <a:buFontTx/>
                <a:buNone/>
                <a:defRPr/>
              </a:pPr>
              <a:r>
                <a:rPr kumimoji="0" lang="en-US" altLang="zh-CN" sz="3000" b="1" i="0" u="none" strike="noStrike" kern="0" cap="none" spc="0" normalizeH="0" baseline="0" noProof="0">
                  <a:ln>
                    <a:noFill/>
                  </a:ln>
                  <a:solidFill>
                    <a:srgbClr val="FFFFFF"/>
                  </a:solidFill>
                  <a:effectLst/>
                  <a:uLnTx/>
                  <a:uFillTx/>
                  <a:latin typeface="+mn-lt"/>
                  <a:ea typeface="+mn-ea"/>
                  <a:cs typeface="+mn-ea"/>
                  <a:sym typeface="+mn-lt"/>
                </a:rPr>
                <a:t>3</a:t>
              </a:r>
              <a:endParaRPr kumimoji="0" lang="zh-CN" altLang="en-US" sz="3000" b="1" i="0" u="none" strike="noStrike" kern="0" cap="none" spc="0" normalizeH="0" baseline="0" noProof="0" dirty="0">
                <a:ln>
                  <a:noFill/>
                </a:ln>
                <a:solidFill>
                  <a:srgbClr val="FFFFFF"/>
                </a:solidFill>
                <a:effectLst/>
                <a:uLnTx/>
                <a:uFillTx/>
                <a:latin typeface="+mn-lt"/>
                <a:ea typeface="+mn-ea"/>
                <a:cs typeface="+mn-ea"/>
                <a:sym typeface="+mn-lt"/>
              </a:endParaRPr>
            </a:p>
          </p:txBody>
        </p:sp>
      </p:grpSp>
      <p:sp>
        <p:nvSpPr>
          <p:cNvPr id="9" name="矩形 8"/>
          <p:cNvSpPr/>
          <p:nvPr/>
        </p:nvSpPr>
        <p:spPr>
          <a:xfrm>
            <a:off x="874713" y="2705994"/>
            <a:ext cx="6592887" cy="3484031"/>
          </a:xfrm>
          <a:prstGeom prst="rect">
            <a:avLst/>
          </a:prstGeom>
          <a:noFill/>
        </p:spPr>
        <p:txBody>
          <a:bodyPr wrap="square">
            <a:spAutoFit/>
          </a:bodyPr>
          <a:lstStyle/>
          <a:p>
            <a:pPr marL="0" marR="0" lvl="0" indent="0" algn="just" defTabSz="914400" rtl="0" eaLnBrk="1" fontAlgn="base" latinLnBrk="0" hangingPunct="1">
              <a:lnSpc>
                <a:spcPct val="145000"/>
              </a:lnSpc>
              <a:spcBef>
                <a:spcPct val="0"/>
              </a:spcBef>
              <a:spcAft>
                <a:spcPct val="0"/>
              </a:spcAft>
              <a:buClrTx/>
              <a:buSzTx/>
              <a:buFontTx/>
              <a:buNone/>
              <a:defRPr/>
            </a:pPr>
            <a:r>
              <a:rPr kumimoji="0" lang="zh-CN" altLang="en-US" sz="1900" b="0" i="0" u="none" strike="noStrike" kern="0" cap="none" spc="0" normalizeH="0" baseline="0" noProof="0" dirty="0">
                <a:ln>
                  <a:noFill/>
                </a:ln>
                <a:solidFill>
                  <a:prstClr val="black">
                    <a:lumMod val="95000"/>
                    <a:lumOff val="5000"/>
                  </a:prstClr>
                </a:solidFill>
                <a:effectLst/>
                <a:uLnTx/>
                <a:uFillTx/>
                <a:cs typeface="+mn-ea"/>
                <a:sym typeface="+mn-lt"/>
              </a:rPr>
              <a:t>纪检监察部门是党纪政纪的维护者，也是约束机制的重要组成部分。要健全制度，严明纪律，严格要求，自觉遵守党纪政纪的规章制度。面对新的形势和任务，纪检干部要树立并维护好良好的形象，自觉接受来自各方面的监督，严格工作纪律，进一步加强自身建设，忠实地履行自己的职责，发扬优良传统和作风。要清正廉洁，不徇私情，勤勤恳恳工作，踏踏实实干事，清清白白做人。努力塑造新时期纪检监察干部可亲、可信、可敬的形象。</a:t>
            </a:r>
            <a:endParaRPr kumimoji="0" lang="en-US" altLang="zh-CN" sz="1900" b="1" i="0" u="none" strike="noStrike" kern="0" cap="none" spc="0" normalizeH="0" baseline="0" noProof="0" dirty="0">
              <a:ln>
                <a:noFill/>
              </a:ln>
              <a:solidFill>
                <a:srgbClr val="E60000"/>
              </a:solidFill>
              <a:effectLst/>
              <a:uLnTx/>
              <a:uFillTx/>
              <a:cs typeface="+mn-ea"/>
              <a:sym typeface="+mn-lt"/>
            </a:endParaRPr>
          </a:p>
        </p:txBody>
      </p:sp>
      <p:sp>
        <p:nvSpPr>
          <p:cNvPr id="12" name="星形: 五角 11"/>
          <p:cNvSpPr/>
          <p:nvPr/>
        </p:nvSpPr>
        <p:spPr>
          <a:xfrm>
            <a:off x="7891380" y="3165219"/>
            <a:ext cx="2522620" cy="2522620"/>
          </a:xfrm>
          <a:prstGeom prst="star5">
            <a:avLst/>
          </a:prstGeom>
          <a:solidFill>
            <a:srgbClr val="D20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2000"/>
                            </p:stCondLst>
                            <p:childTnLst>
                              <p:par>
                                <p:cTn id="15" presetID="20" presetClass="entr" presetSubtype="0" fill="hold" grpId="1"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750"/>
                                        <p:tgtEl>
                                          <p:spTgt spid="9"/>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136567" y="1984803"/>
            <a:ext cx="54087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1" i="0" u="none" strike="noStrike" kern="1200" cap="none" spc="0" normalizeH="0" baseline="0" noProof="0" dirty="0">
                <a:ln>
                  <a:noFill/>
                </a:ln>
                <a:gradFill>
                  <a:gsLst>
                    <a:gs pos="4000">
                      <a:srgbClr val="C00000"/>
                    </a:gs>
                    <a:gs pos="95000">
                      <a:srgbClr val="FF0000"/>
                    </a:gs>
                  </a:gsLst>
                  <a:lin ang="5400000" scaled="1"/>
                </a:gradFill>
                <a:effectLst/>
                <a:uLnTx/>
                <a:uFillTx/>
                <a:cs typeface="+mn-ea"/>
                <a:sym typeface="+mn-lt"/>
              </a:rPr>
              <a:t>做好纪检监察工作</a:t>
            </a:r>
          </a:p>
        </p:txBody>
      </p:sp>
      <p:sp>
        <p:nvSpPr>
          <p:cNvPr id="24" name="文本框 23"/>
          <p:cNvSpPr txBox="1"/>
          <p:nvPr/>
        </p:nvSpPr>
        <p:spPr>
          <a:xfrm>
            <a:off x="4167521" y="2788547"/>
            <a:ext cx="7071979" cy="2400657"/>
          </a:xfrm>
          <a:prstGeom prst="rect">
            <a:avLst/>
          </a:prstGeom>
          <a:noFill/>
        </p:spPr>
        <p:txBody>
          <a:bodyPr wrap="square" rtlCol="0">
            <a:spAutoFit/>
          </a:bodyPr>
          <a:lstStyle/>
          <a:p>
            <a:pPr lvl="0" algn="just">
              <a:lnSpc>
                <a:spcPct val="150000"/>
              </a:lnSpc>
              <a:defRPr/>
            </a:pPr>
            <a:r>
              <a:rPr lang="zh-CN" altLang="en-US" sz="2000" dirty="0">
                <a:solidFill>
                  <a:prstClr val="black">
                    <a:lumMod val="85000"/>
                    <a:lumOff val="15000"/>
                  </a:prstClr>
                </a:solidFill>
                <a:cs typeface="+mn-ea"/>
                <a:sym typeface="+mn-lt"/>
              </a:rPr>
              <a:t>在新的形势下，党风廉政建设和反腐败工作的任务艰巨而繁重； 深化改革快速发展，不断给我们带来新的机遇和挑战。我们要以科学发展观为指导，以经济效益为中心，以改革发展为动力，积极创新工作思路，与时俱进，扎实工作，努力开创纪检监察工作的新局面，为改革发展和稳定提供政治保证。</a:t>
            </a:r>
          </a:p>
        </p:txBody>
      </p:sp>
      <p:grpSp>
        <p:nvGrpSpPr>
          <p:cNvPr id="3" name="组合 2"/>
          <p:cNvGrpSpPr/>
          <p:nvPr/>
        </p:nvGrpSpPr>
        <p:grpSpPr>
          <a:xfrm>
            <a:off x="1666875" y="2307969"/>
            <a:ext cx="2139492" cy="2807948"/>
            <a:chOff x="1666875" y="2307969"/>
            <a:chExt cx="2139492" cy="2807948"/>
          </a:xfrm>
        </p:grpSpPr>
        <p:sp>
          <p:nvSpPr>
            <p:cNvPr id="2" name="矩形: 圆角 1"/>
            <p:cNvSpPr/>
            <p:nvPr/>
          </p:nvSpPr>
          <p:spPr>
            <a:xfrm>
              <a:off x="1666875" y="2307969"/>
              <a:ext cx="2139492" cy="280794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225732" y="2557781"/>
              <a:ext cx="84183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7200" b="1">
                  <a:solidFill>
                    <a:schemeClr val="bg1"/>
                  </a:solidFill>
                  <a:cs typeface="+mn-ea"/>
                  <a:sym typeface="+mn-lt"/>
                </a:rPr>
                <a:t>结语</a:t>
              </a:r>
              <a:endParaRPr kumimoji="1" lang="zh-CN" altLang="en-US" sz="7200" b="1" i="0" u="none" strike="noStrike" kern="120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750"/>
                                        <p:tgtEl>
                                          <p:spTgt spid="2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descr="图片包含 游戏机, 建筑, 围栏&#10;&#10;描述已自动生成"/>
          <p:cNvPicPr>
            <a:picLocks noChangeAspect="1"/>
          </p:cNvPicPr>
          <p:nvPr/>
        </p:nvPicPr>
        <p:blipFill rotWithShape="1">
          <a:blip r:embed="rId18">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9">
            <a:extLst>
              <a:ext uri="{28A0092B-C50C-407E-A947-70E740481C1C}">
                <a14:useLocalDpi xmlns:a14="http://schemas.microsoft.com/office/drawing/2010/main" val="0"/>
              </a:ext>
            </a:extLst>
          </a:blip>
          <a:srcRect t="56801"/>
          <a:stretch>
            <a:fillRect/>
          </a:stretch>
        </p:blipFill>
        <p:spPr>
          <a:xfrm>
            <a:off x="0" y="3895438"/>
            <a:ext cx="12192000" cy="2962562"/>
          </a:xfrm>
          <a:prstGeom prst="rect">
            <a:avLst/>
          </a:prstGeom>
        </p:spPr>
      </p:pic>
      <p:pic>
        <p:nvPicPr>
          <p:cNvPr id="37" name="图片 36"/>
          <p:cNvPicPr>
            <a:picLocks noChangeAspect="1"/>
          </p:cNvPicPr>
          <p:nvPr/>
        </p:nvPicPr>
        <p:blipFill rotWithShape="1">
          <a:blip r:embed="rId19">
            <a:extLst>
              <a:ext uri="{28A0092B-C50C-407E-A947-70E740481C1C}">
                <a14:useLocalDpi xmlns:a14="http://schemas.microsoft.com/office/drawing/2010/main" val="0"/>
              </a:ext>
            </a:extLst>
          </a:blip>
          <a:srcRect l="74583" b="77222"/>
          <a:stretch>
            <a:fillRect/>
          </a:stretch>
        </p:blipFill>
        <p:spPr>
          <a:xfrm>
            <a:off x="9245600" y="152400"/>
            <a:ext cx="3098800" cy="1562100"/>
          </a:xfrm>
          <a:prstGeom prst="rect">
            <a:avLst/>
          </a:prstGeom>
        </p:spPr>
      </p:pic>
      <p:pic>
        <p:nvPicPr>
          <p:cNvPr id="11" name="图片 白" descr="图片包含 游戏机, 监控, 截图, 屏幕&#10;&#10;描述已自动生成"/>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1">
            <a:extLst>
              <a:ext uri="{28A0092B-C50C-407E-A947-70E740481C1C}">
                <a14:useLocalDpi xmlns:a14="http://schemas.microsoft.com/office/drawing/2010/main" val="0"/>
              </a:ext>
            </a:extLst>
          </a:blip>
          <a:srcRect l="48450" t="57007"/>
          <a:stretch>
            <a:fillRect/>
          </a:stretch>
        </p:blipFill>
        <p:spPr>
          <a:xfrm>
            <a:off x="6008700" y="3909552"/>
            <a:ext cx="6284900" cy="2948448"/>
          </a:xfrm>
          <a:prstGeom prst="rect">
            <a:avLst/>
          </a:prstGeom>
        </p:spPr>
      </p:pic>
      <p:sp>
        <p:nvSpPr>
          <p:cNvPr id="13" name="矩形 12"/>
          <p:cNvSpPr/>
          <p:nvPr/>
        </p:nvSpPr>
        <p:spPr>
          <a:xfrm>
            <a:off x="2067818" y="1323508"/>
            <a:ext cx="8056364" cy="1569660"/>
          </a:xfrm>
          <a:prstGeom prst="rect">
            <a:avLst/>
          </a:prstGeom>
        </p:spPr>
        <p:txBody>
          <a:bodyPr wrap="square">
            <a:spAutoFit/>
          </a:bodyPr>
          <a:lstStyle/>
          <a:p>
            <a:pPr algn="dist"/>
            <a:r>
              <a:rPr lang="zh-CN" altLang="en-US" sz="9600" dirty="0">
                <a:solidFill>
                  <a:srgbClr val="FF0000"/>
                </a:solidFill>
                <a:effectLst>
                  <a:innerShdw blurRad="63500" dist="50800" dir="13500000">
                    <a:srgbClr val="000000">
                      <a:alpha val="50000"/>
                    </a:srgbClr>
                  </a:innerShdw>
                </a:effectLst>
                <a:latin typeface="汉仪大宋简" panose="02010609000101010101" pitchFamily="49" charset="-122"/>
                <a:ea typeface="汉仪大宋简" panose="02010609000101010101" pitchFamily="49" charset="-122"/>
                <a:cs typeface="+mn-ea"/>
                <a:sym typeface="+mn-lt"/>
              </a:rPr>
              <a:t>谢谢您的欣赏</a:t>
            </a:r>
            <a:endParaRPr lang="zh-CN" altLang="zh-CN" sz="9600" dirty="0">
              <a:solidFill>
                <a:srgbClr val="FF0000"/>
              </a:solidFill>
              <a:effectLst>
                <a:innerShdw blurRad="63500" dist="50800" dir="13500000">
                  <a:srgbClr val="000000">
                    <a:alpha val="50000"/>
                  </a:srgbClr>
                </a:innerShdw>
              </a:effectLst>
              <a:latin typeface="汉仪大宋简" panose="02010609000101010101" pitchFamily="49" charset="-122"/>
              <a:ea typeface="汉仪大宋简" panose="02010609000101010101" pitchFamily="49" charset="-122"/>
              <a:cs typeface="+mn-ea"/>
              <a:sym typeface="+mn-lt"/>
            </a:endParaRPr>
          </a:p>
        </p:txBody>
      </p:sp>
      <p:grpSp>
        <p:nvGrpSpPr>
          <p:cNvPr id="28" name="组合 27"/>
          <p:cNvGrpSpPr/>
          <p:nvPr/>
        </p:nvGrpSpPr>
        <p:grpSpPr>
          <a:xfrm>
            <a:off x="2205938" y="27409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11"/>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12"/>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13"/>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14"/>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15"/>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pic>
        <p:nvPicPr>
          <p:cNvPr id="3" name="图片 2" descr="图片包含 室内, 监控, 桌子, 电脑&#10;&#10;描述已自动生成"/>
          <p:cNvPicPr>
            <a:picLocks noChangeAspect="1"/>
          </p:cNvPicPr>
          <p:nvPr/>
        </p:nvPicPr>
        <p:blipFill rotWithShape="1">
          <a:blip r:embed="rId22">
            <a:extLst>
              <a:ext uri="{28A0092B-C50C-407E-A947-70E740481C1C}">
                <a14:useLocalDpi xmlns:a14="http://schemas.microsoft.com/office/drawing/2010/main" val="0"/>
              </a:ext>
            </a:extLst>
          </a:blip>
          <a:srcRect t="49933"/>
          <a:stretch>
            <a:fillRect/>
          </a:stretch>
        </p:blipFill>
        <p:spPr>
          <a:xfrm>
            <a:off x="0" y="2476500"/>
            <a:ext cx="12192000" cy="4381499"/>
          </a:xfrm>
          <a:prstGeom prst="rect">
            <a:avLst/>
          </a:prstGeom>
        </p:spPr>
      </p:pic>
      <p:pic>
        <p:nvPicPr>
          <p:cNvPr id="38" name="图片 3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3455" y="4592142"/>
            <a:ext cx="3675688" cy="2265857"/>
          </a:xfrm>
          <a:prstGeom prst="rect">
            <a:avLst/>
          </a:prstGeom>
        </p:spPr>
      </p:pic>
      <p:sp>
        <p:nvSpPr>
          <p:cNvPr id="14" name="矩形 13"/>
          <p:cNvSpPr/>
          <p:nvPr/>
        </p:nvSpPr>
        <p:spPr>
          <a:xfrm>
            <a:off x="2024348" y="3095219"/>
            <a:ext cx="832485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4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15" name="组合 14"/>
          <p:cNvGrpSpPr/>
          <p:nvPr/>
        </p:nvGrpSpPr>
        <p:grpSpPr>
          <a:xfrm>
            <a:off x="3766281" y="4062423"/>
            <a:ext cx="4725995" cy="338554"/>
            <a:chOff x="4027747" y="4622062"/>
            <a:chExt cx="4725995" cy="338554"/>
          </a:xfrm>
        </p:grpSpPr>
        <p:grpSp>
          <p:nvGrpSpPr>
            <p:cNvPr id="16" name="PA-102216"/>
            <p:cNvGrpSpPr/>
            <p:nvPr>
              <p:custDataLst>
                <p:tags r:id="rId1"/>
              </p:custDataLst>
            </p:nvPr>
          </p:nvGrpSpPr>
          <p:grpSpPr>
            <a:xfrm>
              <a:off x="4027747" y="4645108"/>
              <a:ext cx="292463" cy="292463"/>
              <a:chOff x="801291" y="3535885"/>
              <a:chExt cx="219347" cy="219347"/>
            </a:xfrm>
          </p:grpSpPr>
          <p:sp>
            <p:nvSpPr>
              <p:cNvPr id="24" name="PA-椭圆 10"/>
              <p:cNvSpPr>
                <a:spLocks noChangeArrowheads="1"/>
              </p:cNvSpPr>
              <p:nvPr>
                <p:custDataLst>
                  <p:tags r:id="rId8"/>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25" name="组合 24"/>
              <p:cNvGrpSpPr/>
              <p:nvPr/>
            </p:nvGrpSpPr>
            <p:grpSpPr>
              <a:xfrm>
                <a:off x="860980" y="3583766"/>
                <a:ext cx="100336" cy="114060"/>
                <a:chOff x="860980" y="3583766"/>
                <a:chExt cx="100336" cy="114060"/>
              </a:xfrm>
            </p:grpSpPr>
            <p:sp>
              <p:nvSpPr>
                <p:cNvPr id="26" name="PA-任意多边形 12"/>
                <p:cNvSpPr>
                  <a:spLocks noEditPoints="1"/>
                </p:cNvSpPr>
                <p:nvPr>
                  <p:custDataLst>
                    <p:tags r:id="rId9"/>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27" name="PA-任意多边形 13"/>
                <p:cNvSpPr/>
                <p:nvPr>
                  <p:custDataLst>
                    <p:tags r:id="rId10"/>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17" name="PA-102217"/>
            <p:cNvGrpSpPr/>
            <p:nvPr>
              <p:custDataLst>
                <p:tags r:id="rId2"/>
              </p:custDataLst>
            </p:nvPr>
          </p:nvGrpSpPr>
          <p:grpSpPr bwMode="auto">
            <a:xfrm>
              <a:off x="6354163" y="4645108"/>
              <a:ext cx="292463" cy="292463"/>
              <a:chOff x="4248" y="3024"/>
              <a:chExt cx="600" cy="599"/>
            </a:xfrm>
          </p:grpSpPr>
          <p:sp>
            <p:nvSpPr>
              <p:cNvPr id="20" name="PA-椭圆 15"/>
              <p:cNvSpPr>
                <a:spLocks noChangeArrowheads="1"/>
              </p:cNvSpPr>
              <p:nvPr>
                <p:custDataLst>
                  <p:tags r:id="rId5"/>
                </p:custDataLst>
              </p:nvPr>
            </p:nvSpPr>
            <p:spPr bwMode="auto">
              <a:xfrm>
                <a:off x="4248" y="3024"/>
                <a:ext cx="600" cy="599"/>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21" name="Group 16"/>
              <p:cNvGrpSpPr/>
              <p:nvPr/>
            </p:nvGrpSpPr>
            <p:grpSpPr bwMode="auto">
              <a:xfrm>
                <a:off x="4441" y="3144"/>
                <a:ext cx="215" cy="345"/>
                <a:chOff x="4441" y="3144"/>
                <a:chExt cx="215" cy="345"/>
              </a:xfrm>
            </p:grpSpPr>
            <p:sp>
              <p:nvSpPr>
                <p:cNvPr id="22" name="PA-任意多边形 17"/>
                <p:cNvSpPr>
                  <a:spLocks noEditPoints="1"/>
                </p:cNvSpPr>
                <p:nvPr>
                  <p:custDataLst>
                    <p:tags r:id="rId6"/>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23" name="PA-任意多边形 18"/>
                <p:cNvSpPr/>
                <p:nvPr>
                  <p:custDataLst>
                    <p:tags r:id="rId7"/>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18" name="PA-102218"/>
            <p:cNvSpPr txBox="1">
              <a:spLocks noChangeArrowheads="1"/>
            </p:cNvSpPr>
            <p:nvPr>
              <p:custDataLst>
                <p:tags r:id="rId3"/>
              </p:custDataLst>
            </p:nvPr>
          </p:nvSpPr>
          <p:spPr bwMode="auto">
            <a:xfrm>
              <a:off x="6655091" y="4622062"/>
              <a:ext cx="20986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rPr>
                <a:t>日期：</a:t>
              </a:r>
              <a:r>
                <a:rPr kumimoji="0" lang="en-US" altLang="zh-CN" sz="1600" b="1" i="0" u="none" strike="noStrike" kern="1200" cap="none" spc="0" normalizeH="0" baseline="0" noProof="0" dirty="0" smtClean="0">
                  <a:ln>
                    <a:noFill/>
                  </a:ln>
                  <a:solidFill>
                    <a:schemeClr val="tx1">
                      <a:lumMod val="75000"/>
                      <a:lumOff val="25000"/>
                    </a:schemeClr>
                  </a:solidFill>
                  <a:effectLst/>
                  <a:uLnTx/>
                  <a:uFillTx/>
                  <a:cs typeface="+mn-ea"/>
                  <a:sym typeface="+mn-lt"/>
                </a:rPr>
                <a:t>20XX-XX-XX</a:t>
              </a:r>
              <a:endParaRPr kumimoji="0" lang="en-US" altLang="zh-CN"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9" name="PA-102219"/>
            <p:cNvSpPr/>
            <p:nvPr>
              <p:custDataLst>
                <p:tags r:id="rId4"/>
              </p:custDataLst>
            </p:nvPr>
          </p:nvSpPr>
          <p:spPr>
            <a:xfrm>
              <a:off x="4320025" y="4622062"/>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smtClean="0">
                  <a:ln>
                    <a:noFill/>
                  </a:ln>
                  <a:solidFill>
                    <a:schemeClr val="tx1">
                      <a:lumMod val="75000"/>
                      <a:lumOff val="25000"/>
                    </a:schemeClr>
                  </a:solidFill>
                  <a:effectLst/>
                  <a:uLnTx/>
                  <a:uFillTx/>
                  <a:cs typeface="+mn-ea"/>
                  <a:sym typeface="+mn-lt"/>
                </a:rPr>
                <a:t>汇报人：</a:t>
              </a:r>
              <a:r>
                <a:rPr kumimoji="0" lang="en-US" altLang="zh-CN" sz="1600" b="1" i="0" u="none" strike="noStrike" kern="1200" cap="none" spc="0" normalizeH="0" baseline="0" noProof="0" smtClean="0">
                  <a:ln>
                    <a:noFill/>
                  </a:ln>
                  <a:solidFill>
                    <a:schemeClr val="tx1">
                      <a:lumMod val="75000"/>
                      <a:lumOff val="25000"/>
                    </a:schemeClr>
                  </a:solidFill>
                  <a:effectLst/>
                  <a:uLnTx/>
                  <a:uFillTx/>
                  <a:cs typeface="+mn-ea"/>
                  <a:sym typeface="+mn-lt"/>
                </a:rPr>
                <a:t>PPT818</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wind"/>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750"/>
                                        <p:tgtEl>
                                          <p:spTgt spid="5"/>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750"/>
                                        <p:tgtEl>
                                          <p:spTgt spid="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750"/>
                                        <p:tgtEl>
                                          <p:spTgt spid="11"/>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anim calcmode="lin" valueType="num">
                                      <p:cBhvr>
                                        <p:cTn id="30" dur="750" fill="hold"/>
                                        <p:tgtEl>
                                          <p:spTgt spid="7"/>
                                        </p:tgtEl>
                                        <p:attrNameLst>
                                          <p:attrName>ppt_x</p:attrName>
                                        </p:attrNameLst>
                                      </p:cBhvr>
                                      <p:tavLst>
                                        <p:tav tm="0">
                                          <p:val>
                                            <p:strVal val="#ppt_x"/>
                                          </p:val>
                                        </p:tav>
                                        <p:tav tm="100000">
                                          <p:val>
                                            <p:strVal val="#ppt_x"/>
                                          </p:val>
                                        </p:tav>
                                      </p:tavLst>
                                    </p:anim>
                                    <p:anim calcmode="lin" valueType="num">
                                      <p:cBhvr>
                                        <p:cTn id="31" dur="75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strVal val="(6*min(max(#ppt_w*#ppt_h,.3),1)-7.4)/-.7*#ppt_w"/>
                                          </p:val>
                                        </p:tav>
                                        <p:tav tm="100000">
                                          <p:val>
                                            <p:strVal val="#ppt_w"/>
                                          </p:val>
                                        </p:tav>
                                      </p:tavLst>
                                    </p:anim>
                                    <p:anim calcmode="lin" valueType="num">
                                      <p:cBhvr>
                                        <p:cTn id="36" dur="750" fill="hold"/>
                                        <p:tgtEl>
                                          <p:spTgt spid="13"/>
                                        </p:tgtEl>
                                        <p:attrNameLst>
                                          <p:attrName>ppt_h</p:attrName>
                                        </p:attrNameLst>
                                      </p:cBhvr>
                                      <p:tavLst>
                                        <p:tav tm="0">
                                          <p:val>
                                            <p:strVal val="(6*min(max(#ppt_w*#ppt_h,.3),1)-7.4)/-.7*#ppt_h"/>
                                          </p:val>
                                        </p:tav>
                                        <p:tav tm="100000">
                                          <p:val>
                                            <p:strVal val="#ppt_h"/>
                                          </p:val>
                                        </p:tav>
                                      </p:tavLst>
                                    </p:anim>
                                    <p:anim calcmode="lin" valueType="num">
                                      <p:cBhvr>
                                        <p:cTn id="37" dur="750" fill="hold"/>
                                        <p:tgtEl>
                                          <p:spTgt spid="13"/>
                                        </p:tgtEl>
                                        <p:attrNameLst>
                                          <p:attrName>ppt_x</p:attrName>
                                        </p:attrNameLst>
                                      </p:cBhvr>
                                      <p:tavLst>
                                        <p:tav tm="0">
                                          <p:val>
                                            <p:fltVal val="0.5"/>
                                          </p:val>
                                        </p:tav>
                                        <p:tav tm="100000">
                                          <p:val>
                                            <p:strVal val="#ppt_x"/>
                                          </p:val>
                                        </p:tav>
                                      </p:tavLst>
                                    </p:anim>
                                    <p:anim calcmode="lin" valueType="num">
                                      <p:cBhvr>
                                        <p:cTn id="38" dur="75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7000"/>
                            </p:stCondLst>
                            <p:childTnLst>
                              <p:par>
                                <p:cTn id="40" presetID="16" presetClass="entr" presetSubtype="21"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750"/>
                                        <p:tgtEl>
                                          <p:spTgt spid="28"/>
                                        </p:tgtEl>
                                      </p:cBhvr>
                                    </p:animEffect>
                                  </p:childTnLst>
                                </p:cTn>
                              </p:par>
                            </p:childTnLst>
                          </p:cTn>
                        </p:par>
                        <p:par>
                          <p:cTn id="43" fill="hold">
                            <p:stCondLst>
                              <p:cond delay="8000"/>
                            </p:stCondLst>
                            <p:childTnLst>
                              <p:par>
                                <p:cTn id="44" presetID="2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9000"/>
                            </p:stCondLst>
                            <p:childTnLst>
                              <p:par>
                                <p:cTn id="48" presetID="16" presetClass="entr" presetSubtype="2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750"/>
                                        <p:tgtEl>
                                          <p:spTgt spid="15"/>
                                        </p:tgtEl>
                                      </p:cBhvr>
                                    </p:animEffect>
                                  </p:childTnLst>
                                </p:cTn>
                              </p:par>
                            </p:childTnLst>
                          </p:cTn>
                        </p:par>
                        <p:par>
                          <p:cTn id="51" fill="hold">
                            <p:stCondLst>
                              <p:cond delay="10000"/>
                            </p:stCondLst>
                            <p:childTnLst>
                              <p:par>
                                <p:cTn id="52" presetID="2" presetClass="entr" presetSubtype="1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750" fill="hold"/>
                                        <p:tgtEl>
                                          <p:spTgt spid="38"/>
                                        </p:tgtEl>
                                        <p:attrNameLst>
                                          <p:attrName>ppt_x</p:attrName>
                                        </p:attrNameLst>
                                      </p:cBhvr>
                                      <p:tavLst>
                                        <p:tav tm="0">
                                          <p:val>
                                            <p:strVal val="0-#ppt_w/2"/>
                                          </p:val>
                                        </p:tav>
                                        <p:tav tm="100000">
                                          <p:val>
                                            <p:strVal val="#ppt_x"/>
                                          </p:val>
                                        </p:tav>
                                      </p:tavLst>
                                    </p:anim>
                                    <p:anim calcmode="lin" valueType="num">
                                      <p:cBhvr additive="base">
                                        <p:cTn id="55" dur="750" fill="hold"/>
                                        <p:tgtEl>
                                          <p:spTgt spid="38"/>
                                        </p:tgtEl>
                                        <p:attrNameLst>
                                          <p:attrName>ppt_y</p:attrName>
                                        </p:attrNameLst>
                                      </p:cBhvr>
                                      <p:tavLst>
                                        <p:tav tm="0">
                                          <p:val>
                                            <p:strVal val="1+#ppt_h/2"/>
                                          </p:val>
                                        </p:tav>
                                        <p:tav tm="100000">
                                          <p:val>
                                            <p:strVal val="#ppt_y"/>
                                          </p:val>
                                        </p:tav>
                                      </p:tavLst>
                                    </p:anim>
                                  </p:childTnLst>
                                </p:cTn>
                              </p:par>
                            </p:childTnLst>
                          </p:cTn>
                        </p:par>
                        <p:par>
                          <p:cTn id="56" fill="hold">
                            <p:stCondLst>
                              <p:cond delay="11000"/>
                            </p:stCondLst>
                            <p:childTnLst>
                              <p:par>
                                <p:cTn id="57" presetID="2" presetClass="entr" presetSubtype="2"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1+#ppt_w/2"/>
                                          </p:val>
                                        </p:tav>
                                        <p:tav tm="100000">
                                          <p:val>
                                            <p:strVal val="#ppt_x"/>
                                          </p:val>
                                        </p:tav>
                                      </p:tavLst>
                                    </p:anim>
                                    <p:anim calcmode="lin" valueType="num">
                                      <p:cBhvr additive="base">
                                        <p:cTn id="60"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图片 21" descr="图片包含 游戏机, 建筑, 围栏&#10;&#10;描述已自动生成"/>
          <p:cNvPicPr>
            <a:picLocks noChangeAspect="1"/>
          </p:cNvPicPr>
          <p:nvPr/>
        </p:nvPicPr>
        <p:blipFill rotWithShape="1">
          <a:blip r:embed="rId5">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白" descr="图片包含 游戏机, 监控, 截图, 屏幕&#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340"/>
            <a:ext cx="13140267" cy="7391400"/>
          </a:xfrm>
          <a:prstGeom prst="rect">
            <a:avLst/>
          </a:prstGeom>
        </p:spPr>
      </p:pic>
      <p:pic>
        <p:nvPicPr>
          <p:cNvPr id="23" name="图片 22" descr="图片包含 室内, 监控, 桌子, 电脑&#10;&#10;描述已自动生成"/>
          <p:cNvPicPr>
            <a:picLocks noChangeAspect="1"/>
          </p:cNvPicPr>
          <p:nvPr/>
        </p:nvPicPr>
        <p:blipFill rotWithShape="1">
          <a:blip r:embed="rId7">
            <a:extLst>
              <a:ext uri="{28A0092B-C50C-407E-A947-70E740481C1C}">
                <a14:useLocalDpi xmlns:a14="http://schemas.microsoft.com/office/drawing/2010/main" val="0"/>
              </a:ext>
            </a:extLst>
          </a:blip>
          <a:srcRect t="49933"/>
          <a:stretch>
            <a:fillRect/>
          </a:stretch>
        </p:blipFill>
        <p:spPr>
          <a:xfrm>
            <a:off x="0" y="4141447"/>
            <a:ext cx="12192000" cy="2716552"/>
          </a:xfrm>
          <a:prstGeom prst="rect">
            <a:avLst/>
          </a:prstGeom>
        </p:spPr>
      </p:pic>
      <p:sp>
        <p:nvSpPr>
          <p:cNvPr id="36" name="Aitds2"/>
          <p:cNvSpPr txBox="1"/>
          <p:nvPr/>
        </p:nvSpPr>
        <p:spPr>
          <a:xfrm>
            <a:off x="4875153" y="692446"/>
            <a:ext cx="2441694" cy="1446550"/>
          </a:xfrm>
          <a:prstGeom prst="rect">
            <a:avLst/>
          </a:prstGeom>
          <a:noFill/>
        </p:spPr>
        <p:txBody>
          <a:bodyPr wrap="square" rtlCol="0">
            <a:spAutoFit/>
          </a:bodyPr>
          <a:lstStyle>
            <a:defPPr>
              <a:defRPr lang="zh-CN"/>
            </a:defPPr>
            <a:lvl1pPr marR="0" lvl="0" indent="0" algn="ctr" defTabSz="1219200" fontAlgn="auto">
              <a:lnSpc>
                <a:spcPct val="100000"/>
              </a:lnSpc>
              <a:spcBef>
                <a:spcPts val="0"/>
              </a:spcBef>
              <a:spcAft>
                <a:spcPts val="0"/>
              </a:spcAft>
              <a:buClrTx/>
              <a:buSzTx/>
              <a:buFontTx/>
              <a:buNone/>
              <a:defRPr sz="8800" b="1">
                <a:gradFill>
                  <a:gsLst>
                    <a:gs pos="14000">
                      <a:srgbClr val="FF0000"/>
                    </a:gs>
                    <a:gs pos="94000">
                      <a:srgbClr val="790000"/>
                    </a:gs>
                    <a:gs pos="49000">
                      <a:srgbClr val="FF0000"/>
                    </a:gs>
                  </a:gsLst>
                  <a:lin ang="5400000" scaled="1"/>
                </a:gradFill>
                <a:effectLst/>
                <a:cs typeface="+mn-ea"/>
              </a:defRPr>
            </a:lvl1pPr>
          </a:lstStyle>
          <a:p>
            <a:r>
              <a:rPr lang="zh-CN" altLang="en-US" dirty="0">
                <a:sym typeface="+mn-lt"/>
              </a:rPr>
              <a:t>目录</a:t>
            </a:r>
          </a:p>
        </p:txBody>
      </p:sp>
      <p:sp>
        <p:nvSpPr>
          <p:cNvPr id="37" name="Aitds3"/>
          <p:cNvSpPr txBox="1"/>
          <p:nvPr>
            <p:custDataLst>
              <p:tags r:id="rId1"/>
            </p:custDataLst>
          </p:nvPr>
        </p:nvSpPr>
        <p:spPr>
          <a:xfrm>
            <a:off x="7192188" y="1516088"/>
            <a:ext cx="2282012" cy="523220"/>
          </a:xfrm>
          <a:prstGeom prst="rect">
            <a:avLst/>
          </a:prstGeom>
          <a:noFill/>
        </p:spPr>
        <p:txBody>
          <a:bodyPr wrap="square" rtlCol="0">
            <a:spAutoFit/>
          </a:bodyPr>
          <a:lstStyle>
            <a:defPPr>
              <a:defRPr lang="zh-CN"/>
            </a:defPPr>
            <a:lvl1pPr marR="0" lvl="0" indent="0" algn="ctr" defTabSz="1219200" fontAlgn="auto">
              <a:lnSpc>
                <a:spcPct val="100000"/>
              </a:lnSpc>
              <a:spcBef>
                <a:spcPts val="0"/>
              </a:spcBef>
              <a:spcAft>
                <a:spcPts val="0"/>
              </a:spcAft>
              <a:buClrTx/>
              <a:buSzTx/>
              <a:buFontTx/>
              <a:buNone/>
              <a:defRPr sz="8800" b="1">
                <a:gradFill>
                  <a:gsLst>
                    <a:gs pos="14000">
                      <a:srgbClr val="FF0000"/>
                    </a:gs>
                    <a:gs pos="94000">
                      <a:srgbClr val="790000"/>
                    </a:gs>
                    <a:gs pos="49000">
                      <a:srgbClr val="FF0000"/>
                    </a:gs>
                  </a:gsLst>
                  <a:lin ang="5400000" scaled="1"/>
                </a:gradFill>
                <a:effectLst/>
                <a:cs typeface="+mn-ea"/>
              </a:defRPr>
            </a:lvl1pPr>
          </a:lstStyle>
          <a:p>
            <a:pPr algn="dist"/>
            <a:r>
              <a:rPr lang="en-US" altLang="zh-CN" sz="2800" dirty="0">
                <a:sym typeface="+mn-lt"/>
              </a:rPr>
              <a:t>CONTENTS</a:t>
            </a:r>
            <a:endParaRPr lang="zh-CN" altLang="en-US" sz="2800" dirty="0">
              <a:sym typeface="+mn-lt"/>
            </a:endParaRPr>
          </a:p>
        </p:txBody>
      </p:sp>
      <p:sp>
        <p:nvSpPr>
          <p:cNvPr id="40" name="Aitds6"/>
          <p:cNvSpPr txBox="1">
            <a:spLocks noChangeArrowheads="1"/>
          </p:cNvSpPr>
          <p:nvPr/>
        </p:nvSpPr>
        <p:spPr bwMode="auto">
          <a:xfrm>
            <a:off x="1832995" y="2321882"/>
            <a:ext cx="923330" cy="346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65" charset="0"/>
                <a:ea typeface="MS PGothic" panose="020B0600070205080204" pitchFamily="-65" charset="-128"/>
              </a:defRPr>
            </a:lvl1pPr>
            <a:lvl2pPr marL="37931725" indent="-37474525">
              <a:defRPr>
                <a:solidFill>
                  <a:schemeClr val="tx1"/>
                </a:solidFill>
                <a:latin typeface="Calibri" panose="020F0502020204030204" pitchFamily="-65" charset="0"/>
                <a:ea typeface="MS PGothic" panose="020B0600070205080204" pitchFamily="-65" charset="-128"/>
              </a:defRPr>
            </a:lvl2pPr>
            <a:lvl3pPr>
              <a:defRPr>
                <a:solidFill>
                  <a:schemeClr val="tx1"/>
                </a:solidFill>
                <a:latin typeface="Calibri" panose="020F0502020204030204" pitchFamily="-65" charset="0"/>
                <a:ea typeface="MS PGothic" panose="020B0600070205080204" pitchFamily="-65" charset="-128"/>
              </a:defRPr>
            </a:lvl3pPr>
            <a:lvl4pPr>
              <a:defRPr>
                <a:solidFill>
                  <a:schemeClr val="tx1"/>
                </a:solidFill>
                <a:latin typeface="Calibri" panose="020F0502020204030204" pitchFamily="-65" charset="0"/>
                <a:ea typeface="MS PGothic" panose="020B0600070205080204" pitchFamily="-65" charset="-128"/>
              </a:defRPr>
            </a:lvl4pPr>
            <a:lvl5pPr>
              <a:defRPr>
                <a:solidFill>
                  <a:schemeClr val="tx1"/>
                </a:solidFill>
                <a:latin typeface="Calibri" panose="020F0502020204030204" pitchFamily="-65"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65"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65"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65"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65" charset="0"/>
                <a:ea typeface="MS PGothic" panose="020B0600070205080204" pitchFamily="-65" charset="-128"/>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4800" b="1" dirty="0">
                <a:gradFill>
                  <a:gsLst>
                    <a:gs pos="4000">
                      <a:srgbClr val="C00000"/>
                    </a:gs>
                    <a:gs pos="95000">
                      <a:srgbClr val="FF0000"/>
                    </a:gs>
                  </a:gsLst>
                  <a:lin ang="5400000" scaled="1"/>
                </a:gradFill>
                <a:latin typeface="+mn-lt"/>
                <a:ea typeface="+mn-ea"/>
                <a:cs typeface="+mn-ea"/>
                <a:sym typeface="+mn-lt"/>
              </a:rPr>
              <a:t>谈四点体会</a:t>
            </a:r>
            <a:endParaRPr kumimoji="1" lang="en-US" altLang="zh-CN" sz="4800" b="1" dirty="0">
              <a:gradFill>
                <a:gsLst>
                  <a:gs pos="4000">
                    <a:srgbClr val="C00000"/>
                  </a:gs>
                  <a:gs pos="95000">
                    <a:srgbClr val="FF0000"/>
                  </a:gs>
                </a:gsLst>
                <a:lin ang="5400000" scaled="1"/>
              </a:gradFill>
              <a:latin typeface="+mn-lt"/>
              <a:ea typeface="+mn-ea"/>
              <a:cs typeface="+mn-ea"/>
              <a:sym typeface="+mn-lt"/>
            </a:endParaRPr>
          </a:p>
        </p:txBody>
      </p:sp>
      <p:sp>
        <p:nvSpPr>
          <p:cNvPr id="74" name="矩形: 圆角 45"/>
          <p:cNvSpPr/>
          <p:nvPr/>
        </p:nvSpPr>
        <p:spPr>
          <a:xfrm>
            <a:off x="3655775" y="3269783"/>
            <a:ext cx="7072826" cy="629197"/>
          </a:xfrm>
          <a:prstGeom prst="roundRect">
            <a:avLst>
              <a:gd name="adj" fmla="val 0"/>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rPr>
              <a:t>围绕中心，服务大局，针对性地做好纪检监察工作</a:t>
            </a:r>
            <a:endParaRPr kumimoji="0" lang="zh-CN"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矩形: 圆角 45"/>
          <p:cNvSpPr/>
          <p:nvPr/>
        </p:nvSpPr>
        <p:spPr>
          <a:xfrm>
            <a:off x="3655775" y="4205993"/>
            <a:ext cx="7072826" cy="629197"/>
          </a:xfrm>
          <a:prstGeom prst="roundRect">
            <a:avLst>
              <a:gd name="adj" fmla="val 0"/>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调整思路，改进方法，规范化地做好纪检监察工作</a:t>
            </a:r>
          </a:p>
        </p:txBody>
      </p:sp>
      <p:sp>
        <p:nvSpPr>
          <p:cNvPr id="78" name="矩形: 圆角 45"/>
          <p:cNvSpPr/>
          <p:nvPr/>
        </p:nvSpPr>
        <p:spPr>
          <a:xfrm>
            <a:off x="3655775" y="2333441"/>
            <a:ext cx="7072826" cy="629197"/>
          </a:xfrm>
          <a:prstGeom prst="roundRect">
            <a:avLst>
              <a:gd name="adj" fmla="val 0"/>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与时俱进，开拓创新，创造性地做好纪检监察工作</a:t>
            </a:r>
          </a:p>
        </p:txBody>
      </p:sp>
      <p:sp>
        <p:nvSpPr>
          <p:cNvPr id="17" name="矩形: 圆角 45"/>
          <p:cNvSpPr/>
          <p:nvPr/>
        </p:nvSpPr>
        <p:spPr>
          <a:xfrm>
            <a:off x="3655775" y="5142503"/>
            <a:ext cx="7072826" cy="629197"/>
          </a:xfrm>
          <a:prstGeom prst="roundRect">
            <a:avLst>
              <a:gd name="adj" fmla="val 1557"/>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加强修养，提高素质，高标准地做好纪检监察工作</a:t>
            </a:r>
          </a:p>
        </p:txBody>
      </p:sp>
      <p:sp>
        <p:nvSpPr>
          <p:cNvPr id="73" name="椭圆 72"/>
          <p:cNvSpPr/>
          <p:nvPr/>
        </p:nvSpPr>
        <p:spPr>
          <a:xfrm>
            <a:off x="3200265" y="324552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2</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sp>
        <p:nvSpPr>
          <p:cNvPr id="75" name="椭圆 74"/>
          <p:cNvSpPr/>
          <p:nvPr/>
        </p:nvSpPr>
        <p:spPr>
          <a:xfrm>
            <a:off x="3200265" y="418173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3</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sp>
        <p:nvSpPr>
          <p:cNvPr id="77" name="椭圆 76"/>
          <p:cNvSpPr/>
          <p:nvPr/>
        </p:nvSpPr>
        <p:spPr>
          <a:xfrm>
            <a:off x="3200265" y="2309182"/>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1</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sp>
        <p:nvSpPr>
          <p:cNvPr id="16" name="椭圆 15"/>
          <p:cNvSpPr/>
          <p:nvPr/>
        </p:nvSpPr>
        <p:spPr>
          <a:xfrm>
            <a:off x="3200265" y="511824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4</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750"/>
                                        <p:tgtEl>
                                          <p:spTgt spid="2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anim calcmode="lin" valueType="num">
                                      <p:cBhvr>
                                        <p:cTn id="12" dur="750" fill="hold"/>
                                        <p:tgtEl>
                                          <p:spTgt spid="23"/>
                                        </p:tgtEl>
                                        <p:attrNameLst>
                                          <p:attrName>ppt_x</p:attrName>
                                        </p:attrNameLst>
                                      </p:cBhvr>
                                      <p:tavLst>
                                        <p:tav tm="0">
                                          <p:val>
                                            <p:strVal val="#ppt_x"/>
                                          </p:val>
                                        </p:tav>
                                        <p:tav tm="100000">
                                          <p:val>
                                            <p:strVal val="#ppt_x"/>
                                          </p:val>
                                        </p:tav>
                                      </p:tavLst>
                                    </p:anim>
                                    <p:anim calcmode="lin" valueType="num">
                                      <p:cBhvr>
                                        <p:cTn id="13" dur="75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750"/>
                                        <p:tgtEl>
                                          <p:spTgt spid="2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750"/>
                                        <p:tgtEl>
                                          <p:spTgt spid="36"/>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750"/>
                                        <p:tgtEl>
                                          <p:spTgt spid="37"/>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750"/>
                                        <p:tgtEl>
                                          <p:spTgt spid="40"/>
                                        </p:tgtEl>
                                      </p:cBhvr>
                                    </p:animEffect>
                                  </p:childTnLst>
                                </p:cTn>
                              </p:par>
                            </p:childTnLst>
                          </p:cTn>
                        </p:par>
                        <p:par>
                          <p:cTn id="34" fill="hold">
                            <p:stCondLst>
                              <p:cond delay="7000"/>
                            </p:stCondLst>
                            <p:childTnLst>
                              <p:par>
                                <p:cTn id="35" presetID="49" presetClass="entr" presetSubtype="0" decel="100000"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750" fill="hold"/>
                                        <p:tgtEl>
                                          <p:spTgt spid="77"/>
                                        </p:tgtEl>
                                        <p:attrNameLst>
                                          <p:attrName>ppt_w</p:attrName>
                                        </p:attrNameLst>
                                      </p:cBhvr>
                                      <p:tavLst>
                                        <p:tav tm="0">
                                          <p:val>
                                            <p:fltVal val="0"/>
                                          </p:val>
                                        </p:tav>
                                        <p:tav tm="100000">
                                          <p:val>
                                            <p:strVal val="#ppt_w"/>
                                          </p:val>
                                        </p:tav>
                                      </p:tavLst>
                                    </p:anim>
                                    <p:anim calcmode="lin" valueType="num">
                                      <p:cBhvr>
                                        <p:cTn id="38" dur="750" fill="hold"/>
                                        <p:tgtEl>
                                          <p:spTgt spid="77"/>
                                        </p:tgtEl>
                                        <p:attrNameLst>
                                          <p:attrName>ppt_h</p:attrName>
                                        </p:attrNameLst>
                                      </p:cBhvr>
                                      <p:tavLst>
                                        <p:tav tm="0">
                                          <p:val>
                                            <p:fltVal val="0"/>
                                          </p:val>
                                        </p:tav>
                                        <p:tav tm="100000">
                                          <p:val>
                                            <p:strVal val="#ppt_h"/>
                                          </p:val>
                                        </p:tav>
                                      </p:tavLst>
                                    </p:anim>
                                    <p:anim calcmode="lin" valueType="num">
                                      <p:cBhvr>
                                        <p:cTn id="39" dur="750" fill="hold"/>
                                        <p:tgtEl>
                                          <p:spTgt spid="77"/>
                                        </p:tgtEl>
                                        <p:attrNameLst>
                                          <p:attrName>style.rotation</p:attrName>
                                        </p:attrNameLst>
                                      </p:cBhvr>
                                      <p:tavLst>
                                        <p:tav tm="0">
                                          <p:val>
                                            <p:fltVal val="360"/>
                                          </p:val>
                                        </p:tav>
                                        <p:tav tm="100000">
                                          <p:val>
                                            <p:fltVal val="0"/>
                                          </p:val>
                                        </p:tav>
                                      </p:tavLst>
                                    </p:anim>
                                    <p:animEffect transition="in" filter="fade">
                                      <p:cBhvr>
                                        <p:cTn id="40" dur="750"/>
                                        <p:tgtEl>
                                          <p:spTgt spid="77"/>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750"/>
                                        <p:tgtEl>
                                          <p:spTgt spid="78"/>
                                        </p:tgtEl>
                                      </p:cBhvr>
                                    </p:animEffect>
                                  </p:childTnLst>
                                </p:cTn>
                              </p:par>
                            </p:childTnLst>
                          </p:cTn>
                        </p:par>
                        <p:par>
                          <p:cTn id="45" fill="hold">
                            <p:stCondLst>
                              <p:cond delay="9000"/>
                            </p:stCondLst>
                            <p:childTnLst>
                              <p:par>
                                <p:cTn id="46" presetID="49" presetClass="entr" presetSubtype="0" decel="100000"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p:cTn id="48" dur="750" fill="hold"/>
                                        <p:tgtEl>
                                          <p:spTgt spid="73"/>
                                        </p:tgtEl>
                                        <p:attrNameLst>
                                          <p:attrName>ppt_w</p:attrName>
                                        </p:attrNameLst>
                                      </p:cBhvr>
                                      <p:tavLst>
                                        <p:tav tm="0">
                                          <p:val>
                                            <p:fltVal val="0"/>
                                          </p:val>
                                        </p:tav>
                                        <p:tav tm="100000">
                                          <p:val>
                                            <p:strVal val="#ppt_w"/>
                                          </p:val>
                                        </p:tav>
                                      </p:tavLst>
                                    </p:anim>
                                    <p:anim calcmode="lin" valueType="num">
                                      <p:cBhvr>
                                        <p:cTn id="49" dur="750" fill="hold"/>
                                        <p:tgtEl>
                                          <p:spTgt spid="73"/>
                                        </p:tgtEl>
                                        <p:attrNameLst>
                                          <p:attrName>ppt_h</p:attrName>
                                        </p:attrNameLst>
                                      </p:cBhvr>
                                      <p:tavLst>
                                        <p:tav tm="0">
                                          <p:val>
                                            <p:fltVal val="0"/>
                                          </p:val>
                                        </p:tav>
                                        <p:tav tm="100000">
                                          <p:val>
                                            <p:strVal val="#ppt_h"/>
                                          </p:val>
                                        </p:tav>
                                      </p:tavLst>
                                    </p:anim>
                                    <p:anim calcmode="lin" valueType="num">
                                      <p:cBhvr>
                                        <p:cTn id="50" dur="750" fill="hold"/>
                                        <p:tgtEl>
                                          <p:spTgt spid="73"/>
                                        </p:tgtEl>
                                        <p:attrNameLst>
                                          <p:attrName>style.rotation</p:attrName>
                                        </p:attrNameLst>
                                      </p:cBhvr>
                                      <p:tavLst>
                                        <p:tav tm="0">
                                          <p:val>
                                            <p:fltVal val="360"/>
                                          </p:val>
                                        </p:tav>
                                        <p:tav tm="100000">
                                          <p:val>
                                            <p:fltVal val="0"/>
                                          </p:val>
                                        </p:tav>
                                      </p:tavLst>
                                    </p:anim>
                                    <p:animEffect transition="in" filter="fade">
                                      <p:cBhvr>
                                        <p:cTn id="51" dur="750"/>
                                        <p:tgtEl>
                                          <p:spTgt spid="73"/>
                                        </p:tgtEl>
                                      </p:cBhvr>
                                    </p:animEffect>
                                  </p:childTnLst>
                                </p:cTn>
                              </p:par>
                            </p:childTnLst>
                          </p:cTn>
                        </p:par>
                        <p:par>
                          <p:cTn id="52" fill="hold">
                            <p:stCondLst>
                              <p:cond delay="10000"/>
                            </p:stCondLst>
                            <p:childTnLst>
                              <p:par>
                                <p:cTn id="53" presetID="22" presetClass="entr" presetSubtype="8"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left)">
                                      <p:cBhvr>
                                        <p:cTn id="55" dur="750"/>
                                        <p:tgtEl>
                                          <p:spTgt spid="74"/>
                                        </p:tgtEl>
                                      </p:cBhvr>
                                    </p:animEffect>
                                  </p:childTnLst>
                                </p:cTn>
                              </p:par>
                            </p:childTnLst>
                          </p:cTn>
                        </p:par>
                        <p:par>
                          <p:cTn id="56" fill="hold">
                            <p:stCondLst>
                              <p:cond delay="11000"/>
                            </p:stCondLst>
                            <p:childTnLst>
                              <p:par>
                                <p:cTn id="57" presetID="49" presetClass="entr" presetSubtype="0" decel="10000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750" fill="hold"/>
                                        <p:tgtEl>
                                          <p:spTgt spid="75"/>
                                        </p:tgtEl>
                                        <p:attrNameLst>
                                          <p:attrName>ppt_w</p:attrName>
                                        </p:attrNameLst>
                                      </p:cBhvr>
                                      <p:tavLst>
                                        <p:tav tm="0">
                                          <p:val>
                                            <p:fltVal val="0"/>
                                          </p:val>
                                        </p:tav>
                                        <p:tav tm="100000">
                                          <p:val>
                                            <p:strVal val="#ppt_w"/>
                                          </p:val>
                                        </p:tav>
                                      </p:tavLst>
                                    </p:anim>
                                    <p:anim calcmode="lin" valueType="num">
                                      <p:cBhvr>
                                        <p:cTn id="60" dur="750" fill="hold"/>
                                        <p:tgtEl>
                                          <p:spTgt spid="75"/>
                                        </p:tgtEl>
                                        <p:attrNameLst>
                                          <p:attrName>ppt_h</p:attrName>
                                        </p:attrNameLst>
                                      </p:cBhvr>
                                      <p:tavLst>
                                        <p:tav tm="0">
                                          <p:val>
                                            <p:fltVal val="0"/>
                                          </p:val>
                                        </p:tav>
                                        <p:tav tm="100000">
                                          <p:val>
                                            <p:strVal val="#ppt_h"/>
                                          </p:val>
                                        </p:tav>
                                      </p:tavLst>
                                    </p:anim>
                                    <p:anim calcmode="lin" valueType="num">
                                      <p:cBhvr>
                                        <p:cTn id="61" dur="750" fill="hold"/>
                                        <p:tgtEl>
                                          <p:spTgt spid="75"/>
                                        </p:tgtEl>
                                        <p:attrNameLst>
                                          <p:attrName>style.rotation</p:attrName>
                                        </p:attrNameLst>
                                      </p:cBhvr>
                                      <p:tavLst>
                                        <p:tav tm="0">
                                          <p:val>
                                            <p:fltVal val="360"/>
                                          </p:val>
                                        </p:tav>
                                        <p:tav tm="100000">
                                          <p:val>
                                            <p:fltVal val="0"/>
                                          </p:val>
                                        </p:tav>
                                      </p:tavLst>
                                    </p:anim>
                                    <p:animEffect transition="in" filter="fade">
                                      <p:cBhvr>
                                        <p:cTn id="62" dur="750"/>
                                        <p:tgtEl>
                                          <p:spTgt spid="75"/>
                                        </p:tgtEl>
                                      </p:cBhvr>
                                    </p:animEffect>
                                  </p:childTnLst>
                                </p:cTn>
                              </p:par>
                            </p:childTnLst>
                          </p:cTn>
                        </p:par>
                        <p:par>
                          <p:cTn id="63" fill="hold">
                            <p:stCondLst>
                              <p:cond delay="12000"/>
                            </p:stCondLst>
                            <p:childTnLst>
                              <p:par>
                                <p:cTn id="64" presetID="22" presetClass="entr" presetSubtype="8"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left)">
                                      <p:cBhvr>
                                        <p:cTn id="66" dur="750"/>
                                        <p:tgtEl>
                                          <p:spTgt spid="76"/>
                                        </p:tgtEl>
                                      </p:cBhvr>
                                    </p:animEffect>
                                  </p:childTnLst>
                                </p:cTn>
                              </p:par>
                            </p:childTnLst>
                          </p:cTn>
                        </p:par>
                        <p:par>
                          <p:cTn id="67" fill="hold">
                            <p:stCondLst>
                              <p:cond delay="13000"/>
                            </p:stCondLst>
                            <p:childTnLst>
                              <p:par>
                                <p:cTn id="68" presetID="49" presetClass="entr" presetSubtype="0" decel="10000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750" fill="hold"/>
                                        <p:tgtEl>
                                          <p:spTgt spid="16"/>
                                        </p:tgtEl>
                                        <p:attrNameLst>
                                          <p:attrName>ppt_w</p:attrName>
                                        </p:attrNameLst>
                                      </p:cBhvr>
                                      <p:tavLst>
                                        <p:tav tm="0">
                                          <p:val>
                                            <p:fltVal val="0"/>
                                          </p:val>
                                        </p:tav>
                                        <p:tav tm="100000">
                                          <p:val>
                                            <p:strVal val="#ppt_w"/>
                                          </p:val>
                                        </p:tav>
                                      </p:tavLst>
                                    </p:anim>
                                    <p:anim calcmode="lin" valueType="num">
                                      <p:cBhvr>
                                        <p:cTn id="71" dur="750" fill="hold"/>
                                        <p:tgtEl>
                                          <p:spTgt spid="16"/>
                                        </p:tgtEl>
                                        <p:attrNameLst>
                                          <p:attrName>ppt_h</p:attrName>
                                        </p:attrNameLst>
                                      </p:cBhvr>
                                      <p:tavLst>
                                        <p:tav tm="0">
                                          <p:val>
                                            <p:fltVal val="0"/>
                                          </p:val>
                                        </p:tav>
                                        <p:tav tm="100000">
                                          <p:val>
                                            <p:strVal val="#ppt_h"/>
                                          </p:val>
                                        </p:tav>
                                      </p:tavLst>
                                    </p:anim>
                                    <p:anim calcmode="lin" valueType="num">
                                      <p:cBhvr>
                                        <p:cTn id="72" dur="750" fill="hold"/>
                                        <p:tgtEl>
                                          <p:spTgt spid="16"/>
                                        </p:tgtEl>
                                        <p:attrNameLst>
                                          <p:attrName>style.rotation</p:attrName>
                                        </p:attrNameLst>
                                      </p:cBhvr>
                                      <p:tavLst>
                                        <p:tav tm="0">
                                          <p:val>
                                            <p:fltVal val="360"/>
                                          </p:val>
                                        </p:tav>
                                        <p:tav tm="100000">
                                          <p:val>
                                            <p:fltVal val="0"/>
                                          </p:val>
                                        </p:tav>
                                      </p:tavLst>
                                    </p:anim>
                                    <p:animEffect transition="in" filter="fade">
                                      <p:cBhvr>
                                        <p:cTn id="73" dur="750"/>
                                        <p:tgtEl>
                                          <p:spTgt spid="16"/>
                                        </p:tgtEl>
                                      </p:cBhvr>
                                    </p:animEffect>
                                  </p:childTnLst>
                                </p:cTn>
                              </p:par>
                            </p:childTnLst>
                          </p:cTn>
                        </p:par>
                        <p:par>
                          <p:cTn id="74" fill="hold">
                            <p:stCondLst>
                              <p:cond delay="140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74" grpId="0" animBg="1"/>
      <p:bldP spid="76" grpId="0" animBg="1"/>
      <p:bldP spid="78" grpId="0" animBg="1"/>
      <p:bldP spid="17" grpId="0" animBg="1"/>
      <p:bldP spid="73" grpId="0" animBg="1"/>
      <p:bldP spid="75" grpId="0" animBg="1"/>
      <p:bldP spid="77"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图片 41" descr="图片包含 游戏机, 建筑, 围栏&#10;&#10;描述已自动生成"/>
          <p:cNvPicPr>
            <a:picLocks noChangeAspect="1"/>
          </p:cNvPicPr>
          <p:nvPr/>
        </p:nvPicPr>
        <p:blipFill rotWithShape="1">
          <a:blip r:embed="rId9">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0">
            <a:extLst>
              <a:ext uri="{28A0092B-C50C-407E-A947-70E740481C1C}">
                <a14:useLocalDpi xmlns:a14="http://schemas.microsoft.com/office/drawing/2010/main" val="0"/>
              </a:ext>
            </a:extLst>
          </a:blip>
          <a:srcRect l="71719" b="68333"/>
          <a:stretch>
            <a:fillRect/>
          </a:stretch>
        </p:blipFill>
        <p:spPr>
          <a:xfrm>
            <a:off x="8743950" y="0"/>
            <a:ext cx="3448050" cy="2171700"/>
          </a:xfrm>
          <a:prstGeom prst="rect">
            <a:avLst/>
          </a:prstGeom>
        </p:spPr>
      </p:pic>
      <p:pic>
        <p:nvPicPr>
          <p:cNvPr id="11" name="图片 白" descr="图片包含 游戏机, 监控, 截图, 屏幕&#10;&#10;描述已自动生成"/>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l="51549" t="58767"/>
          <a:stretch>
            <a:fillRect/>
          </a:stretch>
        </p:blipFill>
        <p:spPr>
          <a:xfrm>
            <a:off x="6687842" y="4223166"/>
            <a:ext cx="5504158" cy="2634833"/>
          </a:xfrm>
          <a:prstGeom prst="rect">
            <a:avLst/>
          </a:prstGeom>
        </p:spPr>
      </p:pic>
      <p:pic>
        <p:nvPicPr>
          <p:cNvPr id="43" name="图片 42" descr="图片包含 室内, 监控, 桌子, 电脑&#10;&#10;描述已自动生成"/>
          <p:cNvPicPr>
            <a:picLocks noChangeAspect="1"/>
          </p:cNvPicPr>
          <p:nvPr/>
        </p:nvPicPr>
        <p:blipFill rotWithShape="1">
          <a:blip r:embed="rId13">
            <a:extLst>
              <a:ext uri="{28A0092B-C50C-407E-A947-70E740481C1C}">
                <a14:useLocalDpi xmlns:a14="http://schemas.microsoft.com/office/drawing/2010/main" val="0"/>
              </a:ext>
            </a:extLst>
          </a:blip>
          <a:srcRect t="49933"/>
          <a:stretch>
            <a:fillRect/>
          </a:stretch>
        </p:blipFill>
        <p:spPr>
          <a:xfrm>
            <a:off x="0" y="3301941"/>
            <a:ext cx="12192000" cy="3556058"/>
          </a:xfrm>
          <a:prstGeom prst="rect">
            <a:avLst/>
          </a:prstGeom>
        </p:spPr>
      </p:pic>
      <p:sp>
        <p:nvSpPr>
          <p:cNvPr id="13" name="矩形 12"/>
          <p:cNvSpPr/>
          <p:nvPr/>
        </p:nvSpPr>
        <p:spPr>
          <a:xfrm>
            <a:off x="2024348" y="1284490"/>
            <a:ext cx="8056364" cy="1569660"/>
          </a:xfrm>
          <a:prstGeom prst="rect">
            <a:avLst/>
          </a:prstGeom>
        </p:spPr>
        <p:txBody>
          <a:bodyPr wrap="square">
            <a:spAutoFit/>
          </a:bodyPr>
          <a:lstStyle/>
          <a:p>
            <a:pPr lvl="0" algn="ctr">
              <a:defRPr/>
            </a:pPr>
            <a:r>
              <a:rPr lang="zh-CN" altLang="en-US" sz="4800" b="1">
                <a:solidFill>
                  <a:srgbClr val="FF0000"/>
                </a:solidFill>
                <a:effectLst>
                  <a:innerShdw blurRad="63500" dist="50800" dir="13500000">
                    <a:srgbClr val="000000">
                      <a:alpha val="50000"/>
                    </a:srgbClr>
                  </a:innerShdw>
                </a:effectLst>
                <a:cs typeface="+mn-ea"/>
                <a:sym typeface="+mn-lt"/>
              </a:rPr>
              <a:t>与时俱进，开拓创新</a:t>
            </a:r>
          </a:p>
          <a:p>
            <a:pPr lvl="0" algn="dist">
              <a:defRPr/>
            </a:pPr>
            <a:r>
              <a:rPr lang="zh-CN" altLang="en-US" sz="4800" b="1">
                <a:solidFill>
                  <a:srgbClr val="FF0000"/>
                </a:solidFill>
                <a:effectLst>
                  <a:innerShdw blurRad="63500" dist="50800" dir="13500000">
                    <a:srgbClr val="000000">
                      <a:alpha val="50000"/>
                    </a:srgbClr>
                  </a:innerShdw>
                </a:effectLst>
                <a:cs typeface="+mn-ea"/>
                <a:sym typeface="+mn-lt"/>
              </a:rPr>
              <a:t>创造性地做好纪检监察工作</a:t>
            </a:r>
            <a:endParaRPr lang="zh-CN" altLang="en-US" sz="4800" b="1" dirty="0">
              <a:solidFill>
                <a:srgbClr val="FF0000"/>
              </a:solidFill>
              <a:effectLst>
                <a:innerShdw blurRad="63500" dist="50800" dir="13500000">
                  <a:srgbClr val="000000">
                    <a:alpha val="50000"/>
                  </a:srgbClr>
                </a:innerShdw>
              </a:effectLst>
              <a:cs typeface="+mn-ea"/>
              <a:sym typeface="+mn-lt"/>
            </a:endParaRPr>
          </a:p>
        </p:txBody>
      </p:sp>
      <p:sp>
        <p:nvSpPr>
          <p:cNvPr id="14" name="矩形 13"/>
          <p:cNvSpPr/>
          <p:nvPr/>
        </p:nvSpPr>
        <p:spPr>
          <a:xfrm>
            <a:off x="2024348" y="3095219"/>
            <a:ext cx="83248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28" name="组合 27"/>
          <p:cNvGrpSpPr/>
          <p:nvPr/>
        </p:nvGrpSpPr>
        <p:grpSpPr>
          <a:xfrm>
            <a:off x="2205938" y="27917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2"/>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3"/>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4"/>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5"/>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6"/>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grpSp>
        <p:nvGrpSpPr>
          <p:cNvPr id="6" name="组合 5"/>
          <p:cNvGrpSpPr/>
          <p:nvPr/>
        </p:nvGrpSpPr>
        <p:grpSpPr>
          <a:xfrm>
            <a:off x="2205937" y="4388258"/>
            <a:ext cx="3298221" cy="1234871"/>
            <a:chOff x="2205937" y="4388258"/>
            <a:chExt cx="3298221" cy="1234871"/>
          </a:xfrm>
        </p:grpSpPr>
        <p:sp>
          <p:nvSpPr>
            <p:cNvPr id="40" name="任意多边形: 形状 39"/>
            <p:cNvSpPr/>
            <p:nvPr/>
          </p:nvSpPr>
          <p:spPr>
            <a:xfrm>
              <a:off x="2205937" y="4388258"/>
              <a:ext cx="3298221" cy="1234871"/>
            </a:xfrm>
            <a:custGeom>
              <a:avLst/>
              <a:gdLst>
                <a:gd name="connsiteX0" fmla="*/ 2823860 w 3298221"/>
                <a:gd name="connsiteY0" fmla="*/ 0 h 1234871"/>
                <a:gd name="connsiteX1" fmla="*/ 3298221 w 3298221"/>
                <a:gd name="connsiteY1" fmla="*/ 0 h 1234871"/>
                <a:gd name="connsiteX2" fmla="*/ 3298221 w 3298221"/>
                <a:gd name="connsiteY2" fmla="*/ 1234871 h 1234871"/>
                <a:gd name="connsiteX3" fmla="*/ 2823860 w 3298221"/>
                <a:gd name="connsiteY3" fmla="*/ 1234871 h 1234871"/>
                <a:gd name="connsiteX4" fmla="*/ 2823860 w 3298221"/>
                <a:gd name="connsiteY4" fmla="*/ 1080512 h 1234871"/>
                <a:gd name="connsiteX5" fmla="*/ 3143862 w 3298221"/>
                <a:gd name="connsiteY5" fmla="*/ 1080512 h 1234871"/>
                <a:gd name="connsiteX6" fmla="*/ 3143862 w 3298221"/>
                <a:gd name="connsiteY6" fmla="*/ 154359 h 1234871"/>
                <a:gd name="connsiteX7" fmla="*/ 2823860 w 3298221"/>
                <a:gd name="connsiteY7" fmla="*/ 154359 h 1234871"/>
                <a:gd name="connsiteX8" fmla="*/ 0 w 3298221"/>
                <a:gd name="connsiteY8" fmla="*/ 0 h 1234871"/>
                <a:gd name="connsiteX9" fmla="*/ 474360 w 3298221"/>
                <a:gd name="connsiteY9" fmla="*/ 0 h 1234871"/>
                <a:gd name="connsiteX10" fmla="*/ 474360 w 3298221"/>
                <a:gd name="connsiteY10" fmla="*/ 154359 h 1234871"/>
                <a:gd name="connsiteX11" fmla="*/ 154359 w 3298221"/>
                <a:gd name="connsiteY11" fmla="*/ 154359 h 1234871"/>
                <a:gd name="connsiteX12" fmla="*/ 154359 w 3298221"/>
                <a:gd name="connsiteY12" fmla="*/ 1080512 h 1234871"/>
                <a:gd name="connsiteX13" fmla="*/ 474360 w 3298221"/>
                <a:gd name="connsiteY13" fmla="*/ 1080512 h 1234871"/>
                <a:gd name="connsiteX14" fmla="*/ 474360 w 3298221"/>
                <a:gd name="connsiteY14" fmla="*/ 1234871 h 1234871"/>
                <a:gd name="connsiteX15" fmla="*/ 0 w 3298221"/>
                <a:gd name="connsiteY15" fmla="*/ 1234871 h 12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8221" h="123487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4" name="TextBox 495"/>
            <p:cNvSpPr txBox="1"/>
            <p:nvPr/>
          </p:nvSpPr>
          <p:spPr>
            <a:xfrm>
              <a:off x="2418772" y="4605584"/>
              <a:ext cx="2872551" cy="8002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lang="zh-CN" altLang="en-US" sz="4600" kern="1200" cap="none" spc="-100" dirty="0">
                  <a:ln>
                    <a:noFill/>
                  </a:ln>
                  <a:gradFill>
                    <a:gsLst>
                      <a:gs pos="10000">
                        <a:srgbClr val="C00000"/>
                      </a:gs>
                      <a:gs pos="70000">
                        <a:srgbClr val="FF0000"/>
                      </a:gs>
                    </a:gsLst>
                    <a:lin ang="5400000" scaled="1"/>
                  </a:gradFill>
                  <a:latin typeface="+mn-lt"/>
                  <a:ea typeface="+mn-ea"/>
                  <a:cs typeface="+mn-ea"/>
                  <a:sym typeface="+mn-lt"/>
                </a:rPr>
                <a:t>第一部分</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750"/>
                                        <p:tgtEl>
                                          <p:spTgt spid="4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par>
                          <p:cTn id="26" fill="hold">
                            <p:stCondLst>
                              <p:cond delay="50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childTnLst>
                                </p:cTn>
                              </p:par>
                            </p:childTnLst>
                          </p:cTn>
                        </p:par>
                        <p:par>
                          <p:cTn id="31" fill="hold">
                            <p:stCondLst>
                              <p:cond delay="6000"/>
                            </p:stCondLst>
                            <p:childTnLst>
                              <p:par>
                                <p:cTn id="32" presetID="16" presetClass="entr" presetSubtype="21"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750"/>
                                        <p:tgtEl>
                                          <p:spTgt spid="28"/>
                                        </p:tgtEl>
                                      </p:cBhvr>
                                    </p:animEffect>
                                  </p:childTnLst>
                                </p:cTn>
                              </p:par>
                            </p:childTnLst>
                          </p:cTn>
                        </p:par>
                        <p:par>
                          <p:cTn id="35" fill="hold">
                            <p:stCondLst>
                              <p:cond delay="7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16" presetClass="entr" presetSubtype="2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750"/>
                                        <p:tgtEl>
                                          <p:spTgt spid="6"/>
                                        </p:tgtEl>
                                      </p:cBhvr>
                                    </p:animEffect>
                                  </p:childTnLst>
                                </p:cTn>
                              </p:par>
                            </p:childTnLst>
                          </p:cTn>
                        </p:par>
                        <p:par>
                          <p:cTn id="45" fill="hold">
                            <p:stCondLst>
                              <p:cond delay="9000"/>
                            </p:stCondLst>
                            <p:childTnLst>
                              <p:par>
                                <p:cTn id="46" presetID="2" presetClass="entr" presetSubtype="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750" fill="hold"/>
                                        <p:tgtEl>
                                          <p:spTgt spid="5"/>
                                        </p:tgtEl>
                                        <p:attrNameLst>
                                          <p:attrName>ppt_x</p:attrName>
                                        </p:attrNameLst>
                                      </p:cBhvr>
                                      <p:tavLst>
                                        <p:tav tm="0">
                                          <p:val>
                                            <p:strVal val="1+#ppt_w/2"/>
                                          </p:val>
                                        </p:tav>
                                        <p:tav tm="100000">
                                          <p:val>
                                            <p:strVal val="#ppt_x"/>
                                          </p:val>
                                        </p:tav>
                                      </p:tavLst>
                                    </p:anim>
                                    <p:anim calcmode="lin" valueType="num">
                                      <p:cBhvr additive="base">
                                        <p:cTn id="49"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8"/>
          <p:cNvSpPr/>
          <p:nvPr/>
        </p:nvSpPr>
        <p:spPr>
          <a:xfrm>
            <a:off x="1327219" y="1792970"/>
            <a:ext cx="6597581" cy="792000"/>
          </a:xfrm>
          <a:prstGeom prst="roundRect">
            <a:avLst/>
          </a:prstGeom>
          <a:solidFill>
            <a:srgbClr val="C00000"/>
          </a:solidFill>
          <a:ln w="1270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00" cap="none" spc="0" normalizeH="0" baseline="0" noProof="0" dirty="0">
                <a:ln>
                  <a:noFill/>
                </a:ln>
                <a:solidFill>
                  <a:srgbClr val="FFFDF8"/>
                </a:solidFill>
                <a:effectLst/>
                <a:uLnTx/>
                <a:uFillTx/>
                <a:cs typeface="+mn-ea"/>
                <a:sym typeface="+mn-lt"/>
              </a:rPr>
              <a:t>加强党风廉政建设</a:t>
            </a:r>
          </a:p>
        </p:txBody>
      </p:sp>
      <p:sp>
        <p:nvSpPr>
          <p:cNvPr id="13" name="矩形 12"/>
          <p:cNvSpPr/>
          <p:nvPr/>
        </p:nvSpPr>
        <p:spPr>
          <a:xfrm>
            <a:off x="1327219" y="2844017"/>
            <a:ext cx="6673782" cy="313932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00" cap="none" spc="0" normalizeH="0" baseline="0" noProof="0" dirty="0">
                <a:ln>
                  <a:noFill/>
                </a:ln>
                <a:solidFill>
                  <a:schemeClr val="tx1">
                    <a:lumMod val="75000"/>
                    <a:lumOff val="25000"/>
                  </a:schemeClr>
                </a:solidFill>
                <a:effectLst/>
                <a:uLnTx/>
                <a:uFillTx/>
                <a:cs typeface="+mn-ea"/>
                <a:sym typeface="+mn-lt"/>
              </a:rPr>
              <a:t>在社会的不断改革的过程中，如何加强党风廉政建设，防止违纪违法案件发生，促进建立符合社会主义市场经济体制要求的管理体制 ，是纪检监察部门的重要任务。为了适应新形势的需要，纪检监察工作必须与时俱进，开拓创新，坚持用科学发展观重要思想，指导党风廉政建设和反腐败工作。</a:t>
            </a:r>
            <a:endParaRPr kumimoji="0" lang="zh-CN" altLang="zh-CN" sz="2200" b="1" i="0" u="none" strike="noStrike" kern="100" cap="none" spc="0" normalizeH="0" baseline="0" noProof="0" dirty="0">
              <a:ln>
                <a:noFill/>
              </a:ln>
              <a:solidFill>
                <a:schemeClr val="tx1">
                  <a:lumMod val="75000"/>
                  <a:lumOff val="25000"/>
                </a:schemeClr>
              </a:solidFill>
              <a:effectLst/>
              <a:uLnTx/>
              <a:uFillTx/>
              <a:cs typeface="+mn-ea"/>
              <a:sym typeface="+mn-lt"/>
            </a:endParaRPr>
          </a:p>
        </p:txBody>
      </p:sp>
      <p:pic>
        <p:nvPicPr>
          <p:cNvPr id="3" name="图片 2" descr="图片包含 游戏机, 灯&#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6057" y="2584970"/>
            <a:ext cx="3532808" cy="35328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000"/>
                            </p:stCondLst>
                            <p:childTnLst>
                              <p:par>
                                <p:cTn id="11" presetID="18" presetClass="entr" presetSubtype="12" fill="hold" grpId="1" nodeType="after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750"/>
                                        <p:tgtEl>
                                          <p:spTgt spid="1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4576" y="2793720"/>
            <a:ext cx="5582693"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00" cap="none" spc="0" normalizeH="0" baseline="0" noProof="0" dirty="0">
                <a:ln>
                  <a:noFill/>
                </a:ln>
                <a:solidFill>
                  <a:schemeClr val="tx1">
                    <a:lumMod val="75000"/>
                    <a:lumOff val="25000"/>
                  </a:schemeClr>
                </a:solidFill>
                <a:effectLst/>
                <a:uLnTx/>
                <a:uFillTx/>
                <a:cs typeface="+mn-ea"/>
                <a:sym typeface="+mn-lt"/>
              </a:rPr>
              <a:t>要加强对党风廉政建设和反腐败工作重点、难点、热点问题的调研，深入第一线，到群众中去，了解倾听他们的呼声和建议，掌握第一手资料，运用推理、归纳、综合等方法，找出廉政建设和反腐败工作的内在规律性。</a:t>
            </a:r>
            <a:endParaRPr kumimoji="0" lang="en-US" altLang="zh-CN" sz="2400" b="0"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4" name="任意多边形: 形状 19"/>
          <p:cNvSpPr/>
          <p:nvPr/>
        </p:nvSpPr>
        <p:spPr>
          <a:xfrm>
            <a:off x="1496961" y="1828635"/>
            <a:ext cx="5680308" cy="720000"/>
          </a:xfrm>
          <a:custGeom>
            <a:avLst/>
            <a:gdLst>
              <a:gd name="connsiteX0" fmla="*/ 0 w 4049493"/>
              <a:gd name="connsiteY0" fmla="*/ 0 h 720000"/>
              <a:gd name="connsiteX1" fmla="*/ 3929491 w 4049493"/>
              <a:gd name="connsiteY1" fmla="*/ 0 h 720000"/>
              <a:gd name="connsiteX2" fmla="*/ 4049493 w 4049493"/>
              <a:gd name="connsiteY2" fmla="*/ 120002 h 720000"/>
              <a:gd name="connsiteX3" fmla="*/ 4049493 w 4049493"/>
              <a:gd name="connsiteY3" fmla="*/ 599998 h 720000"/>
              <a:gd name="connsiteX4" fmla="*/ 3929491 w 4049493"/>
              <a:gd name="connsiteY4" fmla="*/ 720000 h 720000"/>
              <a:gd name="connsiteX5" fmla="*/ 0 w 4049493"/>
              <a:gd name="connsiteY5" fmla="*/ 720000 h 720000"/>
              <a:gd name="connsiteX6" fmla="*/ 47921 w 4049493"/>
              <a:gd name="connsiteY6" fmla="*/ 661919 h 720000"/>
              <a:gd name="connsiteX7" fmla="*/ 140144 w 4049493"/>
              <a:gd name="connsiteY7" fmla="*/ 360000 h 720000"/>
              <a:gd name="connsiteX8" fmla="*/ 47921 w 4049493"/>
              <a:gd name="connsiteY8" fmla="*/ 58081 h 720000"/>
              <a:gd name="connsiteX9" fmla="*/ 0 w 4049493"/>
              <a:gd name="connsiteY9"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9493" h="720000">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FFFDF8"/>
                </a:solidFill>
                <a:effectLst/>
                <a:uLnTx/>
                <a:uFillTx/>
                <a:cs typeface="+mn-ea"/>
                <a:sym typeface="+mn-lt"/>
              </a:rPr>
              <a:t>要搞好调查研究，把握规律性</a:t>
            </a:r>
          </a:p>
        </p:txBody>
      </p:sp>
      <p:sp>
        <p:nvSpPr>
          <p:cNvPr id="11" name="椭圆 10"/>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1</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pic>
        <p:nvPicPr>
          <p:cNvPr id="12" name="图片 11" descr="图片包含 游戏机, 灯&#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699" y="2303021"/>
            <a:ext cx="4040369" cy="40403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360"/>
                                          </p:val>
                                        </p:tav>
                                        <p:tav tm="100000">
                                          <p:val>
                                            <p:fltVal val="0"/>
                                          </p:val>
                                        </p:tav>
                                      </p:tavLst>
                                    </p:anim>
                                    <p:animEffect transition="in" filter="fade">
                                      <p:cBhvr>
                                        <p:cTn id="10" dur="750"/>
                                        <p:tgtEl>
                                          <p:spTgt spid="1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2000"/>
                            </p:stCondLst>
                            <p:childTnLst>
                              <p:par>
                                <p:cTn id="16" presetID="18" presetClass="entr" presetSubtype="12" fill="hold" grpId="0" nodeType="afterEffect">
                                  <p:stCondLst>
                                    <p:cond delay="0"/>
                                  </p:stCondLst>
                                  <p:iterate type="lt">
                                    <p:tmPct val="0"/>
                                  </p:iterate>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750"/>
                                        <p:tgtEl>
                                          <p:spTgt spid="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2176" y="2620851"/>
            <a:ext cx="6117824" cy="3437095"/>
          </a:xfrm>
          <a:prstGeom prst="rect">
            <a:avLst/>
          </a:prstGeom>
        </p:spPr>
        <p:txBody>
          <a:bodyPr wrap="square">
            <a:spAutoFit/>
          </a:bodyPr>
          <a:lstStyle/>
          <a:p>
            <a:pPr marL="0" marR="0" lvl="0" indent="0" algn="just" defTabSz="914400" rtl="0" eaLnBrk="1" fontAlgn="auto" latinLnBrk="0" hangingPunct="1">
              <a:lnSpc>
                <a:spcPct val="135000"/>
              </a:lnSpc>
              <a:spcBef>
                <a:spcPts val="0"/>
              </a:spcBef>
              <a:spcAft>
                <a:spcPts val="0"/>
              </a:spcAft>
              <a:buClrTx/>
              <a:buSzTx/>
              <a:buFontTx/>
              <a:buNone/>
              <a:defRPr/>
            </a:pPr>
            <a:r>
              <a:rPr kumimoji="0" lang="zh-CN" altLang="en-US" sz="2300" b="0" i="0" u="none" strike="noStrike" kern="100" cap="none" spc="0" normalizeH="0" baseline="0" noProof="0" dirty="0">
                <a:ln>
                  <a:noFill/>
                </a:ln>
                <a:solidFill>
                  <a:schemeClr val="tx1">
                    <a:lumMod val="75000"/>
                    <a:lumOff val="25000"/>
                  </a:schemeClr>
                </a:solidFill>
                <a:effectLst/>
                <a:uLnTx/>
                <a:uFillTx/>
                <a:cs typeface="+mn-ea"/>
                <a:sym typeface="+mn-lt"/>
              </a:rPr>
              <a:t>我国已进入全面建设小康社会、加快推进社会主义现代化建设的新阶段。这些时代性给纪检监察工作带来许多新情况、新问题，如果运用计划经济时期的老经验、老办法去解决问题，就很难适应新形势的要求。为抓住机遇和迎接挑战，应该做到思想解放，观念更新，头脑清醒，心中有数，趋利避害，适时应对。</a:t>
            </a:r>
            <a:endParaRPr kumimoji="0" lang="en-US" altLang="zh-CN" sz="2300" b="0"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4" name="任意多边形: 形状 19"/>
          <p:cNvSpPr/>
          <p:nvPr/>
        </p:nvSpPr>
        <p:spPr>
          <a:xfrm>
            <a:off x="1594577" y="1820243"/>
            <a:ext cx="5680308" cy="720000"/>
          </a:xfrm>
          <a:custGeom>
            <a:avLst/>
            <a:gdLst>
              <a:gd name="connsiteX0" fmla="*/ 0 w 4049493"/>
              <a:gd name="connsiteY0" fmla="*/ 0 h 720000"/>
              <a:gd name="connsiteX1" fmla="*/ 3929491 w 4049493"/>
              <a:gd name="connsiteY1" fmla="*/ 0 h 720000"/>
              <a:gd name="connsiteX2" fmla="*/ 4049493 w 4049493"/>
              <a:gd name="connsiteY2" fmla="*/ 120002 h 720000"/>
              <a:gd name="connsiteX3" fmla="*/ 4049493 w 4049493"/>
              <a:gd name="connsiteY3" fmla="*/ 599998 h 720000"/>
              <a:gd name="connsiteX4" fmla="*/ 3929491 w 4049493"/>
              <a:gd name="connsiteY4" fmla="*/ 720000 h 720000"/>
              <a:gd name="connsiteX5" fmla="*/ 0 w 4049493"/>
              <a:gd name="connsiteY5" fmla="*/ 720000 h 720000"/>
              <a:gd name="connsiteX6" fmla="*/ 47921 w 4049493"/>
              <a:gd name="connsiteY6" fmla="*/ 661919 h 720000"/>
              <a:gd name="connsiteX7" fmla="*/ 140144 w 4049493"/>
              <a:gd name="connsiteY7" fmla="*/ 360000 h 720000"/>
              <a:gd name="connsiteX8" fmla="*/ 47921 w 4049493"/>
              <a:gd name="connsiteY8" fmla="*/ 58081 h 720000"/>
              <a:gd name="connsiteX9" fmla="*/ 0 w 4049493"/>
              <a:gd name="connsiteY9"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9493" h="720000">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FFFDF8"/>
                </a:solidFill>
                <a:effectLst/>
                <a:uLnTx/>
                <a:uFillTx/>
                <a:cs typeface="+mn-ea"/>
                <a:sym typeface="+mn-lt"/>
              </a:rPr>
              <a:t>要审时度势，体现时代性</a:t>
            </a:r>
          </a:p>
        </p:txBody>
      </p:sp>
      <p:sp>
        <p:nvSpPr>
          <p:cNvPr id="11" name="椭圆 10"/>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prstClr val="white"/>
                </a:solidFill>
                <a:effectLst/>
                <a:uLnTx/>
                <a:uFillTx/>
                <a:cs typeface="+mn-ea"/>
                <a:sym typeface="+mn-lt"/>
              </a:rPr>
              <a:t>2</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pic>
        <p:nvPicPr>
          <p:cNvPr id="9" name="图片 8"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885" y="2180242"/>
            <a:ext cx="4230153" cy="42301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360"/>
                                          </p:val>
                                        </p:tav>
                                        <p:tav tm="100000">
                                          <p:val>
                                            <p:fltVal val="0"/>
                                          </p:val>
                                        </p:tav>
                                      </p:tavLst>
                                    </p:anim>
                                    <p:animEffect transition="in" filter="fade">
                                      <p:cBhvr>
                                        <p:cTn id="10" dur="750"/>
                                        <p:tgtEl>
                                          <p:spTgt spid="1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2000"/>
                            </p:stCondLst>
                            <p:childTnLst>
                              <p:par>
                                <p:cTn id="16" presetID="31" presetClass="entr" presetSubtype="0" fill="hold" grpId="0" nodeType="afterEffect">
                                  <p:stCondLst>
                                    <p:cond delay="0"/>
                                  </p:stCondLst>
                                  <p:iterate type="lt">
                                    <p:tmPct val="476"/>
                                  </p:iterate>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ppt_w</p:attrName>
                                        </p:attrNameLst>
                                      </p:cBhvr>
                                      <p:tavLst>
                                        <p:tav tm="0">
                                          <p:val>
                                            <p:fltVal val="0"/>
                                          </p:val>
                                        </p:tav>
                                        <p:tav tm="100000">
                                          <p:val>
                                            <p:strVal val="#ppt_w"/>
                                          </p:val>
                                        </p:tav>
                                      </p:tavLst>
                                    </p:anim>
                                    <p:anim calcmode="lin" valueType="num">
                                      <p:cBhvr>
                                        <p:cTn id="19" dur="750" fill="hold"/>
                                        <p:tgtEl>
                                          <p:spTgt spid="3"/>
                                        </p:tgtEl>
                                        <p:attrNameLst>
                                          <p:attrName>ppt_h</p:attrName>
                                        </p:attrNameLst>
                                      </p:cBhvr>
                                      <p:tavLst>
                                        <p:tav tm="0">
                                          <p:val>
                                            <p:fltVal val="0"/>
                                          </p:val>
                                        </p:tav>
                                        <p:tav tm="100000">
                                          <p:val>
                                            <p:strVal val="#ppt_h"/>
                                          </p:val>
                                        </p:tav>
                                      </p:tavLst>
                                    </p:anim>
                                    <p:anim calcmode="lin" valueType="num">
                                      <p:cBhvr>
                                        <p:cTn id="20" dur="750" fill="hold"/>
                                        <p:tgtEl>
                                          <p:spTgt spid="3"/>
                                        </p:tgtEl>
                                        <p:attrNameLst>
                                          <p:attrName>style.rotation</p:attrName>
                                        </p:attrNameLst>
                                      </p:cBhvr>
                                      <p:tavLst>
                                        <p:tav tm="0">
                                          <p:val>
                                            <p:fltVal val="90"/>
                                          </p:val>
                                        </p:tav>
                                        <p:tav tm="100000">
                                          <p:val>
                                            <p:fltVal val="0"/>
                                          </p:val>
                                        </p:tav>
                                      </p:tavLst>
                                    </p:anim>
                                    <p:animEffect transition="in" filter="fade">
                                      <p:cBhvr>
                                        <p:cTn id="21" dur="750"/>
                                        <p:tgtEl>
                                          <p:spTgt spid="3"/>
                                        </p:tgtEl>
                                      </p:cBhvr>
                                    </p:animEffect>
                                  </p:childTnLst>
                                </p:cTn>
                              </p:par>
                            </p:childTnLst>
                          </p:cTn>
                        </p:par>
                        <p:par>
                          <p:cTn id="22" fill="hold">
                            <p:stCondLst>
                              <p:cond delay="2735"/>
                            </p:stCondLst>
                            <p:childTnLst>
                              <p:par>
                                <p:cTn id="23" presetID="21"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60211">
            <a:off x="6604338" y="926516"/>
            <a:ext cx="5004967" cy="5004967"/>
          </a:xfrm>
          <a:prstGeom prst="rect">
            <a:avLst/>
          </a:prstGeom>
        </p:spPr>
      </p:pic>
      <p:sp>
        <p:nvSpPr>
          <p:cNvPr id="3" name="矩形 2"/>
          <p:cNvSpPr/>
          <p:nvPr/>
        </p:nvSpPr>
        <p:spPr>
          <a:xfrm>
            <a:off x="1628775" y="2749261"/>
            <a:ext cx="5582693"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00" cap="none" spc="0" normalizeH="0" baseline="0" noProof="0" dirty="0">
                <a:ln>
                  <a:noFill/>
                </a:ln>
                <a:solidFill>
                  <a:schemeClr val="tx1">
                    <a:lumMod val="75000"/>
                    <a:lumOff val="25000"/>
                  </a:schemeClr>
                </a:solidFill>
                <a:effectLst/>
                <a:uLnTx/>
                <a:uFillTx/>
                <a:cs typeface="+mn-ea"/>
                <a:sym typeface="+mn-lt"/>
              </a:rPr>
              <a:t>纪检监察工作要与时俱进，纪检监察干部的思想观念必须与之同步，大胆摒弃那些主观主义和教条主义的思维定势，及时更新那些陈旧的、不适时宜的思想观念和方法，要强化危机意识，与时俱进，锐意进取。</a:t>
            </a:r>
            <a:endParaRPr kumimoji="0" lang="en-US" altLang="zh-CN" sz="2400" b="0" i="0" u="none" strike="noStrike" kern="100" cap="none" spc="0" normalizeH="0" baseline="0" noProof="0" dirty="0">
              <a:ln>
                <a:noFill/>
              </a:ln>
              <a:solidFill>
                <a:schemeClr val="tx1">
                  <a:lumMod val="75000"/>
                  <a:lumOff val="25000"/>
                </a:schemeClr>
              </a:solidFill>
              <a:effectLst/>
              <a:uLnTx/>
              <a:uFillTx/>
              <a:cs typeface="+mn-ea"/>
              <a:sym typeface="+mn-lt"/>
            </a:endParaRPr>
          </a:p>
        </p:txBody>
      </p:sp>
      <p:sp>
        <p:nvSpPr>
          <p:cNvPr id="4" name="任意多边形: 形状 19"/>
          <p:cNvSpPr/>
          <p:nvPr/>
        </p:nvSpPr>
        <p:spPr>
          <a:xfrm>
            <a:off x="1628775" y="1820242"/>
            <a:ext cx="5680308" cy="720000"/>
          </a:xfrm>
          <a:custGeom>
            <a:avLst/>
            <a:gdLst>
              <a:gd name="connsiteX0" fmla="*/ 0 w 4049493"/>
              <a:gd name="connsiteY0" fmla="*/ 0 h 720000"/>
              <a:gd name="connsiteX1" fmla="*/ 3929491 w 4049493"/>
              <a:gd name="connsiteY1" fmla="*/ 0 h 720000"/>
              <a:gd name="connsiteX2" fmla="*/ 4049493 w 4049493"/>
              <a:gd name="connsiteY2" fmla="*/ 120002 h 720000"/>
              <a:gd name="connsiteX3" fmla="*/ 4049493 w 4049493"/>
              <a:gd name="connsiteY3" fmla="*/ 599998 h 720000"/>
              <a:gd name="connsiteX4" fmla="*/ 3929491 w 4049493"/>
              <a:gd name="connsiteY4" fmla="*/ 720000 h 720000"/>
              <a:gd name="connsiteX5" fmla="*/ 0 w 4049493"/>
              <a:gd name="connsiteY5" fmla="*/ 720000 h 720000"/>
              <a:gd name="connsiteX6" fmla="*/ 47921 w 4049493"/>
              <a:gd name="connsiteY6" fmla="*/ 661919 h 720000"/>
              <a:gd name="connsiteX7" fmla="*/ 140144 w 4049493"/>
              <a:gd name="connsiteY7" fmla="*/ 360000 h 720000"/>
              <a:gd name="connsiteX8" fmla="*/ 47921 w 4049493"/>
              <a:gd name="connsiteY8" fmla="*/ 58081 h 720000"/>
              <a:gd name="connsiteX9" fmla="*/ 0 w 4049493"/>
              <a:gd name="connsiteY9"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9493" h="720000">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FFFDF8"/>
                </a:solidFill>
                <a:effectLst/>
                <a:uLnTx/>
                <a:uFillTx/>
                <a:cs typeface="+mn-ea"/>
                <a:sym typeface="+mn-lt"/>
              </a:rPr>
              <a:t>要大胆开拓，富于创造性</a:t>
            </a:r>
          </a:p>
        </p:txBody>
      </p:sp>
      <p:sp>
        <p:nvSpPr>
          <p:cNvPr id="11" name="椭圆 10"/>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a:ln>
                  <a:noFill/>
                </a:ln>
                <a:solidFill>
                  <a:prstClr val="white"/>
                </a:solidFill>
                <a:effectLst/>
                <a:uLnTx/>
                <a:uFillTx/>
                <a:cs typeface="+mn-ea"/>
                <a:sym typeface="+mn-lt"/>
              </a:rPr>
              <a:t>3</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 calcmode="lin" valueType="num">
                                      <p:cBhvr>
                                        <p:cTn id="13" dur="750" fill="hold"/>
                                        <p:tgtEl>
                                          <p:spTgt spid="11"/>
                                        </p:tgtEl>
                                        <p:attrNameLst>
                                          <p:attrName>style.rotation</p:attrName>
                                        </p:attrNameLst>
                                      </p:cBhvr>
                                      <p:tavLst>
                                        <p:tav tm="0">
                                          <p:val>
                                            <p:fltVal val="360"/>
                                          </p:val>
                                        </p:tav>
                                        <p:tav tm="100000">
                                          <p:val>
                                            <p:fltVal val="0"/>
                                          </p:val>
                                        </p:tav>
                                      </p:tavLst>
                                    </p:anim>
                                    <p:animEffect transition="in" filter="fade">
                                      <p:cBhvr>
                                        <p:cTn id="14" dur="750"/>
                                        <p:tgtEl>
                                          <p:spTgt spid="11"/>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750"/>
                                        <p:tgtEl>
                                          <p:spTgt spid="3"/>
                                        </p:tgtEl>
                                      </p:cBhvr>
                                    </p:animEffect>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图片 41" descr="图片包含 游戏机, 建筑, 围栏&#10;&#10;描述已自动生成"/>
          <p:cNvPicPr>
            <a:picLocks noChangeAspect="1"/>
          </p:cNvPicPr>
          <p:nvPr/>
        </p:nvPicPr>
        <p:blipFill rotWithShape="1">
          <a:blip r:embed="rId9">
            <a:extLst>
              <a:ext uri="{28A0092B-C50C-407E-A947-70E740481C1C}">
                <a14:useLocalDpi xmlns:a14="http://schemas.microsoft.com/office/drawing/2010/main" val="0"/>
              </a:ext>
            </a:extLst>
          </a:blip>
          <a:srcRect t="58658"/>
          <a:stretch>
            <a:fillRect/>
          </a:stretch>
        </p:blipFill>
        <p:spPr>
          <a:xfrm>
            <a:off x="0" y="4022724"/>
            <a:ext cx="12192000" cy="2835276"/>
          </a:xfrm>
          <a:prstGeom prst="rect">
            <a:avLst/>
          </a:prstGeom>
        </p:spPr>
      </p:pic>
      <p:pic>
        <p:nvPicPr>
          <p:cNvPr id="5" name="图片 4"/>
          <p:cNvPicPr>
            <a:picLocks noChangeAspect="1"/>
          </p:cNvPicPr>
          <p:nvPr/>
        </p:nvPicPr>
        <p:blipFill rotWithShape="1">
          <a:blip r:embed="rId10">
            <a:extLst>
              <a:ext uri="{28A0092B-C50C-407E-A947-70E740481C1C}">
                <a14:useLocalDpi xmlns:a14="http://schemas.microsoft.com/office/drawing/2010/main" val="0"/>
              </a:ext>
            </a:extLst>
          </a:blip>
          <a:srcRect l="71719" b="68333"/>
          <a:stretch>
            <a:fillRect/>
          </a:stretch>
        </p:blipFill>
        <p:spPr>
          <a:xfrm>
            <a:off x="8743950" y="0"/>
            <a:ext cx="3448050" cy="2171700"/>
          </a:xfrm>
          <a:prstGeom prst="rect">
            <a:avLst/>
          </a:prstGeom>
        </p:spPr>
      </p:pic>
      <p:pic>
        <p:nvPicPr>
          <p:cNvPr id="11" name="图片 白" descr="图片包含 游戏机, 监控, 截图, 屏幕&#10;&#10;描述已自动生成"/>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l="51549" t="58767"/>
          <a:stretch>
            <a:fillRect/>
          </a:stretch>
        </p:blipFill>
        <p:spPr>
          <a:xfrm>
            <a:off x="6687842" y="4223166"/>
            <a:ext cx="5504158" cy="2634833"/>
          </a:xfrm>
          <a:prstGeom prst="rect">
            <a:avLst/>
          </a:prstGeom>
        </p:spPr>
      </p:pic>
      <p:pic>
        <p:nvPicPr>
          <p:cNvPr id="43" name="图片 42" descr="图片包含 室内, 监控, 桌子, 电脑&#10;&#10;描述已自动生成"/>
          <p:cNvPicPr>
            <a:picLocks noChangeAspect="1"/>
          </p:cNvPicPr>
          <p:nvPr/>
        </p:nvPicPr>
        <p:blipFill rotWithShape="1">
          <a:blip r:embed="rId13">
            <a:extLst>
              <a:ext uri="{28A0092B-C50C-407E-A947-70E740481C1C}">
                <a14:useLocalDpi xmlns:a14="http://schemas.microsoft.com/office/drawing/2010/main" val="0"/>
              </a:ext>
            </a:extLst>
          </a:blip>
          <a:srcRect t="49933"/>
          <a:stretch>
            <a:fillRect/>
          </a:stretch>
        </p:blipFill>
        <p:spPr>
          <a:xfrm>
            <a:off x="0" y="3301941"/>
            <a:ext cx="12192000" cy="3556058"/>
          </a:xfrm>
          <a:prstGeom prst="rect">
            <a:avLst/>
          </a:prstGeom>
        </p:spPr>
      </p:pic>
      <p:sp>
        <p:nvSpPr>
          <p:cNvPr id="13" name="矩形 12"/>
          <p:cNvSpPr/>
          <p:nvPr/>
        </p:nvSpPr>
        <p:spPr>
          <a:xfrm>
            <a:off x="2024348" y="1284490"/>
            <a:ext cx="8056364" cy="1569660"/>
          </a:xfrm>
          <a:prstGeom prst="rect">
            <a:avLst/>
          </a:prstGeom>
        </p:spPr>
        <p:txBody>
          <a:bodyPr wrap="square">
            <a:spAutoFit/>
          </a:bodyPr>
          <a:lstStyle/>
          <a:p>
            <a:pPr lvl="0" algn="ctr">
              <a:defRPr/>
            </a:pPr>
            <a:r>
              <a:rPr lang="zh-CN" altLang="en-US" sz="4800" b="1">
                <a:solidFill>
                  <a:srgbClr val="FF0000"/>
                </a:solidFill>
                <a:effectLst>
                  <a:innerShdw blurRad="63500" dist="50800" dir="13500000">
                    <a:srgbClr val="000000">
                      <a:alpha val="50000"/>
                    </a:srgbClr>
                  </a:innerShdw>
                </a:effectLst>
                <a:cs typeface="+mn-ea"/>
                <a:sym typeface="+mn-lt"/>
              </a:rPr>
              <a:t>围绕中心，服务大局</a:t>
            </a:r>
            <a:endParaRPr lang="en-US" altLang="zh-CN" sz="4800" b="1">
              <a:solidFill>
                <a:srgbClr val="FF0000"/>
              </a:solidFill>
              <a:effectLst>
                <a:innerShdw blurRad="63500" dist="50800" dir="13500000">
                  <a:srgbClr val="000000">
                    <a:alpha val="50000"/>
                  </a:srgbClr>
                </a:innerShdw>
              </a:effectLst>
              <a:cs typeface="+mn-ea"/>
              <a:sym typeface="+mn-lt"/>
            </a:endParaRPr>
          </a:p>
          <a:p>
            <a:pPr lvl="0" algn="dist">
              <a:defRPr/>
            </a:pPr>
            <a:r>
              <a:rPr lang="zh-CN" altLang="en-US" sz="4800" b="1">
                <a:solidFill>
                  <a:srgbClr val="FF0000"/>
                </a:solidFill>
                <a:effectLst>
                  <a:innerShdw blurRad="63500" dist="50800" dir="13500000">
                    <a:srgbClr val="000000">
                      <a:alpha val="50000"/>
                    </a:srgbClr>
                  </a:innerShdw>
                </a:effectLst>
                <a:cs typeface="+mn-ea"/>
                <a:sym typeface="+mn-lt"/>
              </a:rPr>
              <a:t>针对性地做好纪检监察工作</a:t>
            </a:r>
          </a:p>
        </p:txBody>
      </p:sp>
      <p:sp>
        <p:nvSpPr>
          <p:cNvPr id="14" name="矩形 13"/>
          <p:cNvSpPr/>
          <p:nvPr/>
        </p:nvSpPr>
        <p:spPr>
          <a:xfrm>
            <a:off x="2024348" y="3095219"/>
            <a:ext cx="83248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rPr>
              <a:t>新时代如何做好纪检监察工作</a:t>
            </a:r>
            <a:endParaRPr kumimoji="0" lang="en-US" altLang="zh-CN" sz="3600" b="1" i="0" u="none" strike="noStrike" kern="1200" cap="none" spc="-100" normalizeH="0" baseline="0" noProof="0" dirty="0">
              <a:ln>
                <a:noFill/>
              </a:ln>
              <a:gradFill>
                <a:gsLst>
                  <a:gs pos="10000">
                    <a:srgbClr val="C00000"/>
                  </a:gs>
                  <a:gs pos="70000">
                    <a:srgbClr val="FF0000"/>
                  </a:gs>
                </a:gsLst>
                <a:lin ang="5400000" scaled="1"/>
              </a:gradFill>
              <a:uLnTx/>
              <a:uFillTx/>
              <a:cs typeface="+mn-ea"/>
              <a:sym typeface="+mn-lt"/>
            </a:endParaRPr>
          </a:p>
        </p:txBody>
      </p:sp>
      <p:grpSp>
        <p:nvGrpSpPr>
          <p:cNvPr id="28" name="组合 27"/>
          <p:cNvGrpSpPr/>
          <p:nvPr/>
        </p:nvGrpSpPr>
        <p:grpSpPr>
          <a:xfrm>
            <a:off x="2205938" y="2791777"/>
            <a:ext cx="7780125" cy="340128"/>
            <a:chOff x="2067818" y="2516914"/>
            <a:chExt cx="7780125" cy="340128"/>
          </a:xfrm>
        </p:grpSpPr>
        <p:cxnSp>
          <p:nvCxnSpPr>
            <p:cNvPr id="29" name="直接连接符 28"/>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366039" y="2516914"/>
              <a:ext cx="1183683" cy="340128"/>
              <a:chOff x="3965502" y="1879809"/>
              <a:chExt cx="1193100" cy="342834"/>
            </a:xfrm>
            <a:solidFill>
              <a:srgbClr val="FF0000"/>
            </a:solidFill>
          </p:grpSpPr>
          <p:sp>
            <p:nvSpPr>
              <p:cNvPr id="32" name="PA-dark-star-shape_15445"/>
              <p:cNvSpPr>
                <a:spLocks noChangeAspect="1"/>
              </p:cNvSpPr>
              <p:nvPr>
                <p:custDataLst>
                  <p:tags r:id="rId2"/>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3" name="PA-dark-star-shape_15445"/>
              <p:cNvSpPr>
                <a:spLocks noChangeAspect="1"/>
              </p:cNvSpPr>
              <p:nvPr>
                <p:custDataLst>
                  <p:tags r:id="rId3"/>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4" name="PA-dark-star-shape_15445"/>
              <p:cNvSpPr>
                <a:spLocks noChangeAspect="1"/>
              </p:cNvSpPr>
              <p:nvPr>
                <p:custDataLst>
                  <p:tags r:id="rId4"/>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5" name="PA-dark-star-shape_15445"/>
              <p:cNvSpPr>
                <a:spLocks noChangeAspect="1"/>
              </p:cNvSpPr>
              <p:nvPr>
                <p:custDataLst>
                  <p:tags r:id="rId5"/>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36" name="PA-dark-star-shape_15445"/>
              <p:cNvSpPr>
                <a:spLocks noChangeAspect="1"/>
              </p:cNvSpPr>
              <p:nvPr>
                <p:custDataLst>
                  <p:tags r:id="rId6"/>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grpSp>
        <p:nvGrpSpPr>
          <p:cNvPr id="6" name="组合 5"/>
          <p:cNvGrpSpPr/>
          <p:nvPr/>
        </p:nvGrpSpPr>
        <p:grpSpPr>
          <a:xfrm>
            <a:off x="2205937" y="4388258"/>
            <a:ext cx="3298221" cy="1234871"/>
            <a:chOff x="2205937" y="4388258"/>
            <a:chExt cx="3298221" cy="1234871"/>
          </a:xfrm>
        </p:grpSpPr>
        <p:sp>
          <p:nvSpPr>
            <p:cNvPr id="40" name="任意多边形: 形状 39"/>
            <p:cNvSpPr/>
            <p:nvPr/>
          </p:nvSpPr>
          <p:spPr>
            <a:xfrm>
              <a:off x="2205937" y="4388258"/>
              <a:ext cx="3298221" cy="1234871"/>
            </a:xfrm>
            <a:custGeom>
              <a:avLst/>
              <a:gdLst>
                <a:gd name="connsiteX0" fmla="*/ 2823860 w 3298221"/>
                <a:gd name="connsiteY0" fmla="*/ 0 h 1234871"/>
                <a:gd name="connsiteX1" fmla="*/ 3298221 w 3298221"/>
                <a:gd name="connsiteY1" fmla="*/ 0 h 1234871"/>
                <a:gd name="connsiteX2" fmla="*/ 3298221 w 3298221"/>
                <a:gd name="connsiteY2" fmla="*/ 1234871 h 1234871"/>
                <a:gd name="connsiteX3" fmla="*/ 2823860 w 3298221"/>
                <a:gd name="connsiteY3" fmla="*/ 1234871 h 1234871"/>
                <a:gd name="connsiteX4" fmla="*/ 2823860 w 3298221"/>
                <a:gd name="connsiteY4" fmla="*/ 1080512 h 1234871"/>
                <a:gd name="connsiteX5" fmla="*/ 3143862 w 3298221"/>
                <a:gd name="connsiteY5" fmla="*/ 1080512 h 1234871"/>
                <a:gd name="connsiteX6" fmla="*/ 3143862 w 3298221"/>
                <a:gd name="connsiteY6" fmla="*/ 154359 h 1234871"/>
                <a:gd name="connsiteX7" fmla="*/ 2823860 w 3298221"/>
                <a:gd name="connsiteY7" fmla="*/ 154359 h 1234871"/>
                <a:gd name="connsiteX8" fmla="*/ 0 w 3298221"/>
                <a:gd name="connsiteY8" fmla="*/ 0 h 1234871"/>
                <a:gd name="connsiteX9" fmla="*/ 474360 w 3298221"/>
                <a:gd name="connsiteY9" fmla="*/ 0 h 1234871"/>
                <a:gd name="connsiteX10" fmla="*/ 474360 w 3298221"/>
                <a:gd name="connsiteY10" fmla="*/ 154359 h 1234871"/>
                <a:gd name="connsiteX11" fmla="*/ 154359 w 3298221"/>
                <a:gd name="connsiteY11" fmla="*/ 154359 h 1234871"/>
                <a:gd name="connsiteX12" fmla="*/ 154359 w 3298221"/>
                <a:gd name="connsiteY12" fmla="*/ 1080512 h 1234871"/>
                <a:gd name="connsiteX13" fmla="*/ 474360 w 3298221"/>
                <a:gd name="connsiteY13" fmla="*/ 1080512 h 1234871"/>
                <a:gd name="connsiteX14" fmla="*/ 474360 w 3298221"/>
                <a:gd name="connsiteY14" fmla="*/ 1234871 h 1234871"/>
                <a:gd name="connsiteX15" fmla="*/ 0 w 3298221"/>
                <a:gd name="connsiteY15" fmla="*/ 1234871 h 12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8221" h="123487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4" name="TextBox 495"/>
            <p:cNvSpPr txBox="1"/>
            <p:nvPr/>
          </p:nvSpPr>
          <p:spPr>
            <a:xfrm>
              <a:off x="2418772" y="4605584"/>
              <a:ext cx="2872551" cy="80021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lang="zh-CN" altLang="en-US" sz="4600" kern="1200" cap="none" spc="-100">
                  <a:ln>
                    <a:noFill/>
                  </a:ln>
                  <a:gradFill>
                    <a:gsLst>
                      <a:gs pos="10000">
                        <a:srgbClr val="C00000"/>
                      </a:gs>
                      <a:gs pos="70000">
                        <a:srgbClr val="FF0000"/>
                      </a:gs>
                    </a:gsLst>
                    <a:lin ang="5400000" scaled="1"/>
                  </a:gradFill>
                  <a:latin typeface="+mn-lt"/>
                  <a:ea typeface="+mn-ea"/>
                  <a:cs typeface="+mn-ea"/>
                  <a:sym typeface="+mn-lt"/>
                </a:rPr>
                <a:t>第二部分</a:t>
              </a:r>
              <a:endParaRPr lang="zh-CN" altLang="en-US" sz="4600" kern="1200" cap="none" spc="-100" dirty="0">
                <a:ln>
                  <a:noFill/>
                </a:ln>
                <a:gradFill>
                  <a:gsLst>
                    <a:gs pos="10000">
                      <a:srgbClr val="C00000"/>
                    </a:gs>
                    <a:gs pos="70000">
                      <a:srgbClr val="FF0000"/>
                    </a:gs>
                  </a:gsLst>
                  <a:lin ang="5400000" scaled="1"/>
                </a:gradFill>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750"/>
                                        <p:tgtEl>
                                          <p:spTgt spid="4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par>
                          <p:cTn id="26" fill="hold">
                            <p:stCondLst>
                              <p:cond delay="5000"/>
                            </p:stCondLst>
                            <p:childTnLst>
                              <p:par>
                                <p:cTn id="27" presetID="2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childTnLst>
                                </p:cTn>
                              </p:par>
                            </p:childTnLst>
                          </p:cTn>
                        </p:par>
                        <p:par>
                          <p:cTn id="31" fill="hold">
                            <p:stCondLst>
                              <p:cond delay="6000"/>
                            </p:stCondLst>
                            <p:childTnLst>
                              <p:par>
                                <p:cTn id="32" presetID="16" presetClass="entr" presetSubtype="21"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750"/>
                                        <p:tgtEl>
                                          <p:spTgt spid="28"/>
                                        </p:tgtEl>
                                      </p:cBhvr>
                                    </p:animEffect>
                                  </p:childTnLst>
                                </p:cTn>
                              </p:par>
                            </p:childTnLst>
                          </p:cTn>
                        </p:par>
                        <p:par>
                          <p:cTn id="35" fill="hold">
                            <p:stCondLst>
                              <p:cond delay="7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750"/>
                                        <p:tgtEl>
                                          <p:spTgt spid="14"/>
                                        </p:tgtEl>
                                      </p:cBhvr>
                                    </p:animEffect>
                                    <p:anim calcmode="lin" valueType="num">
                                      <p:cBhvr>
                                        <p:cTn id="39" dur="750" fill="hold"/>
                                        <p:tgtEl>
                                          <p:spTgt spid="14"/>
                                        </p:tgtEl>
                                        <p:attrNameLst>
                                          <p:attrName>ppt_x</p:attrName>
                                        </p:attrNameLst>
                                      </p:cBhvr>
                                      <p:tavLst>
                                        <p:tav tm="0">
                                          <p:val>
                                            <p:strVal val="#ppt_x"/>
                                          </p:val>
                                        </p:tav>
                                        <p:tav tm="100000">
                                          <p:val>
                                            <p:strVal val="#ppt_x"/>
                                          </p:val>
                                        </p:tav>
                                      </p:tavLst>
                                    </p:anim>
                                    <p:anim calcmode="lin" valueType="num">
                                      <p:cBhvr>
                                        <p:cTn id="40" dur="7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16" presetClass="entr" presetSubtype="2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750"/>
                                        <p:tgtEl>
                                          <p:spTgt spid="6"/>
                                        </p:tgtEl>
                                      </p:cBhvr>
                                    </p:animEffect>
                                  </p:childTnLst>
                                </p:cTn>
                              </p:par>
                            </p:childTnLst>
                          </p:cTn>
                        </p:par>
                        <p:par>
                          <p:cTn id="45" fill="hold">
                            <p:stCondLst>
                              <p:cond delay="9000"/>
                            </p:stCondLst>
                            <p:childTnLst>
                              <p:par>
                                <p:cTn id="46" presetID="2" presetClass="entr" presetSubtype="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750" fill="hold"/>
                                        <p:tgtEl>
                                          <p:spTgt spid="5"/>
                                        </p:tgtEl>
                                        <p:attrNameLst>
                                          <p:attrName>ppt_x</p:attrName>
                                        </p:attrNameLst>
                                      </p:cBhvr>
                                      <p:tavLst>
                                        <p:tav tm="0">
                                          <p:val>
                                            <p:strVal val="1+#ppt_w/2"/>
                                          </p:val>
                                        </p:tav>
                                        <p:tav tm="100000">
                                          <p:val>
                                            <p:strVal val="#ppt_x"/>
                                          </p:val>
                                        </p:tav>
                                      </p:tavLst>
                                    </p:anim>
                                    <p:anim calcmode="lin" valueType="num">
                                      <p:cBhvr additive="base">
                                        <p:cTn id="49"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22.xml><?xml version="1.0" encoding="utf-8"?>
<p:tagLst xmlns:a="http://schemas.openxmlformats.org/drawingml/2006/main" xmlns:r="http://schemas.openxmlformats.org/officeDocument/2006/relationships" xmlns:p="http://schemas.openxmlformats.org/presentationml/2006/main">
  <p:tag name="ISLIDE.ICON" val="#4010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ISLIDE.ICON" val="#4010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ISLIDE.ICON" val="#4010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ISLIDE.ICON" val="#4010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3v0k5c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宽屏</PresentationFormat>
  <Paragraphs>118</Paragraphs>
  <Slides>24</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汉仪大宋简</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2020-03-07T05:16:00Z</dcterms:created>
  <dcterms:modified xsi:type="dcterms:W3CDTF">2023-01-10T11:02:23Z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032EEADF88C1452C9A33AD927F17304E</vt:lpwstr>
  </property>
  <property fmtid="{A09F084E-AD41-489F-8076-AA5BE3082BCA}" pid="100">
    <vt:ui4>5</vt:ui4>
  </property>
  <property fmtid="{64440492-4C8B-11D1-8B70-080036B11A03}" pid="11">
    <vt:lpwstr>www.2ppt.com-爱PPT提供资源下载</vt:lpwstr>
  </property>
</Properties>
</file>