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433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467" r:id="rId36"/>
    <p:sldId id="468" r:id="rId37"/>
    <p:sldId id="469" r:id="rId38"/>
    <p:sldId id="470" r:id="rId39"/>
    <p:sldId id="471" r:id="rId40"/>
    <p:sldId id="472" r:id="rId41"/>
    <p:sldId id="473" r:id="rId42"/>
    <p:sldId id="474" r:id="rId43"/>
    <p:sldId id="475" r:id="rId44"/>
    <p:sldId id="476" r:id="rId45"/>
    <p:sldId id="477" r:id="rId46"/>
    <p:sldId id="478" r:id="rId47"/>
    <p:sldId id="479" r:id="rId48"/>
    <p:sldId id="480" r:id="rId49"/>
    <p:sldId id="481" r:id="rId50"/>
    <p:sldId id="482" r:id="rId51"/>
    <p:sldId id="483" r:id="rId52"/>
    <p:sldId id="484" r:id="rId53"/>
    <p:sldId id="485" r:id="rId54"/>
    <p:sldId id="486" r:id="rId55"/>
    <p:sldId id="487" r:id="rId56"/>
    <p:sldId id="488" r:id="rId5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E63E199-B045-4266-83B0-07BD5F273F2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B5BCF9A5-52E9-471A-9D99-8DD4827847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9128CD57-4218-4BF1-8306-70C74CF7618C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0B4245D8-7604-49BD-B85C-58332B17C547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矩形 1"/>
          <p:cNvSpPr>
            <a:spLocks noChangeArrowheads="1"/>
          </p:cNvSpPr>
          <p:nvPr/>
        </p:nvSpPr>
        <p:spPr bwMode="auto">
          <a:xfrm>
            <a:off x="359568" y="2355724"/>
            <a:ext cx="8498681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73000"/>
              </a:lnSpc>
              <a:spcBef>
                <a:spcPts val="975"/>
              </a:spcBef>
              <a:spcAft>
                <a:spcPts val="975"/>
              </a:spcAft>
              <a:defRPr/>
            </a:pPr>
            <a:r>
              <a:rPr lang="en-US" altLang="zh-CN" sz="28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Part </a:t>
            </a:r>
            <a:r>
              <a:rPr lang="en-US" altLang="zh-CN" sz="2800" b="1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zh-CN" altLang="zh-CN" sz="28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en-US" altLang="zh-CN" sz="28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Developing ideas</a:t>
            </a:r>
            <a:endParaRPr lang="zh-CN" altLang="zh-CN" sz="2800" b="1" kern="100" dirty="0">
              <a:latin typeface="Cambria" panose="02040503050406030204"/>
              <a:ea typeface="黑体" panose="02010609060101010101" charset="-122"/>
              <a:cs typeface="Times New Roman" panose="02020603050405020304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1038769"/>
            <a:ext cx="9144000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Bef>
                <a:spcPts val="1275"/>
              </a:spcBef>
              <a:spcAft>
                <a:spcPts val="1240"/>
              </a:spcAft>
              <a:tabLst>
                <a:tab pos="2025015" algn="l"/>
              </a:tabLst>
              <a:defRPr/>
            </a:pPr>
            <a:r>
              <a:rPr lang="en-US" altLang="zh-CN" sz="4000" b="1" kern="2200" dirty="0">
                <a:latin typeface="Calibri" panose="020F0502020204030204"/>
                <a:cs typeface="Times New Roman" panose="02020603050405020304"/>
              </a:rPr>
              <a:t>Unit 1</a:t>
            </a:r>
            <a:r>
              <a:rPr lang="zh-CN" altLang="zh-CN" sz="4000" b="1" kern="2200" dirty="0">
                <a:latin typeface="Calibri" panose="020F0502020204030204"/>
                <a:cs typeface="Times New Roman" panose="02020603050405020304"/>
              </a:rPr>
              <a:t>　</a:t>
            </a:r>
            <a:r>
              <a:rPr lang="en-US" altLang="zh-CN" sz="4000" b="1" kern="2200" dirty="0">
                <a:latin typeface="Calibri" panose="020F0502020204030204"/>
                <a:cs typeface="Times New Roman" panose="02020603050405020304"/>
              </a:rPr>
              <a:t>Food for thought</a:t>
            </a:r>
            <a:endParaRPr lang="zh-CN" altLang="zh-CN" sz="6600" b="1" kern="2200" dirty="0">
              <a:latin typeface="Calibri" panose="020F0502020204030204"/>
              <a:cs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08806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1"/>
          <p:cNvSpPr>
            <a:spLocks noChangeArrowheads="1"/>
          </p:cNvSpPr>
          <p:nvPr/>
        </p:nvSpPr>
        <p:spPr bwMode="auto">
          <a:xfrm>
            <a:off x="314325" y="663178"/>
            <a:ext cx="8570119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saying </a:t>
            </a:r>
            <a:r>
              <a:rPr lang="en-US" altLang="zh-CN" i="1" dirty="0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俗语，谚语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talk about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谈论</a:t>
            </a: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……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belong to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属于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④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too...to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太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而不能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⑤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end up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最终处于；到头来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⑥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as a doctor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作为一名医生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⑦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had better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最好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⑧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avoid </a:t>
            </a:r>
            <a:r>
              <a:rPr lang="en-US" altLang="zh-CN" i="1" dirty="0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避免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⑨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come from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来自于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en-US" altLang="zh-CN" dirty="0">
                <a:latin typeface="宋体" panose="02010600030101010101" pitchFamily="2" charset="-122"/>
              </a:rPr>
              <a:t> </a:t>
            </a: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楷体_GB2312"/>
                <a:cs typeface="楷体_GB2312"/>
              </a:rPr>
              <a:t>⑩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give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sb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 a chance to do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sth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给某人机会做某事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794" y="315517"/>
            <a:ext cx="8648700" cy="41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314325" y="255985"/>
            <a:ext cx="8570119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⑪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catch up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打听，别后叙谈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⑫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bring...up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将</a:t>
            </a: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养大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⑬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make...choices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对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做出选择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⑭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at the construction site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在建筑工地上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⑮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more or less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或多或少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⑯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more...than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比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更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⑰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satisfying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adj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令人满意的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⑱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do cooking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做饭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⑲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convenient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adj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方便的，便利的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⑳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be busy doing sth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忙于做某事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 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9458" name="对象 1"/>
          <p:cNvGraphicFramePr>
            <a:graphicFrameLocks noChangeAspect="1"/>
          </p:cNvGraphicFramePr>
          <p:nvPr/>
        </p:nvGraphicFramePr>
        <p:xfrm>
          <a:off x="359569" y="4402932"/>
          <a:ext cx="3973116" cy="43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r:id="rId3" imgW="5339715" imgH="596900" progId="Word.Document.12">
                  <p:embed/>
                </p:oleObj>
              </mc:Choice>
              <mc:Fallback>
                <p:oleObj r:id="rId3" imgW="5339715" imgH="59690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9" y="4402932"/>
                        <a:ext cx="3973116" cy="436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194197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Factual reading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Read the text carefully and choose the best answer.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2034779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1.Who often leaves some food for the next day?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0483" name="Picture 2" descr="课文整体阅读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369" y="653654"/>
            <a:ext cx="8570119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09588" y="2393157"/>
            <a:ext cx="8343900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A.Jenny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  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B.Mike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C.Ted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D.Ellie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0874" y="2775348"/>
            <a:ext cx="2921313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2.What does Jenny like to do?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7681" y="3120629"/>
            <a:ext cx="4572000" cy="172997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A.She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loves eating fast food.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B.She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often cooks meals at home.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C.She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forces her husband to cook meals.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D.She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likes eating fried meat.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70842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3.What is Ted’s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favourite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food?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92919" y="1113234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A.Homemade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sausages.  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B.Fried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meat.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C.Fresh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vegetables.  		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D.Ready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meals.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7130" y="1912144"/>
            <a:ext cx="569130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4.Why do Mike and his wife not do much cooking at home?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6737" y="2299098"/>
            <a:ext cx="4572000" cy="172997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A.They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are too lazy.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B.They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like eating at restaurant.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C.They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have no much time to cook.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D.They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aren’t good at cooking.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03227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5.What does Max’s mother want him to eat?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04825" y="1413272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A.Healthy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meals.  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B.Boxed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food.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C.Frozen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food.  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D.Fast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food.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97270" y="2257425"/>
            <a:ext cx="370364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答案</a:t>
            </a:r>
            <a:r>
              <a:rPr lang="en-US" altLang="zh-CN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	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1.D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2.B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3.A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4.C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5.A 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551260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Cloze test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Fill in the blanks according to the text.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337073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Eating healthy food is very important for all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people.We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interview five people and ask them to talk about the lifestyles belonging 1.____________ them.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Ellie doesn’t cook often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for her apartment is very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small.Her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fridge is usually half empty and she is often too tired 2.____________(eat).She often ends up 3.____________ (save) some meal for the next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day.As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4.____________ doctor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knows she had better change the way to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eat.Jenny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is a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teacher.She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her husband don’t eat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meat.They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like cooking at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home.She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thinks cooking together 5.____________ (give) them a chance to relax and catch 6.____________ on each other’s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days.Ted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construction worker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feels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319713" y="1852613"/>
            <a:ext cx="31803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033838" y="2649142"/>
            <a:ext cx="64504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to eat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720013" y="2600326"/>
            <a:ext cx="74122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saving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736306" y="3064669"/>
            <a:ext cx="24109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410200" y="3858817"/>
            <a:ext cx="62581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gives</a:t>
            </a:r>
            <a:endParaRPr lang="zh-CN" alt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461022" y="4250532"/>
            <a:ext cx="36933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up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870347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tired every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day.When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he returns home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what he wants most is a 7.____________ (satisfy) meat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dinner.Mike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is a 49-year-old chef with five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children.He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and his wife both work full-time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so they are pretty busy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He doesn’t really do much cooking at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home.Sometimes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he brings home food from the restaurant 8.____________ he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works.It’s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very 9.____________ (convenience) for them to eat ready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meals.Max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is a college student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who is living in a shared student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house.He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needs to have three healthy meals a day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but he is too busy 10.____________ (study) and meeting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friends.He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also has no time to cook food.  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811566" y="889398"/>
            <a:ext cx="1026319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satisfying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393406" y="2206229"/>
            <a:ext cx="70275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where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559279" y="2185988"/>
            <a:ext cx="115159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convenient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27497" y="3388519"/>
            <a:ext cx="93358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studying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54662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addict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对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着迷的人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i="1" kern="100" dirty="0" err="1">
                <a:latin typeface="Book Antiqua" panose="02040602050305030304"/>
                <a:ea typeface="黑体" panose="02010609060101010101" charset="-122"/>
                <a:cs typeface="Times New Roman" panose="02020603050405020304"/>
              </a:rPr>
              <a:t>v</a:t>
            </a:r>
            <a:r>
              <a:rPr lang="en-US" altLang="zh-CN" b="1" i="1" kern="100" dirty="0" err="1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t.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使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上瘾；沉迷于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60772" y="1951435"/>
            <a:ext cx="8401050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·So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if you’re a sugar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addict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aren’t able to say no to chocolate or cola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you’d better download it now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所以，如果你是一个爱吃糖的人，不能对巧克力或可乐说不，你最好现在就下载它！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smarter a child is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less likely he gets ____________(addict) to TV.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are addicted to ____________(buy) new things.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5603" name="Picture 2" descr="核心要点突破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63" y="465535"/>
            <a:ext cx="8570119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重点单词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2097" y="1151335"/>
            <a:ext cx="16799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249466" y="3693319"/>
            <a:ext cx="92076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addicted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818210" y="4064794"/>
            <a:ext cx="77970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buying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627460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一句多译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很多孩子沉迷于上网，因此他们对学习失去了兴趣。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Many kids __________________________________________ surfing the Net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so they have lost interest in study.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Many kids ____________________________________ surfing the Net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so they have lost interest in study.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 surfing the Net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many kids have lost interest in study.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818210" y="1475185"/>
            <a:ext cx="262636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become/are/get addicted to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627710" y="2353867"/>
            <a:ext cx="202363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addict themselves to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131094" y="3188494"/>
            <a:ext cx="122212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Addicted to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708423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单词一族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addicted 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adj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入了迷的；上了瘾的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addiction 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上瘾；沉溺；入迷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 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用法总结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(1)be/become/get addicted to(doing)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沉溺于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；对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上瘾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addict oneself to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沉迷于某物；对某物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事着迷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(2)have addiction to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对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上瘾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 descr="教材原文呈现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" y="546497"/>
            <a:ext cx="8570119" cy="54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14325" y="1122760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Healthy You!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Is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there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any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truth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behind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saying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“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You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are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(1)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what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you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eat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We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put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this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test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(2)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by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asking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fi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people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open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their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fridge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doors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and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talk about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their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lifestyles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Can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you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guess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w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hich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fridge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belongs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w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hich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person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Maybe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you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can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recognise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your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w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fridge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here!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Ellie 24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Junior doctor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45257" y="456010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manner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礼貌，礼仪；举止；方式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8674" name="矩形 1"/>
          <p:cNvSpPr>
            <a:spLocks noChangeArrowheads="1"/>
          </p:cNvSpPr>
          <p:nvPr/>
        </p:nvSpPr>
        <p:spPr bwMode="auto">
          <a:xfrm>
            <a:off x="313135" y="822723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·</a:t>
            </a:r>
            <a:r>
              <a:rPr lang="en-US" altLang="zh-CN" dirty="0">
                <a:latin typeface="Times New Roman" panose="02020603050405020304" pitchFamily="18" charset="0"/>
              </a:rPr>
              <a:t>Table </a:t>
            </a:r>
            <a:r>
              <a:rPr lang="en-US" altLang="zh-CN" b="1" dirty="0">
                <a:latin typeface="Times New Roman" panose="02020603050405020304" pitchFamily="18" charset="0"/>
              </a:rPr>
              <a:t>manners</a:t>
            </a:r>
            <a:r>
              <a:rPr lang="en-US" altLang="zh-CN" dirty="0">
                <a:latin typeface="Times New Roman" panose="02020603050405020304" pitchFamily="18" charset="0"/>
              </a:rPr>
              <a:t> are no exception.(</a:t>
            </a:r>
            <a:r>
              <a:rPr lang="zh-CN" altLang="zh-CN" dirty="0">
                <a:latin typeface="Times New Roman" panose="02020603050405020304" pitchFamily="18" charset="0"/>
              </a:rPr>
              <a:t>教材</a:t>
            </a:r>
            <a:r>
              <a:rPr lang="en-US" altLang="zh-CN" dirty="0">
                <a:latin typeface="Times New Roman" panose="02020603050405020304" pitchFamily="18" charset="0"/>
              </a:rPr>
              <a:t>P</a:t>
            </a:r>
            <a:r>
              <a:rPr lang="en-US" altLang="zh-CN" baseline="-25000" dirty="0">
                <a:latin typeface="Times New Roman" panose="02020603050405020304" pitchFamily="18" charset="0"/>
              </a:rPr>
              <a:t>5</a:t>
            </a:r>
            <a:r>
              <a:rPr lang="en-US" altLang="zh-CN" dirty="0">
                <a:latin typeface="Times New Roman" panose="02020603050405020304" pitchFamily="18" charset="0"/>
              </a:rPr>
              <a:t>)</a:t>
            </a:r>
            <a:r>
              <a:rPr lang="zh-CN" altLang="zh-CN" dirty="0">
                <a:latin typeface="Times New Roman" panose="02020603050405020304" pitchFamily="18" charset="0"/>
              </a:rPr>
              <a:t>餐桌礼仪也不例外。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宋体" panose="02010600030101010101" pitchFamily="2" charset="-122"/>
                <a:ea typeface="MS Mincho" panose="02020609040205080304" charset="-128"/>
              </a:rPr>
              <a:t>►</a:t>
            </a:r>
            <a:r>
              <a:rPr lang="zh-CN" altLang="zh-CN" dirty="0">
                <a:latin typeface="Times New Roman" panose="02020603050405020304" pitchFamily="18" charset="0"/>
              </a:rPr>
              <a:t>单句语法填空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</a:rPr>
              <a:t>Why are you talking ____________ such a rude manner?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</a:rPr>
              <a:t>It’s bad ____________ (manner) to break in while others are speaking.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</a:rPr>
              <a:t>用法总结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it is bad/good manners to do </a:t>
            </a:r>
            <a:r>
              <a:rPr lang="en-US" altLang="zh-CN" dirty="0" err="1">
                <a:latin typeface="Times New Roman" panose="02020603050405020304" pitchFamily="18" charset="0"/>
                <a:ea typeface="楷体_GB2312"/>
                <a:cs typeface="楷体_GB2312"/>
              </a:rPr>
              <a:t>sth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做某事没有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/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有礼貌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in a...manner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以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的方式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</a:rPr>
              <a:t>名师提醒　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manner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作</a:t>
            </a:r>
            <a:r>
              <a:rPr lang="en-US" altLang="zh-CN" dirty="0">
                <a:latin typeface="宋体" panose="02010600030101010101" pitchFamily="2" charset="-122"/>
              </a:rPr>
              <a:t>“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方式；举止</a:t>
            </a:r>
            <a:r>
              <a:rPr lang="en-US" altLang="zh-CN" dirty="0">
                <a:latin typeface="宋体" panose="02010600030101010101" pitchFamily="2" charset="-122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讲时，常用单数；而作</a:t>
            </a:r>
            <a:r>
              <a:rPr lang="en-US" altLang="zh-CN" dirty="0">
                <a:latin typeface="宋体" panose="02010600030101010101" pitchFamily="2" charset="-122"/>
              </a:rPr>
              <a:t>“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礼貌；习俗</a:t>
            </a:r>
            <a:r>
              <a:rPr lang="en-US" altLang="zh-CN" dirty="0">
                <a:latin typeface="宋体" panose="02010600030101010101" pitchFamily="2" charset="-122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讲时，常用复数。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103960" y="1733551"/>
            <a:ext cx="31803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in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75198" y="2144317"/>
            <a:ext cx="912019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manners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33363" y="65722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differ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v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不同，不一样，有区别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76238" y="1052512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·Table manners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however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can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differ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 different situations.(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然而，餐桌礼仪在不同的情况下会有所不同。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What you have said will make no difference ____________ the naughty boy.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twins are so alike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it’s difficult to tell the difference ____________ them.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is not very clever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____________ (different) she’s a nice girl.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boy is quite different ____________ his little brother.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264944" y="2387204"/>
            <a:ext cx="31803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192441" y="2782492"/>
            <a:ext cx="90794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between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374232" y="3159919"/>
            <a:ext cx="110895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differently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194447" y="3612357"/>
            <a:ext cx="104900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from/than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1"/>
          <p:cNvSpPr>
            <a:spLocks noChangeArrowheads="1"/>
          </p:cNvSpPr>
          <p:nvPr/>
        </p:nvSpPr>
        <p:spPr bwMode="auto">
          <a:xfrm>
            <a:off x="314325" y="636985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</a:rPr>
              <a:t>单词一族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difference </a:t>
            </a:r>
            <a:r>
              <a:rPr lang="en-US" altLang="zh-CN" i="1" dirty="0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差异；不同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differently </a:t>
            </a:r>
            <a:r>
              <a:rPr lang="en-US" altLang="zh-CN" i="1" dirty="0">
                <a:latin typeface="Times New Roman" panose="02020603050405020304" pitchFamily="18" charset="0"/>
                <a:ea typeface="楷体_GB2312"/>
                <a:cs typeface="楷体_GB2312"/>
              </a:rPr>
              <a:t>ad</a:t>
            </a:r>
            <a:r>
              <a:rPr lang="en-US" altLang="zh-CN" i="1" dirty="0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不同地；差异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用法总结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(1)differ from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与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不同；不同于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be different from/than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与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不同；不同于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(2)make a difference to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对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有作用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/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有影响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tell the difference (between...and...)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辨别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/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区分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与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97644" y="820341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recommend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v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推荐，介绍；劝告，建议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59569" y="1225154"/>
            <a:ext cx="8317706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·Highly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recommended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6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强烈推荐！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Can you recommend a good dentist ____________ me?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I’ll recommend him ____________ her secretary.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recommend ____________ (buy) this dictionary.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recommended that we ____________ (read) the novel.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506516" y="2144317"/>
            <a:ext cx="31803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051572" y="2549129"/>
            <a:ext cx="33086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as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222897" y="2907507"/>
            <a:ext cx="77970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buying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077766" y="3326607"/>
            <a:ext cx="1350169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(should) read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1"/>
          <p:cNvSpPr>
            <a:spLocks noChangeArrowheads="1"/>
          </p:cNvSpPr>
          <p:nvPr/>
        </p:nvSpPr>
        <p:spPr bwMode="auto">
          <a:xfrm>
            <a:off x="314325" y="809625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</a:rPr>
              <a:t>单词一族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recommendation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推荐；介绍信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用法总结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recommend sb...(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＝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recommend...to sb)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向某人推荐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/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介绍</a:t>
            </a: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……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recommend sb as...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推荐某人为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recommend doing sth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建议做某事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recommend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＋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that-clause</a:t>
            </a:r>
            <a:r>
              <a:rPr lang="en-US" altLang="zh-CN">
                <a:latin typeface="宋体" panose="02010600030101010101" pitchFamily="2" charset="-122"/>
              </a:rPr>
              <a:t>“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建议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en-US" altLang="zh-CN">
                <a:latin typeface="宋体" panose="02010600030101010101" pitchFamily="2" charset="-122"/>
              </a:rPr>
              <a:t>”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从句中用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should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＋动词原形，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should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可省去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666750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belong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vi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属于，为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的一员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64344" y="1052512"/>
            <a:ext cx="84010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·Can you guess which fridge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belongs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which person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9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你能猜出哪个冰箱属于哪个人吗？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China is a developing country ____________ (belong) to the Third World.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packed her few ____________ (belonging) in a bag and left.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As we all know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Taiwan 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___________________________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众所周知，台湾是中国的一部分。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706416" y="2338388"/>
            <a:ext cx="106182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belonging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718198" y="2730104"/>
            <a:ext cx="1140619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belongings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789760" y="3148013"/>
            <a:ext cx="170303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belongs to China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单词一族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belongings 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财产；所有物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用法总结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belong to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属于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名师提醒　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belong to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不用于被动语态，也不用于进行时态，其中的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to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为介词，后跟名词或代词作宾语。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recognise </a:t>
            </a:r>
            <a:r>
              <a:rPr lang="en-US" altLang="zh-CN" b="1" i="1" kern="100" dirty="0" err="1">
                <a:latin typeface="Times New Roman" panose="02020603050405020304"/>
                <a:cs typeface="Courier New" panose="02070309020205020404"/>
              </a:rPr>
              <a:t>vt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辨认出；承认；公认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48867" y="870347"/>
            <a:ext cx="8317706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·Maybe you can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recognise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your own fridge here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9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也许你能在这里认出你自己的冰箱！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book is now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recognised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____________ a classic.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Everyone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recognised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him ____________ (be) the lawful heir.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have to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recognise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____________ there are shortcomings in our work.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933826" y="2185988"/>
            <a:ext cx="33086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as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555206" y="2591992"/>
            <a:ext cx="588169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to be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184922" y="3017044"/>
            <a:ext cx="48474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that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矩形 1"/>
          <p:cNvSpPr>
            <a:spLocks noChangeArrowheads="1"/>
          </p:cNvSpPr>
          <p:nvPr/>
        </p:nvSpPr>
        <p:spPr bwMode="auto">
          <a:xfrm>
            <a:off x="314325" y="1153717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</a:rPr>
              <a:t>用法总结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recognise sb/sth as...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承认某人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/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某物为</a:t>
            </a: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……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recognise sb to be...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承认某人是</a:t>
            </a:r>
            <a:r>
              <a:rPr lang="zh-CN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recognise one</a:t>
            </a:r>
            <a:r>
              <a:rPr lang="en-US" altLang="zh-CN">
                <a:latin typeface="Times New Roman" panose="02020603050405020304" pitchFamily="18" charset="0"/>
              </a:rPr>
              <a:t>’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 voice/handwriting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辨认出某人的声音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/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笔迹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It</a:t>
            </a:r>
            <a:r>
              <a:rPr lang="en-US" altLang="zh-CN">
                <a:latin typeface="Times New Roman" panose="02020603050405020304" pitchFamily="18" charset="0"/>
              </a:rPr>
              <a:t>’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 recognised that...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是公认的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55602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satisfying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令人高兴的，令人满意的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39342" y="960835"/>
            <a:ext cx="8317706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·When I get back home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there’s nothing more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satisfying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than a big meat dinner.(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9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当我回到家，没有什么比一顿丰盛的肉类晚餐更令人满意的了。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I’m not very satisfied ____________ his explanation of this sentence.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old couple are satisfied ____________(live) in the countryside.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 her ____________(satisfy)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dealt with the matter soon.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【名师提醒】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 satisfied with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 pleased with/be content with/be happy with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对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满足或满意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184922" y="2276476"/>
            <a:ext cx="54886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with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627835" y="2692004"/>
            <a:ext cx="72199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to live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83519" y="3098007"/>
            <a:ext cx="119006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satisfaction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809625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(3)There’s not enough room to swing a cat in my small apartment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so I don’t cook very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often.My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fridge is usually half empty and I’m often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tired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eat much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anyway.I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often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end 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saving part of my meal for the next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day.Some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evenings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I’ll just have something quick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like toast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or even just a yoghurt with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honey.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As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 a doctor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know 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had better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change the way(4) I eat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I just don’t have the time or the energy right now.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Jenny 31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Teacher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单词一族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satisfy </a:t>
            </a:r>
            <a:r>
              <a:rPr lang="en-US" altLang="zh-CN" i="1" kern="100" dirty="0" err="1">
                <a:latin typeface="Book Antiqua" panose="02040602050305030304"/>
                <a:ea typeface="楷体_GB2312"/>
                <a:cs typeface="Times New Roman" panose="02020603050405020304"/>
              </a:rPr>
              <a:t>v</a:t>
            </a:r>
            <a:r>
              <a:rPr lang="en-US" altLang="zh-CN" i="1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t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使满足，使满意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satisfaction 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满足，令人满意的事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用法总结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(1)be satisfied with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对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感到满意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be satisfied to do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对做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感到满意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(2)to one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satisfaction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令某人满意的是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with satisfaction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满意地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35732" y="3131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convenient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方便的；便利的；就近的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0038" y="656035"/>
            <a:ext cx="8655844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 know we should eat more fresh fruit and vegetables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ready meals are so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convenient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9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我知道我们应该多吃新鲜的水果和蔬菜，但是速食很方便。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Come and see me _______________________________________________.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在你方便的时候来看望我。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bought this house __________________________________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it’s near the shops.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为了方便起见，我们买了这座房子，它离商店近。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If ____________________________________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I’ll go to see you on Sunday morning.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如果你方便的话，我会在星期天上午去看你。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181475" y="2328863"/>
            <a:ext cx="199798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at your convenience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565923" y="3217069"/>
            <a:ext cx="161967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for convenience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84723" y="4007644"/>
            <a:ext cx="258147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it is convenient for/ to you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78607" y="453628"/>
            <a:ext cx="8570119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【名师提醒】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convenient</a:t>
            </a:r>
            <a:r>
              <a:rPr lang="zh-CN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作表语时，不可用人作主语，而要用物或形式主语</a:t>
            </a: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it</a:t>
            </a:r>
            <a:r>
              <a:rPr lang="zh-CN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，其后常接介词</a:t>
            </a: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</a:t>
            </a:r>
            <a:r>
              <a:rPr lang="zh-CN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或</a:t>
            </a: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</a:t>
            </a:r>
            <a:r>
              <a:rPr lang="zh-CN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或动词不定式，但后跟不定式时，只能用介词</a:t>
            </a: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</a:t>
            </a:r>
            <a:r>
              <a:rPr lang="zh-CN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。</a:t>
            </a: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单词一族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convenience </a:t>
            </a:r>
            <a:r>
              <a:rPr lang="en-US" altLang="zh-CN" i="1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方便；便利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用法总结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(1)be convenient to/for </a:t>
            </a:r>
            <a:r>
              <a:rPr lang="en-US" altLang="zh-CN" dirty="0" err="1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sb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对某人是方便的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It is convenient (for </a:t>
            </a:r>
            <a:r>
              <a:rPr lang="en-US" altLang="zh-CN" dirty="0" err="1">
                <a:latin typeface="Times New Roman" panose="02020603050405020304" pitchFamily="18" charset="0"/>
                <a:ea typeface="楷体_GB2312" pitchFamily="49" charset="-122"/>
              </a:rPr>
              <a:t>sb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) to do </a:t>
            </a:r>
            <a:r>
              <a:rPr lang="en-US" altLang="zh-CN" dirty="0" err="1">
                <a:latin typeface="Times New Roman" panose="02020603050405020304" pitchFamily="18" charset="0"/>
                <a:ea typeface="楷体_GB2312" pitchFamily="49" charset="-122"/>
              </a:rPr>
              <a:t>sth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某人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方便做某事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(2)at one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s convenience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在某人方便的时候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for the convenience of </a:t>
            </a:r>
            <a:r>
              <a:rPr lang="en-US" altLang="zh-CN" dirty="0" err="1">
                <a:latin typeface="Times New Roman" panose="02020603050405020304" pitchFamily="18" charset="0"/>
                <a:ea typeface="楷体_GB2312" pitchFamily="49" charset="-122"/>
              </a:rPr>
              <a:t>sb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为了某人的方便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for convenience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为了方便起见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42875" y="392907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9.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resist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v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忍住，按捺；不屈服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797719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 combination of spicy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salty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sweet and sour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flavours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makes Gong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Bao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Chicken hard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resist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11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宫保鸡丁的辣味、咸味、甜味和酸味让人难以抗拒。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cannot resist ____________(give) him advice.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took great strength to resist ____________________________________________.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顶住社会的压力花了很大的气力。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were too spiritless 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___________________________________________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他们无精打采的，甚至都没有抵抗。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81275" y="2471738"/>
            <a:ext cx="721519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giving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545806" y="2864644"/>
            <a:ext cx="254941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the pressure of the society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410075" y="3745707"/>
            <a:ext cx="135678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even to resist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498997"/>
            <a:ext cx="85701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用法总结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resist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抗拒不了某事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can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 resist doing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忍不住做某事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26207" y="647700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10.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adapt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v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使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适应，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使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适合；改编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41710" y="1052512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·What’s more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is easy to make and can be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adapted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individual tastes.(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11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更重要的是，它很容易制作，可以适应个人口味。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scriptwriter(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编剧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helped him to adapt his novel ____________ the screen.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have to adapt ____________ the new world.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should adapt ____________ (you) to the new environment.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This text is adapted ____________ a short story.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069807" y="2371726"/>
            <a:ext cx="40780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for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789635" y="2782492"/>
            <a:ext cx="31803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570560" y="3136107"/>
            <a:ext cx="89511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yourself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831306" y="3615929"/>
            <a:ext cx="58734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from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矩形 1"/>
          <p:cNvSpPr>
            <a:spLocks noChangeArrowheads="1"/>
          </p:cNvSpPr>
          <p:nvPr/>
        </p:nvSpPr>
        <p:spPr bwMode="auto">
          <a:xfrm>
            <a:off x="303610" y="1153717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</a:rPr>
              <a:t>用法总结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adapt to sb/sth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适用于某人或某物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adapt oneself to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使自己适应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 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adapt for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适用的目的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/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改编成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be adapted from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由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改编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14313" y="75128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 case 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以防万一；以免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46473" y="1084660"/>
            <a:ext cx="8484394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·Sometimes there are so many knives and folks that you have to pick them up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 case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 get it wrong.(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有时候刀叉太多了，你必须把它们拿起来，以防弄错。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选用右栏短语填空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Take an umbrella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 it rains.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Take an umbrella ________________ rain.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Enough space should be given to the kids.________________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will get more life experiences.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 will China use nuclear weapons.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6083" name="Picture 2" descr="核心短语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1" y="408385"/>
            <a:ext cx="167878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989660" y="2800351"/>
            <a:ext cx="77328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in case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708672" y="3219451"/>
            <a:ext cx="102335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in case of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902994" y="3645694"/>
            <a:ext cx="119006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In that case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87029" y="4464844"/>
            <a:ext cx="1064419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In no case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【熟词生义】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 Unless we have enough evidence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we can’t win the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</a:rPr>
              <a:t>case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.____________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短语记牢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in case of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在</a:t>
            </a: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情形时；万一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in any case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无论如何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in no case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决不；在任何情况下都不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放在句首时，用部分倒装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in that/this case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假使那样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/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这样的话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as is often the case(with...)(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对</a:t>
            </a:r>
            <a:r>
              <a:rPr lang="zh-CN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来说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这是常有的事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 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478316" y="922735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官司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50019" y="820341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end up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尤指经历一系列意外后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终于处于，到头来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225154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 often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end 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saving part of my meal for the next day.(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9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我经常把一部分饭留到第二天吃。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If you don’t slow down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you’ll end up ____________ hospital.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ended up her speech ____________ a short poem.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could end up ____________ (run) this company if you can deal with these problems.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822031" y="2549129"/>
            <a:ext cx="31803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in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370660" y="2955132"/>
            <a:ext cx="54886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with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546747" y="3312319"/>
            <a:ext cx="85664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running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708423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My husband and 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avoid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all products (5) that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come from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animals.This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means (6) we don’t eat meat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any milk or cheese had better be dairy-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free.We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like cooking at home and make our meals from fresh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seasonal fruit and vegetables.(7)Cooking together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gives us a chance to relax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catch 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on each other’s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days.If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we have children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want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bring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them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just like us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my husband says (8)that everyone should be able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make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their own lifestyle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choices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Ted 35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Construction worker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164431"/>
            <a:ext cx="8570119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短语记牢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end up with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结束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end up in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在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地点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结束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end up doing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以做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结束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78594" y="820341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give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 a chance to do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给某人一个做某事的机会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225154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·Cooking together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gives us a chance to relax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catch up on each other’s days.(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9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一起做饭给了我们一个放松的机会，让我们互相了解对方的生活。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选用右栏短语填空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should never _______________________ when driving a car.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If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won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would spend the prize money on a computer.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wish that I could ________________ to learn traditional Chinese culture further.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272904" y="2528888"/>
            <a:ext cx="261994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take a chance/take chances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412081" y="2897982"/>
            <a:ext cx="106824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by chance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533650" y="3350419"/>
            <a:ext cx="143372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have a chance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矩形 1"/>
          <p:cNvSpPr>
            <a:spLocks noChangeArrowheads="1"/>
          </p:cNvSpPr>
          <p:nvPr/>
        </p:nvSpPr>
        <p:spPr bwMode="auto">
          <a:xfrm>
            <a:off x="303610" y="1044179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</a:rPr>
              <a:t>短语记牢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take a chance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＝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take chances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冒险；碰运气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by chance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＝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by accident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偶然；碰巧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There is a chance that...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有可能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have a chance to do </a:t>
            </a:r>
            <a:r>
              <a:rPr lang="en-US" altLang="zh-CN" dirty="0" err="1">
                <a:latin typeface="Times New Roman" panose="02020603050405020304" pitchFamily="18" charset="0"/>
                <a:ea typeface="楷体_GB2312"/>
                <a:cs typeface="楷体_GB2312"/>
              </a:rPr>
              <a:t>sth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有机会做某事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 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26207" y="566738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catch up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打听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不在时所发生的事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、别后叙谈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9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971550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选用右栏短语填空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was truly inspired by his words and determined to work harder to ________________ others.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baby is generally healthy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every now and then she does 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If the bottle of gas 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whole building may be burned to the ground.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entered the house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soon had to run back to 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said they didn’t ________________ her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yesterday.She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hasn’t turned up recently.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152085" y="1418035"/>
            <a:ext cx="138243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catch up with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844904" y="2287192"/>
            <a:ext cx="124136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catch a cold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627710" y="2701529"/>
            <a:ext cx="119648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catches fire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419725" y="3107532"/>
            <a:ext cx="158761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catch his breath</a:t>
            </a:r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799160" y="3483769"/>
            <a:ext cx="138243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catch sight of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</a:rPr>
              <a:t>短语记牢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catch up with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赶上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catch a cold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患感冒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catch fire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着火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catch one</a:t>
            </a:r>
            <a:r>
              <a:rPr lang="en-US" altLang="zh-CN">
                <a:latin typeface="Times New Roman" panose="02020603050405020304" pitchFamily="18" charset="0"/>
              </a:rPr>
              <a:t>’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 breath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喘口气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catch sight of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看见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45257" y="336948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bring up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培养；抚养；养育；教育；提出；呕吐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701278"/>
            <a:ext cx="8570119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·If we have children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want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bring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them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just like us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my husband says that everyone should be able to make their own lifestyle choices.(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9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如果我们有孩子，我想像我们一样抚养他们，但我丈夫说，每个人都应该能够选择自己的生活方式。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写出下列句中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bring up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的含义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Born into a family with three brothers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David was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brought 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value the sense of sharing.____________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brought 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practical plan in the meeting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which brought down the cost of production.____________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was drunk and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brought 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what he had eaten at midnight.____________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70422" y="3243263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教育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837135" y="4064794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提出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644878" y="4483894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呕吐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Brought 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 a big city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found it quite difficult to fit in the countryside.____________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bring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的相关短语填空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reason why the goods are sold at such low prices is that the manufacturers are willing to ________________ prices in return for big volume of purchases.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This picture often ________________ to me many happy memories of my high school days.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89485" y="1356123"/>
            <a:ext cx="129266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抚养；养育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675210" y="2549129"/>
            <a:ext cx="119648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bring down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725341" y="2967038"/>
            <a:ext cx="1197769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brings back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矩形 1"/>
          <p:cNvSpPr>
            <a:spLocks noChangeArrowheads="1"/>
          </p:cNvSpPr>
          <p:nvPr/>
        </p:nvSpPr>
        <p:spPr bwMode="auto">
          <a:xfrm>
            <a:off x="303610" y="627460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</a:rPr>
              <a:t>短语记牢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bring about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引起；导致；产生；带来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bring sth back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使某物恢复；带回某物；使想起某事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bring down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让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降下来；使倒下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bring in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引入；赚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钱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 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</a:rPr>
              <a:t>名师提醒　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bring up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后接代词时，应用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bring sb up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；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be brought up in</a:t>
            </a:r>
            <a:r>
              <a:rPr lang="en-US" altLang="zh-CN">
                <a:latin typeface="宋体" panose="02010600030101010101" pitchFamily="2" charset="-122"/>
              </a:rPr>
              <a:t>“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在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长大</a:t>
            </a:r>
            <a:r>
              <a:rPr lang="en-US" altLang="zh-CN">
                <a:latin typeface="宋体" panose="02010600030101010101" pitchFamily="2" charset="-122"/>
              </a:rPr>
              <a:t>”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；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 be brought up by sb </a:t>
            </a:r>
            <a:r>
              <a:rPr lang="en-US" altLang="zh-CN">
                <a:latin typeface="宋体" panose="02010600030101010101" pitchFamily="2" charset="-122"/>
              </a:rPr>
              <a:t>“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由某人抚养</a:t>
            </a:r>
            <a:r>
              <a:rPr lang="en-US" altLang="zh-CN">
                <a:latin typeface="宋体" panose="02010600030101010101" pitchFamily="2" charset="-122"/>
              </a:rPr>
              <a:t>”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73832" y="61912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make the most of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充分利用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32185" y="1023937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Make the most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these images to look for clues to help you understand the text.(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9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充分利用这些图片来寻找帮助你理解文章的线索。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选用右栏短语填空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There is no denying that the Internet is ________________ in our daily life.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students as well as our teachers ________________________ the gymnasium to do sports after class every day.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As you know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 complaining without taking action.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579144" y="2296717"/>
            <a:ext cx="121571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of great use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291013" y="2720579"/>
            <a:ext cx="238911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make  good /full use  of 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444354" y="3564732"/>
            <a:ext cx="1064419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it’s no use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180976" y="1121569"/>
            <a:ext cx="8776097" cy="2503885"/>
          </a:xfrm>
        </p:spPr>
        <p:txBody>
          <a:bodyPr/>
          <a:lstStyle/>
          <a:p>
            <a:pPr algn="just" eaLnBrk="0" hangingPunct="0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句式升级</a:t>
            </a:r>
            <a:endParaRPr lang="zh-CN" altLang="zh-CN" sz="1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eaLnBrk="0" hangingPunct="0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must make full use of every minute to go over our lessons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for the final examination is coming.</a:t>
            </a:r>
            <a:endParaRPr lang="zh-CN" altLang="zh-CN" sz="1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eaLnBrk="0" hangingPunct="0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_____________________________________________________________________</a:t>
            </a:r>
            <a:r>
              <a:rPr lang="zh-CN" altLang="zh-CN" kern="100" dirty="0" smtClean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for the final examination is coming.(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full use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作主语</a:t>
            </a:r>
            <a:r>
              <a:rPr lang="en-US" altLang="zh-CN" kern="100" dirty="0" smtClean="0">
                <a:latin typeface="Times New Roman" panose="02020603050405020304"/>
                <a:cs typeface="Courier New" panose="02070309020205020404"/>
              </a:rPr>
              <a:t>)  </a:t>
            </a:r>
            <a:endParaRPr lang="zh-CN" altLang="zh-CN" sz="1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579960" y="2571750"/>
            <a:ext cx="581954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Full use must be made of every minute to go over our lessons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62012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Each day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at the construction site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more or less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same—tiring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(9) When I get back home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there’s nothing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more satisfying than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big meat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dinner.I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guess (10)I’ve always been a big meat eater and in this house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 family meal is complete without some form of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meat.I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still don’t think (11) that anything can beat my mum’s homemade sausages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though.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Mike 49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Chef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3" name="对象 1"/>
          <p:cNvGraphicFramePr>
            <a:graphicFrameLocks noChangeAspect="1"/>
          </p:cNvGraphicFramePr>
          <p:nvPr/>
        </p:nvGraphicFramePr>
        <p:xfrm>
          <a:off x="440531" y="708422"/>
          <a:ext cx="8382000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r:id="rId3" imgW="11189335" imgH="4759960" progId="Word.Document.12">
                  <p:embed/>
                </p:oleObj>
              </mc:Choice>
              <mc:Fallback>
                <p:oleObj r:id="rId3" imgW="11189335" imgH="475996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" y="708422"/>
                        <a:ext cx="8382000" cy="355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35732" y="527448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pick up 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捡起；购买；收听，接听；学会；用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车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来接；染上；恢复健康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932260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·So don’t forget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pick 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some chicken on your way home and try this recipe out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11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所以，别忘了在回家的路上买些鸡肉，试试这个食谱！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写出下列句中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pick up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的含义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can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pick 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programme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on my radio.____________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Under good treatment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Linda is beginning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pick 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will soon recover.____________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Without proper lessons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could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pick 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lot of bad habits when playing the piano.____________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810126" y="2219326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收听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284685" y="3064669"/>
            <a:ext cx="106182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恢复健康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298972" y="3887392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染上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While working in the country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students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picked 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great deal of knowledge on farm crops.____________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had not only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picked 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purse but also found the person who had lost it.____________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短语记牢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pick out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挑选出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pick up speed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加快速度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784747" y="1356123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学会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926307" y="2172892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捡起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214437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I get back home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there’s nothing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more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satisfying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big meat dinner.(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9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当我回到家，没有什么比一顿丰盛的肉类晚餐更令人满意的了。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【分析】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more...than...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与其说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倒不如说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，此时不是对两个对象进行比较，而是对同一个人或物在两个不同方面进行比较或取舍。这时不论形容词或副词是单音节、双音节还是多音节，一律用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more...than...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is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more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lucky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clever.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与其说他聪明，不如说他幸运。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was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more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frightened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hurt.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他的伤倒不算什么，可受惊不小。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62466" name="Picture 2" descr="经典句式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6372" y="794147"/>
            <a:ext cx="16799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255985"/>
            <a:ext cx="8570119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【拓展】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比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更多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，此时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more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many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或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much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的比较级，表示数量，后接名词。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made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more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mistakes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我犯的错误比你多。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Last year there were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more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births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deaths.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去年的出生人数多于死亡人数。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比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更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，此时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more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后接多音节形容词或副词，构成比较级，表示对两者进行比较。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is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more careful than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others.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他比其他人更仔细。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Travelling by train is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more relaxing than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driving.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乘火车旅行比开汽车轻松得多。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【名师提醒】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more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受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much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或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many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的修饰，则应分别与不可数和可数名词连用。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His car cost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much more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money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mine.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他的小汽车所花的钱比我的多得多。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09625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She was ________________________________________________ when her son lied.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当她的儿子撒谎时，与其说她生气倒不如说她伤心。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There are __________________________________________________ we expected.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比我们想象的人要多得多。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He is _____________________________________________________(a) teacher.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与其说他是位教师，不如说他是位学者。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275410" y="1253729"/>
            <a:ext cx="201721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more sad than angry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217069" y="2063354"/>
            <a:ext cx="231217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many more people than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142060" y="2897982"/>
            <a:ext cx="204927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more(a) scholar than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With five children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we’re one big family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My wife and I both work full-time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so life can get pretty busy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Like a lot of chefs I know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don’t really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do much cooking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home.Sometimes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 bring home food from the restaurant (12)where I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work.Once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week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do a big shop and buy a lot of frozen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food.I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know we should eat more fresh fruit and vegetables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ready meals are so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convenient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Max 19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College student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216819"/>
            <a:ext cx="8570119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There are five of us (13)living in our shared student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house.My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mum says (14)I need to have three healthy meals a day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I’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busy studying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meeting friends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don’t really buy fresh food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I suppose (15)the fridge could be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kind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cleaner...I daren’t let my mum see this photo!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1"/>
          <p:cNvSpPr>
            <a:spLocks noChangeArrowheads="1"/>
          </p:cNvSpPr>
          <p:nvPr/>
        </p:nvSpPr>
        <p:spPr bwMode="auto">
          <a:xfrm>
            <a:off x="314325" y="408385"/>
            <a:ext cx="8570119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(1)what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引导的表语从句。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(2)by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引导的介词短语作状语。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(3)There be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句型。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(4)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定语从句，省略了关系词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that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，修饰先行词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the way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(5)that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引导定语从句。当定语从句的先行词前有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all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修饰时，定语从句的关系词应用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that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(6)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宾语从句，作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means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的宾语。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(7)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动名词短语作主语时，谓语动词用单数第三人称形式。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(8)that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引导宾语从句，作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say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的宾语。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(9)when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引导的时间状语从句。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(10)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此处为宾语从句，作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guess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的宾语。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(11)that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引导宾语从句，作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think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的宾语。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(12)where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引导的定语从句。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(13)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动词的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-</a:t>
            </a:r>
            <a:r>
              <a:rPr lang="en-US" altLang="zh-CN" dirty="0" err="1">
                <a:latin typeface="Times New Roman" panose="02020603050405020304" pitchFamily="18" charset="0"/>
                <a:ea typeface="楷体_GB2312"/>
                <a:cs typeface="楷体_GB2312"/>
              </a:rPr>
              <a:t>ing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形式做定语。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(14)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宾语从句作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say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的宾语。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(15)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宾语从句作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suppose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的宾语。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4197</Words>
  <Application>Microsoft Office PowerPoint</Application>
  <PresentationFormat>全屏显示(16:9)</PresentationFormat>
  <Paragraphs>410</Paragraphs>
  <Slides>56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73" baseType="lpstr">
      <vt:lpstr>MS Mincho</vt:lpstr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Cambria</vt:lpstr>
      <vt:lpstr>Cambria Math</vt:lpstr>
      <vt:lpstr>Courier New</vt:lpstr>
      <vt:lpstr>Impact</vt:lpstr>
      <vt:lpstr>Times New Roman</vt:lpstr>
      <vt:lpstr>WWW.2PPT.COM
</vt:lpstr>
      <vt:lpstr>Microsoft Word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2023-01-16T18:18:59Z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FB08011851F946399DE012F78613BC02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