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7" r:id="rId2"/>
    <p:sldId id="259" r:id="rId3"/>
    <p:sldId id="319" r:id="rId4"/>
    <p:sldId id="288" r:id="rId5"/>
    <p:sldId id="320" r:id="rId6"/>
    <p:sldId id="260" r:id="rId7"/>
    <p:sldId id="289" r:id="rId8"/>
    <p:sldId id="321" r:id="rId9"/>
    <p:sldId id="300" r:id="rId10"/>
    <p:sldId id="292" r:id="rId11"/>
    <p:sldId id="298" r:id="rId12"/>
    <p:sldId id="310" r:id="rId13"/>
    <p:sldId id="305" r:id="rId14"/>
    <p:sldId id="312" r:id="rId15"/>
    <p:sldId id="295" r:id="rId16"/>
    <p:sldId id="285" r:id="rId17"/>
    <p:sldId id="286" r:id="rId18"/>
    <p:sldId id="313" r:id="rId19"/>
    <p:sldId id="302" r:id="rId20"/>
    <p:sldId id="322" r:id="rId21"/>
    <p:sldId id="316" r:id="rId22"/>
    <p:sldId id="317" r:id="rId23"/>
    <p:sldId id="318" r:id="rId24"/>
    <p:sldId id="323" r:id="rId25"/>
    <p:sldId id="324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66">
          <p15:clr>
            <a:srgbClr val="A4A3A4"/>
          </p15:clr>
        </p15:guide>
        <p15:guide id="3" pos="3840">
          <p15:clr>
            <a:srgbClr val="A4A3A4"/>
          </p15:clr>
        </p15:guide>
        <p15:guide id="4" pos="6864">
          <p15:clr>
            <a:srgbClr val="A4A3A4"/>
          </p15:clr>
        </p15:guide>
        <p15:guide id="5" pos="7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7645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orient="horz" pos="766"/>
        <p:guide pos="3840"/>
        <p:guide pos="6864"/>
        <p:guide pos="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边形 7"/>
          <p:cNvSpPr>
            <a:spLocks noChangeArrowheads="1"/>
          </p:cNvSpPr>
          <p:nvPr/>
        </p:nvSpPr>
        <p:spPr bwMode="auto">
          <a:xfrm>
            <a:off x="-10094" y="489775"/>
            <a:ext cx="436833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8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第二单元  圆柱和圆锥</a:t>
            </a:r>
          </a:p>
        </p:txBody>
      </p:sp>
      <p:sp>
        <p:nvSpPr>
          <p:cNvPr id="7" name="文本框 3"/>
          <p:cNvSpPr txBox="1"/>
          <p:nvPr/>
        </p:nvSpPr>
        <p:spPr>
          <a:xfrm>
            <a:off x="0" y="1874200"/>
            <a:ext cx="12192000" cy="205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圆柱的体积</a:t>
            </a:r>
            <a:endParaRPr lang="en-US" altLang="zh-CN" sz="6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58007" y="3610140"/>
            <a:ext cx="1842449" cy="244294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448755" y="581796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85873" y="1216025"/>
            <a:ext cx="100896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试一试</a:t>
            </a:r>
            <a:r>
              <a:rPr lang="zh-CN" altLang="en-US" sz="2800" b="1" dirty="0" smtClean="0">
                <a:latin typeface="+mj-ea"/>
                <a:ea typeface="+mj-ea"/>
              </a:rPr>
              <a:t>：</a:t>
            </a:r>
            <a:r>
              <a:rPr lang="zh-CN" altLang="en-US" sz="2800" dirty="0">
                <a:latin typeface="+mj-ea"/>
                <a:ea typeface="+mj-ea"/>
              </a:rPr>
              <a:t>玲玲把一块长方体橡皮泥（</a:t>
            </a:r>
            <a:r>
              <a:rPr lang="zh-CN" altLang="en-US" sz="2800" dirty="0" smtClean="0">
                <a:latin typeface="+mj-ea"/>
                <a:ea typeface="+mj-ea"/>
              </a:rPr>
              <a:t>如下图</a:t>
            </a:r>
            <a:r>
              <a:rPr lang="zh-CN" altLang="en-US" sz="2800" dirty="0">
                <a:latin typeface="+mj-ea"/>
                <a:ea typeface="+mj-ea"/>
              </a:rPr>
              <a:t>）捏成一个高是</a:t>
            </a:r>
            <a:r>
              <a:rPr lang="en-US" altLang="zh-CN" sz="2800" dirty="0">
                <a:latin typeface="+mj-ea"/>
                <a:ea typeface="+mj-ea"/>
              </a:rPr>
              <a:t>8</a:t>
            </a:r>
            <a:r>
              <a:rPr lang="zh-CN" altLang="en-US" sz="2800" dirty="0" smtClean="0">
                <a:latin typeface="+mj-ea"/>
                <a:ea typeface="+mj-ea"/>
              </a:rPr>
              <a:t>厘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             米</a:t>
            </a:r>
            <a:r>
              <a:rPr lang="zh-CN" altLang="en-US" sz="2800" dirty="0">
                <a:latin typeface="+mj-ea"/>
                <a:ea typeface="+mj-ea"/>
              </a:rPr>
              <a:t>的圆柱。捏成的圆柱的底面积是</a:t>
            </a:r>
            <a:r>
              <a:rPr lang="zh-CN" altLang="en-US" sz="2800" dirty="0" smtClean="0">
                <a:latin typeface="+mj-ea"/>
                <a:ea typeface="+mj-ea"/>
              </a:rPr>
              <a:t>多少</a:t>
            </a:r>
            <a:r>
              <a:rPr lang="zh-CN" altLang="en-US" sz="2800" dirty="0">
                <a:latin typeface="+mj-ea"/>
                <a:ea typeface="+mj-ea"/>
              </a:rPr>
              <a:t>平方厘米？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6780" y="2892148"/>
            <a:ext cx="46089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V</a:t>
            </a:r>
            <a:r>
              <a:rPr lang="zh-CN" altLang="en-US" sz="1600" dirty="0" smtClean="0">
                <a:solidFill>
                  <a:srgbClr val="FF0000"/>
                </a:solidFill>
                <a:latin typeface="+mj-ea"/>
                <a:ea typeface="+mj-ea"/>
              </a:rPr>
              <a:t>长方体</a:t>
            </a:r>
            <a:r>
              <a:rPr lang="en-US" altLang="zh-CN" sz="3200" dirty="0" smtClean="0">
                <a:solidFill>
                  <a:srgbClr val="FF0000"/>
                </a:solidFill>
                <a:latin typeface="+mj-ea"/>
                <a:ea typeface="+mj-ea"/>
              </a:rPr>
              <a:t>=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6×3×4=72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1285" y="3277769"/>
            <a:ext cx="3354210" cy="24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79648" y="3645283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因为橡皮泥的体积不变，所以：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5502" y="4382089"/>
            <a:ext cx="3411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长方体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=V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</a:t>
            </a:r>
            <a:r>
              <a:rPr lang="en-US" altLang="zh-CN" sz="2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72cm³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2810" y="5126960"/>
            <a:ext cx="4825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s=V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圆柱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÷h=72÷8=9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3041" y="1153963"/>
            <a:ext cx="105336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试一试：</a:t>
            </a:r>
            <a:r>
              <a:rPr lang="zh-CN" altLang="en-US" sz="2800" dirty="0">
                <a:latin typeface="+mj-ea"/>
                <a:ea typeface="+mj-ea"/>
              </a:rPr>
              <a:t>一个圆柱形水杯的容积是</a:t>
            </a:r>
            <a:r>
              <a:rPr lang="en-US" altLang="zh-CN" sz="2800" dirty="0">
                <a:latin typeface="+mj-ea"/>
                <a:ea typeface="+mj-ea"/>
              </a:rPr>
              <a:t>1.6</a:t>
            </a:r>
            <a:r>
              <a:rPr lang="zh-CN" altLang="en-US" sz="2800" dirty="0">
                <a:latin typeface="+mj-ea"/>
                <a:ea typeface="+mj-ea"/>
              </a:rPr>
              <a:t>升，从里面量，底面积</a:t>
            </a:r>
            <a:r>
              <a:rPr lang="zh-CN" altLang="en-US" sz="2800" dirty="0" smtClean="0">
                <a:latin typeface="+mj-ea"/>
                <a:ea typeface="+mj-ea"/>
              </a:rPr>
              <a:t>是</a:t>
            </a:r>
            <a:r>
              <a:rPr lang="en-US" altLang="zh-CN" sz="2800" dirty="0" smtClean="0">
                <a:latin typeface="+mj-ea"/>
                <a:ea typeface="+mj-ea"/>
              </a:rPr>
              <a:t>1.2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latin typeface="+mj-ea"/>
                <a:ea typeface="+mj-ea"/>
              </a:rPr>
              <a:t>            </a:t>
            </a:r>
            <a:r>
              <a:rPr lang="zh-CN" altLang="en-US" sz="2800" dirty="0" smtClean="0">
                <a:latin typeface="+mj-ea"/>
                <a:ea typeface="+mj-ea"/>
              </a:rPr>
              <a:t>平方</a:t>
            </a:r>
            <a:r>
              <a:rPr lang="zh-CN" altLang="en-US" sz="2800" dirty="0">
                <a:latin typeface="+mj-ea"/>
                <a:ea typeface="+mj-ea"/>
              </a:rPr>
              <a:t>分米</a:t>
            </a:r>
            <a:r>
              <a:rPr lang="zh-CN" altLang="en-US" sz="2800" dirty="0" smtClean="0">
                <a:latin typeface="+mj-ea"/>
                <a:ea typeface="+mj-ea"/>
              </a:rPr>
              <a:t>。用</a:t>
            </a:r>
            <a:r>
              <a:rPr lang="zh-CN" altLang="en-US" sz="2800" dirty="0">
                <a:latin typeface="+mj-ea"/>
                <a:ea typeface="+mj-ea"/>
              </a:rPr>
              <a:t>这个水杯</a:t>
            </a:r>
            <a:r>
              <a:rPr lang="zh-CN" altLang="en-US" sz="2800" dirty="0" smtClean="0">
                <a:latin typeface="+mj-ea"/>
                <a:ea typeface="+mj-ea"/>
              </a:rPr>
              <a:t>装</a:t>
            </a:r>
            <a:r>
              <a:rPr lang="en-US" altLang="zh-CN" sz="2800" dirty="0" smtClean="0">
                <a:latin typeface="+mj-ea"/>
                <a:ea typeface="+mj-ea"/>
              </a:rPr>
              <a:t>3/4 </a:t>
            </a:r>
            <a:r>
              <a:rPr lang="zh-CN" altLang="en-US" sz="2800" dirty="0">
                <a:latin typeface="+mj-ea"/>
                <a:ea typeface="+mj-ea"/>
              </a:rPr>
              <a:t>杯水，水面高多少分米？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85696" y="4868192"/>
            <a:ext cx="2106304" cy="19898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26516" y="3651959"/>
            <a:ext cx="3406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V=¾×1.6=1.2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03749" y="4903868"/>
            <a:ext cx="4652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h=V÷s=1.2÷1.2=1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7552" y="2906239"/>
            <a:ext cx="6144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先算出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3/4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杯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水的体积是多少。所以：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57551" y="4270715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高等于体积除以底面积，所以：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8400" y="1552525"/>
            <a:ext cx="922239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思考：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（</a:t>
            </a:r>
            <a:r>
              <a:rPr lang="en-US" altLang="zh-CN" sz="2800" dirty="0" smtClean="0">
                <a:latin typeface="+mj-ea"/>
                <a:ea typeface="+mj-ea"/>
              </a:rPr>
              <a:t>1</a:t>
            </a:r>
            <a:r>
              <a:rPr lang="zh-CN" altLang="en-US" sz="2800" dirty="0" smtClean="0">
                <a:latin typeface="+mj-ea"/>
                <a:ea typeface="+mj-ea"/>
              </a:rPr>
              <a:t>）把</a:t>
            </a:r>
            <a:r>
              <a:rPr lang="zh-CN" altLang="en-US" sz="2800" dirty="0">
                <a:latin typeface="+mj-ea"/>
                <a:ea typeface="+mj-ea"/>
              </a:rPr>
              <a:t>圆钢竖着拉出水面</a:t>
            </a:r>
            <a:r>
              <a:rPr lang="en-US" altLang="zh-CN" sz="2800" dirty="0">
                <a:latin typeface="+mj-ea"/>
                <a:ea typeface="+mj-ea"/>
              </a:rPr>
              <a:t>8</a:t>
            </a:r>
            <a:r>
              <a:rPr lang="zh-CN" altLang="en-US" sz="2800" dirty="0">
                <a:latin typeface="+mj-ea"/>
                <a:ea typeface="+mj-ea"/>
              </a:rPr>
              <a:t>厘米，水面下降了 </a:t>
            </a:r>
            <a:r>
              <a:rPr lang="en-US" altLang="zh-CN" sz="2800" dirty="0">
                <a:latin typeface="+mj-ea"/>
                <a:ea typeface="+mj-ea"/>
              </a:rPr>
              <a:t>4</a:t>
            </a:r>
            <a:r>
              <a:rPr lang="zh-CN" altLang="en-US" sz="2800" dirty="0">
                <a:latin typeface="+mj-ea"/>
                <a:ea typeface="+mj-ea"/>
              </a:rPr>
              <a:t>厘米，</a:t>
            </a:r>
            <a:r>
              <a:rPr lang="zh-CN" altLang="en-US" sz="2800" dirty="0" smtClean="0">
                <a:latin typeface="+mj-ea"/>
                <a:ea typeface="+mj-ea"/>
              </a:rPr>
              <a:t>你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         能</a:t>
            </a:r>
            <a:r>
              <a:rPr lang="zh-CN" altLang="en-US" sz="2800" dirty="0">
                <a:latin typeface="+mj-ea"/>
                <a:ea typeface="+mj-ea"/>
              </a:rPr>
              <a:t>想到一些什么？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（</a:t>
            </a:r>
            <a:r>
              <a:rPr lang="en-US" altLang="zh-CN" sz="2800" dirty="0">
                <a:latin typeface="+mj-ea"/>
                <a:ea typeface="+mj-ea"/>
              </a:rPr>
              <a:t>2</a:t>
            </a:r>
            <a:r>
              <a:rPr lang="zh-CN" altLang="en-US" sz="2800" dirty="0">
                <a:latin typeface="+mj-ea"/>
                <a:ea typeface="+mj-ea"/>
              </a:rPr>
              <a:t>）全部浸入，水面上升</a:t>
            </a:r>
            <a:r>
              <a:rPr lang="en-US" altLang="zh-CN" sz="2800" dirty="0">
                <a:latin typeface="+mj-ea"/>
                <a:ea typeface="+mj-ea"/>
              </a:rPr>
              <a:t>9</a:t>
            </a:r>
            <a:r>
              <a:rPr lang="zh-CN" altLang="en-US" sz="2800" dirty="0">
                <a:latin typeface="+mj-ea"/>
                <a:ea typeface="+mj-ea"/>
              </a:rPr>
              <a:t>厘米，你又能想到什么？</a:t>
            </a:r>
            <a:r>
              <a:rPr lang="zh-CN" altLang="en-US" sz="2800" dirty="0" smtClean="0">
                <a:latin typeface="+mj-ea"/>
                <a:ea typeface="+mj-ea"/>
              </a:rPr>
              <a:t>怎样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+mj-ea"/>
                <a:ea typeface="+mj-ea"/>
              </a:rPr>
              <a:t>         </a:t>
            </a:r>
            <a:r>
              <a:rPr lang="zh-CN" altLang="en-US" sz="2800" dirty="0" smtClean="0">
                <a:latin typeface="+mj-ea"/>
                <a:ea typeface="+mj-ea"/>
              </a:rPr>
              <a:t>计算</a:t>
            </a:r>
            <a:r>
              <a:rPr lang="zh-CN" altLang="en-US" sz="2800" dirty="0">
                <a:latin typeface="+mj-ea"/>
                <a:ea typeface="+mj-ea"/>
              </a:rPr>
              <a:t>出这个圆钢的体积？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j-ea"/>
                <a:ea typeface="+mj-ea"/>
              </a:rPr>
              <a:t>（</a:t>
            </a:r>
            <a:r>
              <a:rPr lang="en-US" altLang="zh-CN" sz="2800" dirty="0">
                <a:latin typeface="+mj-ea"/>
                <a:ea typeface="+mj-ea"/>
              </a:rPr>
              <a:t>3</a:t>
            </a:r>
            <a:r>
              <a:rPr lang="zh-CN" altLang="en-US" sz="2800" dirty="0">
                <a:latin typeface="+mj-ea"/>
                <a:ea typeface="+mj-ea"/>
              </a:rPr>
              <a:t>）这题还可以怎样思考？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2046" y="4533900"/>
            <a:ext cx="2857500" cy="22098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3170830" y="2616008"/>
            <a:ext cx="7547212" cy="3661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1154112" y="1163638"/>
            <a:ext cx="1051441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j-ea"/>
                <a:ea typeface="+mj-ea"/>
              </a:rPr>
              <a:t>例一：</a:t>
            </a:r>
            <a:r>
              <a:rPr lang="zh-CN" altLang="en-US" sz="2800" dirty="0">
                <a:latin typeface="+mj-ea"/>
                <a:ea typeface="+mj-ea"/>
              </a:rPr>
              <a:t>一个圆柱形水桶的容积是</a:t>
            </a:r>
            <a:r>
              <a:rPr lang="en-US" altLang="zh-CN" sz="2800" dirty="0">
                <a:latin typeface="+mj-ea"/>
                <a:ea typeface="+mj-ea"/>
              </a:rPr>
              <a:t>80</a:t>
            </a:r>
            <a:r>
              <a:rPr lang="zh-CN" altLang="en-US" sz="2800" dirty="0">
                <a:latin typeface="+mj-ea"/>
                <a:ea typeface="+mj-ea"/>
              </a:rPr>
              <a:t>立方分米，里面装</a:t>
            </a:r>
            <a:r>
              <a:rPr lang="zh-CN" altLang="en-US" sz="2800" dirty="0" smtClean="0">
                <a:latin typeface="+mj-ea"/>
                <a:ea typeface="+mj-ea"/>
              </a:rPr>
              <a:t>了</a:t>
            </a:r>
            <a:r>
              <a:rPr lang="en-US" altLang="zh-CN" sz="2800" dirty="0" smtClean="0">
                <a:latin typeface="+mj-ea"/>
                <a:ea typeface="+mj-ea"/>
              </a:rPr>
              <a:t>2/5</a:t>
            </a:r>
            <a:r>
              <a:rPr lang="zh-CN" altLang="en-US" sz="2800" dirty="0" smtClean="0">
                <a:latin typeface="+mj-ea"/>
                <a:ea typeface="+mj-ea"/>
              </a:rPr>
              <a:t>的</a:t>
            </a:r>
            <a:r>
              <a:rPr lang="zh-CN" altLang="en-US" sz="2800" dirty="0">
                <a:latin typeface="+mj-ea"/>
                <a:ea typeface="+mj-ea"/>
              </a:rPr>
              <a:t>水</a:t>
            </a:r>
            <a:r>
              <a:rPr lang="zh-CN" altLang="en-US" sz="2800" dirty="0" smtClean="0">
                <a:latin typeface="+mj-ea"/>
                <a:ea typeface="+mj-ea"/>
              </a:rPr>
              <a:t>。</a:t>
            </a:r>
            <a:endParaRPr lang="en-US" altLang="zh-CN" sz="28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latin typeface="+mj-ea"/>
                <a:ea typeface="+mj-ea"/>
              </a:rPr>
              <a:t>         </a:t>
            </a:r>
            <a:r>
              <a:rPr lang="zh-CN" altLang="en-US" sz="2800" dirty="0" smtClean="0">
                <a:latin typeface="+mj-ea"/>
                <a:ea typeface="+mj-ea"/>
              </a:rPr>
              <a:t>已知</a:t>
            </a:r>
            <a:r>
              <a:rPr lang="zh-CN" altLang="en-US" sz="2800" dirty="0">
                <a:latin typeface="+mj-ea"/>
                <a:ea typeface="+mj-ea"/>
              </a:rPr>
              <a:t>它的底面积是</a:t>
            </a:r>
            <a:r>
              <a:rPr lang="en-US" altLang="zh-CN" sz="2800" dirty="0">
                <a:latin typeface="+mj-ea"/>
                <a:ea typeface="+mj-ea"/>
              </a:rPr>
              <a:t>10</a:t>
            </a:r>
            <a:r>
              <a:rPr lang="zh-CN" altLang="en-US" sz="2800" dirty="0">
                <a:latin typeface="+mj-ea"/>
                <a:ea typeface="+mj-ea"/>
              </a:rPr>
              <a:t>平方分米，里面水的深度是多少？</a:t>
            </a:r>
          </a:p>
        </p:txBody>
      </p:sp>
      <p:sp>
        <p:nvSpPr>
          <p:cNvPr id="4" name="矩形 3"/>
          <p:cNvSpPr/>
          <p:nvPr/>
        </p:nvSpPr>
        <p:spPr>
          <a:xfrm>
            <a:off x="3459708" y="2616009"/>
            <a:ext cx="6969457" cy="3329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“水桶的容积是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80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立方分米”和“里面装了 </a:t>
            </a:r>
            <a:r>
              <a: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2/5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水”这两个条件，我们可以求出水桶内水的体积，然后用水的体积除以水桶底面积得出水桶内水的深度。</a:t>
            </a:r>
          </a:p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80× =32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（立方分米）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水桶内水的体积</a:t>
            </a:r>
          </a:p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32÷10=3.2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（分米）</a:t>
            </a:r>
            <a:r>
              <a:rPr lang="en-US" altLang="zh-CN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水桶内水的深度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57378" y="4464903"/>
            <a:ext cx="2213453" cy="239309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1154112" y="1163638"/>
            <a:ext cx="9725739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+mj-ea"/>
                <a:ea typeface="+mj-ea"/>
              </a:rPr>
              <a:t>例二：</a:t>
            </a:r>
            <a:r>
              <a:rPr lang="zh-CN" altLang="en-US" sz="2400" dirty="0">
                <a:latin typeface="+mj-ea"/>
              </a:rPr>
              <a:t>把一根圆木平均剖成两片，其中一片如</a:t>
            </a:r>
            <a:r>
              <a:rPr lang="zh-CN" altLang="en-US" sz="2400" dirty="0" smtClean="0">
                <a:latin typeface="+mj-ea"/>
              </a:rPr>
              <a:t>图所</a:t>
            </a:r>
            <a:r>
              <a:rPr lang="zh-CN" altLang="en-US" sz="2400" dirty="0">
                <a:latin typeface="+mj-ea"/>
              </a:rPr>
              <a:t>示。（单位：厘米）</a:t>
            </a:r>
          </a:p>
        </p:txBody>
      </p:sp>
      <p:sp>
        <p:nvSpPr>
          <p:cNvPr id="3" name="矩形 2"/>
          <p:cNvSpPr/>
          <p:nvPr/>
        </p:nvSpPr>
        <p:spPr>
          <a:xfrm>
            <a:off x="1306285" y="1667035"/>
            <a:ext cx="6096000" cy="11350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）剖面面积是多少平方厘米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）这片木料的表面积和体积各是多少？</a:t>
            </a:r>
          </a:p>
        </p:txBody>
      </p:sp>
      <p:pic>
        <p:nvPicPr>
          <p:cNvPr id="3074" name="Picture 916" descr="QQ截图201412200945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6671" y="2268765"/>
            <a:ext cx="2955877" cy="229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8400" y="3970504"/>
            <a:ext cx="5006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1=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20×12=240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8400" y="4622416"/>
            <a:ext cx="112261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=π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+πr²+S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=3.14×6×20+3.14×6²+240=792.84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8400" y="5328895"/>
            <a:ext cx="86918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V=1/2S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h=1/2×3.14×6²×20=1130.4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45948" y="4189862"/>
            <a:ext cx="3125661" cy="2668137"/>
          </a:xfrm>
          <a:prstGeom prst="rect">
            <a:avLst/>
          </a:prstGeom>
        </p:spPr>
      </p:pic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8" name="矩形 7"/>
          <p:cNvSpPr/>
          <p:nvPr/>
        </p:nvSpPr>
        <p:spPr>
          <a:xfrm>
            <a:off x="1168400" y="1600243"/>
            <a:ext cx="985179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1.—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个圆柱的侧面积是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628cm²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10cm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，它的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体积是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5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cm³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5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2.—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个圆柱的底面周长是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25.12dm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，高是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6dm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，它的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表面积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5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是（       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dm²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体积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是（         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dm³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5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3.—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个圆柱的体积是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3140cm³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底面半径是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10cm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，它的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45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是（     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1751623" y="2271509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3140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25531" y="3418596"/>
            <a:ext cx="1110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251.2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39208" y="3405720"/>
            <a:ext cx="1320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301.44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44313" y="4587107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100890" y="5103374"/>
            <a:ext cx="2807106" cy="15635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168400" y="1239825"/>
            <a:ext cx="972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把一个圆柱的侧面展开，在（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）相等时，可以得到一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正方形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algn="ctr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底面半径和高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底面直径和高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底面周长和高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把一个圆柱平均切成若干份，可以拼成一个近似的长方体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原来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的圆柱和拼成的长方体相比，（ ）。</a:t>
            </a:r>
          </a:p>
          <a:p>
            <a:pPr algn="ctr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体积不变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	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B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表面积不变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表面积和体积都不变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77970" y="1378423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9110" y="3946477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6816" y="1186370"/>
            <a:ext cx="9672637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木材加工厂购进一车圆木，共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根，每根圆木半径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20cm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5cm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车圆木的体积大约是多少立方米？</a:t>
            </a:r>
          </a:p>
        </p:txBody>
      </p:sp>
      <p:sp>
        <p:nvSpPr>
          <p:cNvPr id="8" name="矩形 7"/>
          <p:cNvSpPr/>
          <p:nvPr/>
        </p:nvSpPr>
        <p:spPr>
          <a:xfrm>
            <a:off x="1126816" y="3719593"/>
            <a:ext cx="99961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把一块长、宽、高分别是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5dm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3.14dm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2dm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的长方体铁块，熔铸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个底面半径是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2dm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的圆柱形铁块，这个圆柱形铁块的高是多少分米？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99354" y="2809955"/>
            <a:ext cx="1592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0.314m³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800299" y="2436704"/>
            <a:ext cx="3630304" cy="1282889"/>
            <a:chOff x="5800299" y="2436704"/>
            <a:chExt cx="3630304" cy="1282889"/>
          </a:xfrm>
        </p:grpSpPr>
        <p:sp>
          <p:nvSpPr>
            <p:cNvPr id="7" name="圆角矩形 6"/>
            <p:cNvSpPr/>
            <p:nvPr/>
          </p:nvSpPr>
          <p:spPr>
            <a:xfrm>
              <a:off x="5800299" y="2436704"/>
              <a:ext cx="3630304" cy="1282889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spAutoFit/>
            </a:bodyPr>
            <a:lstStyle/>
            <a:p>
              <a:pPr algn="ctr"/>
              <a:endPara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963134" y="2471401"/>
              <a:ext cx="329004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提示：注意题目中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单位</a:t>
              </a:r>
              <a:endPara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不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一致，要将结果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立方</a:t>
              </a:r>
              <a:endPara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厘米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改写为立方米。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523010" y="5409250"/>
            <a:ext cx="125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2.5dm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800299" y="5087642"/>
            <a:ext cx="3630304" cy="1282889"/>
            <a:chOff x="5800299" y="2436704"/>
            <a:chExt cx="3630304" cy="1282889"/>
          </a:xfrm>
        </p:grpSpPr>
        <p:sp>
          <p:nvSpPr>
            <p:cNvPr id="16" name="圆角矩形 15"/>
            <p:cNvSpPr/>
            <p:nvPr/>
          </p:nvSpPr>
          <p:spPr>
            <a:xfrm>
              <a:off x="5800299" y="2436704"/>
              <a:ext cx="3630304" cy="1282889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spAutoFit/>
            </a:bodyPr>
            <a:lstStyle/>
            <a:p>
              <a:pPr algn="ctr"/>
              <a:endPara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963134" y="2604424"/>
              <a:ext cx="329004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提示：长方体体积与圆柱体积相等。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6815" y="1200018"/>
            <a:ext cx="100097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一根圆柱形钢材长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米，截成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段小圆柱后，表面积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200.96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平方厘米原来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钢材的体积是多少？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444251" y="4373747"/>
            <a:ext cx="2453621" cy="24842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68168" y="3147795"/>
            <a:ext cx="1657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10.048m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445457" y="2826187"/>
            <a:ext cx="3630304" cy="1282889"/>
            <a:chOff x="5800299" y="2436704"/>
            <a:chExt cx="3630304" cy="1282889"/>
          </a:xfrm>
        </p:grpSpPr>
        <p:sp>
          <p:nvSpPr>
            <p:cNvPr id="12" name="圆角矩形 11"/>
            <p:cNvSpPr/>
            <p:nvPr/>
          </p:nvSpPr>
          <p:spPr>
            <a:xfrm>
              <a:off x="5800299" y="2436704"/>
              <a:ext cx="3630304" cy="1282889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spAutoFit/>
            </a:bodyPr>
            <a:lstStyle/>
            <a:p>
              <a:pPr algn="ctr"/>
              <a:endPara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963134" y="2477983"/>
              <a:ext cx="329004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提示：横截面面积单位是平方厘米，钢材长单位是米，要一致。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4267" y="1151600"/>
            <a:ext cx="10241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一个圆柱形水桶，从里面量，底面积是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25dm²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6dm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。如果每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立方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水重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桶水大约重多少千克？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4267" y="3501289"/>
            <a:ext cx="9955165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一个圆柱的底面半径是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分米，把它的侧面展开后正好是一个正方形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圆柱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的高是多少分米？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72897" y="2384749"/>
            <a:ext cx="5293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=25×6=150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（立方分米）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96082" y="2992129"/>
            <a:ext cx="4116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K=150×5=750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（千克）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2897" y="4636343"/>
            <a:ext cx="5224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C=2πr=2×π×2=12.56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9660" y="5247479"/>
            <a:ext cx="2164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h=12.56dm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570794" y="4287614"/>
            <a:ext cx="3302758" cy="244295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4355" y="4858603"/>
            <a:ext cx="2262699" cy="17635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9111" y="3330959"/>
            <a:ext cx="5513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说出</a:t>
            </a:r>
            <a:r>
              <a:rPr lang="zh-CN" altLang="en-US" sz="4400" b="1" dirty="0" smtClean="0"/>
              <a:t>圆柱的体积公式！</a:t>
            </a:r>
            <a:endParaRPr lang="zh-CN" altLang="en-US" sz="44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1154112" y="1163638"/>
            <a:ext cx="8012130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+mj-ea"/>
                <a:ea typeface="+mj-ea"/>
              </a:rPr>
              <a:t>3.</a:t>
            </a:r>
            <a:r>
              <a:rPr lang="zh-CN" altLang="en-US" sz="2400" dirty="0">
                <a:latin typeface="+mj-ea"/>
                <a:ea typeface="+mj-ea"/>
              </a:rPr>
              <a:t>一种无盖的圆柱形铁皮水桶，高</a:t>
            </a:r>
            <a:r>
              <a:rPr lang="en-US" altLang="zh-CN" sz="2400" dirty="0">
                <a:latin typeface="+mj-ea"/>
                <a:ea typeface="+mj-ea"/>
              </a:rPr>
              <a:t>5dm</a:t>
            </a:r>
            <a:r>
              <a:rPr lang="zh-CN" altLang="en-US" sz="2400" dirty="0">
                <a:latin typeface="+mj-ea"/>
                <a:ea typeface="+mj-ea"/>
              </a:rPr>
              <a:t>，底面半径</a:t>
            </a:r>
            <a:r>
              <a:rPr lang="en-US" altLang="zh-CN" sz="2400" dirty="0">
                <a:latin typeface="+mj-ea"/>
                <a:ea typeface="+mj-ea"/>
              </a:rPr>
              <a:t>2dm</a:t>
            </a:r>
            <a:r>
              <a:rPr lang="zh-CN" altLang="en-US" sz="2400" dirty="0">
                <a:latin typeface="+mj-ea"/>
                <a:ea typeface="+mj-ea"/>
              </a:rPr>
              <a:t>。</a:t>
            </a:r>
            <a:endParaRPr lang="zh-CN" altLang="en-US" sz="2400" dirty="0">
              <a:latin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06284" y="1667035"/>
            <a:ext cx="95903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）加工一对这样的水桶至少需要多少平方分米的铁皮？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）这个水桶最多能盛水多少升？（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立方分米等于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升）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06284" y="2975390"/>
            <a:ext cx="105464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2π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+πr²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=2×3.14×2×5+3.14×2²=75.36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6285" y="4260494"/>
            <a:ext cx="9067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V=S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底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h=3.14×2²×5=62.8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83147" y="5049917"/>
            <a:ext cx="26901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62.8dm³=62.8l</a:t>
            </a:r>
            <a:endParaRPr lang="zh-CN" altLang="en-US" sz="28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338782" y="3667848"/>
            <a:ext cx="2688610" cy="3178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42202" y="3791866"/>
            <a:ext cx="4909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75.36×2=150.72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64267" y="1151600"/>
            <a:ext cx="10241769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一个无盖的圆柱形水桶，底面直径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厘米，制造这样一个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桶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，至少需要多少铁皮？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4267" y="3501289"/>
            <a:ext cx="9955165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学校有一个圆柱形喷水池，池内底面直径是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米，最多能盛水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25.12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立方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。这个水池深是多少米？</a:t>
            </a:r>
          </a:p>
        </p:txBody>
      </p:sp>
      <p:sp>
        <p:nvSpPr>
          <p:cNvPr id="2" name="矩形 1"/>
          <p:cNvSpPr/>
          <p:nvPr/>
        </p:nvSpPr>
        <p:spPr>
          <a:xfrm>
            <a:off x="1306285" y="2687061"/>
            <a:ext cx="9393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+πr²=2×3.14×20×50+3.14×20²=7536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m²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27910" y="4872251"/>
            <a:ext cx="5950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h=V÷s=25.12÷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4²π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=0.5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271737" y="4073166"/>
            <a:ext cx="2451689" cy="264460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26816" y="1151600"/>
            <a:ext cx="995516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明过生日时，爸爸买来一盒生日蛋糕，如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示。</a:t>
            </a:r>
          </a:p>
        </p:txBody>
      </p:sp>
      <p:sp>
        <p:nvSpPr>
          <p:cNvPr id="3" name="矩形 2"/>
          <p:cNvSpPr/>
          <p:nvPr/>
        </p:nvSpPr>
        <p:spPr>
          <a:xfrm>
            <a:off x="1126815" y="1717802"/>
            <a:ext cx="9913581" cy="1689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）在蛋糕盒的整个侧面贴上商标，商标纸的面积至少是多少平方厘米？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）蛋糕盒的体积是多少立方厘米？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）扎这个蛋糕盒要用多少厘米长的绳子？（打结处的绳子长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厘米）</a:t>
            </a:r>
          </a:p>
        </p:txBody>
      </p:sp>
      <p:pic>
        <p:nvPicPr>
          <p:cNvPr id="4098" name="Picture 65" descr="QQ截图201411190814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49994" y="3516084"/>
            <a:ext cx="3110006" cy="2582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6817" y="3865594"/>
            <a:ext cx="775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1=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2π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=2×3.14×20×20=2512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6816" y="4545624"/>
            <a:ext cx="7268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en-US" altLang="zh-CN" sz="1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h=3.14×20²×20=25120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26817" y="5216636"/>
            <a:ext cx="7116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4h+4d=4×20+4×40=260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85296" y="3435623"/>
            <a:ext cx="9955165" cy="168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厘米，底面半径是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厘米。如果将它的底面平均分成若干份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再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截开拼成一个和它等底等高的近似的长方体，表面积增加了多少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平方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8400" y="1216025"/>
            <a:ext cx="9955165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把一根长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米的圆柱形状的木料锯成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段，表面积增加了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0.18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根木料原来的体积是多少立方米？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66780" y="2432478"/>
            <a:ext cx="4031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S=0.18÷6=0.03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66780" y="2969346"/>
            <a:ext cx="5227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=0.03×2.4=0.072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46373" y="5370359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16cm²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064095" y="4803067"/>
            <a:ext cx="3630304" cy="2054933"/>
            <a:chOff x="5800299" y="2436704"/>
            <a:chExt cx="3630304" cy="1610939"/>
          </a:xfrm>
        </p:grpSpPr>
        <p:sp>
          <p:nvSpPr>
            <p:cNvPr id="16" name="圆角矩形 15"/>
            <p:cNvSpPr/>
            <p:nvPr/>
          </p:nvSpPr>
          <p:spPr>
            <a:xfrm>
              <a:off x="5800299" y="2436704"/>
              <a:ext cx="3630304" cy="1282889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spAutoFit/>
            </a:bodyPr>
            <a:lstStyle/>
            <a:p>
              <a:pPr algn="ctr"/>
              <a:endPara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963134" y="2477983"/>
              <a:ext cx="329004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提示：增加的表面积其实就是拼成的近似的长方体的左右两面，即半径与高乘积的两倍。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85296" y="3435623"/>
            <a:ext cx="10242346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一个圆柱的高是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厘米，若高增加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厘米，圆柱体的表面积就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25.12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，原来这个圆柱的体积是多少立方厘米？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8400" y="1216025"/>
            <a:ext cx="9955165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一个圆柱形状的油桶，从里面量得底面直径是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分米，高是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每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升汽油重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千克，这个油桶可装汽油多少千克？</a:t>
            </a:r>
          </a:p>
        </p:txBody>
      </p:sp>
      <p:sp>
        <p:nvSpPr>
          <p:cNvPr id="9" name="矩形 8"/>
          <p:cNvSpPr/>
          <p:nvPr/>
        </p:nvSpPr>
        <p:spPr>
          <a:xfrm>
            <a:off x="5030533" y="2577398"/>
            <a:ext cx="1318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47.1kg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9592" y="5370359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62.8cm³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536568" y="4600305"/>
            <a:ext cx="5349286" cy="3899561"/>
            <a:chOff x="5800299" y="2436704"/>
            <a:chExt cx="3630304" cy="2429927"/>
          </a:xfrm>
        </p:grpSpPr>
        <p:sp>
          <p:nvSpPr>
            <p:cNvPr id="12" name="圆角矩形 11"/>
            <p:cNvSpPr/>
            <p:nvPr/>
          </p:nvSpPr>
          <p:spPr>
            <a:xfrm>
              <a:off x="5800299" y="2436704"/>
              <a:ext cx="3630304" cy="1282889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spAutoFit/>
            </a:bodyPr>
            <a:lstStyle/>
            <a:p>
              <a:pPr algn="ctr"/>
              <a:endPara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963134" y="2477983"/>
              <a:ext cx="3290048" cy="23886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讲解：由“高增加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厘米”和“圆柱体的表面积就增加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25.12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平方厘米”这两个条件，我们可以求出圆柱的底面周长：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25.12÷2=12.56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厘米，那圆柱的底面半径是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厘米。 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698518" y="4901474"/>
            <a:ext cx="3327392" cy="1926898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8400" y="1216025"/>
            <a:ext cx="9955165" cy="168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用橡皮泥做一个圆柱形学具，做出的圆柱底面直径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再做一个长方体纸盒，使橡皮泥圆柱正好能装进去，至少需要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平方厘米硬纸？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5952" y="3415791"/>
            <a:ext cx="1475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128cm²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012928" y="2905077"/>
            <a:ext cx="5349286" cy="1438323"/>
            <a:chOff x="5800299" y="2436704"/>
            <a:chExt cx="3630304" cy="1282889"/>
          </a:xfrm>
        </p:grpSpPr>
        <p:sp>
          <p:nvSpPr>
            <p:cNvPr id="12" name="圆角矩形 11"/>
            <p:cNvSpPr/>
            <p:nvPr/>
          </p:nvSpPr>
          <p:spPr>
            <a:xfrm>
              <a:off x="5800299" y="2436704"/>
              <a:ext cx="3630304" cy="1282889"/>
            </a:xfrm>
            <a:prstGeom prst="round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spAutoFit/>
            </a:bodyPr>
            <a:lstStyle/>
            <a:p>
              <a:pPr algn="ctr"/>
              <a:endPara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970427" y="2513528"/>
              <a:ext cx="3290048" cy="7479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讲解：这个长方体纸盒的长和宽是圆柱的底面直径，高是圆柱的高；运用长方体的表面积公式进行计算。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 l="2505" t="5680" r="2374" b="4732"/>
          <a:stretch>
            <a:fillRect/>
          </a:stretch>
        </p:blipFill>
        <p:spPr>
          <a:xfrm>
            <a:off x="2682421" y="1216025"/>
            <a:ext cx="8214179" cy="430594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968" y="4252846"/>
            <a:ext cx="2317221" cy="2538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32996" y="1742998"/>
            <a:ext cx="7391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如果用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表示圆柱的体积，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表示圆柱的底面积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表示圆柱的高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代表半径，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代表直径。圆柱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的体积公式可以写成：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8582" y="3898903"/>
            <a:ext cx="56605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40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l-GR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=π</a:t>
            </a:r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r²h </a:t>
            </a:r>
            <a:r>
              <a:rPr lang="en-US" altLang="zh-CN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l-GR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π(</a:t>
            </a:r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d/2</a:t>
            </a:r>
            <a:r>
              <a:rPr lang="el-GR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²h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168400" y="1523105"/>
            <a:ext cx="7720084" cy="662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讨论：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下面各圆柱的体积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email"/>
          <a:srcRect r="-2073" b="-321"/>
          <a:stretch>
            <a:fillRect/>
          </a:stretch>
        </p:blipFill>
        <p:spPr>
          <a:xfrm>
            <a:off x="9289968" y="3422603"/>
            <a:ext cx="2902032" cy="328897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768898" y="2218770"/>
            <a:ext cx="69148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r= 3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en-US" altLang="zh-CN" sz="28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TW" altLang="zh-CN" sz="28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TW" sz="28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d=4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厘米，h</a:t>
            </a:r>
            <a:r>
              <a:rPr lang="en-US" altLang="zh-CN" sz="28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TW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en-US" altLang="zh-CN" sz="2800" i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C=18.84 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en-US" altLang="zh-CN" sz="28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厘米。	</a:t>
            </a:r>
            <a:r>
              <a:rPr lang="en-US" altLang="zh-TW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（4）S =16平方米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h=5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TW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TW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TW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0085696" y="4868192"/>
            <a:ext cx="2106304" cy="1989808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4112" y="1319588"/>
            <a:ext cx="5929828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+mj-ea"/>
                <a:ea typeface="+mj-ea"/>
              </a:rPr>
              <a:t>说</a:t>
            </a:r>
            <a:r>
              <a:rPr lang="zh-CN" altLang="en-US" sz="2800" b="1" dirty="0" smtClean="0">
                <a:latin typeface="+mj-ea"/>
                <a:ea typeface="+mj-ea"/>
              </a:rPr>
              <a:t>一说：</a:t>
            </a:r>
            <a:r>
              <a:rPr lang="zh-CN" altLang="en-US" sz="2800" dirty="0" smtClean="0">
                <a:latin typeface="+mj-ea"/>
                <a:ea typeface="+mj-ea"/>
              </a:rPr>
              <a:t>下面的数据是怎么计算的？</a:t>
            </a:r>
            <a:endParaRPr lang="zh-CN" altLang="en-US" sz="2800" dirty="0">
              <a:latin typeface="+mj-ea"/>
              <a:ea typeface="+mj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154112" y="2058252"/>
            <a:ext cx="9728200" cy="2809940"/>
            <a:chOff x="1154112" y="2058252"/>
            <a:chExt cx="9728200" cy="280994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4112" y="2058252"/>
              <a:ext cx="9728200" cy="2809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" name="直接连接符 3"/>
            <p:cNvCxnSpPr/>
            <p:nvPr/>
          </p:nvCxnSpPr>
          <p:spPr>
            <a:xfrm>
              <a:off x="6414448" y="2197290"/>
              <a:ext cx="0" cy="25521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593110" y="2940002"/>
            <a:ext cx="1207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2.5cm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1552" y="3615622"/>
            <a:ext cx="1031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3dm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7088" y="4226201"/>
            <a:ext cx="1031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26462" y="4226201"/>
            <a:ext cx="740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92447" y="2940002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62.8cm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64267" y="3615622"/>
            <a:ext cx="1527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18.84dm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06160" y="2952615"/>
            <a:ext cx="1548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282.6cm²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65215" y="3630510"/>
            <a:ext cx="18018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244.92dm²</a:t>
            </a:r>
            <a:endParaRPr lang="zh-CN" altLang="en-US" sz="2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92512" y="4226201"/>
            <a:ext cx="1875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37.68m²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11846" y="2960684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157cm³</a:t>
            </a:r>
            <a:endParaRPr lang="zh-CN" altLang="en-US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64279" y="3634492"/>
            <a:ext cx="18018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282.6dm³</a:t>
            </a:r>
            <a:endParaRPr lang="zh-CN" altLang="en-US" sz="2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86216" y="4226201"/>
            <a:ext cx="1875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15.7m³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4" name="矩形 3"/>
          <p:cNvSpPr/>
          <p:nvPr/>
        </p:nvSpPr>
        <p:spPr>
          <a:xfrm>
            <a:off x="1147218" y="1216025"/>
            <a:ext cx="10043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+mj-ea"/>
                <a:ea typeface="+mj-ea"/>
              </a:rPr>
              <a:t>算一算：</a:t>
            </a:r>
            <a:r>
              <a:rPr lang="zh-CN" altLang="en-US" sz="2400" dirty="0">
                <a:latin typeface="+mj-ea"/>
                <a:ea typeface="+mj-ea"/>
              </a:rPr>
              <a:t>一个圆柱形油桶，从里面量，底面直径是</a:t>
            </a:r>
            <a:r>
              <a:rPr lang="en-US" altLang="zh-CN" sz="2400" dirty="0">
                <a:latin typeface="+mj-ea"/>
                <a:ea typeface="+mj-ea"/>
              </a:rPr>
              <a:t>40</a:t>
            </a:r>
            <a:r>
              <a:rPr lang="zh-CN" altLang="en-US" sz="2400" dirty="0">
                <a:latin typeface="+mj-ea"/>
                <a:ea typeface="+mj-ea"/>
              </a:rPr>
              <a:t>厘米</a:t>
            </a:r>
            <a:r>
              <a:rPr lang="zh-CN" altLang="en-US" sz="2400" dirty="0" smtClean="0">
                <a:latin typeface="+mj-ea"/>
                <a:ea typeface="+mj-ea"/>
              </a:rPr>
              <a:t>，高</a:t>
            </a:r>
            <a:r>
              <a:rPr lang="zh-CN" altLang="en-US" sz="2400" dirty="0">
                <a:latin typeface="+mj-ea"/>
                <a:ea typeface="+mj-ea"/>
              </a:rPr>
              <a:t>是</a:t>
            </a:r>
            <a:r>
              <a:rPr lang="en-US" altLang="zh-CN" sz="2400" dirty="0">
                <a:latin typeface="+mj-ea"/>
                <a:ea typeface="+mj-ea"/>
              </a:rPr>
              <a:t>50</a:t>
            </a:r>
            <a:r>
              <a:rPr lang="zh-CN" altLang="en-US" sz="2400" dirty="0">
                <a:latin typeface="+mj-ea"/>
                <a:ea typeface="+mj-ea"/>
              </a:rPr>
              <a:t>厘米。</a:t>
            </a:r>
          </a:p>
        </p:txBody>
      </p:sp>
      <p:sp>
        <p:nvSpPr>
          <p:cNvPr id="2" name="矩形 1"/>
          <p:cNvSpPr/>
          <p:nvPr/>
        </p:nvSpPr>
        <p:spPr>
          <a:xfrm>
            <a:off x="1147218" y="1746503"/>
            <a:ext cx="972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）它的容积是多少升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）如果</a:t>
            </a:r>
            <a:r>
              <a:rPr lang="en-US" altLang="zh-CN" sz="2400" dirty="0"/>
              <a:t>1</a:t>
            </a:r>
            <a:r>
              <a:rPr lang="zh-CN" altLang="en-US" sz="2400" dirty="0"/>
              <a:t>升柴油重</a:t>
            </a:r>
            <a:r>
              <a:rPr lang="en-US" altLang="zh-CN" sz="2400" dirty="0"/>
              <a:t>0.85</a:t>
            </a:r>
            <a:r>
              <a:rPr lang="zh-CN" altLang="en-US" sz="2400" dirty="0"/>
              <a:t>千克，这个油桶可装柴油多少千克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（</a:t>
            </a:r>
            <a:r>
              <a:rPr lang="en-US" altLang="zh-CN" sz="2400" dirty="0"/>
              <a:t>3</a:t>
            </a:r>
            <a:r>
              <a:rPr lang="zh-CN" altLang="en-US" sz="2400" dirty="0"/>
              <a:t>）做这样一个油桶，至少需要铁皮多少平方</a:t>
            </a:r>
            <a:r>
              <a:rPr lang="zh-CN" altLang="en-US" sz="2400" dirty="0" smtClean="0"/>
              <a:t>分米</a:t>
            </a:r>
            <a:r>
              <a:rPr lang="zh-CN" altLang="en-US" sz="2400" dirty="0"/>
              <a:t>？</a:t>
            </a:r>
            <a:r>
              <a:rPr lang="zh-CN" altLang="en-US" sz="2400" dirty="0" smtClean="0"/>
              <a:t>（</a:t>
            </a:r>
            <a:r>
              <a:rPr lang="zh-CN" altLang="en-US" sz="2400" dirty="0"/>
              <a:t>得数</a:t>
            </a:r>
            <a:r>
              <a:rPr lang="zh-CN" altLang="en-US" sz="2400" dirty="0" smtClean="0"/>
              <a:t>保留一位 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 </a:t>
            </a:r>
            <a:r>
              <a:rPr lang="en-US" altLang="zh-CN" sz="2400" dirty="0" smtClean="0"/>
              <a:t>         </a:t>
            </a:r>
            <a:r>
              <a:rPr lang="zh-CN" altLang="en-US" sz="2400" dirty="0" smtClean="0"/>
              <a:t>小数</a:t>
            </a:r>
            <a:r>
              <a:rPr lang="zh-CN" altLang="en-US" sz="2400" dirty="0"/>
              <a:t>）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2502" y="4095642"/>
            <a:ext cx="9783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=20²π×50=62800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    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62800cm³=62.8l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2502" y="4658336"/>
            <a:ext cx="5245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62.8×0.85=53.38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kg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502" y="5113316"/>
            <a:ext cx="11008142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S=2πrh+2πr²=2×3.14×20×50+2×3.14×20²=8792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8792cm²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87.9dm²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091087" y="4811457"/>
            <a:ext cx="3100913" cy="2148329"/>
          </a:xfrm>
          <a:prstGeom prst="rect">
            <a:avLst/>
          </a:prstGeom>
        </p:spPr>
      </p:pic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168400" y="1240663"/>
            <a:ext cx="9713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+mj-ea"/>
                <a:ea typeface="+mj-ea"/>
              </a:rPr>
              <a:t>试一试：</a:t>
            </a:r>
            <a:r>
              <a:rPr lang="zh-CN" altLang="en-US" sz="2400" dirty="0" smtClean="0">
                <a:latin typeface="+mj-ea"/>
                <a:ea typeface="+mj-ea"/>
              </a:rPr>
              <a:t>一</a:t>
            </a:r>
            <a:r>
              <a:rPr lang="zh-CN" altLang="en-US" sz="2400" dirty="0">
                <a:latin typeface="+mj-ea"/>
                <a:ea typeface="+mj-ea"/>
              </a:rPr>
              <a:t>个圆柱形水池，从里面量，底面直径是</a:t>
            </a:r>
            <a:r>
              <a:rPr lang="en-US" altLang="zh-CN" sz="2400" dirty="0">
                <a:latin typeface="+mj-ea"/>
                <a:ea typeface="+mj-ea"/>
              </a:rPr>
              <a:t>8</a:t>
            </a:r>
            <a:r>
              <a:rPr lang="zh-CN" altLang="en-US" sz="2400" dirty="0">
                <a:latin typeface="+mj-ea"/>
                <a:ea typeface="+mj-ea"/>
              </a:rPr>
              <a:t>米，深</a:t>
            </a:r>
            <a:r>
              <a:rPr lang="en-US" altLang="zh-CN" sz="2400" dirty="0">
                <a:latin typeface="+mj-ea"/>
                <a:ea typeface="+mj-ea"/>
              </a:rPr>
              <a:t>3.5</a:t>
            </a:r>
            <a:r>
              <a:rPr lang="zh-CN" altLang="en-US" sz="2400" dirty="0">
                <a:latin typeface="+mj-ea"/>
                <a:ea typeface="+mj-ea"/>
              </a:rPr>
              <a:t>米</a:t>
            </a:r>
            <a:r>
              <a:rPr lang="zh-CN" altLang="en-US" sz="2400" dirty="0" smtClean="0">
                <a:latin typeface="+mj-ea"/>
                <a:ea typeface="+mj-ea"/>
              </a:rPr>
              <a:t>。</a:t>
            </a:r>
            <a:endParaRPr lang="en-US" altLang="zh-CN" sz="24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+mj-ea"/>
                <a:ea typeface="+mj-ea"/>
              </a:rPr>
              <a:t>（</a:t>
            </a:r>
            <a:r>
              <a:rPr lang="en-US" altLang="zh-CN" sz="2400" dirty="0">
                <a:latin typeface="+mj-ea"/>
                <a:ea typeface="+mj-ea"/>
              </a:rPr>
              <a:t>1</a:t>
            </a:r>
            <a:r>
              <a:rPr lang="zh-CN" altLang="en-US" sz="2400" dirty="0">
                <a:latin typeface="+mj-ea"/>
                <a:ea typeface="+mj-ea"/>
              </a:rPr>
              <a:t>）水池里最多能蓄水多少吨？（</a:t>
            </a:r>
            <a:r>
              <a:rPr lang="en-US" altLang="zh-CN" sz="2400" dirty="0">
                <a:latin typeface="+mj-ea"/>
                <a:ea typeface="+mj-ea"/>
              </a:rPr>
              <a:t>1</a:t>
            </a:r>
            <a:r>
              <a:rPr lang="zh-CN" altLang="en-US" sz="2400" dirty="0">
                <a:latin typeface="+mj-ea"/>
                <a:ea typeface="+mj-ea"/>
              </a:rPr>
              <a:t>立方米水重</a:t>
            </a:r>
            <a:r>
              <a:rPr lang="en-US" altLang="zh-CN" sz="2400" dirty="0">
                <a:latin typeface="+mj-ea"/>
                <a:ea typeface="+mj-ea"/>
              </a:rPr>
              <a:t>1</a:t>
            </a:r>
            <a:r>
              <a:rPr lang="zh-CN" altLang="en-US" sz="2400" dirty="0">
                <a:latin typeface="+mj-ea"/>
                <a:ea typeface="+mj-ea"/>
              </a:rPr>
              <a:t>吨</a:t>
            </a:r>
            <a:r>
              <a:rPr lang="zh-CN" altLang="en-US" sz="2400" dirty="0" smtClean="0">
                <a:latin typeface="+mj-ea"/>
                <a:ea typeface="+mj-ea"/>
              </a:rPr>
              <a:t>）</a:t>
            </a:r>
            <a:endParaRPr lang="en-US" altLang="zh-CN" sz="24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+mj-ea"/>
                <a:ea typeface="+mj-ea"/>
              </a:rPr>
              <a:t>（</a:t>
            </a:r>
            <a:r>
              <a:rPr lang="en-US" altLang="zh-CN" sz="2400" dirty="0">
                <a:latin typeface="+mj-ea"/>
                <a:ea typeface="+mj-ea"/>
              </a:rPr>
              <a:t>2</a:t>
            </a:r>
            <a:r>
              <a:rPr lang="zh-CN" altLang="en-US" sz="2400" dirty="0">
                <a:latin typeface="+mj-ea"/>
                <a:ea typeface="+mj-ea"/>
              </a:rPr>
              <a:t>）在水池的底面和四周抹上水泥，抹水泥部分的面积是多少？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3152" y="3291736"/>
            <a:ext cx="9894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=4²π×3.5=175.84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    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175.84m³=175.84t</a:t>
            </a:r>
            <a:endParaRPr lang="zh-CN" altLang="en-US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3152" y="3875307"/>
            <a:ext cx="10285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+πr²=2×3.14×4×3.5+3.14×4²=138.16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3" name="矩形 2"/>
          <p:cNvSpPr/>
          <p:nvPr/>
        </p:nvSpPr>
        <p:spPr>
          <a:xfrm>
            <a:off x="1168400" y="1240663"/>
            <a:ext cx="9713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+mj-ea"/>
                <a:ea typeface="+mj-ea"/>
              </a:rPr>
              <a:t>试一试：</a:t>
            </a:r>
            <a:r>
              <a:rPr lang="zh-CN" altLang="en-US" sz="2400" dirty="0">
                <a:latin typeface="+mj-ea"/>
                <a:ea typeface="+mj-ea"/>
              </a:rPr>
              <a:t>一个圆柱形蛋糕盒，底面半径是</a:t>
            </a:r>
            <a:r>
              <a:rPr lang="en-US" altLang="zh-CN" sz="2400" dirty="0">
                <a:latin typeface="+mj-ea"/>
                <a:ea typeface="+mj-ea"/>
              </a:rPr>
              <a:t>15</a:t>
            </a:r>
            <a:r>
              <a:rPr lang="zh-CN" altLang="en-US" sz="2400" dirty="0">
                <a:latin typeface="+mj-ea"/>
                <a:ea typeface="+mj-ea"/>
              </a:rPr>
              <a:t>厘米，高是</a:t>
            </a:r>
            <a:r>
              <a:rPr lang="en-US" altLang="zh-CN" sz="2400" dirty="0">
                <a:latin typeface="+mj-ea"/>
                <a:ea typeface="+mj-ea"/>
              </a:rPr>
              <a:t>20</a:t>
            </a:r>
            <a:r>
              <a:rPr lang="zh-CN" altLang="en-US" sz="2400" dirty="0">
                <a:latin typeface="+mj-ea"/>
                <a:ea typeface="+mj-ea"/>
              </a:rPr>
              <a:t>厘米</a:t>
            </a:r>
            <a:r>
              <a:rPr lang="zh-CN" altLang="en-US" sz="2400" dirty="0" smtClean="0">
                <a:latin typeface="+mj-ea"/>
                <a:ea typeface="+mj-ea"/>
              </a:rPr>
              <a:t>。</a:t>
            </a:r>
            <a:endParaRPr lang="en-US" altLang="zh-CN" sz="24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+mj-ea"/>
                <a:ea typeface="+mj-ea"/>
              </a:rPr>
              <a:t>（</a:t>
            </a:r>
            <a:r>
              <a:rPr lang="en-US" altLang="zh-CN" sz="2400" dirty="0">
                <a:latin typeface="+mj-ea"/>
                <a:ea typeface="+mj-ea"/>
              </a:rPr>
              <a:t>1</a:t>
            </a:r>
            <a:r>
              <a:rPr lang="zh-CN" altLang="en-US" sz="2400" dirty="0">
                <a:latin typeface="+mj-ea"/>
                <a:ea typeface="+mj-ea"/>
              </a:rPr>
              <a:t>）做这个蛋糕盒大约要用硬纸板</a:t>
            </a:r>
            <a:r>
              <a:rPr lang="zh-CN" altLang="en-US" sz="2400" dirty="0" smtClean="0">
                <a:latin typeface="+mj-ea"/>
                <a:ea typeface="+mj-ea"/>
              </a:rPr>
              <a:t>多少平方厘米？</a:t>
            </a:r>
            <a:endParaRPr lang="en-US" altLang="zh-CN" sz="24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+mj-ea"/>
                <a:ea typeface="+mj-ea"/>
              </a:rPr>
              <a:t>（</a:t>
            </a:r>
            <a:r>
              <a:rPr lang="en-US" altLang="zh-CN" sz="2400" dirty="0">
                <a:latin typeface="+mj-ea"/>
                <a:ea typeface="+mj-ea"/>
              </a:rPr>
              <a:t>2</a:t>
            </a:r>
            <a:r>
              <a:rPr lang="zh-CN" altLang="en-US" sz="2400" dirty="0">
                <a:latin typeface="+mj-ea"/>
                <a:ea typeface="+mj-ea"/>
              </a:rPr>
              <a:t>）用彩带捆扎这个蛋糕盒（</a:t>
            </a:r>
            <a:r>
              <a:rPr lang="zh-CN" altLang="en-US" sz="2400" dirty="0" smtClean="0">
                <a:latin typeface="+mj-ea"/>
                <a:ea typeface="+mj-ea"/>
              </a:rPr>
              <a:t>如下图），至少</a:t>
            </a:r>
            <a:r>
              <a:rPr lang="zh-CN" altLang="en-US" sz="2400" dirty="0">
                <a:latin typeface="+mj-ea"/>
                <a:ea typeface="+mj-ea"/>
              </a:rPr>
              <a:t>需要彩带多少厘米</a:t>
            </a:r>
            <a:r>
              <a:rPr lang="zh-CN" altLang="en-US" sz="2400" dirty="0" smtClean="0">
                <a:latin typeface="+mj-ea"/>
                <a:ea typeface="+mj-ea"/>
              </a:rPr>
              <a:t>？   </a:t>
            </a:r>
            <a:endParaRPr lang="en-US" altLang="zh-CN" sz="240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+mj-ea"/>
                <a:ea typeface="+mj-ea"/>
              </a:rPr>
              <a:t> </a:t>
            </a:r>
            <a:r>
              <a:rPr lang="en-US" altLang="zh-CN" sz="2400" dirty="0" smtClean="0">
                <a:latin typeface="+mj-ea"/>
                <a:ea typeface="+mj-ea"/>
              </a:rPr>
              <a:t>      </a:t>
            </a:r>
            <a:r>
              <a:rPr lang="zh-CN" altLang="en-US" sz="2400" dirty="0" smtClean="0">
                <a:latin typeface="+mj-ea"/>
                <a:ea typeface="+mj-ea"/>
              </a:rPr>
              <a:t>（</a:t>
            </a:r>
            <a:r>
              <a:rPr lang="zh-CN" altLang="en-US" sz="2400" dirty="0">
                <a:latin typeface="+mj-ea"/>
                <a:ea typeface="+mj-ea"/>
              </a:rPr>
              <a:t>打结处大约用彩带</a:t>
            </a:r>
            <a:r>
              <a:rPr lang="en-US" altLang="zh-CN" sz="2400" dirty="0">
                <a:latin typeface="+mj-ea"/>
                <a:ea typeface="+mj-ea"/>
              </a:rPr>
              <a:t>15</a:t>
            </a:r>
            <a:r>
              <a:rPr lang="zh-CN" altLang="en-US" sz="2400" dirty="0">
                <a:latin typeface="+mj-ea"/>
                <a:ea typeface="+mj-ea"/>
              </a:rPr>
              <a:t>厘米）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5153" y="4135709"/>
            <a:ext cx="2705802" cy="228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68400" y="3554750"/>
            <a:ext cx="9480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S=2πrh+2πr²=2×3.14×15×20+2×3.14×15²=3297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m²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8400" y="4588579"/>
            <a:ext cx="6636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l=4h+4d+15=4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20+30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+15=215cm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矩形 1"/>
          <p:cNvSpPr/>
          <p:nvPr/>
        </p:nvSpPr>
        <p:spPr>
          <a:xfrm>
            <a:off x="1168400" y="1173776"/>
            <a:ext cx="10022764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一个用塑料薄膜覆盖的蔬菜大棚，长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横截面是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半径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米的半圆形。</a:t>
            </a:r>
          </a:p>
        </p:txBody>
      </p:sp>
      <p:sp>
        <p:nvSpPr>
          <p:cNvPr id="3" name="矩形 2"/>
          <p:cNvSpPr/>
          <p:nvPr/>
        </p:nvSpPr>
        <p:spPr>
          <a:xfrm>
            <a:off x="1904098" y="2449519"/>
            <a:ext cx="972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）搭建这个大棚大约要用多少 平方米的塑料薄膜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endParaRPr lang="en-US" altLang="zh-CN" sz="2400" dirty="0"/>
          </a:p>
          <a:p>
            <a:pPr>
              <a:lnSpc>
                <a:spcPct val="150000"/>
              </a:lnSpc>
            </a:pP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/>
              <a:t>）大棚内的空间大约有多大？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5560" y="5071741"/>
            <a:ext cx="4316440" cy="1347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90700" y="3280514"/>
            <a:ext cx="8404865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S=π</a:t>
            </a:r>
            <a:r>
              <a:rPr lang="en-US" altLang="zh-CN" sz="28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rh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+πr²=3.14×2×15+3.14×2²=106.76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m²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699" y="4944070"/>
            <a:ext cx="6227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V=1/2sh=1/2×2²π×15=94.2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m³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1802</Words>
  <Application>Microsoft Office PowerPoint</Application>
  <PresentationFormat>宽屏</PresentationFormat>
  <Paragraphs>207</Paragraphs>
  <Slides>25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718</cp:revision>
  <dcterms:created xsi:type="dcterms:W3CDTF">2016-05-27T03:58:00Z</dcterms:created>
  <dcterms:modified xsi:type="dcterms:W3CDTF">2023-01-16T18:19:21Z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387BCF01E4BB4AEDA6273C93ABBDA23B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