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sldIdLst>
    <p:sldId id="537" r:id="rId2"/>
    <p:sldId id="510" r:id="rId3"/>
    <p:sldId id="524" r:id="rId4"/>
    <p:sldId id="528" r:id="rId5"/>
    <p:sldId id="533" r:id="rId6"/>
    <p:sldId id="526" r:id="rId7"/>
    <p:sldId id="534" r:id="rId8"/>
    <p:sldId id="535" r:id="rId9"/>
    <p:sldId id="518" r:id="rId10"/>
    <p:sldId id="502" r:id="rId11"/>
    <p:sldId id="536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楷体" panose="0201060004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6CCC"/>
    <a:srgbClr val="009900"/>
    <a:srgbClr val="0000FF"/>
    <a:srgbClr val="AFF22A"/>
    <a:srgbClr val="FF0000"/>
    <a:srgbClr val="FF9933"/>
    <a:srgbClr val="FFFFFF"/>
    <a:srgbClr val="CC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30820CF-B880-4189-942D-D702A7CBA730}" type="datetimeFigureOut">
              <a:rPr lang="zh-CN" altLang="en-US" sz="1400" smtClean="0">
                <a:solidFill>
                  <a:prstClr val="black"/>
                </a:solidFill>
              </a:rPr>
              <a:t>2023-01-17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30820CF-B880-4189-942D-D702A7CBA730}" type="datetimeFigureOut">
              <a:rPr lang="zh-CN" altLang="en-US" sz="1400" smtClean="0">
                <a:solidFill>
                  <a:prstClr val="black"/>
                </a:solidFill>
              </a:rPr>
              <a:t>2023-01-17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915816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3"/>
            <a:ext cx="2789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因数与倍数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公倍数和最小公倍数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image" Target="../media/image17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7" y="1491630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公倍数和最小公倍数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711007" y="438104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8299" y="637094"/>
            <a:ext cx="265200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公倍数和公因数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19704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4" y="432126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39552" y="536362"/>
            <a:ext cx="786556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照样子画出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的倍数，再填空。</a:t>
            </a:r>
          </a:p>
        </p:txBody>
      </p:sp>
      <p:pic>
        <p:nvPicPr>
          <p:cNvPr id="41" name="图片 4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037" y="1499570"/>
            <a:ext cx="7318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组合 83"/>
          <p:cNvGrpSpPr/>
          <p:nvPr/>
        </p:nvGrpSpPr>
        <p:grpSpPr bwMode="auto">
          <a:xfrm>
            <a:off x="1875358" y="1491632"/>
            <a:ext cx="5797550" cy="265113"/>
            <a:chOff x="2725" y="5118"/>
            <a:chExt cx="9131" cy="417"/>
          </a:xfrm>
        </p:grpSpPr>
        <p:pic>
          <p:nvPicPr>
            <p:cNvPr id="43" name="图片 7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25" y="5131"/>
              <a:ext cx="153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7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19" y="5131"/>
              <a:ext cx="153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7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4" y="5131"/>
              <a:ext cx="153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图片 7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47" y="5131"/>
              <a:ext cx="153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图片 8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39" y="5131"/>
              <a:ext cx="153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8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98" y="5131"/>
              <a:ext cx="153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8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26" y="5118"/>
              <a:ext cx="153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组合 95"/>
          <p:cNvGrpSpPr/>
          <p:nvPr/>
        </p:nvGrpSpPr>
        <p:grpSpPr bwMode="auto">
          <a:xfrm>
            <a:off x="2227783" y="1844055"/>
            <a:ext cx="5056188" cy="446088"/>
            <a:chOff x="3281" y="5672"/>
            <a:chExt cx="7961" cy="704"/>
          </a:xfrm>
        </p:grpSpPr>
        <p:pic>
          <p:nvPicPr>
            <p:cNvPr id="51" name="图片 9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3281" y="5672"/>
              <a:ext cx="226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图片 9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5210" y="5739"/>
              <a:ext cx="226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图片 9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7102" y="5812"/>
              <a:ext cx="226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图片 9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8974" y="5812"/>
              <a:ext cx="226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文本框 96"/>
          <p:cNvSpPr txBox="1"/>
          <p:nvPr/>
        </p:nvSpPr>
        <p:spPr>
          <a:xfrm>
            <a:off x="997074" y="2748867"/>
            <a:ext cx="6599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buFontTx/>
              <a:buNone/>
              <a:defRPr/>
            </a:pPr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4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和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的公倍数有</a:t>
            </a:r>
            <a:r>
              <a:rPr lang="zh-CN" altLang="en-US" sz="2400" b="1" u="sng" noProof="1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          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，</a:t>
            </a:r>
            <a:endParaRPr lang="en-US" altLang="zh-CN" sz="2400" b="1" noProof="1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fontAlgn="auto">
              <a:buFontTx/>
              <a:buNone/>
              <a:defRPr/>
            </a:pP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最小公倍数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是</a:t>
            </a:r>
            <a:r>
              <a:rPr lang="zh-CN" altLang="en-US" sz="2400" b="1" u="sng" noProof="1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      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。</a:t>
            </a:r>
          </a:p>
        </p:txBody>
      </p:sp>
      <p:sp>
        <p:nvSpPr>
          <p:cNvPr id="56" name="文本框 97"/>
          <p:cNvSpPr txBox="1">
            <a:spLocks noChangeArrowheads="1"/>
          </p:cNvSpPr>
          <p:nvPr/>
        </p:nvSpPr>
        <p:spPr bwMode="auto">
          <a:xfrm>
            <a:off x="3290365" y="2721880"/>
            <a:ext cx="2217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、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 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57" name="文本框 97"/>
          <p:cNvSpPr txBox="1">
            <a:spLocks noChangeArrowheads="1"/>
          </p:cNvSpPr>
          <p:nvPr/>
        </p:nvSpPr>
        <p:spPr bwMode="auto">
          <a:xfrm>
            <a:off x="3131843" y="3122663"/>
            <a:ext cx="1357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46436" y="534349"/>
            <a:ext cx="786556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先填一填，再说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的最小公倍数。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28"/>
          <p:cNvSpPr txBox="1">
            <a:spLocks noChangeArrowheads="1"/>
          </p:cNvSpPr>
          <p:nvPr/>
        </p:nvSpPr>
        <p:spPr bwMode="auto">
          <a:xfrm>
            <a:off x="296891" y="1347616"/>
            <a:ext cx="2186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50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以内</a:t>
            </a:r>
            <a:r>
              <a:rPr lang="en-US" altLang="zh-CN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倍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数</a:t>
            </a:r>
            <a:endParaRPr lang="zh-CN" altLang="en-US" sz="2400" b="1" dirty="0">
              <a:solidFill>
                <a:srgbClr val="CC0066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9516" y="1809281"/>
            <a:ext cx="2147193" cy="115455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en-US" altLang="zh-CN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4"/>
          <p:cNvSpPr txBox="1">
            <a:spLocks noChangeArrowheads="1"/>
          </p:cNvSpPr>
          <p:nvPr/>
        </p:nvSpPr>
        <p:spPr bwMode="auto">
          <a:xfrm>
            <a:off x="258239" y="1995688"/>
            <a:ext cx="18950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12 18 24</a:t>
            </a:r>
          </a:p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30 36 42 48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2483768" y="1347616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50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以内</a:t>
            </a:r>
            <a:r>
              <a:rPr lang="en-US" altLang="zh-CN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倍数</a:t>
            </a: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2497218" y="1956779"/>
            <a:ext cx="1630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16 24 32 40 48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4"/>
          <p:cNvSpPr txBox="1">
            <a:spLocks noChangeArrowheads="1"/>
          </p:cNvSpPr>
          <p:nvPr/>
        </p:nvSpPr>
        <p:spPr bwMode="auto">
          <a:xfrm>
            <a:off x="5721805" y="3190207"/>
            <a:ext cx="2972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50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以内</a:t>
            </a:r>
            <a:r>
              <a:rPr lang="en-US" altLang="zh-CN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en-US" altLang="zh-CN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的公倍数</a:t>
            </a:r>
            <a:endParaRPr lang="zh-CN" altLang="en-US" sz="2400" b="1" dirty="0">
              <a:solidFill>
                <a:srgbClr val="CC0066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7273383" y="2685853"/>
            <a:ext cx="34925" cy="461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2411760" y="1809281"/>
            <a:ext cx="2016596" cy="112251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en-US" altLang="zh-CN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17"/>
          <p:cNvSpPr txBox="1">
            <a:spLocks noChangeArrowheads="1"/>
          </p:cNvSpPr>
          <p:nvPr/>
        </p:nvSpPr>
        <p:spPr bwMode="auto">
          <a:xfrm>
            <a:off x="4644008" y="1390007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50</a:t>
            </a:r>
            <a:r>
              <a:rPr lang="zh-CN" altLang="en-US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以内</a:t>
            </a:r>
            <a:r>
              <a:rPr lang="en-US" altLang="zh-CN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的倍数</a:t>
            </a:r>
          </a:p>
        </p:txBody>
      </p:sp>
      <p:sp>
        <p:nvSpPr>
          <p:cNvPr id="28" name="椭圆 27"/>
          <p:cNvSpPr/>
          <p:nvPr/>
        </p:nvSpPr>
        <p:spPr>
          <a:xfrm>
            <a:off x="5436096" y="1916806"/>
            <a:ext cx="2047006" cy="10470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en-US" altLang="zh-CN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19"/>
          <p:cNvSpPr txBox="1">
            <a:spLocks noChangeArrowheads="1"/>
          </p:cNvSpPr>
          <p:nvPr/>
        </p:nvSpPr>
        <p:spPr bwMode="auto">
          <a:xfrm>
            <a:off x="5526080" y="1995688"/>
            <a:ext cx="1428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6 12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30 36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42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20"/>
          <p:cNvSpPr txBox="1">
            <a:spLocks noChangeArrowheads="1"/>
          </p:cNvSpPr>
          <p:nvPr/>
        </p:nvSpPr>
        <p:spPr bwMode="auto">
          <a:xfrm>
            <a:off x="6779274" y="1390007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50</a:t>
            </a:r>
            <a:r>
              <a:rPr lang="zh-CN" altLang="en-US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以内</a:t>
            </a:r>
            <a:r>
              <a:rPr lang="en-US" altLang="zh-CN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的倍数</a:t>
            </a:r>
          </a:p>
        </p:txBody>
      </p:sp>
      <p:sp>
        <p:nvSpPr>
          <p:cNvPr id="37" name="文本框 21"/>
          <p:cNvSpPr txBox="1">
            <a:spLocks noChangeArrowheads="1"/>
          </p:cNvSpPr>
          <p:nvPr/>
        </p:nvSpPr>
        <p:spPr bwMode="auto">
          <a:xfrm>
            <a:off x="7593116" y="2027934"/>
            <a:ext cx="962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16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32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844180" y="1916808"/>
            <a:ext cx="2048300" cy="101498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en-US" altLang="zh-CN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23"/>
          <p:cNvSpPr txBox="1">
            <a:spLocks noChangeArrowheads="1"/>
          </p:cNvSpPr>
          <p:nvPr/>
        </p:nvSpPr>
        <p:spPr bwMode="auto">
          <a:xfrm>
            <a:off x="6886270" y="1995688"/>
            <a:ext cx="495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24</a:t>
            </a:r>
          </a:p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48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右箭头 39"/>
          <p:cNvSpPr/>
          <p:nvPr/>
        </p:nvSpPr>
        <p:spPr>
          <a:xfrm>
            <a:off x="4644380" y="2356868"/>
            <a:ext cx="647700" cy="142875"/>
          </a:xfrm>
          <a:prstGeom prst="rightArrow">
            <a:avLst/>
          </a:prstGeom>
          <a:solidFill>
            <a:srgbClr val="D60093"/>
          </a:solidFill>
          <a:ln w="12700" cmpd="sng">
            <a:solidFill>
              <a:srgbClr val="CC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9" grpId="0" bldLvl="0" animBg="1"/>
      <p:bldP spid="20" grpId="0"/>
      <p:bldP spid="21" grpId="0"/>
      <p:bldP spid="22" grpId="0"/>
      <p:bldP spid="24" grpId="0"/>
      <p:bldP spid="26" grpId="0" bldLvl="0" animBg="1"/>
      <p:bldP spid="27" grpId="0"/>
      <p:bldP spid="28" grpId="0" bldLvl="0" animBg="1"/>
      <p:bldP spid="35" grpId="0"/>
      <p:bldP spid="36" grpId="0"/>
      <p:bldP spid="37" grpId="0"/>
      <p:bldP spid="38" grpId="0" bldLvl="0" animBg="1"/>
      <p:bldP spid="39" grpId="0"/>
      <p:bldP spid="4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38100" y="1923680"/>
            <a:ext cx="7117927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我认识了公倍数，会找两个数的公倍数和最小公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倍数。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899596" y="2787776"/>
            <a:ext cx="6955327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spcBef>
                <a:spcPts val="0"/>
              </a:spcBef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找两个数的最小公倍数：从小到大依次写出两个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spcBef>
                <a:spcPts val="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数的部分倍数，对比找出公倍数，并找出最小的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spcBef>
                <a:spcPts val="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98336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19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51209" name="矩形 4"/>
          <p:cNvSpPr>
            <a:spLocks noChangeArrowheads="1"/>
          </p:cNvSpPr>
          <p:nvPr/>
        </p:nvSpPr>
        <p:spPr bwMode="auto">
          <a:xfrm>
            <a:off x="3178863" y="1714978"/>
            <a:ext cx="30972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2" cstate="email"/>
          <a:srcRect l="3464" t="4139" r="9238" b="6462"/>
          <a:stretch>
            <a:fillRect/>
          </a:stretch>
        </p:blipFill>
        <p:spPr bwMode="auto">
          <a:xfrm>
            <a:off x="4" y="1803609"/>
            <a:ext cx="1598389" cy="1311216"/>
          </a:xfrm>
          <a:prstGeom prst="rect">
            <a:avLst/>
          </a:prstGeom>
          <a:noFill/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529368" y="3448845"/>
            <a:ext cx="3672408" cy="1132897"/>
          </a:xfrm>
          <a:prstGeom prst="wedgeRoundRectCallout">
            <a:avLst>
              <a:gd name="adj1" fmla="val -40083"/>
              <a:gd name="adj2" fmla="val -81428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哪一个正方形能正好铺满长是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米，宽是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米的小会议室？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380312" y="1851671"/>
            <a:ext cx="1007442" cy="1194549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1598389" y="899967"/>
            <a:ext cx="4773810" cy="2174194"/>
            <a:chOff x="1598389" y="899966"/>
            <a:chExt cx="4773810" cy="2174194"/>
          </a:xfrm>
        </p:grpSpPr>
        <p:pic>
          <p:nvPicPr>
            <p:cNvPr id="12" name="图片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8389" y="899966"/>
              <a:ext cx="2096829" cy="171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1284683"/>
              <a:ext cx="1440160" cy="128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835696" y="2612495"/>
              <a:ext cx="4536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边长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厘米          边长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圆角矩形标注 18"/>
          <p:cNvSpPr>
            <a:spLocks noChangeArrowheads="1"/>
          </p:cNvSpPr>
          <p:nvPr/>
        </p:nvSpPr>
        <p:spPr bwMode="auto">
          <a:xfrm>
            <a:off x="4542256" y="3291832"/>
            <a:ext cx="3812322" cy="1159351"/>
          </a:xfrm>
          <a:prstGeom prst="wedgeRoundRectCallout">
            <a:avLst>
              <a:gd name="adj1" fmla="val 33074"/>
              <a:gd name="adj2" fmla="val -79591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边长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厘米的正方形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能正好铺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满小会议室，边长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厘米的正方形不可以。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童晓芳\个人专业成长\各类撰稿\20180605路编1-6下册《课件》\课件专用人物图\43.jpg"/>
          <p:cNvPicPr>
            <a:picLocks noChangeAspect="1" noChangeArrowheads="1"/>
          </p:cNvPicPr>
          <p:nvPr/>
        </p:nvPicPr>
        <p:blipFill rotWithShape="1">
          <a:blip r:embed="rId2" cstate="email"/>
          <a:srcRect l="22423" t="15455" r="28252" b="13044"/>
          <a:stretch>
            <a:fillRect/>
          </a:stretch>
        </p:blipFill>
        <p:spPr bwMode="auto">
          <a:xfrm>
            <a:off x="1003751" y="3377742"/>
            <a:ext cx="970789" cy="11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圆角矩形标注 19"/>
          <p:cNvSpPr/>
          <p:nvPr/>
        </p:nvSpPr>
        <p:spPr>
          <a:xfrm>
            <a:off x="2091249" y="3867896"/>
            <a:ext cx="5113809" cy="459631"/>
          </a:xfrm>
          <a:prstGeom prst="wedgeRoundRectCallout">
            <a:avLst>
              <a:gd name="adj1" fmla="val -54383"/>
              <a:gd name="adj2" fmla="val -4470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可以正好铺满哪个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正方形？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051720" y="876659"/>
            <a:ext cx="6152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厘米、宽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厘米的长方形纸片分别铺右边的两个正方形。</a:t>
            </a:r>
          </a:p>
        </p:txBody>
      </p:sp>
      <p:pic>
        <p:nvPicPr>
          <p:cNvPr id="28" name="图片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3900" y="1454646"/>
            <a:ext cx="7048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5580" y="1059584"/>
            <a:ext cx="1166673" cy="1064551"/>
            <a:chOff x="670145" y="1457273"/>
            <a:chExt cx="1555361" cy="1419401"/>
          </a:xfrm>
        </p:grpSpPr>
        <p:pic>
          <p:nvPicPr>
            <p:cNvPr id="19" name="图片 18" descr="28Z58PICt4r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862141" y="2322677"/>
              <a:ext cx="115230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27588" y="699542"/>
            <a:ext cx="7219541" cy="3355776"/>
            <a:chOff x="971600" y="2598753"/>
            <a:chExt cx="7219541" cy="2011495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2598753"/>
              <a:ext cx="7219541" cy="201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21" descr="屏幕剪辑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610" y="3507854"/>
              <a:ext cx="1152686" cy="981212"/>
            </a:xfrm>
            <a:prstGeom prst="rect">
              <a:avLst/>
            </a:prstGeom>
          </p:spPr>
        </p:pic>
        <p:pic>
          <p:nvPicPr>
            <p:cNvPr id="23" name="图片 22" descr="屏幕剪辑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7706" y="3534754"/>
              <a:ext cx="1152686" cy="981212"/>
            </a:xfrm>
            <a:prstGeom prst="rect">
              <a:avLst/>
            </a:prstGeom>
          </p:spPr>
        </p:pic>
      </p:grpSp>
      <p:pic>
        <p:nvPicPr>
          <p:cNvPr id="24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17536" r="23766" b="8409"/>
          <a:stretch>
            <a:fillRect/>
          </a:stretch>
        </p:blipFill>
        <p:spPr bwMode="auto">
          <a:xfrm>
            <a:off x="907617" y="3015096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7308304" y="3047499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圆角矩形标注 25"/>
          <p:cNvSpPr/>
          <p:nvPr/>
        </p:nvSpPr>
        <p:spPr>
          <a:xfrm>
            <a:off x="1763688" y="3047208"/>
            <a:ext cx="2560762" cy="687586"/>
          </a:xfrm>
          <a:prstGeom prst="wedgeRoundRectCallout">
            <a:avLst>
              <a:gd name="adj1" fmla="val -41925"/>
              <a:gd name="adj2" fmla="val 6523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可以正好铺满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边长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厘米的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正方形。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4572000" y="3075807"/>
            <a:ext cx="2664296" cy="660400"/>
          </a:xfrm>
          <a:prstGeom prst="wedgeRoundRectCallout">
            <a:avLst>
              <a:gd name="adj1" fmla="val 48808"/>
              <a:gd name="adj2" fmla="val 634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buFontTx/>
              <a:buNone/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不能正好铺满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边长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厘米的正方形。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9212" y="814960"/>
            <a:ext cx="225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6÷3=2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6÷2=3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9615" y="742952"/>
            <a:ext cx="196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8÷3=2……2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8÷2=4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1995326" y="1968695"/>
            <a:ext cx="955550" cy="93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5580112" y="1679055"/>
            <a:ext cx="1226128" cy="121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童晓芳\个人专业成长\各类撰稿\20180605路编1-6下册《课件》\课件专用人物图\43.jpg"/>
          <p:cNvPicPr>
            <a:picLocks noChangeAspect="1" noChangeArrowheads="1"/>
          </p:cNvPicPr>
          <p:nvPr/>
        </p:nvPicPr>
        <p:blipFill rotWithShape="1">
          <a:blip r:embed="rId2" cstate="email"/>
          <a:srcRect l="22423" t="15455" r="28252" b="13044"/>
          <a:stretch>
            <a:fillRect/>
          </a:stretch>
        </p:blipFill>
        <p:spPr bwMode="auto">
          <a:xfrm>
            <a:off x="687793" y="497424"/>
            <a:ext cx="970789" cy="11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圆角矩形标注 53"/>
          <p:cNvSpPr/>
          <p:nvPr/>
        </p:nvSpPr>
        <p:spPr>
          <a:xfrm>
            <a:off x="1697483" y="680024"/>
            <a:ext cx="5886450" cy="758166"/>
          </a:xfrm>
          <a:prstGeom prst="wedgeRoundRectCallout">
            <a:avLst>
              <a:gd name="adj1" fmla="val -53126"/>
              <a:gd name="adj2" fmla="val 33270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这样的长方形纸片还能正好铺满边长是多少厘米的正方形？与同学交流。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71604" y="1923678"/>
            <a:ext cx="7219541" cy="2275656"/>
            <a:chOff x="971600" y="2598753"/>
            <a:chExt cx="7219541" cy="2011495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71600" y="2598753"/>
              <a:ext cx="7219541" cy="201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21" descr="屏幕剪辑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1610" y="3507854"/>
              <a:ext cx="1152686" cy="981212"/>
            </a:xfrm>
            <a:prstGeom prst="rect">
              <a:avLst/>
            </a:prstGeom>
          </p:spPr>
        </p:pic>
        <p:pic>
          <p:nvPicPr>
            <p:cNvPr id="23" name="图片 22" descr="屏幕剪辑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7706" y="3534754"/>
              <a:ext cx="1152686" cy="981212"/>
            </a:xfrm>
            <a:prstGeom prst="rect">
              <a:avLst/>
            </a:prstGeom>
          </p:spPr>
        </p:pic>
      </p:grpSp>
      <p:pic>
        <p:nvPicPr>
          <p:cNvPr id="24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5" cstate="email"/>
          <a:srcRect l="25388" t="17536" r="23766" b="8409"/>
          <a:stretch>
            <a:fillRect/>
          </a:stretch>
        </p:blipFill>
        <p:spPr bwMode="auto">
          <a:xfrm>
            <a:off x="1080498" y="3161684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6" cstate="email"/>
          <a:srcRect l="30410" t="9934" r="25162" b="24128"/>
          <a:stretch>
            <a:fillRect/>
          </a:stretch>
        </p:blipFill>
        <p:spPr bwMode="auto">
          <a:xfrm>
            <a:off x="7375054" y="3128382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圆角矩形标注 25"/>
          <p:cNvSpPr/>
          <p:nvPr/>
        </p:nvSpPr>
        <p:spPr>
          <a:xfrm>
            <a:off x="1691680" y="1995688"/>
            <a:ext cx="2801250" cy="1060688"/>
          </a:xfrm>
          <a:prstGeom prst="wedgeRoundRectCallout">
            <a:avLst>
              <a:gd name="adj1" fmla="val -41925"/>
              <a:gd name="adj2" fmla="val 6523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buFontTx/>
              <a:buNone/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能正好铺满边长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的正方形。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4662749" y="1995687"/>
            <a:ext cx="3240360" cy="1074556"/>
          </a:xfrm>
          <a:prstGeom prst="wedgeRoundRectCallout">
            <a:avLst>
              <a:gd name="adj1" fmla="val 32582"/>
              <a:gd name="adj2" fmla="val 6570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buFontTx/>
              <a:buNone/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能正好铺满的正方形，边长的厘米数既是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的倍数，又是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的倍数。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2" cstate="email"/>
          <a:srcRect l="25388" t="17536" r="23766" b="8409"/>
          <a:stretch>
            <a:fillRect/>
          </a:stretch>
        </p:blipFill>
        <p:spPr bwMode="auto">
          <a:xfrm>
            <a:off x="755576" y="1167600"/>
            <a:ext cx="923782" cy="1074952"/>
          </a:xfrm>
          <a:prstGeom prst="rect">
            <a:avLst/>
          </a:prstGeom>
          <a:noFill/>
        </p:spPr>
      </p:pic>
      <p:sp>
        <p:nvSpPr>
          <p:cNvPr id="58" name="圆角矩形标注 57"/>
          <p:cNvSpPr>
            <a:spLocks noChangeArrowheads="1"/>
          </p:cNvSpPr>
          <p:nvPr/>
        </p:nvSpPr>
        <p:spPr bwMode="auto">
          <a:xfrm>
            <a:off x="2123728" y="1028699"/>
            <a:ext cx="5328592" cy="750965"/>
          </a:xfrm>
          <a:prstGeom prst="wedgeRoundRectCallout">
            <a:avLst>
              <a:gd name="adj1" fmla="val -53285"/>
              <a:gd name="adj2" fmla="val -1276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</a:pP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既是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的倍数，又是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的倍数，它们是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公倍数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2188025" y="2139703"/>
            <a:ext cx="4479925" cy="436562"/>
          </a:xfrm>
          <a:prstGeom prst="wedgeRoundRectCallout">
            <a:avLst>
              <a:gd name="adj1" fmla="val 54952"/>
              <a:gd name="adj2" fmla="val 38257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buFontTx/>
              <a:buNone/>
              <a:defRPr/>
            </a:pP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的公倍数吗？为什么？</a:t>
            </a:r>
          </a:p>
        </p:txBody>
      </p:sp>
      <p:pic>
        <p:nvPicPr>
          <p:cNvPr id="19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452320" y="2139702"/>
            <a:ext cx="864096" cy="1024582"/>
          </a:xfrm>
          <a:prstGeom prst="rect">
            <a:avLst/>
          </a:prstGeom>
          <a:noFill/>
        </p:spPr>
      </p:pic>
      <p:sp>
        <p:nvSpPr>
          <p:cNvPr id="20" name="圆角矩形标注 19"/>
          <p:cNvSpPr>
            <a:spLocks noChangeArrowheads="1"/>
          </p:cNvSpPr>
          <p:nvPr/>
        </p:nvSpPr>
        <p:spPr bwMode="auto">
          <a:xfrm>
            <a:off x="1691680" y="3003798"/>
            <a:ext cx="5040560" cy="792088"/>
          </a:xfrm>
          <a:prstGeom prst="wedgeRoundRectCallout">
            <a:avLst>
              <a:gd name="adj1" fmla="val -55683"/>
              <a:gd name="adj2" fmla="val -52722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不是。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的倍数，不是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的倍数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它不是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公倍数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7584" y="1419624"/>
            <a:ext cx="7096482" cy="3289289"/>
            <a:chOff x="1221845" y="1419622"/>
            <a:chExt cx="5582403" cy="3289289"/>
          </a:xfrm>
        </p:grpSpPr>
        <p:sp>
          <p:nvSpPr>
            <p:cNvPr id="3" name="矩形 2"/>
            <p:cNvSpPr/>
            <p:nvPr/>
          </p:nvSpPr>
          <p:spPr>
            <a:xfrm>
              <a:off x="1221845" y="1419622"/>
              <a:ext cx="5582403" cy="207590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21845" y="3003798"/>
              <a:ext cx="5582403" cy="17051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803386" y="1884766"/>
            <a:ext cx="61206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的倍数：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的倍数：</a:t>
            </a:r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</a:t>
            </a: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的公倍数有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其中最小的是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6" name="文本框 18"/>
          <p:cNvSpPr txBox="1">
            <a:spLocks noChangeArrowheads="1"/>
          </p:cNvSpPr>
          <p:nvPr/>
        </p:nvSpPr>
        <p:spPr bwMode="auto">
          <a:xfrm>
            <a:off x="939290" y="3548501"/>
            <a:ext cx="5976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的倍数：</a:t>
            </a:r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27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其中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，也是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的倍数。</a:t>
            </a:r>
          </a:p>
          <a:p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的公倍数有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其中最小的是</a:t>
            </a:r>
            <a:r>
              <a:rPr lang="en-US" altLang="zh-CN" sz="20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9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2" cstate="email"/>
          <a:srcRect l="25388" t="17536" r="23766" b="8409"/>
          <a:stretch>
            <a:fillRect/>
          </a:stretch>
        </p:blipFill>
        <p:spPr bwMode="auto">
          <a:xfrm>
            <a:off x="867282" y="1892316"/>
            <a:ext cx="923782" cy="107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032737" y="3684330"/>
            <a:ext cx="864096" cy="10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圆角矩形标注 30"/>
          <p:cNvSpPr/>
          <p:nvPr/>
        </p:nvSpPr>
        <p:spPr>
          <a:xfrm>
            <a:off x="964981" y="3082631"/>
            <a:ext cx="6167001" cy="465867"/>
          </a:xfrm>
          <a:prstGeom prst="wedgeRoundRectCallout">
            <a:avLst>
              <a:gd name="adj1" fmla="val 52760"/>
              <a:gd name="adj2" fmla="val 4833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buFontTx/>
              <a:buNone/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先列举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的倍数，再从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的倍数中找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的倍数。</a:t>
            </a:r>
          </a:p>
        </p:txBody>
      </p:sp>
      <p:sp>
        <p:nvSpPr>
          <p:cNvPr id="32" name="圆角矩形标注 31"/>
          <p:cNvSpPr/>
          <p:nvPr/>
        </p:nvSpPr>
        <p:spPr>
          <a:xfrm>
            <a:off x="1585486" y="1460266"/>
            <a:ext cx="5773556" cy="418616"/>
          </a:xfrm>
          <a:prstGeom prst="wedgeRoundRectCallout">
            <a:avLst>
              <a:gd name="adj1" fmla="val -56299"/>
              <a:gd name="adj2" fmla="val 4055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依次列举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的倍数，再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找一找。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494782" y="496294"/>
            <a:ext cx="6461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ts val="600"/>
              </a:spcBef>
            </a:pP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的公倍数有哪些？其中最小的是几？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51524" y="339503"/>
            <a:ext cx="1166673" cy="1063570"/>
            <a:chOff x="670145" y="1457273"/>
            <a:chExt cx="1555361" cy="1418092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861817" y="2321368"/>
              <a:ext cx="115230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12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 bldLvl="0" animBg="1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2" cstate="email"/>
          <a:srcRect l="25388" t="17536" r="23766" b="8409"/>
          <a:stretch>
            <a:fillRect/>
          </a:stretch>
        </p:blipFill>
        <p:spPr bwMode="auto">
          <a:xfrm>
            <a:off x="683568" y="951576"/>
            <a:ext cx="923782" cy="1074952"/>
          </a:xfrm>
          <a:prstGeom prst="rect">
            <a:avLst/>
          </a:prstGeom>
          <a:noFill/>
        </p:spPr>
      </p:pic>
      <p:sp>
        <p:nvSpPr>
          <p:cNvPr id="58" name="圆角矩形标注 57"/>
          <p:cNvSpPr>
            <a:spLocks noChangeArrowheads="1"/>
          </p:cNvSpPr>
          <p:nvPr/>
        </p:nvSpPr>
        <p:spPr bwMode="auto">
          <a:xfrm>
            <a:off x="1979712" y="771552"/>
            <a:ext cx="5544616" cy="750965"/>
          </a:xfrm>
          <a:prstGeom prst="wedgeRoundRectCallout">
            <a:avLst>
              <a:gd name="adj1" fmla="val -53662"/>
              <a:gd name="adj2" fmla="val 43436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</a:pP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的公倍数有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其中最小的是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就是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最小公倍数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2617604" y="1635646"/>
            <a:ext cx="4479925" cy="436562"/>
          </a:xfrm>
          <a:prstGeom prst="wedgeRoundRectCallout">
            <a:avLst>
              <a:gd name="adj1" fmla="val 54952"/>
              <a:gd name="adj2" fmla="val 38257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可以用下图表示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的公倍数。</a:t>
            </a:r>
          </a:p>
        </p:txBody>
      </p:sp>
      <p:pic>
        <p:nvPicPr>
          <p:cNvPr id="19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380312" y="1923678"/>
            <a:ext cx="864096" cy="1024582"/>
          </a:xfrm>
          <a:prstGeom prst="rect">
            <a:avLst/>
          </a:prstGeom>
          <a:noFill/>
        </p:spPr>
      </p:pic>
      <p:sp>
        <p:nvSpPr>
          <p:cNvPr id="12" name="文本框 28"/>
          <p:cNvSpPr txBox="1">
            <a:spLocks noChangeArrowheads="1"/>
          </p:cNvSpPr>
          <p:nvPr/>
        </p:nvSpPr>
        <p:spPr bwMode="auto">
          <a:xfrm>
            <a:off x="2738983" y="2181177"/>
            <a:ext cx="126829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的倍数</a:t>
            </a:r>
            <a:endParaRPr lang="zh-CN" altLang="en-US" sz="2400" b="1" dirty="0">
              <a:solidFill>
                <a:srgbClr val="CC0066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064300" y="2619325"/>
            <a:ext cx="2617787" cy="14287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en-US" altLang="zh-CN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2106241" y="2915306"/>
            <a:ext cx="1739579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6  12  24 </a:t>
            </a:r>
          </a:p>
          <a:p>
            <a:pPr marL="457200" indent="-457200" algn="ctr">
              <a:buAutoNum type="arabicPlain" startAt="30"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42  48</a:t>
            </a:r>
          </a:p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722395" y="2922540"/>
            <a:ext cx="962123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18 36</a:t>
            </a:r>
          </a:p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54…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4548733" y="2162127"/>
            <a:ext cx="126829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的倍数</a:t>
            </a:r>
            <a:endParaRPr lang="zh-CN" altLang="en-US" sz="2400" b="1" dirty="0">
              <a:solidFill>
                <a:srgbClr val="CC0066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51808" y="2619325"/>
            <a:ext cx="2692400" cy="14287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en-US" altLang="zh-CN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9"/>
          <p:cNvSpPr txBox="1">
            <a:spLocks noChangeArrowheads="1"/>
          </p:cNvSpPr>
          <p:nvPr/>
        </p:nvSpPr>
        <p:spPr bwMode="auto">
          <a:xfrm>
            <a:off x="4773739" y="2906014"/>
            <a:ext cx="1117614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9   27</a:t>
            </a:r>
          </a:p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45  63</a:t>
            </a:r>
          </a:p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</a:p>
        </p:txBody>
      </p:sp>
      <p:sp>
        <p:nvSpPr>
          <p:cNvPr id="25" name="文本框 10"/>
          <p:cNvSpPr txBox="1">
            <a:spLocks noChangeArrowheads="1"/>
          </p:cNvSpPr>
          <p:nvPr/>
        </p:nvSpPr>
        <p:spPr bwMode="auto">
          <a:xfrm>
            <a:off x="3354937" y="4270327"/>
            <a:ext cx="204254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en-US" altLang="zh-CN" sz="2400" b="1" dirty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400" b="1" dirty="0" smtClean="0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的公倍数</a:t>
            </a:r>
            <a:endParaRPr lang="zh-CN" altLang="en-US" sz="2400" b="1" dirty="0">
              <a:solidFill>
                <a:srgbClr val="CC0066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26" name="直接箭头连接符 25"/>
          <p:cNvCxnSpPr>
            <a:stCxn id="21" idx="2"/>
          </p:cNvCxnSpPr>
          <p:nvPr/>
        </p:nvCxnSpPr>
        <p:spPr>
          <a:xfrm flipH="1">
            <a:off x="4167739" y="3753537"/>
            <a:ext cx="35718" cy="453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8" grpId="0" animBg="1"/>
      <p:bldP spid="12" grpId="0"/>
      <p:bldP spid="15" grpId="0" animBg="1"/>
      <p:bldP spid="17" grpId="0"/>
      <p:bldP spid="21" grpId="0"/>
      <p:bldP spid="22" grpId="0"/>
      <p:bldP spid="23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90"/>
            <a:ext cx="11049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7594" y="998491"/>
            <a:ext cx="81121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600"/>
              </a:spcBef>
              <a:buFontTx/>
              <a:buNone/>
              <a:defRPr/>
            </a:pP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的倍数上画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2400" b="1" noProof="1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△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，在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的倍数上画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sz="2400" b="1" noProof="1">
                <a:solidFill>
                  <a:srgbClr val="CC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○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59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9" y="1867554"/>
            <a:ext cx="6310511" cy="8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41"/>
          <p:cNvGrpSpPr/>
          <p:nvPr/>
        </p:nvGrpSpPr>
        <p:grpSpPr bwMode="auto">
          <a:xfrm>
            <a:off x="1187628" y="1809806"/>
            <a:ext cx="6337177" cy="953635"/>
            <a:chOff x="1737" y="2208"/>
            <a:chExt cx="10404" cy="1568"/>
          </a:xfrm>
        </p:grpSpPr>
        <p:pic>
          <p:nvPicPr>
            <p:cNvPr id="41" name="图片 2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4" y="2245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图片 3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13" y="2245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图片 3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9" y="2874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3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6" y="2245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3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71" y="2208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图片 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3" y="2245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图片 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20" y="2245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图片 1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1" y="2245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图片 1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7" y="2874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图片 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4" y="2873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图片 2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7" y="2873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图片 2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67" y="2873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图片 2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09" y="2873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图片 3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40" y="2874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图片 4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81" y="2873"/>
              <a:ext cx="760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2817616" y="1790017"/>
            <a:ext cx="4680520" cy="997759"/>
            <a:chOff x="2882900" y="1971675"/>
            <a:chExt cx="4795838" cy="960438"/>
          </a:xfrm>
        </p:grpSpPr>
        <p:pic>
          <p:nvPicPr>
            <p:cNvPr id="60" name="图片 5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2900" y="1971675"/>
              <a:ext cx="42545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图片 6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713" y="1990725"/>
              <a:ext cx="427037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图片 6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51700" y="1990725"/>
              <a:ext cx="427038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图片 6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9888" y="2417763"/>
              <a:ext cx="42703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图片 6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713" y="2444750"/>
              <a:ext cx="427037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图片 6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51700" y="2444750"/>
              <a:ext cx="427038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" name="文本框 2"/>
          <p:cNvSpPr txBox="1"/>
          <p:nvPr/>
        </p:nvSpPr>
        <p:spPr>
          <a:xfrm>
            <a:off x="846187" y="3036899"/>
            <a:ext cx="76644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buFontTx/>
              <a:buNone/>
              <a:defRPr/>
            </a:pPr>
            <a:r>
              <a:rPr lang="en-US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5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的公倍数有</a:t>
            </a:r>
            <a:r>
              <a:rPr lang="zh-CN" altLang="en-US" sz="2400" b="1" u="sng" noProof="1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endParaRPr lang="en-US" altLang="zh-CN" sz="2400" b="1" noProof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buFontTx/>
              <a:buNone/>
              <a:defRPr/>
            </a:pPr>
            <a:r>
              <a:rPr lang="zh-CN" altLang="en-US" sz="2400" b="1" noProof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最小公倍数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</a:t>
            </a:r>
            <a:r>
              <a:rPr lang="zh-CN" altLang="en-US" sz="2400" b="1" u="sng" noProof="1">
                <a:solidFill>
                  <a:schemeClr val="accent5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68" name="文本框 62"/>
          <p:cNvSpPr txBox="1">
            <a:spLocks noChangeArrowheads="1"/>
          </p:cNvSpPr>
          <p:nvPr/>
        </p:nvSpPr>
        <p:spPr bwMode="auto">
          <a:xfrm>
            <a:off x="3153990" y="3036899"/>
            <a:ext cx="5378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、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、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en-US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                  </a:t>
            </a:r>
          </a:p>
          <a:p>
            <a:r>
              <a:rPr lang="en-US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 </a:t>
            </a:r>
            <a:r>
              <a:rPr lang="en-US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</a:t>
            </a:r>
            <a:endParaRPr lang="en-US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3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936163" y="4576043"/>
            <a:ext cx="1105042" cy="370719"/>
            <a:chOff x="7643422" y="4681236"/>
            <a:chExt cx="1105042" cy="370719"/>
          </a:xfrm>
        </p:grpSpPr>
        <p:pic>
          <p:nvPicPr>
            <p:cNvPr id="48" name="图片 4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全屏显示(16:9)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2023-01-16T18:19:33Z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D4BFA433169B43918A51EACBBF5480D3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