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9" r:id="rId3"/>
    <p:sldId id="352" r:id="rId4"/>
    <p:sldId id="366" r:id="rId5"/>
    <p:sldId id="295" r:id="rId6"/>
    <p:sldId id="296" r:id="rId7"/>
    <p:sldId id="361" r:id="rId8"/>
    <p:sldId id="367" r:id="rId9"/>
    <p:sldId id="271" r:id="rId10"/>
    <p:sldId id="343" r:id="rId11"/>
    <p:sldId id="368" r:id="rId12"/>
    <p:sldId id="277" r:id="rId13"/>
    <p:sldId id="369" r:id="rId14"/>
    <p:sldId id="303" r:id="rId15"/>
    <p:sldId id="344" r:id="rId16"/>
    <p:sldId id="306" r:id="rId17"/>
    <p:sldId id="353" r:id="rId18"/>
    <p:sldId id="362" r:id="rId19"/>
    <p:sldId id="370" r:id="rId20"/>
    <p:sldId id="359" r:id="rId21"/>
    <p:sldId id="340" r:id="rId22"/>
    <p:sldId id="371" r:id="rId23"/>
    <p:sldId id="317" r:id="rId24"/>
    <p:sldId id="364" r:id="rId25"/>
    <p:sldId id="318" r:id="rId26"/>
    <p:sldId id="365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93" d="100"/>
          <a:sy n="93" d="100"/>
        </p:scale>
        <p:origin x="-121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ED84-BDC0-4244-A657-00D88E3EC95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E5EBA-9EB4-4902-AE6D-2252B7CA2F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79778" y="1604017"/>
            <a:ext cx="9553265" cy="2557857"/>
            <a:chOff x="3963" y="1563"/>
            <a:chExt cx="11117" cy="3721"/>
          </a:xfrm>
        </p:grpSpPr>
        <p:sp>
          <p:nvSpPr>
            <p:cNvPr id="3" name="Rectangle 5"/>
            <p:cNvSpPr/>
            <p:nvPr/>
          </p:nvSpPr>
          <p:spPr>
            <a:xfrm>
              <a:off x="3963" y="4254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79" y="1563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Shopping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8479" y="157015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65812"/>
            <a:ext cx="12192000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832682"/>
            <a:ext cx="1075550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spend, pay, cost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66166" y="1954543"/>
          <a:ext cx="10901080" cy="3840480"/>
        </p:xfrm>
        <a:graphic>
          <a:graphicData uri="http://schemas.openxmlformats.org/drawingml/2006/table">
            <a:tbl>
              <a:tblPr/>
              <a:tblGrid>
                <a:gridCol w="1904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7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主语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常用结构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9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spend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人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 spend(s) time/money on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某人在某事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物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上花费时间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金钱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 spend(s) time/money (in) doing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某人花费时间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金钱做某事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4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pay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人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 pay(s) some money for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某人为某物付一些钱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 pay(s) for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　某人为某物付钱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30307" y="1613885"/>
          <a:ext cx="10901080" cy="2194560"/>
        </p:xfrm>
        <a:graphic>
          <a:graphicData uri="http://schemas.openxmlformats.org/drawingml/2006/table">
            <a:tbl>
              <a:tblPr/>
              <a:tblGrid>
                <a:gridCol w="1904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7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主语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常用结构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cost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物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 cost(s) (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 some money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某物花费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一些钱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4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take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it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It takes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 some time ________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某人花费一些时间做某事。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3716356" y="2251707"/>
            <a:ext cx="862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477486" y="2753732"/>
            <a:ext cx="862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do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999194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凉山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—Wow, your sweater is very beautiful!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—Thank you. I bought it two days ago. It ________ me $50.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　		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spent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778208" y="2905880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1744" y="4728270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考查动词辨析。句意：“哇，你的毛衣真漂亮！”“谢谢你。我两天前买的。它花了我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美元。”表示“某物花费某人多少钱”用动词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cost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6921" y="1186056"/>
            <a:ext cx="10755507" cy="347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(2)—It will________ us only about 50 minutes to travel to Mount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Wuyi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high­speed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railway.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—Wow, how exciting! I can't wait.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take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			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spend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cost  				D. pay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31822" y="1432853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17603" y="4477258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考查动词辨析。句意：“我们乘高铁去武夷山旅行将仅仅花费大约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分钟。”“哇，多么令人激动啊！我等不及了。”“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 takes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sb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some time to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意为“做某事花费某人多长时间”。故答案为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vt.&amp;vi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相配，般配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9018" y="1958476"/>
            <a:ext cx="1101172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pink coat.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它们与她的粉色外套相配。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shoes are really nice to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new dress.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这双鞋配你的新裙子真好看。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18707" y="1361306"/>
            <a:ext cx="1121433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相配，般配”，后面宾语通常为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，同义短语为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well 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match…with…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相匹配”。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494999" y="1523222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88981" y="3377919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还可以作名词，意为“比赛；火柴”，为可数名词，复数形式为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159258" y="2249363"/>
            <a:ext cx="110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59893" y="4248494"/>
            <a:ext cx="1776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shirt is nice. But it doesn't ________your trousers.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		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399857" y="1685363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528779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det.&amp;pron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足够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，充分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37565" y="2265962"/>
            <a:ext cx="1101172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那足够了。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have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to finish the work?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你有足够的时间来完成这项工作吗？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old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go to school.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他到上学的年龄了。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98892" y="1141271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enough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可作代词、形容词和副词。它修饰名词时，常位于名词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也可位于名词后面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；修饰形容词或副词时，位于形容词或副词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。“形容词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副词＋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意为“足够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能做某事”。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63716" y="2008095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064986" y="2707341"/>
            <a:ext cx="12833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后面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999194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—What do you think of the film So Young?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someone thinks it isn't________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Good enough; interested     B. Enough good; interesting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Good enough; interesting     D. Enough good; interested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341549" y="2887950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3815" y="4834393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enough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修饰形容词或副词时，放在所修饰词的后面；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interesting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作形容词，意为“有趣的”，修饰物或事。句意：“你认为电影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致我们终将逝去的青春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怎么样？”“足够好，但是有人认为它无趣。”故答案为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4663440"/>
        </p:xfrm>
        <a:graphic>
          <a:graphicData uri="http://schemas.openxmlformats.org/drawingml/2006/table">
            <a:tbl>
              <a:tblPr/>
              <a:tblGrid>
                <a:gridCol w="167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值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多少钱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，需付费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kɒst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便宜的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tʃiːp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最近的；上一个的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lɑːst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足够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，充分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/ɪ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nʌf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相配，般配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mætʃ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．漂亮的，俊俏的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prɪtɪ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285944" y="2151888"/>
            <a:ext cx="774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cost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963862" y="2922596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cheap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927730" y="3649174"/>
            <a:ext cx="6463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last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109941" y="4407854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enough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8005668" y="5201938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match</a:t>
            </a: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7620657" y="5955917"/>
            <a:ext cx="9821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pretty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14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8160" y="1588414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 help you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？您需要什么？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07825" y="2322822"/>
            <a:ext cx="1044301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此句为日常生活中向别人提供帮助的交际用语，常用于商店、饭店、宾馆等服务行业中，是服务人员对顾客的礼貌用语。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1412126"/>
            <a:ext cx="1112993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类似用法的句型：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May/Could I help you?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我可以帮你吗？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您需要什么帮助吗？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I do for you?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我能为你做点什么吗？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999194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云南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want to buy a pair of sports shoes.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wrong          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I do for you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is it       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look like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762020" y="2224562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89321" y="4871706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考查情景交际。根据答语“我想买一双运动鞋”可知问句是提供服务的用语，可用“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Can I help you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？”或者“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What can I do for you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？”之类的问句。故选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0842" y="1134076"/>
            <a:ext cx="113015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do they cost?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它们多少钱？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16060" y="1790690"/>
            <a:ext cx="10840388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该句型通常用来询问物品的价钱，其同义句为“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is it/are they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？”或“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price of…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does the car cost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is the car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？＝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price of the car?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这辆轿车多少钱？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do the apples cost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are the apples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price of the apples?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这些苹果多少钱？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34933" y="1578866"/>
            <a:ext cx="1084038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much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也可以用来询问不可数名词的数量。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money do you have?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你有多少钱？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3906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736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8992" y="1903232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北京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are these bananas?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—$3.99.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How much     B. How long   C. How heavy      D. How big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05563" y="2096240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588" y="4118668"/>
            <a:ext cx="11454530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考查疑问短语。句意：“这些香蕉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？”“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3.99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美元。”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much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提问价钱或不可数名词的数量；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long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提问时间或长度；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heavy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提问重量；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big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提问大小。由答语“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3.99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美元”可知是提问价钱。故答案为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3932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142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4" name="图片 2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5058" y="1541929"/>
            <a:ext cx="10506636" cy="500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0100810" y="1540430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927304" y="1970734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0100810" y="2418969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cards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694221" y="2903063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year's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518975" y="3333370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560622" y="3835392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6622503" y="4283627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4990927" y="4731863"/>
            <a:ext cx="14995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8361657" y="5180099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622504" y="5664193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 just a minute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 different from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 go well with____________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 wait for a short time____________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588968" y="1872127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稍等片刻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950174" y="2638321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不同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277115" y="3396037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很相配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8602932" y="419337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等一小会儿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0262" y="1629395"/>
          <a:ext cx="10590738" cy="3886200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不同种类的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．看一看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．为我的朋友买一件礼物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．去年的卡片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043536" y="1827776"/>
            <a:ext cx="24537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different kinds of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59147" y="2602463"/>
            <a:ext cx="1930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a look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477297" y="4165115"/>
            <a:ext cx="674954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buy a gift/present for my friend/buy my friend a gift/present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164807" y="4932256"/>
            <a:ext cx="21836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last year's card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66344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________ I help you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？您需要什么？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________ they?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do they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它们多少钱？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can I do ________ you?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我能为你做点什么吗？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697855" y="1883754"/>
            <a:ext cx="45612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184669" y="2616405"/>
            <a:ext cx="40131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  much           are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270742" y="3382651"/>
            <a:ext cx="28849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      much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8724314" y="3420868"/>
            <a:ext cx="11727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cost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767104" y="4936847"/>
            <a:ext cx="12326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7839167" y="4992995"/>
            <a:ext cx="12326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  <p:bldP spid="9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5349240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…and they ________ her pink coat!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而且它们与她的粉色外套相配！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your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这是找给你的零钱。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Amy has ________ ________ ________ the hair clips.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埃米有足够的钱买发夹。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44401" y="1410912"/>
            <a:ext cx="10349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match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495762" y="2904307"/>
            <a:ext cx="14611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change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053711" y="2895514"/>
            <a:ext cx="13043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Here's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704038" y="4514178"/>
            <a:ext cx="49101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enough          money             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97520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2476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根据课文内容，选择最佳答案。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 Amy wants to buy some________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A. football cards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B. pictures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C. stamps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 Amy buys the hair clips for________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A. her mother         B. her sister  C. her friend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572920" y="2287568"/>
            <a:ext cx="862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565719" y="3882875"/>
            <a:ext cx="6590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07873" y="1900517"/>
          <a:ext cx="11013216" cy="2681106"/>
        </p:xfrm>
        <a:graphic>
          <a:graphicData uri="http://schemas.openxmlformats.org/drawingml/2006/table">
            <a:tbl>
              <a:tblPr/>
              <a:tblGrid>
                <a:gridCol w="2476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1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)3.The cards and the hair clips cost Amy ________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yuan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in total.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             B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             C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554992" y="2341354"/>
            <a:ext cx="862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值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多少钱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，需付费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2184" y="2946882"/>
            <a:ext cx="11084384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do they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？它们多少钱？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this house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？这套房子的费用是多少？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34818" y="4246420"/>
            <a:ext cx="1020650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既可以作动词，也可以作名词；作动词时，主语必须是物。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1472</Words>
  <Application>Microsoft Office PowerPoint</Application>
  <PresentationFormat>宽屏</PresentationFormat>
  <Paragraphs>233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CFAEB69BFCF1423AB29178C922AA39B2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