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F90CCAF-54BF-496A-B769-C1795802BD1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EC86D5-DDD0-4F73-A2FE-6B5A250D38ED}" type="slidenum">
              <a:rPr lang="zh-CN" altLang="zh-CN" smtClean="0"/>
              <a:t>1</a:t>
            </a:fld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10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54087" y="1351227"/>
            <a:ext cx="6985000" cy="1512888"/>
          </a:xfrm>
          <a:prstGeom prst="doubleWave">
            <a:avLst>
              <a:gd name="adj1" fmla="val 6500"/>
              <a:gd name="adj2" fmla="val 0"/>
            </a:avLst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6000" b="1" dirty="0">
                <a:latin typeface="汉仪中宋简" pitchFamily="49" charset="-122"/>
                <a:ea typeface="汉仪中宋简" pitchFamily="49" charset="-122"/>
              </a:rPr>
              <a:t>分数和百分数的复习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01317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86063" y="928688"/>
            <a:ext cx="375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8.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百分数的意义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771775" y="19161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 b="1">
              <a:solidFill>
                <a:srgbClr val="66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55650" y="2109788"/>
            <a:ext cx="72723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表示一个数是另一个数的百分之几的数叫百分数。百分数又叫百分率或百分比。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63575" y="3001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3995738" y="3575050"/>
            <a:ext cx="3744912" cy="2790825"/>
            <a:chOff x="0" y="0"/>
            <a:chExt cx="2313" cy="1225"/>
          </a:xfrm>
        </p:grpSpPr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2313" cy="1225"/>
            </a:xfrm>
            <a:prstGeom prst="irregularSeal1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499" y="316"/>
              <a:ext cx="1306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百分数后面不能带单位名称。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14500" y="787400"/>
            <a:ext cx="6441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9.分数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</a:rPr>
              <a:t>、小数、百分数的互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</a:rPr>
              <a:t>化 </a:t>
            </a:r>
            <a:endParaRPr lang="zh-CN" altLang="en-US" sz="3600" b="1" dirty="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71775" y="19161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 b="1">
              <a:solidFill>
                <a:srgbClr val="66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897063" y="2492375"/>
            <a:ext cx="9032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ea typeface="华文新魏" panose="02010800040101010101" pitchFamily="2" charset="-122"/>
              </a:rPr>
              <a:t>小数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40200" y="5554663"/>
            <a:ext cx="903288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ea typeface="华文新魏" panose="02010800040101010101" pitchFamily="2" charset="-122"/>
              </a:rPr>
              <a:t>分数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416675" y="2492375"/>
            <a:ext cx="126206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ea typeface="华文新魏" panose="02010800040101010101" pitchFamily="2" charset="-122"/>
              </a:rPr>
              <a:t>百分数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987675" y="2708275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986088" y="2852738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411413" y="2997200"/>
            <a:ext cx="1512887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 flipV="1">
            <a:off x="2195513" y="3068638"/>
            <a:ext cx="1655762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5148263" y="3068638"/>
            <a:ext cx="1366837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5219700" y="3068638"/>
            <a:ext cx="1584325" cy="273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708400" y="2014538"/>
            <a:ext cx="1612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0.25=(           )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132138" y="2270125"/>
            <a:ext cx="3011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小数点向右移动两位</a:t>
            </a:r>
            <a:r>
              <a:rPr lang="zh-CN" altLang="zh-CN" b="1" dirty="0"/>
              <a:t>,</a:t>
            </a:r>
            <a:r>
              <a:rPr lang="zh-CN" altLang="en-US" b="1" dirty="0"/>
              <a:t>添上</a:t>
            </a:r>
            <a:r>
              <a:rPr lang="zh-CN" altLang="zh-CN" b="1" dirty="0"/>
              <a:t>%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635375" y="3141663"/>
            <a:ext cx="187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0.35%=(            )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119438" y="2846388"/>
            <a:ext cx="3011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去掉</a:t>
            </a:r>
            <a:r>
              <a:rPr lang="zh-CN" altLang="zh-CN" b="1"/>
              <a:t>%,</a:t>
            </a:r>
            <a:r>
              <a:rPr lang="zh-CN" altLang="en-US" b="1"/>
              <a:t>小数点向左移动两位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 rot="-3626614">
            <a:off x="4215607" y="4120356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先化成小数</a:t>
            </a:r>
            <a:r>
              <a:rPr lang="zh-CN" altLang="zh-CN" b="1"/>
              <a:t>,</a:t>
            </a:r>
            <a:r>
              <a:rPr lang="zh-CN" altLang="en-US" b="1"/>
              <a:t>再化成百分数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 rot="-3496285">
            <a:off x="5206207" y="4221956"/>
            <a:ext cx="210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/>
              <a:t>先写成分数</a:t>
            </a:r>
            <a:r>
              <a:rPr lang="zh-CN" altLang="zh-CN" b="1" dirty="0"/>
              <a:t>,</a:t>
            </a:r>
            <a:r>
              <a:rPr lang="zh-CN" altLang="en-US" b="1" dirty="0"/>
              <a:t>再约分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 rot="3552406">
            <a:off x="2145506" y="3964782"/>
            <a:ext cx="233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先用分数表示</a:t>
            </a:r>
            <a:r>
              <a:rPr lang="zh-CN" altLang="zh-CN" b="1"/>
              <a:t>,</a:t>
            </a:r>
            <a:r>
              <a:rPr lang="zh-CN" altLang="en-US" b="1"/>
              <a:t>再约分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 rot="3541804">
            <a:off x="2159794" y="4453732"/>
            <a:ext cx="157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分子除以分母</a:t>
            </a:r>
          </a:p>
        </p:txBody>
      </p:sp>
      <p:grpSp>
        <p:nvGrpSpPr>
          <p:cNvPr id="2" name="Group 22"/>
          <p:cNvGrpSpPr/>
          <p:nvPr/>
        </p:nvGrpSpPr>
        <p:grpSpPr bwMode="auto">
          <a:xfrm>
            <a:off x="6935788" y="4241800"/>
            <a:ext cx="565150" cy="641350"/>
            <a:chOff x="0" y="0"/>
            <a:chExt cx="356" cy="404"/>
          </a:xfrm>
        </p:grpSpPr>
        <p:sp>
          <p:nvSpPr>
            <p:cNvPr id="11301" name="Text Box 23"/>
            <p:cNvSpPr txBox="1">
              <a:spLocks noChangeArrowheads="1"/>
            </p:cNvSpPr>
            <p:nvPr/>
          </p:nvSpPr>
          <p:spPr bwMode="auto">
            <a:xfrm>
              <a:off x="0" y="0"/>
              <a:ext cx="3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b="1"/>
                <a:t> 40</a:t>
              </a:r>
            </a:p>
            <a:p>
              <a:pPr eaLnBrk="1" hangingPunct="1"/>
              <a:r>
                <a:rPr lang="zh-CN" altLang="zh-CN" b="1"/>
                <a:t>100</a:t>
              </a:r>
            </a:p>
          </p:txBody>
        </p:sp>
        <p:sp>
          <p:nvSpPr>
            <p:cNvPr id="11302" name="Line 24"/>
            <p:cNvSpPr>
              <a:spLocks noChangeShapeType="1"/>
            </p:cNvSpPr>
            <p:nvPr/>
          </p:nvSpPr>
          <p:spPr bwMode="auto">
            <a:xfrm>
              <a:off x="58" y="21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472363" y="4386263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=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6276975" y="4386263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40%=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716838" y="4221163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 u="sng"/>
              <a:t>2</a:t>
            </a:r>
          </a:p>
          <a:p>
            <a:pPr eaLnBrk="1" hangingPunct="1"/>
            <a:r>
              <a:rPr lang="zh-CN" altLang="zh-CN" b="1"/>
              <a:t>5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851275" y="3644900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 u="sng"/>
              <a:t>1</a:t>
            </a:r>
            <a:endParaRPr lang="zh-CN" altLang="zh-CN" b="1"/>
          </a:p>
          <a:p>
            <a:pPr eaLnBrk="1" hangingPunct="1"/>
            <a:r>
              <a:rPr lang="zh-CN" altLang="zh-CN" b="1"/>
              <a:t>6</a:t>
            </a:r>
            <a:endParaRPr lang="zh-CN" altLang="zh-CN" b="1" u="sng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995738" y="378936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cs typeface="Arial" panose="020B0604020202020204" pitchFamily="34" charset="0"/>
              </a:rPr>
              <a:t>≈0.167=16.7%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023938" y="4240213"/>
            <a:ext cx="31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 u="sng"/>
              <a:t>1</a:t>
            </a:r>
            <a:endParaRPr lang="zh-CN" altLang="zh-CN" b="1"/>
          </a:p>
          <a:p>
            <a:pPr eaLnBrk="1" hangingPunct="1"/>
            <a:r>
              <a:rPr lang="zh-CN" altLang="zh-CN" b="1"/>
              <a:t>4</a:t>
            </a:r>
            <a:endParaRPr lang="zh-CN" altLang="zh-CN" b="1" u="sng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239838" y="4357688"/>
            <a:ext cx="1352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=0.25=25%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635375" y="4292600"/>
            <a:ext cx="63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1.2=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500563" y="20542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25%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552950" y="3141663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b="1"/>
              <a:t>0.0035</a:t>
            </a:r>
          </a:p>
        </p:txBody>
      </p:sp>
      <p:grpSp>
        <p:nvGrpSpPr>
          <p:cNvPr id="3" name="Group 35"/>
          <p:cNvGrpSpPr/>
          <p:nvPr/>
        </p:nvGrpSpPr>
        <p:grpSpPr bwMode="auto">
          <a:xfrm>
            <a:off x="4116388" y="4156075"/>
            <a:ext cx="1103312" cy="641350"/>
            <a:chOff x="0" y="0"/>
            <a:chExt cx="695" cy="404"/>
          </a:xfrm>
        </p:grpSpPr>
        <p:grpSp>
          <p:nvGrpSpPr>
            <p:cNvPr id="11297" name="Group 36"/>
            <p:cNvGrpSpPr/>
            <p:nvPr/>
          </p:nvGrpSpPr>
          <p:grpSpPr bwMode="auto">
            <a:xfrm>
              <a:off x="91" y="0"/>
              <a:ext cx="604" cy="404"/>
              <a:chOff x="0" y="0"/>
              <a:chExt cx="604" cy="404"/>
            </a:xfrm>
          </p:grpSpPr>
          <p:sp>
            <p:nvSpPr>
              <p:cNvPr id="11299" name="Text Box 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5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 u="sng"/>
                  <a:t> 2   </a:t>
                </a:r>
                <a:endParaRPr lang="zh-CN" altLang="zh-CN" b="1"/>
              </a:p>
              <a:p>
                <a:pPr eaLnBrk="1" hangingPunct="1"/>
                <a:r>
                  <a:rPr lang="zh-CN" altLang="zh-CN" b="1"/>
                  <a:t>10</a:t>
                </a:r>
                <a:endParaRPr lang="zh-CN" altLang="zh-CN" b="1" u="sng"/>
              </a:p>
            </p:txBody>
          </p:sp>
          <p:sp>
            <p:nvSpPr>
              <p:cNvPr id="11300" name="Text Box 38"/>
              <p:cNvSpPr txBox="1">
                <a:spLocks noChangeArrowheads="1"/>
              </p:cNvSpPr>
              <p:nvPr/>
            </p:nvSpPr>
            <p:spPr bwMode="auto">
              <a:xfrm>
                <a:off x="408" y="0"/>
                <a:ext cx="1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 u="sng"/>
                  <a:t>1</a:t>
                </a:r>
                <a:endParaRPr lang="zh-CN" altLang="zh-CN" b="1"/>
              </a:p>
              <a:p>
                <a:pPr eaLnBrk="1" hangingPunct="1"/>
                <a:r>
                  <a:rPr lang="zh-CN" altLang="zh-CN" b="1"/>
                  <a:t>5</a:t>
                </a:r>
                <a:endParaRPr lang="zh-CN" altLang="zh-CN" b="1" u="sng"/>
              </a:p>
            </p:txBody>
          </p:sp>
        </p:grpSp>
        <p:sp>
          <p:nvSpPr>
            <p:cNvPr id="11298" name="Text Box 39"/>
            <p:cNvSpPr txBox="1">
              <a:spLocks noChangeArrowheads="1"/>
            </p:cNvSpPr>
            <p:nvPr/>
          </p:nvSpPr>
          <p:spPr bwMode="auto">
            <a:xfrm>
              <a:off x="0" y="91"/>
              <a:ext cx="6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b="1"/>
                <a:t>1      =1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5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58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1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450" decel="100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4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 autoUpdateAnimBg="0"/>
      <p:bldP spid="14342" grpId="0" animBg="1" autoUpdateAnimBg="0"/>
      <p:bldP spid="14343" grpId="0" animBg="1" autoUpdateAnimBg="0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utoUpdateAnimBg="0"/>
      <p:bldP spid="14350" grpId="1" autoUpdateAnimBg="0"/>
      <p:bldP spid="14351" grpId="0" autoUpdateAnimBg="0"/>
      <p:bldP spid="14352" grpId="0" autoUpdateAnimBg="0"/>
      <p:bldP spid="14352" grpId="1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14357" grpId="0" autoUpdateAnimBg="0"/>
      <p:bldP spid="14361" grpId="0" autoUpdateAnimBg="0"/>
      <p:bldP spid="14361" grpId="1" autoUpdateAnimBg="0"/>
      <p:bldP spid="14362" grpId="0" autoUpdateAnimBg="0"/>
      <p:bldP spid="14362" grpId="1" autoUpdateAnimBg="0"/>
      <p:bldP spid="14363" grpId="0" autoUpdateAnimBg="0"/>
      <p:bldP spid="14363" grpId="1" autoUpdateAnimBg="0"/>
      <p:bldP spid="14364" grpId="0" autoUpdateAnimBg="0"/>
      <p:bldP spid="14364" grpId="1" autoUpdateAnimBg="0"/>
      <p:bldP spid="14365" grpId="0" autoUpdateAnimBg="0"/>
      <p:bldP spid="14365" grpId="1" autoUpdateAnimBg="0"/>
      <p:bldP spid="14366" grpId="0" autoUpdateAnimBg="0"/>
      <p:bldP spid="14366" grpId="1" autoUpdateAnimBg="0"/>
      <p:bldP spid="14367" grpId="0" autoUpdateAnimBg="0"/>
      <p:bldP spid="14367" grpId="1" autoUpdateAnimBg="0"/>
      <p:bldP spid="14368" grpId="0" autoUpdateAnimBg="0"/>
      <p:bldP spid="14368" grpId="1" autoUpdateAnimBg="0"/>
      <p:bldP spid="14369" grpId="0" autoUpdateAnimBg="0"/>
      <p:bldP spid="14369" grpId="1" autoUpdateAnimBg="0"/>
      <p:bldP spid="14370" grpId="0" autoUpdateAnimBg="0"/>
      <p:bldP spid="14370" grpId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7875" y="2349500"/>
            <a:ext cx="4154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分数的意义和分数单位</a:t>
            </a:r>
          </a:p>
        </p:txBody>
      </p:sp>
      <p:sp>
        <p:nvSpPr>
          <p:cNvPr id="2051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3750" y="3068638"/>
            <a:ext cx="235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分数与除法</a:t>
            </a:r>
          </a:p>
        </p:txBody>
      </p:sp>
      <p:sp>
        <p:nvSpPr>
          <p:cNvPr id="2052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84225" y="3773488"/>
            <a:ext cx="307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分数大小的比较</a:t>
            </a:r>
          </a:p>
        </p:txBody>
      </p:sp>
      <p:sp>
        <p:nvSpPr>
          <p:cNvPr id="2053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979613" y="5300663"/>
            <a:ext cx="4875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9.分数、小数、百分数的互化</a:t>
            </a:r>
          </a:p>
        </p:txBody>
      </p:sp>
      <p:sp>
        <p:nvSpPr>
          <p:cNvPr id="2054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994275" y="4508500"/>
            <a:ext cx="271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8.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百分数的意义</a:t>
            </a:r>
          </a:p>
        </p:txBody>
      </p:sp>
      <p:sp>
        <p:nvSpPr>
          <p:cNvPr id="2055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953000" y="3860800"/>
            <a:ext cx="1409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约分</a:t>
            </a:r>
          </a:p>
        </p:txBody>
      </p:sp>
      <p:sp>
        <p:nvSpPr>
          <p:cNvPr id="2056" name="Rectangl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979988" y="3068638"/>
            <a:ext cx="1989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最简分数</a:t>
            </a:r>
          </a:p>
        </p:txBody>
      </p:sp>
      <p:sp>
        <p:nvSpPr>
          <p:cNvPr id="2057" name="Text Box 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793750" y="4508500"/>
            <a:ext cx="235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分数的分类</a:t>
            </a:r>
          </a:p>
        </p:txBody>
      </p:sp>
      <p:sp>
        <p:nvSpPr>
          <p:cNvPr id="2058" name="Text Box 10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4956175" y="2349500"/>
            <a:ext cx="3071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分数的基本性质</a:t>
            </a:r>
          </a:p>
        </p:txBody>
      </p:sp>
      <p:sp>
        <p:nvSpPr>
          <p:cNvPr id="205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00338" y="836613"/>
            <a:ext cx="3384550" cy="792162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FF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分数和百分数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71750" y="547688"/>
            <a:ext cx="415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8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分数的意义和分数单位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419475" y="2119313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 b="1">
              <a:solidFill>
                <a:srgbClr val="66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7175" y="1922463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5900" y="1557338"/>
            <a:ext cx="2533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单位“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1”----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55875" y="1258888"/>
            <a:ext cx="62309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一个物体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一个计量单位或是许多物体组成的一个整体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都可以用自然数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来表示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通常我们把它叫做单位“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2875" y="2852738"/>
            <a:ext cx="2173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   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----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42875" y="5089525"/>
            <a:ext cx="3221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分数各部分的名称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1438" y="3860800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分数单位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----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411413" y="3908425"/>
            <a:ext cx="6318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把单位“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平均分成若干份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表示其中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的一份的数。</a:t>
            </a:r>
          </a:p>
        </p:txBody>
      </p:sp>
      <p:grpSp>
        <p:nvGrpSpPr>
          <p:cNvPr id="2" name="Group 11"/>
          <p:cNvGrpSpPr/>
          <p:nvPr/>
        </p:nvGrpSpPr>
        <p:grpSpPr bwMode="auto">
          <a:xfrm>
            <a:off x="3435350" y="4783138"/>
            <a:ext cx="365125" cy="1074737"/>
            <a:chOff x="0" y="0"/>
            <a:chExt cx="230" cy="677"/>
          </a:xfrm>
        </p:grpSpPr>
        <p:sp>
          <p:nvSpPr>
            <p:cNvPr id="3097" name="Text Box 12"/>
            <p:cNvSpPr txBox="1">
              <a:spLocks noChangeArrowheads="1"/>
            </p:cNvSpPr>
            <p:nvPr/>
          </p:nvSpPr>
          <p:spPr bwMode="auto">
            <a:xfrm>
              <a:off x="0" y="347"/>
              <a:ext cx="2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7</a:t>
              </a:r>
            </a:p>
          </p:txBody>
        </p:sp>
        <p:sp>
          <p:nvSpPr>
            <p:cNvPr id="3098" name="Line 13"/>
            <p:cNvSpPr>
              <a:spLocks noChangeShapeType="1"/>
            </p:cNvSpPr>
            <p:nvPr/>
          </p:nvSpPr>
          <p:spPr bwMode="auto">
            <a:xfrm>
              <a:off x="0" y="384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2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4</a:t>
              </a:r>
            </a:p>
          </p:txBody>
        </p:sp>
      </p:grpSp>
      <p:grpSp>
        <p:nvGrpSpPr>
          <p:cNvPr id="3" name="Group 15"/>
          <p:cNvGrpSpPr/>
          <p:nvPr/>
        </p:nvGrpSpPr>
        <p:grpSpPr bwMode="auto">
          <a:xfrm>
            <a:off x="4011613" y="5103813"/>
            <a:ext cx="431800" cy="576262"/>
            <a:chOff x="0" y="0"/>
            <a:chExt cx="272" cy="363"/>
          </a:xfrm>
        </p:grpSpPr>
        <p:sp>
          <p:nvSpPr>
            <p:cNvPr id="3094" name="Line 16"/>
            <p:cNvSpPr>
              <a:spLocks noChangeShapeType="1"/>
            </p:cNvSpPr>
            <p:nvPr/>
          </p:nvSpPr>
          <p:spPr bwMode="auto">
            <a:xfrm>
              <a:off x="0" y="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Line 17"/>
            <p:cNvSpPr>
              <a:spLocks noChangeShapeType="1"/>
            </p:cNvSpPr>
            <p:nvPr/>
          </p:nvSpPr>
          <p:spPr bwMode="auto">
            <a:xfrm>
              <a:off x="0" y="18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Line 18"/>
            <p:cNvSpPr>
              <a:spLocks noChangeShapeType="1"/>
            </p:cNvSpPr>
            <p:nvPr/>
          </p:nvSpPr>
          <p:spPr bwMode="auto">
            <a:xfrm>
              <a:off x="0" y="363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4516438" y="4879975"/>
            <a:ext cx="4265612" cy="1120775"/>
            <a:chOff x="0" y="0"/>
            <a:chExt cx="2687" cy="706"/>
          </a:xfrm>
        </p:grpSpPr>
        <p:grpSp>
          <p:nvGrpSpPr>
            <p:cNvPr id="3087" name="Group 20"/>
            <p:cNvGrpSpPr/>
            <p:nvPr/>
          </p:nvGrpSpPr>
          <p:grpSpPr bwMode="auto">
            <a:xfrm>
              <a:off x="0" y="5"/>
              <a:ext cx="807" cy="701"/>
              <a:chOff x="0" y="0"/>
              <a:chExt cx="807" cy="701"/>
            </a:xfrm>
          </p:grpSpPr>
          <p:sp>
            <p:nvSpPr>
              <p:cNvPr id="3090" name="Text Box 21"/>
              <p:cNvSpPr txBox="1">
                <a:spLocks noChangeArrowheads="1"/>
              </p:cNvSpPr>
              <p:nvPr/>
            </p:nvSpPr>
            <p:spPr bwMode="auto">
              <a:xfrm>
                <a:off x="9" y="189"/>
                <a:ext cx="79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 dirty="0">
                    <a:latin typeface="楷体_GB2312" pitchFamily="49" charset="-122"/>
                    <a:ea typeface="楷体_GB2312" pitchFamily="49" charset="-122"/>
                  </a:rPr>
                  <a:t>分数线</a:t>
                </a:r>
              </a:p>
            </p:txBody>
          </p:sp>
          <p:grpSp>
            <p:nvGrpSpPr>
              <p:cNvPr id="3091" name="Group 22"/>
              <p:cNvGrpSpPr/>
              <p:nvPr/>
            </p:nvGrpSpPr>
            <p:grpSpPr bwMode="auto">
              <a:xfrm>
                <a:off x="0" y="0"/>
                <a:ext cx="584" cy="701"/>
                <a:chOff x="0" y="0"/>
                <a:chExt cx="584" cy="701"/>
              </a:xfrm>
            </p:grpSpPr>
            <p:sp>
              <p:nvSpPr>
                <p:cNvPr id="309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57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 b="1" dirty="0">
                      <a:latin typeface="楷体_GB2312" pitchFamily="49" charset="-122"/>
                      <a:ea typeface="楷体_GB2312" pitchFamily="49" charset="-122"/>
                    </a:rPr>
                    <a:t>分子</a:t>
                  </a:r>
                </a:p>
              </p:txBody>
            </p:sp>
            <p:sp>
              <p:nvSpPr>
                <p:cNvPr id="309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" y="371"/>
                  <a:ext cx="571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800" b="1" dirty="0">
                      <a:latin typeface="楷体_GB2312" pitchFamily="49" charset="-122"/>
                      <a:ea typeface="楷体_GB2312" pitchFamily="49" charset="-122"/>
                    </a:rPr>
                    <a:t>分母</a:t>
                  </a:r>
                </a:p>
              </p:txBody>
            </p:sp>
          </p:grpSp>
        </p:grpSp>
        <p:sp>
          <p:nvSpPr>
            <p:cNvPr id="3088" name="Text Box 25"/>
            <p:cNvSpPr txBox="1">
              <a:spLocks noChangeArrowheads="1"/>
            </p:cNvSpPr>
            <p:nvPr/>
          </p:nvSpPr>
          <p:spPr bwMode="auto">
            <a:xfrm>
              <a:off x="525" y="368"/>
              <a:ext cx="216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表示平均分的份数</a:t>
              </a:r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)</a:t>
              </a:r>
            </a:p>
          </p:txBody>
        </p:sp>
        <p:sp>
          <p:nvSpPr>
            <p:cNvPr id="3089" name="Text Box 26"/>
            <p:cNvSpPr txBox="1">
              <a:spLocks noChangeArrowheads="1"/>
            </p:cNvSpPr>
            <p:nvPr/>
          </p:nvSpPr>
          <p:spPr bwMode="auto">
            <a:xfrm>
              <a:off x="503" y="0"/>
              <a:ext cx="19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(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表示所取的份数</a:t>
              </a:r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)</a:t>
              </a:r>
            </a:p>
          </p:txBody>
        </p:sp>
      </p:grp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357438" y="2786063"/>
            <a:ext cx="60690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把单位“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平均分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成若干份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表示这样的一份或者几份的数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叫做分数。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76600" y="660400"/>
            <a:ext cx="2938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 dirty="0">
                <a:solidFill>
                  <a:srgbClr val="6600FF"/>
                </a:solidFill>
                <a:latin typeface="楷体_GB2312" pitchFamily="49" charset="-122"/>
                <a:ea typeface="楷体_GB2312" pitchFamily="49" charset="-122"/>
              </a:rPr>
              <a:t>分数与除法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48038" y="1557338"/>
            <a:ext cx="325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分数与除法的关系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357438" y="2205038"/>
            <a:ext cx="2530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被除数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÷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除数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=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4816475" y="2043113"/>
            <a:ext cx="1266825" cy="877887"/>
            <a:chOff x="0" y="0"/>
            <a:chExt cx="798" cy="553"/>
          </a:xfrm>
        </p:grpSpPr>
        <p:sp>
          <p:nvSpPr>
            <p:cNvPr id="4127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79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被除数</a:t>
              </a:r>
            </a:p>
          </p:txBody>
        </p:sp>
        <p:sp>
          <p:nvSpPr>
            <p:cNvPr id="4128" name="Text Box 7"/>
            <p:cNvSpPr txBox="1">
              <a:spLocks noChangeArrowheads="1"/>
            </p:cNvSpPr>
            <p:nvPr/>
          </p:nvSpPr>
          <p:spPr bwMode="auto">
            <a:xfrm>
              <a:off x="58" y="223"/>
              <a:ext cx="5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除数</a:t>
              </a:r>
            </a:p>
          </p:txBody>
        </p:sp>
        <p:sp>
          <p:nvSpPr>
            <p:cNvPr id="4129" name="Line 8"/>
            <p:cNvSpPr>
              <a:spLocks noChangeShapeType="1"/>
            </p:cNvSpPr>
            <p:nvPr/>
          </p:nvSpPr>
          <p:spPr bwMode="auto">
            <a:xfrm>
              <a:off x="59" y="272"/>
              <a:ext cx="5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007100" y="2205038"/>
            <a:ext cx="1809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除数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≠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  <a:cs typeface="Arial" panose="020B0604020202020204" pitchFamily="34" charset="0"/>
              </a:rPr>
              <a:t>0)</a:t>
            </a:r>
          </a:p>
        </p:txBody>
      </p:sp>
      <p:grpSp>
        <p:nvGrpSpPr>
          <p:cNvPr id="3" name="Group 10"/>
          <p:cNvGrpSpPr/>
          <p:nvPr/>
        </p:nvGrpSpPr>
        <p:grpSpPr bwMode="auto">
          <a:xfrm>
            <a:off x="3286125" y="2852738"/>
            <a:ext cx="2897188" cy="865187"/>
            <a:chOff x="-151" y="0"/>
            <a:chExt cx="1825" cy="545"/>
          </a:xfrm>
        </p:grpSpPr>
        <p:sp>
          <p:nvSpPr>
            <p:cNvPr id="4121" name="Text Box 11"/>
            <p:cNvSpPr txBox="1">
              <a:spLocks noChangeArrowheads="1"/>
            </p:cNvSpPr>
            <p:nvPr/>
          </p:nvSpPr>
          <p:spPr bwMode="auto">
            <a:xfrm>
              <a:off x="-151" y="104"/>
              <a:ext cx="68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a÷b=</a:t>
              </a:r>
            </a:p>
          </p:txBody>
        </p:sp>
        <p:grpSp>
          <p:nvGrpSpPr>
            <p:cNvPr id="4122" name="Group 12"/>
            <p:cNvGrpSpPr/>
            <p:nvPr/>
          </p:nvGrpSpPr>
          <p:grpSpPr bwMode="auto">
            <a:xfrm>
              <a:off x="578" y="0"/>
              <a:ext cx="240" cy="545"/>
              <a:chOff x="-10" y="0"/>
              <a:chExt cx="240" cy="545"/>
            </a:xfrm>
          </p:grpSpPr>
          <p:sp>
            <p:nvSpPr>
              <p:cNvPr id="4124" name="Text Box 13"/>
              <p:cNvSpPr txBox="1">
                <a:spLocks noChangeArrowheads="1"/>
              </p:cNvSpPr>
              <p:nvPr/>
            </p:nvSpPr>
            <p:spPr bwMode="auto">
              <a:xfrm>
                <a:off x="-10" y="0"/>
                <a:ext cx="23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sz="2800" b="1" dirty="0">
                    <a:latin typeface="楷体_GB2312" pitchFamily="49" charset="-122"/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4125" name="Text Box 14"/>
              <p:cNvSpPr txBox="1">
                <a:spLocks noChangeArrowheads="1"/>
              </p:cNvSpPr>
              <p:nvPr/>
            </p:nvSpPr>
            <p:spPr bwMode="auto">
              <a:xfrm>
                <a:off x="0" y="215"/>
                <a:ext cx="23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sz="2800" b="1">
                    <a:latin typeface="楷体_GB2312" pitchFamily="49" charset="-122"/>
                    <a:ea typeface="楷体_GB2312" pitchFamily="49" charset="-122"/>
                  </a:rPr>
                  <a:t>b</a:t>
                </a:r>
              </a:p>
            </p:txBody>
          </p:sp>
          <p:sp>
            <p:nvSpPr>
              <p:cNvPr id="4126" name="Line 15"/>
              <p:cNvSpPr>
                <a:spLocks noChangeShapeType="1"/>
              </p:cNvSpPr>
              <p:nvPr/>
            </p:nvSpPr>
            <p:spPr bwMode="auto">
              <a:xfrm>
                <a:off x="14" y="285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23" name="Text Box 16"/>
            <p:cNvSpPr txBox="1">
              <a:spLocks noChangeArrowheads="1"/>
            </p:cNvSpPr>
            <p:nvPr/>
          </p:nvSpPr>
          <p:spPr bwMode="auto">
            <a:xfrm>
              <a:off x="874" y="91"/>
              <a:ext cx="80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(b</a:t>
              </a:r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  <a:cs typeface="Arial" panose="020B0604020202020204" pitchFamily="34" charset="0"/>
                </a:rPr>
                <a:t>≠0)</a:t>
              </a:r>
            </a:p>
          </p:txBody>
        </p:sp>
      </p:grpSp>
      <p:grpSp>
        <p:nvGrpSpPr>
          <p:cNvPr id="5" name="Group 17"/>
          <p:cNvGrpSpPr/>
          <p:nvPr/>
        </p:nvGrpSpPr>
        <p:grpSpPr bwMode="auto">
          <a:xfrm>
            <a:off x="1036638" y="3500438"/>
            <a:ext cx="365125" cy="954087"/>
            <a:chOff x="0" y="0"/>
            <a:chExt cx="230" cy="601"/>
          </a:xfrm>
        </p:grpSpPr>
        <p:sp>
          <p:nvSpPr>
            <p:cNvPr id="4119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3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5</a:t>
              </a:r>
            </a:p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9</a:t>
              </a:r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13" y="27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20"/>
          <p:cNvGrpSpPr/>
          <p:nvPr/>
        </p:nvGrpSpPr>
        <p:grpSpPr bwMode="auto">
          <a:xfrm>
            <a:off x="500063" y="3817938"/>
            <a:ext cx="2355850" cy="1614487"/>
            <a:chOff x="0" y="0"/>
            <a:chExt cx="1484" cy="1017"/>
          </a:xfrm>
        </p:grpSpPr>
        <p:sp>
          <p:nvSpPr>
            <p:cNvPr id="4114" name="Text Box 21"/>
            <p:cNvSpPr txBox="1">
              <a:spLocks noChangeArrowheads="1"/>
            </p:cNvSpPr>
            <p:nvPr/>
          </p:nvSpPr>
          <p:spPr bwMode="auto">
            <a:xfrm>
              <a:off x="0" y="0"/>
              <a:ext cx="14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       </a:t>
              </a:r>
              <a:r>
                <a:rPr lang="zh-CN" altLang="en-US" sz="2800" b="1" dirty="0">
                  <a:latin typeface="楷体_GB2312" pitchFamily="49" charset="-122"/>
                  <a:ea typeface="楷体_GB2312" pitchFamily="49" charset="-122"/>
                </a:rPr>
                <a:t>表示</a:t>
              </a:r>
              <a:r>
                <a:rPr lang="zh-CN" altLang="zh-CN" sz="2800" b="1" dirty="0">
                  <a:latin typeface="楷体_GB2312" pitchFamily="49" charset="-122"/>
                  <a:ea typeface="楷体_GB2312" pitchFamily="49" charset="-122"/>
                </a:rPr>
                <a:t>:</a:t>
              </a:r>
            </a:p>
          </p:txBody>
        </p:sp>
        <p:grpSp>
          <p:nvGrpSpPr>
            <p:cNvPr id="4115" name="Group 22"/>
            <p:cNvGrpSpPr/>
            <p:nvPr/>
          </p:nvGrpSpPr>
          <p:grpSpPr bwMode="auto">
            <a:xfrm>
              <a:off x="318" y="416"/>
              <a:ext cx="230" cy="601"/>
              <a:chOff x="0" y="0"/>
              <a:chExt cx="230" cy="601"/>
            </a:xfrm>
          </p:grpSpPr>
          <p:sp>
            <p:nvSpPr>
              <p:cNvPr id="4117" name="Text Box 2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30" cy="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sz="2800" b="1">
                    <a:latin typeface="楷体_GB2312" pitchFamily="49" charset="-122"/>
                    <a:ea typeface="楷体_GB2312" pitchFamily="49" charset="-122"/>
                  </a:rPr>
                  <a:t>5</a:t>
                </a:r>
              </a:p>
              <a:p>
                <a:pPr eaLnBrk="1" hangingPunct="1"/>
                <a:r>
                  <a:rPr lang="zh-CN" altLang="zh-CN" sz="2800" b="1">
                    <a:latin typeface="楷体_GB2312" pitchFamily="49" charset="-122"/>
                    <a:ea typeface="楷体_GB2312" pitchFamily="49" charset="-122"/>
                  </a:rPr>
                  <a:t>9</a:t>
                </a:r>
              </a:p>
            </p:txBody>
          </p:sp>
          <p:sp>
            <p:nvSpPr>
              <p:cNvPr id="4118" name="Line 24"/>
              <p:cNvSpPr>
                <a:spLocks noChangeShapeType="1"/>
              </p:cNvSpPr>
              <p:nvPr/>
            </p:nvSpPr>
            <p:spPr bwMode="auto">
              <a:xfrm>
                <a:off x="13" y="272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16" name="Text Box 25"/>
            <p:cNvSpPr txBox="1">
              <a:spLocks noChangeArrowheads="1"/>
            </p:cNvSpPr>
            <p:nvPr/>
          </p:nvSpPr>
          <p:spPr bwMode="auto">
            <a:xfrm>
              <a:off x="499" y="503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米表示</a:t>
              </a:r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:</a:t>
              </a:r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14625" y="3833813"/>
            <a:ext cx="6861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把单位“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1”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平均分成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份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取其中的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份。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640013" y="4643438"/>
            <a:ext cx="614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把</a:t>
            </a:r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米平均分成</a:t>
            </a:r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份</a:t>
            </a:r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每份是</a:t>
            </a:r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(       ),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每份是</a:t>
            </a:r>
            <a:r>
              <a:rPr lang="zh-CN" altLang="zh-CN" sz="2800" b="1">
                <a:latin typeface="楷体_GB2312" pitchFamily="49" charset="-122"/>
                <a:ea typeface="楷体_GB2312" pitchFamily="49" charset="-122"/>
              </a:rPr>
              <a:t>(       )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米。</a:t>
            </a:r>
          </a:p>
        </p:txBody>
      </p:sp>
      <p:grpSp>
        <p:nvGrpSpPr>
          <p:cNvPr id="8" name="Group 28"/>
          <p:cNvGrpSpPr/>
          <p:nvPr/>
        </p:nvGrpSpPr>
        <p:grpSpPr bwMode="auto">
          <a:xfrm>
            <a:off x="7572375" y="4357688"/>
            <a:ext cx="365125" cy="954087"/>
            <a:chOff x="0" y="-32"/>
            <a:chExt cx="230" cy="601"/>
          </a:xfrm>
        </p:grpSpPr>
        <p:sp>
          <p:nvSpPr>
            <p:cNvPr id="4112" name="Text Box 29"/>
            <p:cNvSpPr txBox="1">
              <a:spLocks noChangeArrowheads="1"/>
            </p:cNvSpPr>
            <p:nvPr/>
          </p:nvSpPr>
          <p:spPr bwMode="auto">
            <a:xfrm>
              <a:off x="0" y="-32"/>
              <a:ext cx="23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1</a:t>
              </a:r>
            </a:p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9</a:t>
              </a:r>
            </a:p>
          </p:txBody>
        </p:sp>
        <p:sp>
          <p:nvSpPr>
            <p:cNvPr id="4113" name="Line 30"/>
            <p:cNvSpPr>
              <a:spLocks noChangeShapeType="1"/>
            </p:cNvSpPr>
            <p:nvPr/>
          </p:nvSpPr>
          <p:spPr bwMode="auto">
            <a:xfrm>
              <a:off x="13" y="27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31"/>
          <p:cNvGrpSpPr/>
          <p:nvPr/>
        </p:nvGrpSpPr>
        <p:grpSpPr bwMode="auto">
          <a:xfrm>
            <a:off x="4524375" y="4929188"/>
            <a:ext cx="365125" cy="954087"/>
            <a:chOff x="0" y="-35"/>
            <a:chExt cx="230" cy="601"/>
          </a:xfrm>
        </p:grpSpPr>
        <p:sp>
          <p:nvSpPr>
            <p:cNvPr id="4110" name="Text Box 32"/>
            <p:cNvSpPr txBox="1">
              <a:spLocks noChangeArrowheads="1"/>
            </p:cNvSpPr>
            <p:nvPr/>
          </p:nvSpPr>
          <p:spPr bwMode="auto">
            <a:xfrm>
              <a:off x="0" y="-35"/>
              <a:ext cx="23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5</a:t>
              </a:r>
            </a:p>
            <a:p>
              <a:pPr eaLnBrk="1" hangingPunct="1"/>
              <a:r>
                <a:rPr lang="zh-CN" altLang="zh-CN" sz="2800" b="1">
                  <a:latin typeface="楷体_GB2312" pitchFamily="49" charset="-122"/>
                  <a:ea typeface="楷体_GB2312" pitchFamily="49" charset="-122"/>
                </a:rPr>
                <a:t>9</a:t>
              </a:r>
            </a:p>
          </p:txBody>
        </p:sp>
        <p:sp>
          <p:nvSpPr>
            <p:cNvPr id="4111" name="Line 33"/>
            <p:cNvSpPr>
              <a:spLocks noChangeShapeType="1"/>
            </p:cNvSpPr>
            <p:nvPr/>
          </p:nvSpPr>
          <p:spPr bwMode="auto">
            <a:xfrm>
              <a:off x="13" y="27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7" grpId="0" autoUpdateAnimBg="0"/>
      <p:bldP spid="7194" grpId="0" autoUpdateAnimBg="0"/>
      <p:bldP spid="71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71775" y="750888"/>
            <a:ext cx="38560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分数大小的比较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57250" y="1785938"/>
            <a:ext cx="7578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★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分母相同的两个分数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分子大的分数比较大。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27088" y="3017838"/>
            <a:ext cx="7578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★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分子相同的两个分数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分母小的分数比较大。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1857375" y="2117725"/>
            <a:ext cx="4398963" cy="979488"/>
            <a:chOff x="-35" y="-81"/>
            <a:chExt cx="2771" cy="617"/>
          </a:xfrm>
        </p:grpSpPr>
        <p:sp>
          <p:nvSpPr>
            <p:cNvPr id="5167" name="Text Box 6"/>
            <p:cNvSpPr txBox="1">
              <a:spLocks noChangeArrowheads="1"/>
            </p:cNvSpPr>
            <p:nvPr/>
          </p:nvSpPr>
          <p:spPr bwMode="auto">
            <a:xfrm>
              <a:off x="-35" y="-65"/>
              <a:ext cx="50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 9</a:t>
              </a:r>
            </a:p>
            <a:p>
              <a:pPr eaLnBrk="1" hangingPunct="1"/>
              <a:r>
                <a:rPr lang="zh-CN" altLang="zh-CN" sz="2800" b="1"/>
                <a:t>1 1</a:t>
              </a:r>
            </a:p>
          </p:txBody>
        </p:sp>
        <p:sp>
          <p:nvSpPr>
            <p:cNvPr id="5168" name="Line 7"/>
            <p:cNvSpPr>
              <a:spLocks noChangeShapeType="1"/>
            </p:cNvSpPr>
            <p:nvPr/>
          </p:nvSpPr>
          <p:spPr bwMode="auto">
            <a:xfrm>
              <a:off x="46" y="22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9" name="Text Box 8"/>
            <p:cNvSpPr txBox="1">
              <a:spLocks noChangeArrowheads="1"/>
            </p:cNvSpPr>
            <p:nvPr/>
          </p:nvSpPr>
          <p:spPr bwMode="auto">
            <a:xfrm>
              <a:off x="595" y="-81"/>
              <a:ext cx="431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1 0</a:t>
              </a:r>
            </a:p>
            <a:p>
              <a:pPr eaLnBrk="1" hangingPunct="1"/>
              <a:r>
                <a:rPr lang="zh-CN" altLang="zh-CN" sz="2800" b="1"/>
                <a:t>1 1</a:t>
              </a:r>
            </a:p>
          </p:txBody>
        </p:sp>
        <p:sp>
          <p:nvSpPr>
            <p:cNvPr id="5170" name="Text Box 9"/>
            <p:cNvSpPr txBox="1">
              <a:spLocks noChangeArrowheads="1"/>
            </p:cNvSpPr>
            <p:nvPr/>
          </p:nvSpPr>
          <p:spPr bwMode="auto">
            <a:xfrm>
              <a:off x="1675" y="-65"/>
              <a:ext cx="431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 8</a:t>
              </a:r>
            </a:p>
            <a:p>
              <a:pPr eaLnBrk="1" hangingPunct="1"/>
              <a:r>
                <a:rPr lang="zh-CN" altLang="zh-CN" sz="2800" b="1"/>
                <a:t>1 5</a:t>
              </a:r>
            </a:p>
          </p:txBody>
        </p:sp>
        <p:sp>
          <p:nvSpPr>
            <p:cNvPr id="5171" name="Text Box 10"/>
            <p:cNvSpPr txBox="1">
              <a:spLocks noChangeArrowheads="1"/>
            </p:cNvSpPr>
            <p:nvPr/>
          </p:nvSpPr>
          <p:spPr bwMode="auto">
            <a:xfrm>
              <a:off x="2305" y="-65"/>
              <a:ext cx="431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 7</a:t>
              </a:r>
            </a:p>
            <a:p>
              <a:pPr eaLnBrk="1" hangingPunct="1"/>
              <a:r>
                <a:rPr lang="zh-CN" altLang="zh-CN" sz="2800" b="1"/>
                <a:t>1 5</a:t>
              </a:r>
            </a:p>
          </p:txBody>
        </p:sp>
        <p:sp>
          <p:nvSpPr>
            <p:cNvPr id="5172" name="Line 11"/>
            <p:cNvSpPr>
              <a:spLocks noChangeShapeType="1"/>
            </p:cNvSpPr>
            <p:nvPr/>
          </p:nvSpPr>
          <p:spPr bwMode="auto">
            <a:xfrm>
              <a:off x="680" y="2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3" name="Line 12"/>
            <p:cNvSpPr>
              <a:spLocks noChangeShapeType="1"/>
            </p:cNvSpPr>
            <p:nvPr/>
          </p:nvSpPr>
          <p:spPr bwMode="auto">
            <a:xfrm>
              <a:off x="1781" y="25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4" name="Line 13"/>
            <p:cNvSpPr>
              <a:spLocks noChangeShapeType="1"/>
            </p:cNvSpPr>
            <p:nvPr/>
          </p:nvSpPr>
          <p:spPr bwMode="auto">
            <a:xfrm>
              <a:off x="2416" y="25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5" name="Oval 14"/>
            <p:cNvSpPr>
              <a:spLocks noChangeArrowheads="1"/>
            </p:cNvSpPr>
            <p:nvPr/>
          </p:nvSpPr>
          <p:spPr bwMode="auto">
            <a:xfrm>
              <a:off x="362" y="131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/>
            </a:p>
          </p:txBody>
        </p:sp>
        <p:sp>
          <p:nvSpPr>
            <p:cNvPr id="5176" name="Oval 15"/>
            <p:cNvSpPr>
              <a:spLocks noChangeArrowheads="1"/>
            </p:cNvSpPr>
            <p:nvPr/>
          </p:nvSpPr>
          <p:spPr bwMode="auto">
            <a:xfrm>
              <a:off x="2086" y="13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/>
            </a:p>
          </p:txBody>
        </p:sp>
      </p:grpSp>
      <p:grpSp>
        <p:nvGrpSpPr>
          <p:cNvPr id="3" name="Group 16"/>
          <p:cNvGrpSpPr/>
          <p:nvPr/>
        </p:nvGrpSpPr>
        <p:grpSpPr bwMode="auto">
          <a:xfrm>
            <a:off x="1857375" y="3286125"/>
            <a:ext cx="4429125" cy="1025525"/>
            <a:chOff x="-78" y="-99"/>
            <a:chExt cx="2790" cy="646"/>
          </a:xfrm>
        </p:grpSpPr>
        <p:sp>
          <p:nvSpPr>
            <p:cNvPr id="5157" name="Text Box 17"/>
            <p:cNvSpPr txBox="1">
              <a:spLocks noChangeArrowheads="1"/>
            </p:cNvSpPr>
            <p:nvPr/>
          </p:nvSpPr>
          <p:spPr bwMode="auto">
            <a:xfrm>
              <a:off x="-78" y="-99"/>
              <a:ext cx="39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 4</a:t>
              </a:r>
            </a:p>
            <a:p>
              <a:pPr eaLnBrk="1" hangingPunct="1"/>
              <a:r>
                <a:rPr lang="zh-CN" altLang="zh-CN" sz="2800" b="1"/>
                <a:t>  9</a:t>
              </a:r>
            </a:p>
          </p:txBody>
        </p:sp>
        <p:sp>
          <p:nvSpPr>
            <p:cNvPr id="5158" name="Line 18"/>
            <p:cNvSpPr>
              <a:spLocks noChangeShapeType="1"/>
            </p:cNvSpPr>
            <p:nvPr/>
          </p:nvSpPr>
          <p:spPr bwMode="auto">
            <a:xfrm>
              <a:off x="46" y="222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" name="Text Box 19"/>
            <p:cNvSpPr txBox="1">
              <a:spLocks noChangeArrowheads="1"/>
            </p:cNvSpPr>
            <p:nvPr/>
          </p:nvSpPr>
          <p:spPr bwMode="auto">
            <a:xfrm>
              <a:off x="622" y="-99"/>
              <a:ext cx="305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4</a:t>
              </a:r>
            </a:p>
            <a:p>
              <a:pPr eaLnBrk="1" hangingPunct="1"/>
              <a:r>
                <a:rPr lang="zh-CN" altLang="zh-CN" sz="2800" b="1"/>
                <a:t> 7</a:t>
              </a:r>
            </a:p>
          </p:txBody>
        </p:sp>
        <p:sp>
          <p:nvSpPr>
            <p:cNvPr id="5160" name="Text Box 20"/>
            <p:cNvSpPr txBox="1">
              <a:spLocks noChangeArrowheads="1"/>
            </p:cNvSpPr>
            <p:nvPr/>
          </p:nvSpPr>
          <p:spPr bwMode="auto">
            <a:xfrm>
              <a:off x="1632" y="-54"/>
              <a:ext cx="431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11</a:t>
              </a:r>
            </a:p>
            <a:p>
              <a:pPr eaLnBrk="1" hangingPunct="1"/>
              <a:r>
                <a:rPr lang="zh-CN" altLang="zh-CN" sz="2800" b="1"/>
                <a:t> 12</a:t>
              </a:r>
            </a:p>
          </p:txBody>
        </p:sp>
        <p:sp>
          <p:nvSpPr>
            <p:cNvPr id="5161" name="Text Box 21"/>
            <p:cNvSpPr txBox="1">
              <a:spLocks noChangeArrowheads="1"/>
            </p:cNvSpPr>
            <p:nvPr/>
          </p:nvSpPr>
          <p:spPr bwMode="auto">
            <a:xfrm>
              <a:off x="2343" y="-54"/>
              <a:ext cx="369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/>
                <a:t> 5</a:t>
              </a:r>
            </a:p>
            <a:p>
              <a:pPr eaLnBrk="1" hangingPunct="1"/>
              <a:r>
                <a:rPr lang="zh-CN" altLang="zh-CN" sz="2800" b="1"/>
                <a:t>12</a:t>
              </a:r>
            </a:p>
          </p:txBody>
        </p:sp>
        <p:sp>
          <p:nvSpPr>
            <p:cNvPr id="5162" name="Line 22"/>
            <p:cNvSpPr>
              <a:spLocks noChangeShapeType="1"/>
            </p:cNvSpPr>
            <p:nvPr/>
          </p:nvSpPr>
          <p:spPr bwMode="auto">
            <a:xfrm>
              <a:off x="680" y="2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Line 23"/>
            <p:cNvSpPr>
              <a:spLocks noChangeShapeType="1"/>
            </p:cNvSpPr>
            <p:nvPr/>
          </p:nvSpPr>
          <p:spPr bwMode="auto">
            <a:xfrm>
              <a:off x="1781" y="25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Line 24"/>
            <p:cNvSpPr>
              <a:spLocks noChangeShapeType="1"/>
            </p:cNvSpPr>
            <p:nvPr/>
          </p:nvSpPr>
          <p:spPr bwMode="auto">
            <a:xfrm>
              <a:off x="2416" y="25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" name="Oval 25"/>
            <p:cNvSpPr>
              <a:spLocks noChangeArrowheads="1"/>
            </p:cNvSpPr>
            <p:nvPr/>
          </p:nvSpPr>
          <p:spPr bwMode="auto">
            <a:xfrm>
              <a:off x="362" y="131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/>
            </a:p>
          </p:txBody>
        </p:sp>
        <p:sp>
          <p:nvSpPr>
            <p:cNvPr id="5166" name="Oval 26"/>
            <p:cNvSpPr>
              <a:spLocks noChangeArrowheads="1"/>
            </p:cNvSpPr>
            <p:nvPr/>
          </p:nvSpPr>
          <p:spPr bwMode="auto">
            <a:xfrm>
              <a:off x="2086" y="132"/>
              <a:ext cx="227" cy="22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/>
            </a:p>
          </p:txBody>
        </p:sp>
      </p:grp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484438" y="24209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  <a:cs typeface="Arial" panose="020B0604020202020204" pitchFamily="34" charset="0"/>
              </a:rPr>
              <a:t>&lt;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221288" y="242093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57463" y="3573463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&lt;</a:t>
            </a:r>
            <a:endParaRPr lang="zh-CN" altLang="zh-CN" b="1">
              <a:solidFill>
                <a:srgbClr val="FF0000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292725" y="36195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&gt;</a:t>
            </a:r>
            <a:endParaRPr lang="zh-CN" altLang="zh-CN" b="1">
              <a:solidFill>
                <a:srgbClr val="FF0000"/>
              </a:solidFill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827088" y="4221163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★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通分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先求出原来几个分母的最小公倍数</a:t>
            </a:r>
            <a:r>
              <a:rPr lang="zh-CN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然后把各个分数分别化成用这个最小公倍数作分母的分数。</a:t>
            </a:r>
          </a:p>
        </p:txBody>
      </p:sp>
      <p:grpSp>
        <p:nvGrpSpPr>
          <p:cNvPr id="4" name="Group 32"/>
          <p:cNvGrpSpPr/>
          <p:nvPr/>
        </p:nvGrpSpPr>
        <p:grpSpPr bwMode="auto">
          <a:xfrm>
            <a:off x="1992313" y="5332413"/>
            <a:ext cx="1479550" cy="954087"/>
            <a:chOff x="-23" y="-75"/>
            <a:chExt cx="932" cy="601"/>
          </a:xfrm>
        </p:grpSpPr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-23" y="-75"/>
              <a:ext cx="93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AutoNum type="arabicPlain"/>
              </a:pPr>
              <a:r>
                <a:rPr lang="zh-CN" altLang="zh-CN" sz="2800" b="1"/>
                <a:t>       4</a:t>
              </a:r>
            </a:p>
            <a:p>
              <a:pPr eaLnBrk="1" hangingPunct="1"/>
              <a:r>
                <a:rPr lang="zh-CN" altLang="zh-CN" sz="2800" b="1"/>
                <a:t>6         9</a:t>
              </a:r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0" y="2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635" y="21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318" y="79"/>
              <a:ext cx="272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/>
            </a:p>
          </p:txBody>
        </p:sp>
      </p:grpSp>
      <p:grpSp>
        <p:nvGrpSpPr>
          <p:cNvPr id="5" name="Group 37"/>
          <p:cNvGrpSpPr/>
          <p:nvPr/>
        </p:nvGrpSpPr>
        <p:grpSpPr bwMode="auto">
          <a:xfrm>
            <a:off x="3975100" y="5157788"/>
            <a:ext cx="1965325" cy="1281112"/>
            <a:chOff x="0" y="0"/>
            <a:chExt cx="1238" cy="807"/>
          </a:xfrm>
        </p:grpSpPr>
        <p:grpSp>
          <p:nvGrpSpPr>
            <p:cNvPr id="5135" name="Group 38"/>
            <p:cNvGrpSpPr/>
            <p:nvPr/>
          </p:nvGrpSpPr>
          <p:grpSpPr bwMode="auto">
            <a:xfrm>
              <a:off x="0" y="0"/>
              <a:ext cx="1224" cy="407"/>
              <a:chOff x="0" y="0"/>
              <a:chExt cx="1224" cy="407"/>
            </a:xfrm>
          </p:grpSpPr>
          <p:sp>
            <p:nvSpPr>
              <p:cNvPr id="5145" name="Text Box 3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1</a:t>
                </a:r>
              </a:p>
              <a:p>
                <a:pPr eaLnBrk="1" hangingPunct="1"/>
                <a:r>
                  <a:rPr lang="zh-CN" altLang="zh-CN" b="1"/>
                  <a:t>6</a:t>
                </a:r>
              </a:p>
            </p:txBody>
          </p:sp>
          <p:sp>
            <p:nvSpPr>
              <p:cNvPr id="5146" name="Line 40"/>
              <p:cNvSpPr>
                <a:spLocks noChangeShapeType="1"/>
              </p:cNvSpPr>
              <p:nvPr/>
            </p:nvSpPr>
            <p:spPr bwMode="auto">
              <a:xfrm>
                <a:off x="13" y="215"/>
                <a:ext cx="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Text Box 41"/>
              <p:cNvSpPr txBox="1">
                <a:spLocks noChangeArrowheads="1"/>
              </p:cNvSpPr>
              <p:nvPr/>
            </p:nvSpPr>
            <p:spPr bwMode="auto">
              <a:xfrm>
                <a:off x="137" y="91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=</a:t>
                </a:r>
              </a:p>
            </p:txBody>
          </p:sp>
          <p:sp>
            <p:nvSpPr>
              <p:cNvPr id="5148" name="Line 42"/>
              <p:cNvSpPr>
                <a:spLocks noChangeShapeType="1"/>
              </p:cNvSpPr>
              <p:nvPr/>
            </p:nvSpPr>
            <p:spPr bwMode="auto">
              <a:xfrm>
                <a:off x="331" y="215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9" name="Text Box 43"/>
              <p:cNvSpPr txBox="1">
                <a:spLocks noChangeArrowheads="1"/>
              </p:cNvSpPr>
              <p:nvPr/>
            </p:nvSpPr>
            <p:spPr bwMode="auto">
              <a:xfrm>
                <a:off x="318" y="0"/>
                <a:ext cx="42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1×9</a:t>
                </a:r>
              </a:p>
              <a:p>
                <a:pPr eaLnBrk="1" hangingPunct="1"/>
                <a:r>
                  <a:rPr lang="zh-CN" altLang="zh-CN" b="1"/>
                  <a:t>6×9</a:t>
                </a:r>
              </a:p>
            </p:txBody>
          </p:sp>
          <p:sp>
            <p:nvSpPr>
              <p:cNvPr id="5150" name="Text Box 44"/>
              <p:cNvSpPr txBox="1">
                <a:spLocks noChangeArrowheads="1"/>
              </p:cNvSpPr>
              <p:nvPr/>
            </p:nvSpPr>
            <p:spPr bwMode="auto">
              <a:xfrm>
                <a:off x="817" y="91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=</a:t>
                </a:r>
              </a:p>
            </p:txBody>
          </p:sp>
          <p:sp>
            <p:nvSpPr>
              <p:cNvPr id="5151" name="Line 45"/>
              <p:cNvSpPr>
                <a:spLocks noChangeShapeType="1"/>
              </p:cNvSpPr>
              <p:nvPr/>
            </p:nvSpPr>
            <p:spPr bwMode="auto">
              <a:xfrm>
                <a:off x="966" y="215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2" name="Text Box 46"/>
              <p:cNvSpPr txBox="1">
                <a:spLocks noChangeArrowheads="1"/>
              </p:cNvSpPr>
              <p:nvPr/>
            </p:nvSpPr>
            <p:spPr bwMode="auto">
              <a:xfrm>
                <a:off x="908" y="0"/>
                <a:ext cx="31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  9</a:t>
                </a:r>
              </a:p>
              <a:p>
                <a:pPr eaLnBrk="1" hangingPunct="1"/>
                <a:r>
                  <a:rPr lang="zh-CN" altLang="zh-CN" b="1"/>
                  <a:t>5 4</a:t>
                </a:r>
              </a:p>
            </p:txBody>
          </p:sp>
        </p:grpSp>
        <p:grpSp>
          <p:nvGrpSpPr>
            <p:cNvPr id="5136" name="Group 47"/>
            <p:cNvGrpSpPr/>
            <p:nvPr/>
          </p:nvGrpSpPr>
          <p:grpSpPr bwMode="auto">
            <a:xfrm>
              <a:off x="14" y="400"/>
              <a:ext cx="1224" cy="407"/>
              <a:chOff x="0" y="0"/>
              <a:chExt cx="1224" cy="407"/>
            </a:xfrm>
          </p:grpSpPr>
          <p:sp>
            <p:nvSpPr>
              <p:cNvPr id="5137" name="Text Box 4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9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4</a:t>
                </a:r>
              </a:p>
              <a:p>
                <a:pPr eaLnBrk="1" hangingPunct="1"/>
                <a:r>
                  <a:rPr lang="zh-CN" altLang="zh-CN" b="1"/>
                  <a:t>9</a:t>
                </a:r>
              </a:p>
            </p:txBody>
          </p:sp>
          <p:sp>
            <p:nvSpPr>
              <p:cNvPr id="5138" name="Line 49"/>
              <p:cNvSpPr>
                <a:spLocks noChangeShapeType="1"/>
              </p:cNvSpPr>
              <p:nvPr/>
            </p:nvSpPr>
            <p:spPr bwMode="auto">
              <a:xfrm>
                <a:off x="13" y="215"/>
                <a:ext cx="1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9" name="Text Box 50"/>
              <p:cNvSpPr txBox="1">
                <a:spLocks noChangeArrowheads="1"/>
              </p:cNvSpPr>
              <p:nvPr/>
            </p:nvSpPr>
            <p:spPr bwMode="auto">
              <a:xfrm>
                <a:off x="137" y="91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=</a:t>
                </a:r>
              </a:p>
            </p:txBody>
          </p:sp>
          <p:sp>
            <p:nvSpPr>
              <p:cNvPr id="5140" name="Line 51"/>
              <p:cNvSpPr>
                <a:spLocks noChangeShapeType="1"/>
              </p:cNvSpPr>
              <p:nvPr/>
            </p:nvSpPr>
            <p:spPr bwMode="auto">
              <a:xfrm>
                <a:off x="331" y="215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1" name="Text Box 52"/>
              <p:cNvSpPr txBox="1">
                <a:spLocks noChangeArrowheads="1"/>
              </p:cNvSpPr>
              <p:nvPr/>
            </p:nvSpPr>
            <p:spPr bwMode="auto">
              <a:xfrm>
                <a:off x="318" y="0"/>
                <a:ext cx="42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4×6</a:t>
                </a:r>
              </a:p>
              <a:p>
                <a:pPr eaLnBrk="1" hangingPunct="1"/>
                <a:r>
                  <a:rPr lang="zh-CN" altLang="zh-CN" b="1"/>
                  <a:t>9×6</a:t>
                </a:r>
              </a:p>
            </p:txBody>
          </p:sp>
          <p:sp>
            <p:nvSpPr>
              <p:cNvPr id="5142" name="Text Box 53"/>
              <p:cNvSpPr txBox="1">
                <a:spLocks noChangeArrowheads="1"/>
              </p:cNvSpPr>
              <p:nvPr/>
            </p:nvSpPr>
            <p:spPr bwMode="auto">
              <a:xfrm>
                <a:off x="817" y="91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=</a:t>
                </a:r>
              </a:p>
            </p:txBody>
          </p:sp>
          <p:sp>
            <p:nvSpPr>
              <p:cNvPr id="5143" name="Line 54"/>
              <p:cNvSpPr>
                <a:spLocks noChangeShapeType="1"/>
              </p:cNvSpPr>
              <p:nvPr/>
            </p:nvSpPr>
            <p:spPr bwMode="auto">
              <a:xfrm>
                <a:off x="966" y="215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4" name="Text Box 55"/>
              <p:cNvSpPr txBox="1">
                <a:spLocks noChangeArrowheads="1"/>
              </p:cNvSpPr>
              <p:nvPr/>
            </p:nvSpPr>
            <p:spPr bwMode="auto">
              <a:xfrm>
                <a:off x="908" y="0"/>
                <a:ext cx="316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zh-CN" b="1"/>
                  <a:t> 24</a:t>
                </a:r>
              </a:p>
              <a:p>
                <a:pPr eaLnBrk="1" hangingPunct="1"/>
                <a:r>
                  <a:rPr lang="zh-CN" altLang="zh-CN" b="1"/>
                  <a:t> 54</a:t>
                </a:r>
              </a:p>
            </p:txBody>
          </p:sp>
        </p:grpSp>
      </p:grp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2555875" y="5589588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400" b="1">
                <a:solidFill>
                  <a:srgbClr val="FF0000"/>
                </a:solidFill>
              </a:rPr>
              <a:t>&lt;</a:t>
            </a:r>
            <a:endParaRPr lang="zh-CN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219" grpId="0" autoUpdateAnimBg="0"/>
      <p:bldP spid="8220" grpId="0" autoUpdateAnimBg="0"/>
      <p:bldP spid="8221" grpId="0" autoUpdateAnimBg="0"/>
      <p:bldP spid="8222" grpId="0" autoUpdateAnimBg="0"/>
      <p:bldP spid="8223" grpId="0" autoUpdateAnimBg="0"/>
      <p:bldP spid="82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71813" y="1143000"/>
            <a:ext cx="2938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600" b="1" dirty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分数的分类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00200" y="216058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22479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真分数</a:t>
            </a:r>
            <a:r>
              <a:rPr lang="zh-CN" altLang="zh-CN" sz="3200" b="1">
                <a:latin typeface="楷体_GB2312" pitchFamily="49" charset="-122"/>
                <a:ea typeface="楷体_GB2312" pitchFamily="49" charset="-122"/>
              </a:rPr>
              <a:t>----</a:t>
            </a:r>
          </a:p>
          <a:p>
            <a:pPr eaLnBrk="1" hangingPunct="1"/>
            <a:endParaRPr lang="zh-CN" altLang="zh-CN" sz="32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zh-CN" altLang="zh-CN" sz="32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假分数</a:t>
            </a:r>
            <a:r>
              <a:rPr lang="zh-CN" altLang="zh-CN" sz="3200" b="1">
                <a:latin typeface="楷体_GB2312" pitchFamily="49" charset="-122"/>
                <a:ea typeface="楷体_GB2312" pitchFamily="49" charset="-122"/>
              </a:rPr>
              <a:t>----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16238" y="2430463"/>
            <a:ext cx="426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分子比分母小的分数。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43213" y="3725863"/>
            <a:ext cx="54879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分子比分母大或者分子和分母</a:t>
            </a:r>
          </a:p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相等的分数。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061200" y="2549525"/>
            <a:ext cx="1614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真分数</a:t>
            </a:r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&lt;1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00663" y="4349750"/>
            <a:ext cx="179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假分数≥</a:t>
            </a:r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0313" y="857250"/>
            <a:ext cx="47132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4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分数的基本性质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113" y="2205038"/>
            <a:ext cx="7172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0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分数的分子和分母同时乘以或者除以相同的数</a:t>
            </a:r>
            <a:r>
              <a:rPr lang="zh-CN" altLang="zh-CN" sz="40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零除外</a:t>
            </a:r>
            <a:r>
              <a:rPr lang="zh-CN" altLang="zh-CN" sz="4000" b="1">
                <a:latin typeface="楷体_GB2312" pitchFamily="49" charset="-122"/>
                <a:ea typeface="楷体_GB2312" pitchFamily="49" charset="-122"/>
              </a:rPr>
              <a:t>),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分数的大小不变。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419475" y="904875"/>
            <a:ext cx="272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6.</a:t>
            </a:r>
            <a:r>
              <a:rPr lang="zh-CN" altLang="en-US" sz="40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最简分数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1913" y="1808163"/>
            <a:ext cx="7131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*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计算的结果,能约分的要约成</a:t>
            </a:r>
            <a:r>
              <a:rPr lang="zh-CN" altLang="en-US" sz="32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最简分数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;</a:t>
            </a:r>
          </a:p>
          <a:p>
            <a:pPr eaLnBrk="1" hangingPunct="1"/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假分数的,一般要化成带分数或整数。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77950" y="3092450"/>
            <a:ext cx="7658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ea typeface="华文新魏" panose="02010800040101010101" pitchFamily="2" charset="-122"/>
              </a:rPr>
              <a:t>*</a:t>
            </a:r>
            <a:r>
              <a:rPr lang="zh-CN" altLang="en-US" sz="3200" b="1">
                <a:ea typeface="华文新魏" panose="02010800040101010101" pitchFamily="2" charset="-122"/>
              </a:rPr>
              <a:t>判断一个最简分数能不能化成有限小数：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31913" y="3778250"/>
            <a:ext cx="72723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分母中除了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和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以外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不含有其他的质因数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就能化成有限小数。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492500" y="3644900"/>
            <a:ext cx="122396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2170113" y="4762500"/>
            <a:ext cx="6002337" cy="984250"/>
            <a:chOff x="0" y="0"/>
            <a:chExt cx="3781" cy="620"/>
          </a:xfrm>
        </p:grpSpPr>
        <p:sp>
          <p:nvSpPr>
            <p:cNvPr id="8206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42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4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2 5</a:t>
              </a:r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 flipV="1">
              <a:off x="12" y="28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Text Box 10"/>
            <p:cNvSpPr txBox="1">
              <a:spLocks noChangeArrowheads="1"/>
            </p:cNvSpPr>
            <p:nvPr/>
          </p:nvSpPr>
          <p:spPr bwMode="auto">
            <a:xfrm>
              <a:off x="3351" y="24"/>
              <a:ext cx="43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3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4 0</a:t>
              </a:r>
            </a:p>
          </p:txBody>
        </p:sp>
        <p:sp>
          <p:nvSpPr>
            <p:cNvPr id="8209" name="Line 11"/>
            <p:cNvSpPr>
              <a:spLocks noChangeShapeType="1"/>
            </p:cNvSpPr>
            <p:nvPr/>
          </p:nvSpPr>
          <p:spPr bwMode="auto">
            <a:xfrm flipV="1">
              <a:off x="3351" y="317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625" y="24"/>
              <a:ext cx="43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7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2 0</a:t>
              </a:r>
            </a:p>
          </p:txBody>
        </p:sp>
        <p:sp>
          <p:nvSpPr>
            <p:cNvPr id="8211" name="Line 13"/>
            <p:cNvSpPr>
              <a:spLocks noChangeShapeType="1"/>
            </p:cNvSpPr>
            <p:nvPr/>
          </p:nvSpPr>
          <p:spPr bwMode="auto">
            <a:xfrm flipV="1">
              <a:off x="625" y="280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Text Box 14"/>
            <p:cNvSpPr txBox="1">
              <a:spLocks noChangeArrowheads="1"/>
            </p:cNvSpPr>
            <p:nvPr/>
          </p:nvSpPr>
          <p:spPr bwMode="auto">
            <a:xfrm>
              <a:off x="1372" y="24"/>
              <a:ext cx="353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3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8</a:t>
              </a:r>
            </a:p>
          </p:txBody>
        </p:sp>
        <p:sp>
          <p:nvSpPr>
            <p:cNvPr id="8213" name="Line 15"/>
            <p:cNvSpPr>
              <a:spLocks noChangeShapeType="1"/>
            </p:cNvSpPr>
            <p:nvPr/>
          </p:nvSpPr>
          <p:spPr bwMode="auto">
            <a:xfrm flipV="1">
              <a:off x="1462" y="28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Text Box 16"/>
            <p:cNvSpPr txBox="1">
              <a:spLocks noChangeArrowheads="1"/>
            </p:cNvSpPr>
            <p:nvPr/>
          </p:nvSpPr>
          <p:spPr bwMode="auto">
            <a:xfrm>
              <a:off x="2009" y="24"/>
              <a:ext cx="353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6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8</a:t>
              </a:r>
            </a:p>
          </p:txBody>
        </p:sp>
        <p:sp>
          <p:nvSpPr>
            <p:cNvPr id="8215" name="Line 17"/>
            <p:cNvSpPr>
              <a:spLocks noChangeShapeType="1"/>
            </p:cNvSpPr>
            <p:nvPr/>
          </p:nvSpPr>
          <p:spPr bwMode="auto">
            <a:xfrm flipV="1">
              <a:off x="2053" y="30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Text Box 18"/>
            <p:cNvSpPr txBox="1">
              <a:spLocks noChangeArrowheads="1"/>
            </p:cNvSpPr>
            <p:nvPr/>
          </p:nvSpPr>
          <p:spPr bwMode="auto">
            <a:xfrm>
              <a:off x="2704" y="24"/>
              <a:ext cx="387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9</a:t>
              </a:r>
            </a:p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1 2</a:t>
              </a:r>
            </a:p>
          </p:txBody>
        </p:sp>
        <p:sp>
          <p:nvSpPr>
            <p:cNvPr id="8217" name="Line 19"/>
            <p:cNvSpPr>
              <a:spLocks noChangeShapeType="1"/>
            </p:cNvSpPr>
            <p:nvPr/>
          </p:nvSpPr>
          <p:spPr bwMode="auto">
            <a:xfrm flipV="1">
              <a:off x="2716" y="30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Text Box 20"/>
            <p:cNvSpPr txBox="1">
              <a:spLocks noChangeArrowheads="1"/>
            </p:cNvSpPr>
            <p:nvPr/>
          </p:nvSpPr>
          <p:spPr bwMode="auto">
            <a:xfrm>
              <a:off x="1281" y="115"/>
              <a:ext cx="2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2</a:t>
              </a:r>
            </a:p>
          </p:txBody>
        </p:sp>
      </p:grp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262188" y="5578475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3198813" y="5578475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502275" y="5578475"/>
            <a:ext cx="5461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</a:p>
          <a:p>
            <a:endParaRPr lang="zh-CN" altLang="zh-CN" sz="28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422775" y="5578475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7589838" y="5578475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6510338" y="5578475"/>
            <a:ext cx="546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0" decel="100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0" decel="100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0" decel="100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0" decel="100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0" decel="100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nimBg="1"/>
      <p:bldP spid="11285" grpId="0" autoUpdateAnimBg="0"/>
      <p:bldP spid="11286" grpId="0" autoUpdateAnimBg="0"/>
      <p:bldP spid="11287" grpId="0" autoUpdateAnimBg="0"/>
      <p:bldP spid="11288" grpId="0" autoUpdateAnimBg="0"/>
      <p:bldP spid="11289" grpId="0" autoUpdateAnimBg="0"/>
      <p:bldP spid="112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51275" y="534988"/>
            <a:ext cx="1714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约分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71775" y="191611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2000" b="1">
              <a:solidFill>
                <a:srgbClr val="66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00338" y="1628775"/>
            <a:ext cx="5905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把一个分数化成和它相等</a:t>
            </a:r>
            <a:r>
              <a:rPr lang="zh-CN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但分子和分母都比较小的分数。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3575" y="30019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5288" y="3068638"/>
            <a:ext cx="87487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约分的方法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:</a:t>
            </a:r>
          </a:p>
          <a:p>
            <a:pPr eaLnBrk="1" hangingPunct="1"/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用分子分母的公约数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(1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除外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逐次去除分子和</a:t>
            </a:r>
          </a:p>
          <a:p>
            <a:pPr eaLnBrk="1" hangingPunct="1"/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   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分母</a:t>
            </a:r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直到得到最简分数为止。</a:t>
            </a:r>
          </a:p>
          <a:p>
            <a:pPr eaLnBrk="1" hangingPunct="1"/>
            <a:r>
              <a:rPr lang="zh-CN" altLang="zh-CN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200" b="1">
                <a:latin typeface="华文新魏" panose="02010800040101010101" pitchFamily="2" charset="-122"/>
                <a:ea typeface="华文新魏" panose="02010800040101010101" pitchFamily="2" charset="-122"/>
              </a:rPr>
              <a:t>用分子和分母的最大公约数去除分子和分母。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635125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约分</a:t>
            </a:r>
            <a:r>
              <a:rPr lang="zh-CN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------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rrx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x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rx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x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x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全屏显示(4:3)</PresentationFormat>
  <Paragraphs>173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汉仪中宋简</vt:lpstr>
      <vt:lpstr>华文新魏</vt:lpstr>
      <vt:lpstr>楷体_GB2312</vt:lpstr>
      <vt:lpstr>宋体</vt:lpstr>
      <vt:lpstr>微软雅黑</vt:lpstr>
      <vt:lpstr>Arial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2022-01-07T01:57:43Z</dcterms:created>
  <dcterms:modified xsi:type="dcterms:W3CDTF">2023-01-16T18:20:12Z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F65338DF55874E658B93D41ACE33ED11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