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image" Target="../media/image49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B7E70-9974-4359-818D-CE14FA6ADB5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3641C-C3B3-4544-8493-760038CFFD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2</a:t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2.png"/><Relationship Id="rId2" Type="http://schemas.openxmlformats.org/officeDocument/2006/relationships/tags" Target="../tags/tag2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.png"/><Relationship Id="rId9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image" Target="../media/image2.png"/><Relationship Id="rId18" Type="http://schemas.openxmlformats.org/officeDocument/2006/relationships/oleObject" Target="../embeddings/oleObject20.bin"/><Relationship Id="rId3" Type="http://schemas.openxmlformats.org/officeDocument/2006/relationships/tags" Target="../tags/tag28.xml"/><Relationship Id="rId21" Type="http://schemas.openxmlformats.org/officeDocument/2006/relationships/image" Target="../media/image28.wmf"/><Relationship Id="rId7" Type="http://schemas.openxmlformats.org/officeDocument/2006/relationships/tags" Target="../tags/tag32.xml"/><Relationship Id="rId12" Type="http://schemas.openxmlformats.org/officeDocument/2006/relationships/slideLayout" Target="../slideLayouts/slideLayout7.xml"/><Relationship Id="rId17" Type="http://schemas.openxmlformats.org/officeDocument/2006/relationships/image" Target="../media/image26.wmf"/><Relationship Id="rId2" Type="http://schemas.openxmlformats.org/officeDocument/2006/relationships/tags" Target="../tags/tag27.xml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1.bin"/><Relationship Id="rId1" Type="http://schemas.openxmlformats.org/officeDocument/2006/relationships/vmlDrawing" Target="../drawings/vmlDrawing7.v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5" Type="http://schemas.openxmlformats.org/officeDocument/2006/relationships/tags" Target="../tags/tag30.xml"/><Relationship Id="rId15" Type="http://schemas.openxmlformats.org/officeDocument/2006/relationships/image" Target="../media/image25.wmf"/><Relationship Id="rId10" Type="http://schemas.openxmlformats.org/officeDocument/2006/relationships/tags" Target="../tags/tag35.xml"/><Relationship Id="rId19" Type="http://schemas.openxmlformats.org/officeDocument/2006/relationships/image" Target="../media/image27.wmf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36.wmf"/><Relationship Id="rId26" Type="http://schemas.openxmlformats.org/officeDocument/2006/relationships/image" Target="../media/image40.wmf"/><Relationship Id="rId3" Type="http://schemas.openxmlformats.org/officeDocument/2006/relationships/oleObject" Target="../embeddings/oleObject22.bin"/><Relationship Id="rId21" Type="http://schemas.openxmlformats.org/officeDocument/2006/relationships/oleObject" Target="../embeddings/oleObject31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29.bin"/><Relationship Id="rId25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6.bin"/><Relationship Id="rId24" Type="http://schemas.openxmlformats.org/officeDocument/2006/relationships/image" Target="../media/image39.wmf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23" Type="http://schemas.openxmlformats.org/officeDocument/2006/relationships/oleObject" Target="../embeddings/oleObject32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30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oleObject" Target="../embeddings/oleObject36.bin"/><Relationship Id="rId3" Type="http://schemas.openxmlformats.org/officeDocument/2006/relationships/tags" Target="../tags/tag38.xml"/><Relationship Id="rId7" Type="http://schemas.openxmlformats.org/officeDocument/2006/relationships/image" Target="../media/image2.png"/><Relationship Id="rId12" Type="http://schemas.openxmlformats.org/officeDocument/2006/relationships/image" Target="../media/image42.wmf"/><Relationship Id="rId2" Type="http://schemas.openxmlformats.org/officeDocument/2006/relationships/tags" Target="../tags/tag37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7.xml"/><Relationship Id="rId11" Type="http://schemas.openxmlformats.org/officeDocument/2006/relationships/oleObject" Target="../embeddings/oleObject35.bin"/><Relationship Id="rId5" Type="http://schemas.openxmlformats.org/officeDocument/2006/relationships/tags" Target="../tags/tag40.xml"/><Relationship Id="rId10" Type="http://schemas.openxmlformats.org/officeDocument/2006/relationships/image" Target="../media/image44.png"/><Relationship Id="rId4" Type="http://schemas.openxmlformats.org/officeDocument/2006/relationships/tags" Target="../tags/tag39.xml"/><Relationship Id="rId9" Type="http://schemas.openxmlformats.org/officeDocument/2006/relationships/image" Target="../media/image41.wmf"/><Relationship Id="rId14" Type="http://schemas.openxmlformats.org/officeDocument/2006/relationships/image" Target="../media/image4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38.bin"/><Relationship Id="rId2" Type="http://schemas.openxmlformats.org/officeDocument/2006/relationships/tags" Target="../tags/tag4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8.png"/><Relationship Id="rId4" Type="http://schemas.openxmlformats.org/officeDocument/2006/relationships/image" Target="../media/image2.png"/><Relationship Id="rId9" Type="http://schemas.openxmlformats.org/officeDocument/2006/relationships/image" Target="../media/image4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emf"/><Relationship Id="rId3" Type="http://schemas.openxmlformats.org/officeDocument/2006/relationships/tags" Target="../tags/tag43.xml"/><Relationship Id="rId7" Type="http://schemas.openxmlformats.org/officeDocument/2006/relationships/package" Target="../embeddings/Microsoft_Word___.docx"/><Relationship Id="rId2" Type="http://schemas.openxmlformats.org/officeDocument/2006/relationships/tags" Target="../tags/tag4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50.emf"/><Relationship Id="rId4" Type="http://schemas.openxmlformats.org/officeDocument/2006/relationships/tags" Target="../tags/tag44.xml"/><Relationship Id="rId9" Type="http://schemas.openxmlformats.org/officeDocument/2006/relationships/package" Target="../embeddings/Microsoft_Word___1.docx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image" Target="../media/image52.wmf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12" Type="http://schemas.openxmlformats.org/officeDocument/2006/relationships/image" Target="../media/image51.wmf"/><Relationship Id="rId17" Type="http://schemas.openxmlformats.org/officeDocument/2006/relationships/image" Target="../media/image56.wmf"/><Relationship Id="rId2" Type="http://schemas.openxmlformats.org/officeDocument/2006/relationships/tags" Target="../tags/tag46.xml"/><Relationship Id="rId16" Type="http://schemas.openxmlformats.org/officeDocument/2006/relationships/image" Target="../media/image55.emf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image" Target="../media/image2.png"/><Relationship Id="rId5" Type="http://schemas.openxmlformats.org/officeDocument/2006/relationships/tags" Target="../tags/tag49.xml"/><Relationship Id="rId15" Type="http://schemas.openxmlformats.org/officeDocument/2006/relationships/image" Target="../media/image54.wmf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image" Target="../media/image5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tags" Target="../tags/tag56.xml"/><Relationship Id="rId7" Type="http://schemas.openxmlformats.org/officeDocument/2006/relationships/image" Target="../media/image2.png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58.xml"/><Relationship Id="rId4" Type="http://schemas.openxmlformats.org/officeDocument/2006/relationships/tags" Target="../tags/tag57.xml"/><Relationship Id="rId9" Type="http://schemas.openxmlformats.org/officeDocument/2006/relationships/image" Target="../media/image5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tags" Target="../tags/tag60.xml"/><Relationship Id="rId7" Type="http://schemas.openxmlformats.org/officeDocument/2006/relationships/image" Target="../media/image60.wmf"/><Relationship Id="rId2" Type="http://schemas.openxmlformats.org/officeDocument/2006/relationships/tags" Target="../tags/tag59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.png"/><Relationship Id="rId11" Type="http://schemas.openxmlformats.org/officeDocument/2006/relationships/oleObject" Target="../embeddings/oleObject40.bin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61.png"/><Relationship Id="rId4" Type="http://schemas.openxmlformats.org/officeDocument/2006/relationships/tags" Target="../tags/tag61.xml"/><Relationship Id="rId9" Type="http://schemas.openxmlformats.org/officeDocument/2006/relationships/image" Target="../media/image59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64.xml"/><Relationship Id="rId7" Type="http://schemas.openxmlformats.org/officeDocument/2006/relationships/tags" Target="../tags/tag68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10" Type="http://schemas.openxmlformats.org/officeDocument/2006/relationships/image" Target="../media/image62.jpeg"/><Relationship Id="rId4" Type="http://schemas.openxmlformats.org/officeDocument/2006/relationships/tags" Target="../tags/tag65.xml"/><Relationship Id="rId9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7" Type="http://schemas.openxmlformats.org/officeDocument/2006/relationships/image" Target="../media/image63.png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7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image" Target="../media/image7.png"/><Relationship Id="rId18" Type="http://schemas.openxmlformats.org/officeDocument/2006/relationships/oleObject" Target="../embeddings/oleObject3.bin"/><Relationship Id="rId3" Type="http://schemas.openxmlformats.org/officeDocument/2006/relationships/tags" Target="../tags/tag6.xml"/><Relationship Id="rId21" Type="http://schemas.openxmlformats.org/officeDocument/2006/relationships/image" Target="../media/image6.wmf"/><Relationship Id="rId7" Type="http://schemas.openxmlformats.org/officeDocument/2006/relationships/tags" Target="../tags/tag10.xml"/><Relationship Id="rId12" Type="http://schemas.openxmlformats.org/officeDocument/2006/relationships/image" Target="../media/image2.png"/><Relationship Id="rId17" Type="http://schemas.openxmlformats.org/officeDocument/2006/relationships/image" Target="../media/image4.wmf"/><Relationship Id="rId2" Type="http://schemas.openxmlformats.org/officeDocument/2006/relationships/tags" Target="../tags/tag5.xml"/><Relationship Id="rId16" Type="http://schemas.openxmlformats.org/officeDocument/2006/relationships/oleObject" Target="../embeddings/oleObject2.bin"/><Relationship Id="rId20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6" Type="http://schemas.openxmlformats.org/officeDocument/2006/relationships/tags" Target="../tags/tag9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8.xml"/><Relationship Id="rId15" Type="http://schemas.openxmlformats.org/officeDocument/2006/relationships/image" Target="../media/image3.wmf"/><Relationship Id="rId10" Type="http://schemas.openxmlformats.org/officeDocument/2006/relationships/tags" Target="../tags/tag13.xml"/><Relationship Id="rId19" Type="http://schemas.openxmlformats.org/officeDocument/2006/relationships/image" Target="../media/image5.wmf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0.wmf"/><Relationship Id="rId3" Type="http://schemas.openxmlformats.org/officeDocument/2006/relationships/tags" Target="../tags/tag15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7.bin"/><Relationship Id="rId2" Type="http://schemas.openxmlformats.org/officeDocument/2006/relationships/tags" Target="../tags/tag14.xml"/><Relationship Id="rId16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6" Type="http://schemas.openxmlformats.org/officeDocument/2006/relationships/tags" Target="../tags/tag18.xml"/><Relationship Id="rId11" Type="http://schemas.openxmlformats.org/officeDocument/2006/relationships/image" Target="../media/image9.wmf"/><Relationship Id="rId5" Type="http://schemas.openxmlformats.org/officeDocument/2006/relationships/tags" Target="../tags/tag17.xml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6.bin"/><Relationship Id="rId4" Type="http://schemas.openxmlformats.org/officeDocument/2006/relationships/tags" Target="../tags/tag16.xml"/><Relationship Id="rId9" Type="http://schemas.openxmlformats.org/officeDocument/2006/relationships/image" Target="../media/image8.wmf"/><Relationship Id="rId1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0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4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6.wmf"/><Relationship Id="rId2" Type="http://schemas.openxmlformats.org/officeDocument/2006/relationships/tags" Target="../tags/tag21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5.wmf"/><Relationship Id="rId4" Type="http://schemas.openxmlformats.org/officeDocument/2006/relationships/image" Target="../media/image2.png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 noChangeArrowheads="1"/>
          </p:cNvSpPr>
          <p:nvPr>
            <p:ph type="ctrTitle"/>
          </p:nvPr>
        </p:nvSpPr>
        <p:spPr>
          <a:xfrm>
            <a:off x="3581400" y="2876550"/>
            <a:ext cx="1922462" cy="382692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年级下册</a:t>
            </a:r>
          </a:p>
        </p:txBody>
      </p:sp>
      <p:sp>
        <p:nvSpPr>
          <p:cNvPr id="9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047750"/>
            <a:ext cx="9144000" cy="644118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2.6   </a:t>
            </a:r>
            <a:r>
              <a:rPr lang="zh-CN" altLang="en-US" sz="36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一元一次不等式组</a:t>
            </a:r>
            <a:endParaRPr lang="en-US" altLang="zh-CN" sz="36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4" name="矩形 3"/>
          <p:cNvSpPr/>
          <p:nvPr/>
        </p:nvSpPr>
        <p:spPr>
          <a:xfrm>
            <a:off x="10149" y="4094961"/>
            <a:ext cx="913385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38200" y="615511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：你能尝试找出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符合                    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的未知数的值吗？与同伴交流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3581400" y="1016682"/>
          <a:ext cx="1371600" cy="65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5" imgW="965200" imgH="457200" progId="Equation.DSMT4">
                  <p:embed/>
                </p:oleObj>
              </mc:Choice>
              <mc:Fallback>
                <p:oleObj name="Equation" r:id="rId5" imgW="965200" imgH="457200" progId="Equation.DSMT4">
                  <p:embed/>
                  <p:pic>
                    <p:nvPicPr>
                      <p:cNvPr id="0" name="图片 6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016682"/>
                        <a:ext cx="1371600" cy="651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838200" y="1826085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解：解不等式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4(x+5)&gt;100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得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x&gt;20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在数轴上表示解集为：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94542" y="2401898"/>
            <a:ext cx="2184003" cy="28800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838200" y="2831606"/>
            <a:ext cx="541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解不等式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4(x-5)&lt;68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得：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x&lt;22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在数轴上表示解集为：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16601" y="3397433"/>
            <a:ext cx="2568005" cy="28800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838200" y="3831136"/>
            <a:ext cx="4678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将两个解集表示在同一个数轴上： 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因此不等式组的解集为：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20&lt;x&lt;22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96492" y="4029245"/>
            <a:ext cx="1824003" cy="28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838200" y="1581150"/>
            <a:ext cx="646271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解一元一次不等式组的步骤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分别求出各不等式的解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将它们的解表示在同一数轴上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(3)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求原不等式组的解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即取它们解的公共部分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826376" y="971552"/>
            <a:ext cx="648636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如果让你解一个不等式组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你认为应该按怎样的步骤来操作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7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8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9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0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914400" y="970037"/>
            <a:ext cx="5688012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解不等式组与解方程组有何区别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916426" y="1657352"/>
            <a:ext cx="7922774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解不等式组只须先解出每个不等式的解，然后再取公共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部分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解方程组则往往先要消元，然后求出每个未知数的值，最后写出方程组的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7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8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9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0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9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11"/>
              </p:custDataLst>
            </p:nvPr>
          </p:nvPicPr>
          <p:blipFill>
            <a:blip r:embed="rId1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PA_组合 16"/>
          <p:cNvGrpSpPr/>
          <p:nvPr>
            <p:custDataLst>
              <p:tags r:id="rId3"/>
            </p:custDataLst>
          </p:nvPr>
        </p:nvGrpSpPr>
        <p:grpSpPr>
          <a:xfrm>
            <a:off x="934823" y="688106"/>
            <a:ext cx="5844353" cy="4154984"/>
            <a:chOff x="639602" y="1881385"/>
            <a:chExt cx="5806393" cy="4154984"/>
          </a:xfrm>
          <a:solidFill>
            <a:schemeClr val="accent6">
              <a:lumMod val="20000"/>
              <a:lumOff val="80000"/>
              <a:alpha val="36000"/>
            </a:schemeClr>
          </a:solidFill>
        </p:grpSpPr>
        <p:sp>
          <p:nvSpPr>
            <p:cNvPr id="8" name="PA_文本框 6"/>
            <p:cNvSpPr txBox="1"/>
            <p:nvPr>
              <p:custDataLst>
                <p:tags r:id="rId4"/>
              </p:custDataLst>
            </p:nvPr>
          </p:nvSpPr>
          <p:spPr>
            <a:xfrm>
              <a:off x="639602" y="1881385"/>
              <a:ext cx="5806393" cy="4154984"/>
            </a:xfrm>
            <a:prstGeom prst="rect">
              <a:avLst/>
            </a:prstGeom>
            <a:grpFill/>
            <a:ln w="28575"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两个一元一次不等式所组成的不等式组的解集有以下四种情形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</a:p>
            <a:p>
              <a:pPr>
                <a:lnSpc>
                  <a:spcPct val="200000"/>
                </a:lnSpc>
              </a:pP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设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＜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b,</a:t>
              </a:r>
              <a:r>
                <a:rPr lang="zh-CN" altLang="en-US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那么</a:t>
              </a:r>
              <a:endPara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200000"/>
                </a:lnSpc>
              </a:pPr>
              <a:endPara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1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）不等式组  </a:t>
              </a:r>
              <a:r>
                <a:rPr lang="zh-CN" altLang="en-US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        的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解集是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x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＞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b;      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同大取大    </a:t>
              </a:r>
              <a:endPara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endPara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2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）不等式组  </a:t>
              </a:r>
              <a:r>
                <a:rPr lang="zh-CN" altLang="en-US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     的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解集是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x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＜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a;      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同小取</a:t>
              </a:r>
              <a:r>
                <a:rPr lang="zh-CN" altLang="en-US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小</a:t>
              </a:r>
              <a:endPara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endPara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3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）不等式组  </a:t>
              </a:r>
              <a:r>
                <a:rPr lang="zh-CN" altLang="en-US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     的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解集是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＜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x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＜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b;   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大小小大中间</a:t>
              </a:r>
              <a:r>
                <a:rPr lang="zh-CN" altLang="en-US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找</a:t>
              </a:r>
              <a:endPara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endPara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4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）不等式组  </a:t>
              </a:r>
              <a:r>
                <a:rPr lang="zh-CN" altLang="en-US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     的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解集是无解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.       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大大小小找不到</a:t>
              </a:r>
            </a:p>
          </p:txBody>
        </p:sp>
        <p:graphicFrame>
          <p:nvGraphicFramePr>
            <p:cNvPr id="9" name="PA_Object 8"/>
            <p:cNvGraphicFramePr>
              <a:graphicFrameLocks noChangeAspect="1"/>
            </p:cNvGraphicFramePr>
            <p:nvPr>
              <p:custDataLst>
                <p:tags r:id="rId5"/>
              </p:custDataLst>
            </p:nvPr>
          </p:nvGraphicFramePr>
          <p:xfrm>
            <a:off x="2102960" y="3283202"/>
            <a:ext cx="520833" cy="675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2" name="Equation" r:id="rId14" imgW="355600" imgH="457200" progId="Equation.DSMT4">
                    <p:embed/>
                  </p:oleObj>
                </mc:Choice>
                <mc:Fallback>
                  <p:oleObj name="Equation" r:id="rId14" imgW="355600" imgH="457200" progId="Equation.DSMT4">
                    <p:embed/>
                    <p:pic>
                      <p:nvPicPr>
                        <p:cNvPr id="0" name="图片 71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2960" y="3283202"/>
                          <a:ext cx="520833" cy="67567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PA_Object 10"/>
            <p:cNvGraphicFramePr>
              <a:graphicFrameLocks noChangeAspect="1"/>
            </p:cNvGraphicFramePr>
            <p:nvPr>
              <p:custDataLst>
                <p:tags r:id="rId6"/>
              </p:custDataLst>
            </p:nvPr>
          </p:nvGraphicFramePr>
          <p:xfrm>
            <a:off x="2048789" y="4071153"/>
            <a:ext cx="464322" cy="602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3" name="Equation" r:id="rId16" imgW="355600" imgH="457200" progId="Equation.DSMT4">
                    <p:embed/>
                  </p:oleObj>
                </mc:Choice>
                <mc:Fallback>
                  <p:oleObj name="Equation" r:id="rId16" imgW="355600" imgH="457200" progId="Equation.DSMT4">
                    <p:embed/>
                    <p:pic>
                      <p:nvPicPr>
                        <p:cNvPr id="0" name="图片 71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8789" y="4071153"/>
                          <a:ext cx="464322" cy="60236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PA_Object 12"/>
            <p:cNvGraphicFramePr>
              <a:graphicFrameLocks noChangeAspect="1"/>
            </p:cNvGraphicFramePr>
            <p:nvPr>
              <p:custDataLst>
                <p:tags r:id="rId7"/>
              </p:custDataLst>
            </p:nvPr>
          </p:nvGraphicFramePr>
          <p:xfrm>
            <a:off x="2079368" y="4785793"/>
            <a:ext cx="462040" cy="5994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4" name="Equation" r:id="rId18" imgW="355600" imgH="457200" progId="Equation.DSMT4">
                    <p:embed/>
                  </p:oleObj>
                </mc:Choice>
                <mc:Fallback>
                  <p:oleObj name="Equation" r:id="rId18" imgW="355600" imgH="457200" progId="Equation.DSMT4">
                    <p:embed/>
                    <p:pic>
                      <p:nvPicPr>
                        <p:cNvPr id="0" name="图片 71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9368" y="4785793"/>
                          <a:ext cx="462040" cy="59940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PA_Object 14"/>
            <p:cNvGraphicFramePr>
              <a:graphicFrameLocks noChangeAspect="1"/>
            </p:cNvGraphicFramePr>
            <p:nvPr>
              <p:custDataLst>
                <p:tags r:id="rId8"/>
              </p:custDataLst>
            </p:nvPr>
          </p:nvGraphicFramePr>
          <p:xfrm>
            <a:off x="2074331" y="5421889"/>
            <a:ext cx="467078" cy="6059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5" name="Equation" r:id="rId20" imgW="355600" imgH="457200" progId="Equation.DSMT4">
                    <p:embed/>
                  </p:oleObj>
                </mc:Choice>
                <mc:Fallback>
                  <p:oleObj name="Equation" r:id="rId20" imgW="355600" imgH="457200" progId="Equation.DSMT4">
                    <p:embed/>
                    <p:pic>
                      <p:nvPicPr>
                        <p:cNvPr id="0" name="图片 71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4331" y="5421889"/>
                          <a:ext cx="467078" cy="60594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Rot by="21600000" from="0" to="43200000">
                                      <p:cBhvr>
                                        <p:cTn id="7" dur="4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Scale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95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03445" y="784735"/>
            <a:ext cx="26542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比一比：看谁反应快</a:t>
            </a:r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808696" y="1573477"/>
          <a:ext cx="931446" cy="610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公式" r:id="rId3" imgW="711200" imgH="457200" progId="Equation.3">
                  <p:embed/>
                </p:oleObj>
              </mc:Choice>
              <mc:Fallback>
                <p:oleObj name="公式" r:id="rId3" imgW="711200" imgH="457200" progId="Equation.3">
                  <p:embed/>
                  <p:pic>
                    <p:nvPicPr>
                      <p:cNvPr id="0" name="图片 8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696" y="1573477"/>
                        <a:ext cx="931446" cy="6101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2446157" y="1519662"/>
          <a:ext cx="941425" cy="594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7" name="公式" r:id="rId5" imgW="736600" imgH="457200" progId="Equation.3">
                  <p:embed/>
                </p:oleObj>
              </mc:Choice>
              <mc:Fallback>
                <p:oleObj name="公式" r:id="rId5" imgW="736600" imgH="457200" progId="Equation.3">
                  <p:embed/>
                  <p:pic>
                    <p:nvPicPr>
                      <p:cNvPr id="0" name="图片 8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157" y="1519662"/>
                        <a:ext cx="941425" cy="5947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/>
        </p:nvGraphicFramePr>
        <p:xfrm>
          <a:off x="816849" y="2576742"/>
          <a:ext cx="915149" cy="672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8" name="公式" r:id="rId7" imgW="635000" imgH="457200" progId="Equation.3">
                  <p:embed/>
                </p:oleObj>
              </mc:Choice>
              <mc:Fallback>
                <p:oleObj name="公式" r:id="rId7" imgW="635000" imgH="457200" progId="Equation.3">
                  <p:embed/>
                  <p:pic>
                    <p:nvPicPr>
                      <p:cNvPr id="0" name="图片 82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849" y="2576742"/>
                        <a:ext cx="915149" cy="6723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2444854" y="2512430"/>
          <a:ext cx="1167076" cy="736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公式" r:id="rId9" imgW="736600" imgH="457200" progId="Equation.3">
                  <p:embed/>
                </p:oleObj>
              </mc:Choice>
              <mc:Fallback>
                <p:oleObj name="公式" r:id="rId9" imgW="736600" imgH="457200" progId="Equation.3">
                  <p:embed/>
                  <p:pic>
                    <p:nvPicPr>
                      <p:cNvPr id="0" name="图片 82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854" y="2512430"/>
                        <a:ext cx="1167076" cy="7366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3"/>
          <p:cNvGraphicFramePr>
            <a:graphicFrameLocks noChangeAspect="1"/>
          </p:cNvGraphicFramePr>
          <p:nvPr/>
        </p:nvGraphicFramePr>
        <p:xfrm>
          <a:off x="4243326" y="2531249"/>
          <a:ext cx="932678" cy="669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name="公式" r:id="rId11" imgW="647700" imgH="457200" progId="Equation.3">
                  <p:embed/>
                </p:oleObj>
              </mc:Choice>
              <mc:Fallback>
                <p:oleObj name="公式" r:id="rId11" imgW="647700" imgH="457200" progId="Equation.3">
                  <p:embed/>
                  <p:pic>
                    <p:nvPicPr>
                      <p:cNvPr id="0" name="图片 82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3326" y="2531249"/>
                        <a:ext cx="932678" cy="6697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5"/>
          <p:cNvGraphicFramePr>
            <a:graphicFrameLocks noChangeAspect="1"/>
          </p:cNvGraphicFramePr>
          <p:nvPr/>
        </p:nvGraphicFramePr>
        <p:xfrm>
          <a:off x="5867404" y="2499994"/>
          <a:ext cx="1047623" cy="675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1" name="公式" r:id="rId13" imgW="723900" imgH="457200" progId="Equation.3">
                  <p:embed/>
                </p:oleObj>
              </mc:Choice>
              <mc:Fallback>
                <p:oleObj name="公式" r:id="rId13" imgW="723900" imgH="457200" progId="Equation.3">
                  <p:embed/>
                  <p:pic>
                    <p:nvPicPr>
                      <p:cNvPr id="0" name="图片 8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4" y="2499994"/>
                        <a:ext cx="1047623" cy="6753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7"/>
          <p:cNvGraphicFramePr>
            <a:graphicFrameLocks noChangeAspect="1"/>
          </p:cNvGraphicFramePr>
          <p:nvPr/>
        </p:nvGraphicFramePr>
        <p:xfrm>
          <a:off x="7620000" y="2387415"/>
          <a:ext cx="998780" cy="717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公式" r:id="rId15" imgW="647700" imgH="457200" progId="Equation.3">
                  <p:embed/>
                </p:oleObj>
              </mc:Choice>
              <mc:Fallback>
                <p:oleObj name="公式" r:id="rId15" imgW="647700" imgH="457200" progId="Equation.3">
                  <p:embed/>
                  <p:pic>
                    <p:nvPicPr>
                      <p:cNvPr id="0" name="图片 82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2387415"/>
                        <a:ext cx="998780" cy="7177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9"/>
          <p:cNvGraphicFramePr>
            <a:graphicFrameLocks noChangeAspect="1"/>
          </p:cNvGraphicFramePr>
          <p:nvPr/>
        </p:nvGraphicFramePr>
        <p:xfrm>
          <a:off x="748362" y="3695306"/>
          <a:ext cx="1145531" cy="738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公式" r:id="rId17" imgW="723900" imgH="457200" progId="Equation.3">
                  <p:embed/>
                </p:oleObj>
              </mc:Choice>
              <mc:Fallback>
                <p:oleObj name="公式" r:id="rId17" imgW="723900" imgH="457200" progId="Equation.3">
                  <p:embed/>
                  <p:pic>
                    <p:nvPicPr>
                      <p:cNvPr id="0" name="图片 82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362" y="3695306"/>
                        <a:ext cx="1145531" cy="7383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1"/>
          <p:cNvGraphicFramePr>
            <a:graphicFrameLocks noChangeAspect="1"/>
          </p:cNvGraphicFramePr>
          <p:nvPr/>
        </p:nvGraphicFramePr>
        <p:xfrm>
          <a:off x="2399825" y="3744774"/>
          <a:ext cx="973137" cy="64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" name="公式" r:id="rId19" imgW="698500" imgH="457200" progId="Equation.3">
                  <p:embed/>
                </p:oleObj>
              </mc:Choice>
              <mc:Fallback>
                <p:oleObj name="公式" r:id="rId19" imgW="698500" imgH="457200" progId="Equation.3">
                  <p:embed/>
                  <p:pic>
                    <p:nvPicPr>
                      <p:cNvPr id="0" name="图片 82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9825" y="3744774"/>
                        <a:ext cx="973137" cy="648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3"/>
          <p:cNvGraphicFramePr>
            <a:graphicFrameLocks noChangeAspect="1"/>
          </p:cNvGraphicFramePr>
          <p:nvPr/>
        </p:nvGraphicFramePr>
        <p:xfrm>
          <a:off x="3878892" y="3706134"/>
          <a:ext cx="1331275" cy="687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5" name="公式" r:id="rId21" imgW="901700" imgH="457200" progId="Equation.3">
                  <p:embed/>
                </p:oleObj>
              </mc:Choice>
              <mc:Fallback>
                <p:oleObj name="公式" r:id="rId21" imgW="901700" imgH="457200" progId="Equation.3">
                  <p:embed/>
                  <p:pic>
                    <p:nvPicPr>
                      <p:cNvPr id="0" name="图片 82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8892" y="3706134"/>
                        <a:ext cx="1331275" cy="6872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5"/>
          <p:cNvGraphicFramePr>
            <a:graphicFrameLocks noChangeAspect="1"/>
          </p:cNvGraphicFramePr>
          <p:nvPr/>
        </p:nvGraphicFramePr>
        <p:xfrm>
          <a:off x="5801766" y="3695306"/>
          <a:ext cx="1395943" cy="730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6" name="公式" r:id="rId23" imgW="889000" imgH="457200" progId="Equation.3">
                  <p:embed/>
                </p:oleObj>
              </mc:Choice>
              <mc:Fallback>
                <p:oleObj name="公式" r:id="rId23" imgW="889000" imgH="457200" progId="Equation.3">
                  <p:embed/>
                  <p:pic>
                    <p:nvPicPr>
                      <p:cNvPr id="0" name="图片 82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1766" y="3695306"/>
                        <a:ext cx="1395943" cy="7302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7"/>
          <p:cNvGraphicFramePr>
            <a:graphicFrameLocks noChangeAspect="1"/>
          </p:cNvGraphicFramePr>
          <p:nvPr/>
        </p:nvGraphicFramePr>
        <p:xfrm>
          <a:off x="7620000" y="3638552"/>
          <a:ext cx="1289956" cy="787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" name="公式" r:id="rId25" imgW="762000" imgH="457200" progId="Equation.3">
                  <p:embed/>
                </p:oleObj>
              </mc:Choice>
              <mc:Fallback>
                <p:oleObj name="公式" r:id="rId25" imgW="762000" imgH="457200" progId="Equation.3">
                  <p:embed/>
                  <p:pic>
                    <p:nvPicPr>
                      <p:cNvPr id="0" name="图片 82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3638552"/>
                        <a:ext cx="1289956" cy="7870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5638800" y="489111"/>
            <a:ext cx="2297112" cy="1615827"/>
          </a:xfrm>
          <a:prstGeom prst="rect">
            <a:avLst/>
          </a:prstGeom>
          <a:noFill/>
          <a:ln w="57150" cmpd="thickThin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同大取大，</a:t>
            </a:r>
          </a:p>
          <a:p>
            <a:pPr>
              <a:spcBef>
                <a:spcPct val="50000"/>
              </a:spcBef>
            </a:pP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同小取小；</a:t>
            </a:r>
          </a:p>
          <a:p>
            <a:pPr>
              <a:spcBef>
                <a:spcPct val="50000"/>
              </a:spcBef>
            </a:pP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大小小大中间找，</a:t>
            </a:r>
          </a:p>
          <a:p>
            <a:pPr>
              <a:spcBef>
                <a:spcPct val="50000"/>
              </a:spcBef>
            </a:pP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大大小小是无</a:t>
            </a: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kumimoji="1"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kumimoji="1"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934819" y="780192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latin typeface="+mn-ea"/>
              </a:rPr>
              <a:t>探究三</a:t>
            </a:r>
            <a:endParaRPr lang="zh-CN" altLang="en-US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+mn-ea"/>
              </a:rPr>
              <a:t>问题</a:t>
            </a:r>
            <a:r>
              <a:rPr lang="en-US" altLang="zh-CN" dirty="0">
                <a:latin typeface="+mn-ea"/>
              </a:rPr>
              <a:t>:</a:t>
            </a:r>
            <a:r>
              <a:rPr lang="zh-CN" altLang="en-US" dirty="0">
                <a:latin typeface="+mn-ea"/>
              </a:rPr>
              <a:t>解不等式组</a:t>
            </a:r>
            <a:r>
              <a:rPr lang="en-US" altLang="zh-CN" dirty="0">
                <a:latin typeface="+mn-ea"/>
              </a:rPr>
              <a:t>: </a:t>
            </a: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2973172" y="1088194"/>
          <a:ext cx="15589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8" imgW="30175200" imgH="15849600" progId="Equation.DSMT4">
                  <p:embed/>
                </p:oleObj>
              </mc:Choice>
              <mc:Fallback>
                <p:oleObj name="Equation" r:id="rId8" imgW="30175200" imgH="15849600" progId="Equation.DSMT4">
                  <p:embed/>
                  <p:pic>
                    <p:nvPicPr>
                      <p:cNvPr id="0" name="图片 92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3172" y="1088194"/>
                        <a:ext cx="1558925" cy="76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466657" y="2220456"/>
            <a:ext cx="7966845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+mn-ea"/>
              </a:rPr>
              <a:t>解：解不等式①，得  </a:t>
            </a:r>
            <a:r>
              <a:rPr lang="en-US" altLang="zh-CN" dirty="0" smtClean="0">
                <a:latin typeface="+mn-ea"/>
              </a:rPr>
              <a:t>x</a:t>
            </a:r>
            <a:r>
              <a:rPr lang="zh-CN" altLang="en-US" dirty="0" smtClean="0">
                <a:latin typeface="+mn-ea"/>
              </a:rPr>
              <a:t>＞</a:t>
            </a:r>
            <a:endParaRPr lang="en-US" altLang="zh-CN" dirty="0">
              <a:latin typeface="+mn-ea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+mn-ea"/>
              </a:rPr>
              <a:t>解不等式②，得      </a:t>
            </a:r>
            <a:r>
              <a:rPr lang="en-US" altLang="zh-CN" dirty="0" smtClean="0">
                <a:latin typeface="+mn-ea"/>
              </a:rPr>
              <a:t>x</a:t>
            </a:r>
            <a:r>
              <a:rPr lang="zh-CN" altLang="en-US" dirty="0" smtClean="0">
                <a:latin typeface="+mn-ea"/>
              </a:rPr>
              <a:t>＜</a:t>
            </a:r>
            <a:r>
              <a:rPr lang="en-US" altLang="zh-CN" dirty="0" smtClean="0">
                <a:latin typeface="+mn-ea"/>
              </a:rPr>
              <a:t>6</a:t>
            </a:r>
            <a:endParaRPr lang="en-US" altLang="zh-CN" dirty="0">
              <a:latin typeface="+mn-ea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+mn-ea"/>
              </a:rPr>
              <a:t>在同一条数轴上表示不等式①②的解集，如图</a:t>
            </a:r>
            <a:r>
              <a:rPr lang="en-US" altLang="zh-CN" dirty="0">
                <a:latin typeface="+mn-ea"/>
              </a:rPr>
              <a:t>: 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+mn-ea"/>
              </a:rPr>
              <a:t>因此，原不等式组的解集为</a:t>
            </a:r>
            <a:r>
              <a:rPr lang="en-US" altLang="zh-CN" dirty="0">
                <a:latin typeface="+mn-ea"/>
              </a:rPr>
              <a:t>: 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76455" y="3058510"/>
            <a:ext cx="2757949" cy="457200"/>
          </a:xfrm>
          <a:prstGeom prst="rect">
            <a:avLst/>
          </a:prstGeom>
        </p:spPr>
      </p:pic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3928173" y="3516382"/>
          <a:ext cx="1144588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11" imgW="18897600" imgH="9753600" progId="Equation.DSMT4">
                  <p:embed/>
                </p:oleObj>
              </mc:Choice>
              <mc:Fallback>
                <p:oleObj name="Equation" r:id="rId11" imgW="18897600" imgH="9753600" progId="Equation.DSMT4">
                  <p:embed/>
                  <p:pic>
                    <p:nvPicPr>
                      <p:cNvPr id="0" name="图片 92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8173" y="3516382"/>
                        <a:ext cx="1144588" cy="596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3632902" y="2190750"/>
          <a:ext cx="200453" cy="561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13" imgW="3048000" imgH="8534400" progId="Equation.DSMT4">
                  <p:embed/>
                </p:oleObj>
              </mc:Choice>
              <mc:Fallback>
                <p:oleObj name="Equation" r:id="rId13" imgW="3048000" imgH="8534400" progId="Equation.DSMT4">
                  <p:embed/>
                  <p:pic>
                    <p:nvPicPr>
                      <p:cNvPr id="0" name="图片 922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632902" y="2190750"/>
                        <a:ext cx="200453" cy="5612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3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863355" y="663550"/>
            <a:ext cx="6629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解下列不等式组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944397" y="1228413"/>
          <a:ext cx="2270473" cy="828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5" imgW="30175200" imgH="10972800" progId="Equation.DSMT4">
                  <p:embed/>
                </p:oleObj>
              </mc:Choice>
              <mc:Fallback>
                <p:oleObj name="Equation" r:id="rId5" imgW="30175200" imgH="10972800" progId="Equation.DSMT4">
                  <p:embed/>
                  <p:pic>
                    <p:nvPicPr>
                      <p:cNvPr id="0" name="图片 102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397" y="1228413"/>
                        <a:ext cx="2270473" cy="8283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5105400" y="1231759"/>
          <a:ext cx="2971800" cy="753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7" imgW="43281600" imgH="10972800" progId="Equation.DSMT4">
                  <p:embed/>
                </p:oleObj>
              </mc:Choice>
              <mc:Fallback>
                <p:oleObj name="Equation" r:id="rId7" imgW="43281600" imgH="10972800" progId="Equation.DSMT4">
                  <p:embed/>
                  <p:pic>
                    <p:nvPicPr>
                      <p:cNvPr id="0" name="图片 102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231759"/>
                        <a:ext cx="2971800" cy="7538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863355" y="2078414"/>
            <a:ext cx="3429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）解不等式①，得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x&lt;5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解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不等式②，得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x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&gt;-2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因此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不等式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组的解集：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2&lt;x&lt;5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15000" y="3822972"/>
            <a:ext cx="1699866" cy="348979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4953000" y="2190752"/>
            <a:ext cx="3505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）解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不等式①，得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x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≤3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解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不等式②，得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x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≥1 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因此不等式组的解集，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1≤x≤3</a:t>
            </a:r>
          </a:p>
        </p:txBody>
      </p:sp>
      <p:pic>
        <p:nvPicPr>
          <p:cNvPr id="13" name="Picture 7" descr="图片2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5325000" y="3901402"/>
            <a:ext cx="1769538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99191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3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7" name="PA_Object 6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295400" y="1200151"/>
          <a:ext cx="6705600" cy="370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文档" r:id="rId7" imgW="5277485" imgH="2912110" progId="Word.Document.12">
                  <p:embed/>
                </p:oleObj>
              </mc:Choice>
              <mc:Fallback>
                <p:oleObj name="文档" r:id="rId7" imgW="5277485" imgH="2912110" progId="Word.Document.12">
                  <p:embed/>
                  <p:pic>
                    <p:nvPicPr>
                      <p:cNvPr id="0" name="图片 1126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95400" y="1200151"/>
                        <a:ext cx="6705600" cy="370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677019" y="796780"/>
            <a:ext cx="1075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填表</a:t>
            </a:r>
          </a:p>
        </p:txBody>
      </p:sp>
      <p:graphicFrame>
        <p:nvGraphicFramePr>
          <p:cNvPr id="9" name="PA_Object 8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1295400" y="1200151"/>
          <a:ext cx="6705600" cy="370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文档" r:id="rId9" imgW="5276215" imgH="2912110" progId="Word.Document.12">
                  <p:embed/>
                </p:oleObj>
              </mc:Choice>
              <mc:Fallback>
                <p:oleObj name="文档" r:id="rId9" imgW="5276215" imgH="2912110" progId="Word.Document.12">
                  <p:embed/>
                  <p:pic>
                    <p:nvPicPr>
                      <p:cNvPr id="0" name="图片 1127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95400" y="1200151"/>
                        <a:ext cx="6705600" cy="3702050"/>
                      </a:xfrm>
                      <a:prstGeom prst="rect">
                        <a:avLst/>
                      </a:prstGeom>
                      <a:solidFill>
                        <a:srgbClr val="F6F6F6"/>
                      </a:solidFill>
                      <a:ln>
                        <a:solidFill>
                          <a:srgbClr val="F6F6F6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11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组合 5"/>
          <p:cNvGrpSpPr/>
          <p:nvPr/>
        </p:nvGrpSpPr>
        <p:grpSpPr>
          <a:xfrm>
            <a:off x="993554" y="944260"/>
            <a:ext cx="7400185" cy="1543580"/>
            <a:chOff x="677015" y="819150"/>
            <a:chExt cx="7400185" cy="1543580"/>
          </a:xfrm>
        </p:grpSpPr>
        <p:sp>
          <p:nvSpPr>
            <p:cNvPr id="7" name="PA_文本框 5"/>
            <p:cNvSpPr txBox="1"/>
            <p:nvPr>
              <p:custDataLst>
                <p:tags r:id="rId5"/>
              </p:custDataLst>
            </p:nvPr>
          </p:nvSpPr>
          <p:spPr>
            <a:xfrm>
              <a:off x="677015" y="819150"/>
              <a:ext cx="7400185" cy="133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1.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下列不等式组中，解集是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2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＜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x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＜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3 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的不等式组是</a:t>
              </a: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(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　 </a:t>
              </a: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)</a:t>
              </a:r>
            </a:p>
            <a:p>
              <a:pPr>
                <a:lnSpc>
                  <a:spcPct val="150000"/>
                </a:lnSpc>
              </a:pPr>
              <a:endPara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、   	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      </a:t>
              </a: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、 　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    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　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   </a:t>
              </a: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、 		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D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、 </a:t>
              </a:r>
            </a:p>
          </p:txBody>
        </p:sp>
        <p:pic>
          <p:nvPicPr>
            <p:cNvPr id="8" name="PA_图片 2" descr="学科网(www.zxxk.com)--教育资源门户，提供试卷、教案、课件、论文、素材及各类教学资源下载，还有大量而丰富的教学相关资讯！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12" cstate="email"/>
            <a:srcRect/>
            <a:stretch>
              <a:fillRect/>
            </a:stretch>
          </p:blipFill>
          <p:spPr bwMode="auto">
            <a:xfrm>
              <a:off x="1057600" y="1648606"/>
              <a:ext cx="642948" cy="665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A_图片 3" descr="学科网(www.zxxk.com)--教育资源门户，提供试卷、教案、课件、论文、素材及各类教学资源下载，还有大量而丰富的教学相关资讯！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>
            <a:blip r:embed="rId13" cstate="email"/>
            <a:srcRect/>
            <a:stretch>
              <a:fillRect/>
            </a:stretch>
          </p:blipFill>
          <p:spPr bwMode="auto">
            <a:xfrm>
              <a:off x="2458498" y="1605302"/>
              <a:ext cx="707638" cy="757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A_图片 4" descr="学科网(www.zxxk.com)--教育资源门户，提供试卷、教案、课件、论文、素材及各类教学资源下载，还有大量而丰富的教学相关资讯！"/>
            <p:cNvPicPr>
              <a:picLocks noChangeAspect="1" noChangeArrowheads="1"/>
            </p:cNvPicPr>
            <p:nvPr>
              <p:custDataLst>
                <p:tags r:id="rId8"/>
              </p:custDataLst>
            </p:nvPr>
          </p:nvPicPr>
          <p:blipFill>
            <a:blip r:embed="rId14" cstate="email"/>
            <a:srcRect/>
            <a:stretch>
              <a:fillRect/>
            </a:stretch>
          </p:blipFill>
          <p:spPr bwMode="auto">
            <a:xfrm>
              <a:off x="4019374" y="1575511"/>
              <a:ext cx="715466" cy="74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A_图片 5" descr="学科网(www.zxxk.com)--教育资源门户，提供试卷、教案、课件、论文、素材及各类教学资源下载，还有大量而丰富的教学相关资讯！"/>
            <p:cNvPicPr>
              <a:picLocks noChangeAspect="1" noChangeArrowheads="1"/>
            </p:cNvPicPr>
            <p:nvPr>
              <p:custDataLst>
                <p:tags r:id="rId9"/>
              </p:custDataLst>
            </p:nvPr>
          </p:nvPicPr>
          <p:blipFill>
            <a:blip r:embed="rId15" cstate="email"/>
            <a:srcRect/>
            <a:stretch>
              <a:fillRect/>
            </a:stretch>
          </p:blipFill>
          <p:spPr bwMode="auto">
            <a:xfrm>
              <a:off x="5543510" y="1624870"/>
              <a:ext cx="677081" cy="7220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组合 11"/>
          <p:cNvGrpSpPr/>
          <p:nvPr/>
        </p:nvGrpSpPr>
        <p:grpSpPr>
          <a:xfrm>
            <a:off x="1078140" y="2772660"/>
            <a:ext cx="5643142" cy="1663762"/>
            <a:chOff x="623085" y="2536643"/>
            <a:chExt cx="5643142" cy="1663762"/>
          </a:xfrm>
        </p:grpSpPr>
        <p:sp>
          <p:nvSpPr>
            <p:cNvPr id="13" name="PA_矩形 10"/>
            <p:cNvSpPr/>
            <p:nvPr>
              <p:custDataLst>
                <p:tags r:id="rId2"/>
              </p:custDataLst>
            </p:nvPr>
          </p:nvSpPr>
          <p:spPr>
            <a:xfrm>
              <a:off x="623085" y="2695644"/>
              <a:ext cx="549687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2.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不等式组                    的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解集在数轴上表示为（ 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   ） 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pic>
          <p:nvPicPr>
            <p:cNvPr id="14" name="PA_图片 11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16" cstate="email"/>
            <a:stretch>
              <a:fillRect/>
            </a:stretch>
          </p:blipFill>
          <p:spPr>
            <a:xfrm>
              <a:off x="990532" y="3406429"/>
              <a:ext cx="5275695" cy="793976"/>
            </a:xfrm>
            <a:prstGeom prst="rect">
              <a:avLst/>
            </a:prstGeom>
          </p:spPr>
        </p:pic>
        <p:pic>
          <p:nvPicPr>
            <p:cNvPr id="15" name="PA_图片 6" descr="学科网(www.zxxk.com)--教育资源门户，提供试卷、教案、课件、论文、素材及各类教学资源下载，还有大量而丰富的教学相关资讯！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17" cstate="email"/>
            <a:srcRect/>
            <a:stretch>
              <a:fillRect/>
            </a:stretch>
          </p:blipFill>
          <p:spPr bwMode="auto">
            <a:xfrm>
              <a:off x="1763135" y="2536643"/>
              <a:ext cx="1026092" cy="660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文本框 15"/>
          <p:cNvSpPr txBox="1"/>
          <p:nvPr/>
        </p:nvSpPr>
        <p:spPr>
          <a:xfrm>
            <a:off x="6019800" y="971552"/>
            <a:ext cx="609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893785" y="2861013"/>
            <a:ext cx="609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组合 5"/>
          <p:cNvGrpSpPr/>
          <p:nvPr/>
        </p:nvGrpSpPr>
        <p:grpSpPr>
          <a:xfrm>
            <a:off x="503017" y="821600"/>
            <a:ext cx="7924800" cy="1754326"/>
            <a:chOff x="274417" y="698364"/>
            <a:chExt cx="7924800" cy="1754326"/>
          </a:xfrm>
        </p:grpSpPr>
        <p:sp>
          <p:nvSpPr>
            <p:cNvPr id="7" name="PA_文本框 5"/>
            <p:cNvSpPr txBox="1"/>
            <p:nvPr>
              <p:custDataLst>
                <p:tags r:id="rId4"/>
              </p:custDataLst>
            </p:nvPr>
          </p:nvSpPr>
          <p:spPr>
            <a:xfrm>
              <a:off x="274417" y="698364"/>
              <a:ext cx="79248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3.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如果不等式组 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        无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解，那么不等式组的解集是（    ）</a:t>
              </a:r>
            </a:p>
            <a:p>
              <a:pPr>
                <a:lnSpc>
                  <a:spcPct val="200000"/>
                </a:lnSpc>
              </a:pP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A.2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＜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x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＜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2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     </a:t>
              </a:r>
              <a:r>
                <a:rPr lang="en-US" altLang="zh-CN" dirty="0" err="1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B.b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2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＜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x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＜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2    </a:t>
              </a:r>
              <a:endPara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200000"/>
                </a:lnSpc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C.2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＜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x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＜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2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     D</a:t>
              </a: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无法确定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pic>
          <p:nvPicPr>
            <p:cNvPr id="8" name="PA_图片 2" descr="学科网(www.zxxk.com)--教育资源门户，提供试卷、教案、课件、论文、素材及各类教学资源下载，还有大量而丰富的教学相关资讯！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1872010" y="767210"/>
              <a:ext cx="622068" cy="644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组合 8"/>
          <p:cNvGrpSpPr/>
          <p:nvPr/>
        </p:nvGrpSpPr>
        <p:grpSpPr>
          <a:xfrm>
            <a:off x="503021" y="2361445"/>
            <a:ext cx="8107583" cy="1911433"/>
            <a:chOff x="274417" y="2190750"/>
            <a:chExt cx="8107583" cy="1911433"/>
          </a:xfrm>
        </p:grpSpPr>
        <p:sp>
          <p:nvSpPr>
            <p:cNvPr id="10" name="PA_文本框 8"/>
            <p:cNvSpPr txBox="1"/>
            <p:nvPr>
              <p:custDataLst>
                <p:tags r:id="rId2"/>
              </p:custDataLst>
            </p:nvPr>
          </p:nvSpPr>
          <p:spPr>
            <a:xfrm>
              <a:off x="274417" y="2190750"/>
              <a:ext cx="8107583" cy="189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50000"/>
                </a:lnSpc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4.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若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y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同时满足</a:t>
              </a: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y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＋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1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＞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与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y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2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＜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，则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y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的取值范围是</a:t>
              </a: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______________.</a:t>
              </a:r>
            </a:p>
            <a:p>
              <a:pPr>
                <a:lnSpc>
                  <a:spcPct val="200000"/>
                </a:lnSpc>
              </a:pPr>
              <a:endPara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200000"/>
                </a:lnSpc>
              </a:pP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5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若不等式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组                         无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解，则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的取值范围是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_______________.</a:t>
              </a:r>
            </a:p>
          </p:txBody>
        </p:sp>
        <p:pic>
          <p:nvPicPr>
            <p:cNvPr id="11" name="PA_图片 4" descr="学科网(www.zxxk.com)--教育资源门户，提供试卷、教案、课件、论文、素材及各类教学资源下载，还有大量而丰富的教学相关资讯！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1676400" y="3358476"/>
              <a:ext cx="1379331" cy="743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文本框 11"/>
          <p:cNvSpPr txBox="1"/>
          <p:nvPr/>
        </p:nvSpPr>
        <p:spPr>
          <a:xfrm>
            <a:off x="5938277" y="920162"/>
            <a:ext cx="609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018569" y="2535987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096000" y="3746437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a≤1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0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1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矩形 16"/>
          <p:cNvSpPr/>
          <p:nvPr/>
        </p:nvSpPr>
        <p:spPr>
          <a:xfrm>
            <a:off x="1357793" y="1019443"/>
            <a:ext cx="4966811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b="1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0" name="PA_矩形 6"/>
          <p:cNvSpPr/>
          <p:nvPr>
            <p:custDataLst>
              <p:tags r:id="rId1"/>
            </p:custDataLst>
          </p:nvPr>
        </p:nvSpPr>
        <p:spPr>
          <a:xfrm>
            <a:off x="1505092" y="2495552"/>
            <a:ext cx="4971908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b="1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1" name="燕尾形箭头 20"/>
          <p:cNvSpPr/>
          <p:nvPr>
            <p:custDataLst>
              <p:tags r:id="rId2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22" name="圆角矩形 21"/>
          <p:cNvSpPr/>
          <p:nvPr>
            <p:custDataLst>
              <p:tags r:id="rId3"/>
            </p:custDataLst>
          </p:nvPr>
        </p:nvSpPr>
        <p:spPr bwMode="auto">
          <a:xfrm>
            <a:off x="1066800" y="1097249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圆角矩形 22"/>
          <p:cNvSpPr/>
          <p:nvPr>
            <p:custDataLst>
              <p:tags r:id="rId4"/>
            </p:custDataLst>
          </p:nvPr>
        </p:nvSpPr>
        <p:spPr bwMode="auto">
          <a:xfrm>
            <a:off x="1107169" y="2603704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304331" y="1133491"/>
            <a:ext cx="45630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理解一元一次不等式组及其解的意义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676404" y="2673521"/>
            <a:ext cx="45321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会解由两个一元一次不等式组成的不等式组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组合 5"/>
          <p:cNvGrpSpPr/>
          <p:nvPr/>
        </p:nvGrpSpPr>
        <p:grpSpPr>
          <a:xfrm>
            <a:off x="533400" y="799458"/>
            <a:ext cx="8153400" cy="959662"/>
            <a:chOff x="304800" y="621488"/>
            <a:chExt cx="8153400" cy="959662"/>
          </a:xfrm>
        </p:grpSpPr>
        <p:sp>
          <p:nvSpPr>
            <p:cNvPr id="7" name="PA_文本框 5"/>
            <p:cNvSpPr txBox="1"/>
            <p:nvPr>
              <p:custDataLst>
                <p:tags r:id="rId3"/>
              </p:custDataLst>
            </p:nvPr>
          </p:nvSpPr>
          <p:spPr>
            <a:xfrm>
              <a:off x="304800" y="819150"/>
              <a:ext cx="815340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6.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解不等式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组                       把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解集表示在数轴上，并求出不等式组的整数解．</a:t>
              </a:r>
            </a:p>
          </p:txBody>
        </p:sp>
        <p:pic>
          <p:nvPicPr>
            <p:cNvPr id="8" name="PA_图片 2" descr="学科网(www.zxxk.com)--教育资源门户，提供试卷、教案、课件、论文、素材及各类教学资源下载，还有大量而丰富的教学相关资讯！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1755847" y="621488"/>
              <a:ext cx="1384967" cy="959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文本框 8"/>
          <p:cNvSpPr txBox="1"/>
          <p:nvPr/>
        </p:nvSpPr>
        <p:spPr>
          <a:xfrm>
            <a:off x="609604" y="1809750"/>
            <a:ext cx="74334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解：由①得，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≥  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由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②得，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故此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不等式组的解集为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≤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在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数轴上表示为：</a:t>
            </a: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2328812" y="1846933"/>
          <a:ext cx="331556" cy="48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8" imgW="6705600" imgH="9753600" progId="Equation.DSMT4">
                  <p:embed/>
                </p:oleObj>
              </mc:Choice>
              <mc:Fallback>
                <p:oleObj name="Equation" r:id="rId8" imgW="6705600" imgH="9753600" progId="Equation.DSMT4">
                  <p:embed/>
                  <p:pic>
                    <p:nvPicPr>
                      <p:cNvPr id="0" name="图片 1229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28812" y="1846933"/>
                        <a:ext cx="331556" cy="482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图片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31702" y="3691475"/>
            <a:ext cx="2682376" cy="613764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1066800" y="4502321"/>
            <a:ext cx="4800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故不等式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组的整数解为：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3369414" y="2697364"/>
          <a:ext cx="331556" cy="48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11" imgW="6705600" imgH="9753600" progId="Equation.DSMT4">
                  <p:embed/>
                </p:oleObj>
              </mc:Choice>
              <mc:Fallback>
                <p:oleObj name="Equation" r:id="rId11" imgW="6705600" imgH="9753600" progId="Equation.DSMT4">
                  <p:embed/>
                  <p:pic>
                    <p:nvPicPr>
                      <p:cNvPr id="0" name="图片 1229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369414" y="2697364"/>
                        <a:ext cx="331556" cy="482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6"/>
            <p:cNvSpPr txBox="1"/>
            <p:nvPr>
              <p:custDataLst>
                <p:tags r:id="rId5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PA_文本框 6"/>
          <p:cNvSpPr txBox="1"/>
          <p:nvPr>
            <p:custDataLst>
              <p:tags r:id="rId2"/>
            </p:custDataLst>
          </p:nvPr>
        </p:nvSpPr>
        <p:spPr>
          <a:xfrm>
            <a:off x="2590804" y="880876"/>
            <a:ext cx="33186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+mn-ea"/>
              </a:rPr>
              <a:t>说说你本堂课的收获与困惑</a:t>
            </a:r>
            <a:r>
              <a:rPr lang="en-US" altLang="zh-CN" dirty="0" smtClean="0">
                <a:latin typeface="+mn-ea"/>
              </a:rPr>
              <a:t>.</a:t>
            </a:r>
            <a:endParaRPr lang="zh-CN" altLang="en-US" dirty="0">
              <a:latin typeface="+mn-ea"/>
            </a:endParaRPr>
          </a:p>
        </p:txBody>
      </p:sp>
      <p:sp>
        <p:nvSpPr>
          <p:cNvPr id="7" name="PA_圆角矩形 7"/>
          <p:cNvSpPr/>
          <p:nvPr>
            <p:custDataLst>
              <p:tags r:id="rId3"/>
            </p:custDataLst>
          </p:nvPr>
        </p:nvSpPr>
        <p:spPr>
          <a:xfrm>
            <a:off x="7924800" y="1355514"/>
            <a:ext cx="228600" cy="527477"/>
          </a:xfrm>
          <a:prstGeom prst="round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8" name="[动画大师]_PA_文本框 5"/>
          <p:cNvSpPr txBox="1"/>
          <p:nvPr>
            <p:custDataLst>
              <p:tags r:id="rId4"/>
            </p:custDataLst>
          </p:nvPr>
        </p:nvSpPr>
        <p:spPr>
          <a:xfrm>
            <a:off x="687525" y="1504950"/>
            <a:ext cx="8001000" cy="2308324"/>
          </a:xfrm>
          <a:prstGeom prst="rect">
            <a:avLst/>
          </a:prstGeom>
          <a:blipFill dpi="0" rotWithShape="1">
            <a:blip r:embed="rId10">
              <a:alphaModFix amt="13000"/>
            </a:blip>
            <a:srcRect/>
            <a:stretch>
              <a:fillRect/>
            </a:stretch>
          </a:blip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解一元一次不等式组的步骤：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）求出这个不等式组中各个不等式的解集．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）利用数轴求出这些不等式的解集的公共部分，即求出了这个不等式组的解集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20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6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52600" y="1047752"/>
            <a:ext cx="5321188" cy="3208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7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8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00638" y="931921"/>
            <a:ext cx="762878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如图所示 的是下面哪一个不等式组的解集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A.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C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 </a:t>
            </a:r>
          </a:p>
        </p:txBody>
      </p:sp>
      <p:grpSp>
        <p:nvGrpSpPr>
          <p:cNvPr id="3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6"/>
            <p:cNvSpPr txBox="1"/>
            <p:nvPr>
              <p:custDataLst>
                <p:tags r:id="rId8"/>
              </p:custDataLst>
            </p:nvPr>
          </p:nvSpPr>
          <p:spPr bwMode="auto">
            <a:xfrm>
              <a:off x="1105755" y="272294"/>
              <a:ext cx="142154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dirty="0" smtClean="0"/>
                <a:t>前置学习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10"/>
              </p:custDataLst>
            </p:nvPr>
          </p:nvPicPr>
          <p:blipFill>
            <a:blip r:embed="rId1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A_矩形 12"/>
          <p:cNvSpPr/>
          <p:nvPr>
            <p:custDataLst>
              <p:tags r:id="rId3"/>
            </p:custDataLst>
          </p:nvPr>
        </p:nvSpPr>
        <p:spPr>
          <a:xfrm>
            <a:off x="5679597" y="104775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8" name="图片 7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862019" y="2818327"/>
            <a:ext cx="21907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PA_Object 1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4996807" y="1706441"/>
          <a:ext cx="863288" cy="726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14" imgW="546100" imgH="457835" progId="Equation.DSMT4">
                  <p:embed/>
                </p:oleObj>
              </mc:Choice>
              <mc:Fallback>
                <p:oleObj name="Equation" r:id="rId14" imgW="546100" imgH="457835" progId="Equation.DSMT4">
                  <p:embed/>
                  <p:pic>
                    <p:nvPicPr>
                      <p:cNvPr id="0" name="图片 10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6807" y="1706441"/>
                        <a:ext cx="863288" cy="7269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PA_Object 3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18473" y="1717130"/>
          <a:ext cx="893175" cy="752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16" imgW="546100" imgH="457835" progId="Equation.DSMT4">
                  <p:embed/>
                </p:oleObj>
              </mc:Choice>
              <mc:Fallback>
                <p:oleObj name="Equation" r:id="rId16" imgW="546100" imgH="457835" progId="Equation.DSMT4">
                  <p:embed/>
                  <p:pic>
                    <p:nvPicPr>
                      <p:cNvPr id="0" name="图片 10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8473" y="1717130"/>
                        <a:ext cx="893175" cy="7521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PA_Object 5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3352804" y="1700708"/>
          <a:ext cx="882039" cy="742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18" imgW="559435" imgH="457835" progId="Equation.DSMT4">
                  <p:embed/>
                </p:oleObj>
              </mc:Choice>
              <mc:Fallback>
                <p:oleObj name="Equation" r:id="rId18" imgW="559435" imgH="457835" progId="Equation.DSMT4">
                  <p:embed/>
                  <p:pic>
                    <p:nvPicPr>
                      <p:cNvPr id="0" name="图片 10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4" y="1700708"/>
                        <a:ext cx="882039" cy="7427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PA_Object 7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6622063" y="1717128"/>
          <a:ext cx="886002" cy="746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20" imgW="559435" imgH="457835" progId="Equation.DSMT4">
                  <p:embed/>
                </p:oleObj>
              </mc:Choice>
              <mc:Fallback>
                <p:oleObj name="Equation" r:id="rId20" imgW="559435" imgH="457835" progId="Equation.DSMT4">
                  <p:embed/>
                  <p:pic>
                    <p:nvPicPr>
                      <p:cNvPr id="0" name="图片 10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2063" y="1717128"/>
                        <a:ext cx="886002" cy="7461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20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838200" y="1147926"/>
            <a:ext cx="632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不等式组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的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解集是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)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.-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&lt;x≤2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B.-3&lt;x≤2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 .x≥2            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D.x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&lt;-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</a:p>
          <a:p>
            <a:pPr>
              <a:lnSpc>
                <a:spcPct val="20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不等式组                     的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解集是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_____________.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2057404" y="1047751"/>
          <a:ext cx="1548519" cy="882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8" imgW="1028700" imgH="660400" progId="Equation.DSMT4">
                  <p:embed/>
                </p:oleObj>
              </mc:Choice>
              <mc:Fallback>
                <p:oleObj name="Equation" r:id="rId8" imgW="1028700" imgH="660400" progId="Equation.DSMT4">
                  <p:embed/>
                  <p:pic>
                    <p:nvPicPr>
                      <p:cNvPr id="0" name="图片 20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4" y="1047751"/>
                        <a:ext cx="1548519" cy="8824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312156" y="1760878"/>
          <a:ext cx="216000" cy="59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10" imgW="139700" imgH="394335" progId="Equation.DSMT4">
                  <p:embed/>
                </p:oleObj>
              </mc:Choice>
              <mc:Fallback>
                <p:oleObj name="Equation" r:id="rId10" imgW="139700" imgH="394335" progId="Equation.DSMT4">
                  <p:embed/>
                  <p:pic>
                    <p:nvPicPr>
                      <p:cNvPr id="0" name="图片 20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156" y="1760878"/>
                        <a:ext cx="216000" cy="59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A_矩形 12"/>
          <p:cNvSpPr/>
          <p:nvPr>
            <p:custDataLst>
              <p:tags r:id="rId2"/>
            </p:custDataLst>
          </p:nvPr>
        </p:nvSpPr>
        <p:spPr>
          <a:xfrm>
            <a:off x="4700656" y="1352550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0" name="对象 9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2024751" y="2831317"/>
          <a:ext cx="1078586" cy="690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12" imgW="711835" imgH="457835" progId="Equation.DSMT4">
                  <p:embed/>
                </p:oleObj>
              </mc:Choice>
              <mc:Fallback>
                <p:oleObj name="Equation" r:id="rId12" imgW="711835" imgH="457835" progId="Equation.DSMT4">
                  <p:embed/>
                  <p:pic>
                    <p:nvPicPr>
                      <p:cNvPr id="0" name="图片 20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751" y="2831317"/>
                        <a:ext cx="1078586" cy="6902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4386539" y="2777493"/>
          <a:ext cx="966788" cy="549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14" imgW="17068800" imgH="9448800" progId="Equation.DSMT4">
                  <p:embed/>
                </p:oleObj>
              </mc:Choice>
              <mc:Fallback>
                <p:oleObj name="Equation" r:id="rId14" imgW="17068800" imgH="9448800" progId="Equation.DSMT4">
                  <p:embed/>
                  <p:pic>
                    <p:nvPicPr>
                      <p:cNvPr id="0" name="图片 20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6539" y="2777493"/>
                        <a:ext cx="966788" cy="5497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PA_组合 5"/>
          <p:cNvGrpSpPr/>
          <p:nvPr>
            <p:custDataLst>
              <p:tags r:id="rId3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3" name="PA_文本框 6"/>
            <p:cNvSpPr txBox="1"/>
            <p:nvPr>
              <p:custDataLst>
                <p:tags r:id="rId4"/>
              </p:custDataLst>
            </p:nvPr>
          </p:nvSpPr>
          <p:spPr bwMode="auto">
            <a:xfrm>
              <a:off x="1105755" y="272294"/>
              <a:ext cx="142154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dirty="0" smtClean="0"/>
                <a:t>前置学习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4" name="PA_直接连接符 9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1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20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457204" y="831830"/>
            <a:ext cx="82716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探究一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：某校今年冬季烧煤取暖时间为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如果每月比计划多烧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 t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煤，那么取暖用煤总量将超过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 t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；如果每月比计划少烧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 t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煤那么取暖用煤总量不足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68 t.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该校计划每月烧煤多少吨？该校计划每月烧煤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 t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，你能列出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满足的怎样的关系式吗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设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该校计划每月烧煤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吨，根据题意，得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(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x+5)&gt;100          ①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且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4(x-5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)&lt;68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457200" y="1053230"/>
            <a:ext cx="7696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：未知数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同时满足①②两个条件，把①②两个不等式合在一起，记作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indent="457200"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这种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，把几个同一未知数的一元一次不等式合在一起，把这种组成叫 </a:t>
            </a:r>
            <a:r>
              <a:rPr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1377954" y="1931117"/>
          <a:ext cx="3287713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5" imgW="52730400" imgH="10972800" progId="Equation.DSMT4">
                  <p:embed/>
                </p:oleObj>
              </mc:Choice>
              <mc:Fallback>
                <p:oleObj name="Equation" r:id="rId5" imgW="52730400" imgH="10972800" progId="Equation.DSMT4">
                  <p:embed/>
                  <p:pic>
                    <p:nvPicPr>
                      <p:cNvPr id="0" name="图片 30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954" y="1931117"/>
                        <a:ext cx="3287713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914404" y="3110629"/>
            <a:ext cx="203132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一元一次不等式组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804593" y="1632700"/>
          <a:ext cx="1293812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5" imgW="596900" imgH="457200" progId="Equation.DSMT4">
                  <p:embed/>
                </p:oleObj>
              </mc:Choice>
              <mc:Fallback>
                <p:oleObj name="Equation" r:id="rId5" imgW="596900" imgH="457200" progId="Equation.DSMT4">
                  <p:embed/>
                  <p:pic>
                    <p:nvPicPr>
                      <p:cNvPr id="0" name="图片 4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593" y="1632700"/>
                        <a:ext cx="1293812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6372228" y="1476733"/>
          <a:ext cx="1526381" cy="735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7" imgW="901700" imgH="457200" progId="Equation.DSMT4">
                  <p:embed/>
                </p:oleObj>
              </mc:Choice>
              <mc:Fallback>
                <p:oleObj name="Equation" r:id="rId7" imgW="901700" imgH="457200" progId="Equation.DSMT4">
                  <p:embed/>
                  <p:pic>
                    <p:nvPicPr>
                      <p:cNvPr id="0" name="图片 4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8" y="1476733"/>
                        <a:ext cx="1526381" cy="7350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3425431" y="3168220"/>
          <a:ext cx="1491139" cy="80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9" imgW="901065" imgH="482600" progId="Equation.DSMT4">
                  <p:embed/>
                </p:oleObj>
              </mc:Choice>
              <mc:Fallback>
                <p:oleObj name="Equation" r:id="rId9" imgW="901065" imgH="482600" progId="Equation.DSMT4">
                  <p:embed/>
                  <p:pic>
                    <p:nvPicPr>
                      <p:cNvPr id="0" name="图片 4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5431" y="3168220"/>
                        <a:ext cx="1491139" cy="80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3366245" y="1542495"/>
          <a:ext cx="1809585" cy="841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11" imgW="1104900" imgH="660400" progId="Equation.DSMT4">
                  <p:embed/>
                </p:oleObj>
              </mc:Choice>
              <mc:Fallback>
                <p:oleObj name="Equation" r:id="rId11" imgW="1104900" imgH="660400" progId="Equation.DSMT4">
                  <p:embed/>
                  <p:pic>
                    <p:nvPicPr>
                      <p:cNvPr id="0" name="图片 4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6245" y="1542495"/>
                        <a:ext cx="1809585" cy="8419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755654" y="872725"/>
            <a:ext cx="72723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 smtClean="0"/>
              <a:t>辩一辩：下列</a:t>
            </a:r>
            <a:r>
              <a:rPr lang="zh-CN" altLang="en-US" b="1" dirty="0"/>
              <a:t>式子中</a:t>
            </a:r>
            <a:r>
              <a:rPr lang="en-US" altLang="zh-CN" b="1" dirty="0"/>
              <a:t>,</a:t>
            </a:r>
            <a:r>
              <a:rPr lang="zh-CN" altLang="en-US" b="1" dirty="0"/>
              <a:t>哪些是一元一次不等式组</a:t>
            </a:r>
            <a:r>
              <a:rPr lang="en-US" altLang="zh-CN" b="1" dirty="0"/>
              <a:t>?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743457" y="2454893"/>
            <a:ext cx="1152525" cy="369332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/>
              <a:t>不是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678906" y="4153016"/>
            <a:ext cx="1152525" cy="369332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/>
              <a:t>不是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403351" y="2481818"/>
            <a:ext cx="10080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4067179" y="2454893"/>
            <a:ext cx="9366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√</a:t>
            </a:r>
          </a:p>
        </p:txBody>
      </p:sp>
      <p:graphicFrame>
        <p:nvGraphicFramePr>
          <p:cNvPr id="19" name="Object 12"/>
          <p:cNvGraphicFramePr>
            <a:graphicFrameLocks noChangeAspect="1"/>
          </p:cNvGraphicFramePr>
          <p:nvPr/>
        </p:nvGraphicFramePr>
        <p:xfrm>
          <a:off x="881986" y="3301965"/>
          <a:ext cx="1332568" cy="666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13" imgW="914400" imgH="457200" progId="Equation.DSMT4">
                  <p:embed/>
                </p:oleObj>
              </mc:Choice>
              <mc:Fallback>
                <p:oleObj name="Equation" r:id="rId13" imgW="914400" imgH="457200" progId="Equation.DSMT4">
                  <p:embed/>
                  <p:pic>
                    <p:nvPicPr>
                      <p:cNvPr id="0" name="图片 4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986" y="3301965"/>
                        <a:ext cx="1332568" cy="6666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5"/>
          <p:cNvGraphicFramePr>
            <a:graphicFrameLocks noChangeAspect="1"/>
          </p:cNvGraphicFramePr>
          <p:nvPr/>
        </p:nvGraphicFramePr>
        <p:xfrm>
          <a:off x="6316527" y="3053870"/>
          <a:ext cx="1371600" cy="1098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15" imgW="888365" imgH="711200" progId="Equation.DSMT4">
                  <p:embed/>
                </p:oleObj>
              </mc:Choice>
              <mc:Fallback>
                <p:oleObj name="Equation" r:id="rId15" imgW="888365" imgH="711200" progId="Equation.DSMT4">
                  <p:embed/>
                  <p:pic>
                    <p:nvPicPr>
                      <p:cNvPr id="0" name="图片 4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6527" y="3053870"/>
                        <a:ext cx="1371600" cy="10984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7019928" y="4197338"/>
            <a:ext cx="10080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914404" y="4095750"/>
            <a:ext cx="1152525" cy="369332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/>
              <a:t>不是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18" grpId="0"/>
      <p:bldP spid="22" grpId="0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274420" y="688106"/>
            <a:ext cx="86409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：下面是习题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2.1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题，如果要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配制的饮料同时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满足两个小题的条件，那么你能列出一个不等式组吗？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某厂有甲、乙两种原料配制成某种饮料，已知这两种原料的维生素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含量及购买这两种原料的价格如下表：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）现配制这种饮料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千克，要求至少含有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4200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单位的维生素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，试写所需用质量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千克应满足的不等式；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）如果还要求购买甲、乙两种原料的费用不超过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72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元，那么你能写出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千克应满足的另一不等式吗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4" y="3486150"/>
            <a:ext cx="4641715" cy="1066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3400" y="969824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解：由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），得不等式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 600x+100(10-x)≥4200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①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由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），得不等式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 8x+4(10-x)≤72           ②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未知数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同时满足①②两个条件，把①②两个不等式合在一起，就组成一个一元一次不等式组，记作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3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2133600" y="2952752"/>
          <a:ext cx="3168650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5" imgW="59131200" imgH="14020800" progId="Equation.DSMT4">
                  <p:embed/>
                </p:oleObj>
              </mc:Choice>
              <mc:Fallback>
                <p:oleObj name="Equation" r:id="rId5" imgW="59131200" imgH="14020800" progId="Equation.DSMT4">
                  <p:embed/>
                  <p:pic>
                    <p:nvPicPr>
                      <p:cNvPr id="0" name="图片 5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952752"/>
                        <a:ext cx="3168650" cy="747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1260</Words>
  <Application>Microsoft Office PowerPoint</Application>
  <PresentationFormat>全屏显示(16:9)</PresentationFormat>
  <Paragraphs>139</Paragraphs>
  <Slides>23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23</vt:i4>
      </vt:variant>
    </vt:vector>
  </HeadingPairs>
  <TitlesOfParts>
    <vt:vector size="33" baseType="lpstr">
      <vt:lpstr>华文行楷</vt:lpstr>
      <vt:lpstr>宋体</vt:lpstr>
      <vt:lpstr>微软雅黑</vt:lpstr>
      <vt:lpstr>Arial</vt:lpstr>
      <vt:lpstr>Calibri</vt:lpstr>
      <vt:lpstr>Times New Roman</vt:lpstr>
      <vt:lpstr>WWW.2PPT.COM
</vt:lpstr>
      <vt:lpstr>Equation</vt:lpstr>
      <vt:lpstr>公式</vt:lpstr>
      <vt:lpstr>文档</vt:lpstr>
      <vt:lpstr>八年级下册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2023-01-16T18:20:18Z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35A1F5F5BF534501AE5EA6BD93CBB800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