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80" r:id="rId2"/>
    <p:sldId id="318" r:id="rId3"/>
    <p:sldId id="319" r:id="rId4"/>
    <p:sldId id="320" r:id="rId5"/>
    <p:sldId id="321" r:id="rId6"/>
    <p:sldId id="283" r:id="rId7"/>
    <p:sldId id="257" r:id="rId8"/>
    <p:sldId id="311" r:id="rId9"/>
    <p:sldId id="316" r:id="rId10"/>
    <p:sldId id="310" r:id="rId11"/>
    <p:sldId id="312" r:id="rId12"/>
    <p:sldId id="313" r:id="rId13"/>
    <p:sldId id="314" r:id="rId14"/>
    <p:sldId id="287" r:id="rId15"/>
    <p:sldId id="317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>
          <p15:clr>
            <a:srgbClr val="A4A3A4"/>
          </p15:clr>
        </p15:guide>
        <p15:guide id="2" pos="285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6600"/>
    <a:srgbClr val="00FF00"/>
    <a:srgbClr val="FFFF00"/>
    <a:srgbClr val="0000FF"/>
    <a:srgbClr val="000000"/>
    <a:srgbClr val="66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37"/>
        <p:guide pos="28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9CE62-F579-42C1-B145-5EA674AA70E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69EC0-C4EE-42A8-B753-AC626A3513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69EC0-C4EE-42A8-B753-AC626A3513A1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marL="0" indent="0" algn="ctr">
              <a:defRPr sz="4000" b="1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090613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pPr lvl="0"/>
            <a:r>
              <a:rPr lang="zh-CN" altLang="en-US" noProof="0" smtClean="0">
                <a:sym typeface="MS PGothic" panose="020B0600070205080204" pitchFamily="34" charset="-128"/>
              </a:rPr>
              <a:t>单击此处编辑母版副标题样式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MS PGothic" panose="020B0600070205080204" pitchFamily="34" charset="-128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MS PGothic" panose="020B0600070205080204" pitchFamily="34" charset="-128"/>
              </a:rPr>
              <a:t>第二级</a:t>
            </a:r>
          </a:p>
          <a:p>
            <a:pPr lvl="2"/>
            <a:r>
              <a:rPr lang="zh-CN" altLang="en-US" smtClean="0">
                <a:sym typeface="MS PGothic" panose="020B0600070205080204" pitchFamily="34" charset="-128"/>
              </a:rPr>
              <a:t>第三级</a:t>
            </a:r>
          </a:p>
          <a:p>
            <a:pPr lvl="3"/>
            <a:r>
              <a:rPr lang="zh-CN" altLang="en-US" smtClean="0">
                <a:sym typeface="MS PGothic" panose="020B0600070205080204" pitchFamily="34" charset="-128"/>
              </a:rPr>
              <a:t>第四级</a:t>
            </a:r>
          </a:p>
          <a:p>
            <a:pPr lvl="4"/>
            <a:r>
              <a:rPr lang="zh-CN" altLang="en-US" smtClean="0">
                <a:sym typeface="MS PGothic" panose="020B0600070205080204" pitchFamily="34" charset="-128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 thruBlk="1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  <a:sym typeface="MS PGothic" panose="020B0600070205080204" pitchFamily="34" charset="-128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  <a:sym typeface="MS PGothic" panose="020B0600070205080204" pitchFamily="34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MS PGothic" panose="020B0600070205080204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  <a:sym typeface="MS PGothic" panose="020B0600070205080204" pitchFamily="34" charset="-128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4"/>
          <p:cNvSpPr txBox="1"/>
          <p:nvPr/>
        </p:nvSpPr>
        <p:spPr>
          <a:xfrm>
            <a:off x="13563" y="1047656"/>
            <a:ext cx="91304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/>
              <a:t>Units 6: Go with Transportation</a:t>
            </a:r>
          </a:p>
        </p:txBody>
      </p:sp>
      <p:sp>
        <p:nvSpPr>
          <p:cNvPr id="4" name="文本框 5"/>
          <p:cNvSpPr txBox="1"/>
          <p:nvPr/>
        </p:nvSpPr>
        <p:spPr>
          <a:xfrm>
            <a:off x="13563" y="2204864"/>
            <a:ext cx="91304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600" b="1" dirty="0" smtClean="0">
                <a:solidFill>
                  <a:schemeClr val="tx1"/>
                </a:solidFill>
              </a:rPr>
              <a:t>Clean </a:t>
            </a:r>
            <a:r>
              <a:rPr lang="en-US" altLang="zh-CN" sz="6600" b="1" dirty="0">
                <a:solidFill>
                  <a:schemeClr val="tx1"/>
                </a:solidFill>
              </a:rPr>
              <a:t>Cars?</a:t>
            </a:r>
          </a:p>
        </p:txBody>
      </p:sp>
      <p:sp>
        <p:nvSpPr>
          <p:cNvPr id="5" name="矩形 4"/>
          <p:cNvSpPr/>
          <p:nvPr/>
        </p:nvSpPr>
        <p:spPr>
          <a:xfrm>
            <a:off x="2931536" y="5013176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14313"/>
            <a:ext cx="84963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Read the letter</a:t>
            </a:r>
            <a:r>
              <a:rPr 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s</a:t>
            </a:r>
            <a:r>
              <a:rPr lang="zh-CN" altLang="en-US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  and answer the questions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1785938"/>
            <a:ext cx="8532812" cy="4525962"/>
          </a:xfrm>
        </p:spPr>
        <p:txBody>
          <a:bodyPr/>
          <a:lstStyle/>
          <a:p>
            <a:pPr eaLnBrk="1" hangingPunct="1"/>
            <a:r>
              <a:rPr lang="zh-CN" altLang="en-US" sz="2800" dirty="0" smtClean="0"/>
              <a:t>What did Jenny do this  week?</a:t>
            </a:r>
          </a:p>
          <a:p>
            <a:pPr eaLnBrk="1" hangingPunct="1"/>
            <a:endParaRPr lang="zh-CN" altLang="en-US" sz="2800" dirty="0" smtClean="0"/>
          </a:p>
          <a:p>
            <a:pPr eaLnBrk="1" hangingPunct="1"/>
            <a:r>
              <a:rPr lang="zh-CN" altLang="en-US" sz="2800" dirty="0" smtClean="0"/>
              <a:t>What things did her teacher ask  her to do?</a:t>
            </a:r>
          </a:p>
          <a:p>
            <a:pPr eaLnBrk="1" hangingPunct="1"/>
            <a:endParaRPr lang="zh-CN" altLang="en-US" sz="2800" dirty="0" smtClean="0"/>
          </a:p>
          <a:p>
            <a:pPr eaLnBrk="1" hangingPunct="1"/>
            <a:r>
              <a:rPr lang="zh-CN" altLang="en-US" sz="2800" dirty="0" smtClean="0"/>
              <a:t>What  is Danny</a:t>
            </a:r>
            <a:r>
              <a:rPr lang="en-US" altLang="zh-CN" sz="2800" dirty="0" smtClean="0">
                <a:latin typeface="Arial" panose="020B0604020202020204" pitchFamily="34" charset="0"/>
              </a:rPr>
              <a:t>’</a:t>
            </a:r>
            <a:r>
              <a:rPr lang="zh-CN" altLang="en-US" sz="2800" dirty="0" smtClean="0"/>
              <a:t>s presentation?</a:t>
            </a:r>
          </a:p>
          <a:p>
            <a:pPr eaLnBrk="1" hangingPunct="1"/>
            <a:endParaRPr lang="zh-CN" altLang="en-US" sz="2800" dirty="0" smtClean="0"/>
          </a:p>
          <a:p>
            <a:pPr eaLnBrk="1" hangingPunct="1"/>
            <a:r>
              <a:rPr lang="zh-CN" altLang="en-US" sz="2800" dirty="0" smtClean="0"/>
              <a:t>What would Jenny like to invent?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内容占位符 2"/>
          <p:cNvSpPr>
            <a:spLocks noGrp="1"/>
          </p:cNvSpPr>
          <p:nvPr>
            <p:ph sz="quarter" idx="4294967295"/>
          </p:nvPr>
        </p:nvSpPr>
        <p:spPr>
          <a:xfrm>
            <a:off x="1071563" y="928688"/>
            <a:ext cx="8072437" cy="528637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3600" b="1" dirty="0" smtClean="0">
                <a:solidFill>
                  <a:srgbClr val="FF0000"/>
                </a:solidFill>
              </a:rPr>
              <a:t>    </a:t>
            </a:r>
            <a:r>
              <a:rPr lang="en-US" altLang="zh-CN" sz="2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transport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    transporter</a:t>
            </a: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zh-CN" sz="2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     transportation</a:t>
            </a:r>
            <a:endParaRPr lang="en-US" altLang="zh-CN" sz="2800" b="1" dirty="0" smtClean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ask</a:t>
            </a:r>
            <a:r>
              <a:rPr lang="en-US" altLang="zh-CN" sz="2800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 sb. (not) </a:t>
            </a:r>
            <a:r>
              <a:rPr lang="en-US" altLang="zh-CN" sz="2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to</a:t>
            </a:r>
            <a:r>
              <a:rPr lang="en-US" altLang="zh-CN" sz="2800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 do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think about /of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present …to…</a:t>
            </a:r>
            <a:endParaRPr lang="en-US" altLang="zh-CN" sz="2800" b="1" dirty="0" smtClean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 smtClean="0">
                <a:solidFill>
                  <a:srgbClr val="002060"/>
                </a:solidFill>
                <a:latin typeface="Arial Rounded MT Bold" panose="020F0704030504030204" pitchFamily="34" charset="0"/>
              </a:rPr>
              <a:t>invent/inventor/invention</a:t>
            </a:r>
            <a:endParaRPr lang="zh-CN" altLang="en-US" sz="2800" b="1" dirty="0" smtClean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1443" name="左大括号 5"/>
          <p:cNvSpPr/>
          <p:nvPr/>
        </p:nvSpPr>
        <p:spPr bwMode="auto">
          <a:xfrm>
            <a:off x="785813" y="1428750"/>
            <a:ext cx="357187" cy="1571625"/>
          </a:xfrm>
          <a:prstGeom prst="leftBrace">
            <a:avLst>
              <a:gd name="adj1" fmla="val 8331"/>
              <a:gd name="adj2" fmla="val 50000"/>
            </a:avLst>
          </a:prstGeom>
          <a:noFill/>
          <a:ln w="666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/>
          </a:p>
        </p:txBody>
      </p:sp>
      <p:sp>
        <p:nvSpPr>
          <p:cNvPr id="17413" name="Rectangle 2"/>
          <p:cNvSpPr txBox="1">
            <a:spLocks noChangeArrowheads="1"/>
          </p:cNvSpPr>
          <p:nvPr/>
        </p:nvSpPr>
        <p:spPr bwMode="auto">
          <a:xfrm>
            <a:off x="2714625" y="428625"/>
            <a:ext cx="4257675" cy="1150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zh-CN" altLang="en-US" sz="3600" dirty="0">
                <a:latin typeface="Arial Rounded MT Bold" panose="020F070403050403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okerman" panose="04090605060D06020702" pitchFamily="82" charset="0"/>
              </a:rPr>
              <a:t>language points</a:t>
            </a:r>
            <a:endParaRPr lang="zh-CN" alt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Jokerman" panose="04090605060D06020702" pitchFamily="8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74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 txBox="1">
            <a:spLocks noChangeArrowheads="1"/>
          </p:cNvSpPr>
          <p:nvPr/>
        </p:nvSpPr>
        <p:spPr bwMode="auto">
          <a:xfrm>
            <a:off x="3131840" y="1987550"/>
            <a:ext cx="2928937" cy="714375"/>
          </a:xfrm>
          <a:prstGeom prst="rect">
            <a:avLst/>
          </a:prstGeom>
          <a:solidFill>
            <a:schemeClr val="bg1"/>
          </a:solidFill>
          <a:ln w="25400" cmpd="sng">
            <a:solidFill>
              <a:srgbClr val="2D2D8A"/>
            </a:solidFill>
            <a:miter lim="800000"/>
          </a:ln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okerman" panose="04090605060D06020702" pitchFamily="82" charset="0"/>
              </a:rPr>
              <a:t>Let’s do it!</a:t>
            </a:r>
            <a:endParaRPr lang="zh-CN" alt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Jokerman" panose="04090605060D06020702" pitchFamily="82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内容占位符 2"/>
          <p:cNvSpPr>
            <a:spLocks noGrp="1"/>
          </p:cNvSpPr>
          <p:nvPr>
            <p:ph sz="quarter" idx="4294967295"/>
          </p:nvPr>
        </p:nvSpPr>
        <p:spPr>
          <a:xfrm>
            <a:off x="467544" y="908720"/>
            <a:ext cx="8280920" cy="48736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sz="2000" b="1" dirty="0" smtClean="0">
                <a:latin typeface="Arial Rounded MT Bold" panose="020F0704030504030204" pitchFamily="34" charset="0"/>
              </a:rPr>
              <a:t>The teacher asked us ___________ (think) about the future.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b="1" dirty="0" smtClean="0">
                <a:latin typeface="Arial Rounded MT Bold" panose="020F0704030504030204" pitchFamily="34" charset="0"/>
              </a:rPr>
              <a:t>A horse is much___________(heavy) than a cat.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b="1" dirty="0" smtClean="0">
                <a:latin typeface="Arial Rounded MT Bold" panose="020F0704030504030204" pitchFamily="34" charset="0"/>
              </a:rPr>
              <a:t>Lucy goes to school _________________(</a:t>
            </a:r>
            <a:r>
              <a:rPr lang="zh-CN" altLang="en-US" sz="2000" b="1" dirty="0" smtClean="0">
                <a:latin typeface="Arial Rounded MT Bold" panose="020F0704030504030204" pitchFamily="34" charset="0"/>
              </a:rPr>
              <a:t>骑自行车</a:t>
            </a:r>
            <a:r>
              <a:rPr lang="en-US" altLang="zh-CN" sz="2000" b="1" dirty="0" smtClean="0">
                <a:latin typeface="Arial Rounded MT Bold" panose="020F0704030504030204" pitchFamily="34" charset="0"/>
              </a:rPr>
              <a:t>) every day.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b="1" dirty="0" smtClean="0">
                <a:latin typeface="Arial Rounded MT Bold" panose="020F0704030504030204" pitchFamily="34" charset="0"/>
              </a:rPr>
              <a:t>He doesn’t know _________________(</a:t>
            </a:r>
            <a:r>
              <a:rPr lang="zh-CN" altLang="en-US" sz="2000" b="1" dirty="0" smtClean="0">
                <a:latin typeface="Arial Rounded MT Bold" panose="020F0704030504030204" pitchFamily="34" charset="0"/>
              </a:rPr>
              <a:t>说什么</a:t>
            </a:r>
            <a:r>
              <a:rPr lang="en-US" altLang="zh-CN" sz="2000" b="1" dirty="0" smtClean="0">
                <a:latin typeface="Arial Rounded MT Bold" panose="020F0704030504030204" pitchFamily="34" charset="0"/>
              </a:rPr>
              <a:t>).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b="1" dirty="0" smtClean="0">
                <a:latin typeface="Arial Rounded MT Bold" panose="020F0704030504030204" pitchFamily="34" charset="0"/>
              </a:rPr>
              <a:t>We ______________(</a:t>
            </a:r>
            <a:r>
              <a:rPr lang="zh-CN" altLang="en-US" sz="2000" b="1" dirty="0" smtClean="0">
                <a:latin typeface="Arial Rounded MT Bold" panose="020F0704030504030204" pitchFamily="34" charset="0"/>
              </a:rPr>
              <a:t>不得不</a:t>
            </a:r>
            <a:r>
              <a:rPr lang="en-US" altLang="zh-CN" sz="2000" b="1" dirty="0" smtClean="0">
                <a:latin typeface="Arial Rounded MT Bold" panose="020F0704030504030204" pitchFamily="34" charset="0"/>
              </a:rPr>
              <a:t>) think of an invention, and present it to the class.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000" b="1" dirty="0" smtClean="0">
                <a:latin typeface="Arial Rounded MT Bold" panose="020F0704030504030204" pitchFamily="34" charset="0"/>
              </a:rPr>
              <a:t>Today the meeting in the school hall____________ (</a:t>
            </a:r>
            <a:r>
              <a:rPr lang="zh-CN" altLang="en-US" sz="2000" b="1" dirty="0" smtClean="0">
                <a:latin typeface="Arial Rounded MT Bold" panose="020F0704030504030204" pitchFamily="34" charset="0"/>
              </a:rPr>
              <a:t>进行的顺利</a:t>
            </a:r>
            <a:r>
              <a:rPr lang="en-US" altLang="zh-CN" sz="2000" b="1" dirty="0" smtClean="0">
                <a:latin typeface="Arial Rounded MT Bold" panose="020F0704030504030204" pitchFamily="34" charset="0"/>
              </a:rPr>
              <a:t>).</a:t>
            </a:r>
            <a:endParaRPr lang="zh-CN" altLang="en-US" sz="2000" b="1" dirty="0" smtClean="0">
              <a:latin typeface="Arial Rounded MT Bold" panose="020F0704030504030204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259632" y="2348880"/>
            <a:ext cx="6984776" cy="2305050"/>
          </a:xfrm>
        </p:spPr>
        <p:txBody>
          <a:bodyPr/>
          <a:lstStyle/>
          <a:p>
            <a:pPr eaLnBrk="1" hangingPunct="1"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5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1.Finish “LET’S DO IT” in Lesson 36.</a:t>
            </a:r>
          </a:p>
          <a:p>
            <a:pPr eaLnBrk="1" hangingPunct="1">
              <a:lnSpc>
                <a:spcPct val="180000"/>
              </a:lnSpc>
              <a:buFont typeface="Arial" panose="020B0604020202020204" pitchFamily="34" charset="0"/>
              <a:buNone/>
            </a:pPr>
            <a:r>
              <a:rPr lang="en-US" altLang="zh-CN" sz="2500" b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2.Finish the activity book. </a:t>
            </a:r>
            <a:endParaRPr lang="zh-CN" altLang="en-US" sz="2500" b="1" dirty="0" smtClean="0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sp>
        <p:nvSpPr>
          <p:cNvPr id="20484" name="Rectangle 2"/>
          <p:cNvSpPr txBox="1">
            <a:spLocks noChangeArrowheads="1"/>
          </p:cNvSpPr>
          <p:nvPr/>
        </p:nvSpPr>
        <p:spPr bwMode="auto">
          <a:xfrm>
            <a:off x="2928938" y="1071563"/>
            <a:ext cx="2857500" cy="11509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okerman" panose="04090605060D06020702" pitchFamily="82" charset="0"/>
              </a:rPr>
              <a:t>Homework</a:t>
            </a:r>
            <a:endParaRPr lang="zh-CN" altLang="en-US" sz="44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Jokerman" panose="04090605060D06020702" pitchFamily="82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Box 3"/>
          <p:cNvSpPr txBox="1">
            <a:spLocks noChangeArrowheads="1"/>
          </p:cNvSpPr>
          <p:nvPr/>
        </p:nvSpPr>
        <p:spPr bwMode="auto">
          <a:xfrm>
            <a:off x="2571750" y="2286000"/>
            <a:ext cx="4049713" cy="1016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600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atura MT Script Capitals" panose="03020802060602070202" pitchFamily="66" charset="0"/>
              </a:rPr>
              <a:t>Thank you!</a:t>
            </a:r>
            <a:endParaRPr lang="zh-CN" altLang="en-US" sz="600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Matura MT Script Capitals" panose="03020802060602070202" pitchFamily="66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4" descr="u=372328847,268511071&amp;fm=0&amp;gp=44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0" y="2679700"/>
            <a:ext cx="4500563" cy="4178300"/>
          </a:xfrm>
          <a:noFill/>
        </p:spPr>
      </p:pic>
      <p:grpSp>
        <p:nvGrpSpPr>
          <p:cNvPr id="2" name="圆角矩形标注 7"/>
          <p:cNvGrpSpPr/>
          <p:nvPr/>
        </p:nvGrpSpPr>
        <p:grpSpPr bwMode="auto">
          <a:xfrm>
            <a:off x="4552950" y="1695450"/>
            <a:ext cx="4183063" cy="2247900"/>
            <a:chOff x="0" y="0"/>
            <a:chExt cx="2635" cy="1416"/>
          </a:xfrm>
        </p:grpSpPr>
        <p:pic>
          <p:nvPicPr>
            <p:cNvPr id="51205" name="圆角矩形标注 7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2635" cy="1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06" name="Text Box 6"/>
            <p:cNvSpPr txBox="1">
              <a:spLocks noChangeArrowheads="1"/>
            </p:cNvSpPr>
            <p:nvPr/>
          </p:nvSpPr>
          <p:spPr bwMode="auto">
            <a:xfrm>
              <a:off x="69" y="69"/>
              <a:ext cx="2496" cy="10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I can transport goods!</a:t>
              </a:r>
              <a:endParaRPr lang="zh-CN" altLang="en-US" sz="3200" b="1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7175" name="Rectangle 2"/>
          <p:cNvSpPr txBox="1">
            <a:spLocks noChangeArrowheads="1"/>
          </p:cNvSpPr>
          <p:nvPr/>
        </p:nvSpPr>
        <p:spPr bwMode="auto">
          <a:xfrm>
            <a:off x="3286125" y="500063"/>
            <a:ext cx="2532063" cy="10080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 algn="ctr">
              <a:defRPr/>
            </a:pP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okerman" panose="04090605060D06020702" pitchFamily="82" charset="0"/>
              </a:rPr>
              <a:t>Lead in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内容占位符 3"/>
          <p:cNvSpPr>
            <a:spLocks noGrp="1"/>
          </p:cNvSpPr>
          <p:nvPr>
            <p:ph sz="quarter" idx="4294967295"/>
          </p:nvPr>
        </p:nvSpPr>
        <p:spPr>
          <a:xfrm>
            <a:off x="0" y="1357313"/>
            <a:ext cx="5186363" cy="1614487"/>
          </a:xfrm>
          <a:prstGeom prst="wedgeRoundRectCallout">
            <a:avLst>
              <a:gd name="adj1" fmla="val -4056"/>
              <a:gd name="adj2" fmla="val 76204"/>
              <a:gd name="adj3" fmla="val 16667"/>
            </a:avLst>
          </a:prstGeom>
          <a:solidFill>
            <a:srgbClr val="FF9900"/>
          </a:solidFill>
          <a:ln w="25400" cap="flat">
            <a:solidFill>
              <a:srgbClr val="FF9900"/>
            </a:solidFill>
            <a:miter lim="800000"/>
          </a:ln>
        </p:spPr>
        <p:txBody>
          <a:bodyPr anchor="ctr"/>
          <a:lstStyle/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zh-CN" sz="4000" b="1" dirty="0" smtClean="0">
                <a:solidFill>
                  <a:srgbClr val="FFFFFF"/>
                </a:solidFill>
              </a:rPr>
              <a:t>Go travelling!</a:t>
            </a:r>
            <a:endParaRPr lang="zh-CN" altLang="en-US" sz="4000" b="1" dirty="0" smtClean="0">
              <a:solidFill>
                <a:srgbClr val="FFFFFF"/>
              </a:solidFill>
            </a:endParaRPr>
          </a:p>
        </p:txBody>
      </p:sp>
      <p:pic>
        <p:nvPicPr>
          <p:cNvPr id="8196" name="Picture 4" descr="u=3912778175,1859461712&amp;fm=0&amp;gp=2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25875" y="3429000"/>
            <a:ext cx="5076825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8" name="图片 6" descr="09d822a17c634b2ab018dfa6c5c95adc0001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810000"/>
            <a:ext cx="20955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4" descr="u=20486932,3216118484&amp;fm=0&amp;gp=1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566738"/>
            <a:ext cx="5151438" cy="3938587"/>
          </a:xfrm>
        </p:spPr>
      </p:pic>
      <p:grpSp>
        <p:nvGrpSpPr>
          <p:cNvPr id="2" name="圆角矩形标注 7"/>
          <p:cNvGrpSpPr/>
          <p:nvPr/>
        </p:nvGrpSpPr>
        <p:grpSpPr bwMode="auto">
          <a:xfrm>
            <a:off x="3913188" y="4516438"/>
            <a:ext cx="4249737" cy="1573212"/>
            <a:chOff x="0" y="0"/>
            <a:chExt cx="2677" cy="991"/>
          </a:xfrm>
        </p:grpSpPr>
        <p:pic>
          <p:nvPicPr>
            <p:cNvPr id="53252" name="圆角矩形标注 7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2677" cy="9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53" name="Text Box 6"/>
            <p:cNvSpPr txBox="1">
              <a:spLocks noChangeArrowheads="1"/>
            </p:cNvSpPr>
            <p:nvPr/>
          </p:nvSpPr>
          <p:spPr bwMode="auto">
            <a:xfrm>
              <a:off x="45" y="295"/>
              <a:ext cx="2585" cy="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I can fly in the sky!</a:t>
              </a:r>
              <a:endParaRPr lang="zh-CN" altLang="en-US" sz="3200" b="1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6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43263" y="2438400"/>
            <a:ext cx="5900737" cy="4425950"/>
          </a:xfrm>
        </p:spPr>
      </p:pic>
      <p:grpSp>
        <p:nvGrpSpPr>
          <p:cNvPr id="2" name="圆角矩形标注 4"/>
          <p:cNvGrpSpPr/>
          <p:nvPr/>
        </p:nvGrpSpPr>
        <p:grpSpPr bwMode="auto">
          <a:xfrm>
            <a:off x="695325" y="768350"/>
            <a:ext cx="4535488" cy="1951038"/>
            <a:chOff x="0" y="0"/>
            <a:chExt cx="2857" cy="1229"/>
          </a:xfrm>
        </p:grpSpPr>
        <p:pic>
          <p:nvPicPr>
            <p:cNvPr id="54276" name="圆角矩形标注 4"/>
            <p:cNvPicPr>
              <a:picLocks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0" y="0"/>
              <a:ext cx="2857" cy="1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77" name="Text Box 6"/>
            <p:cNvSpPr txBox="1">
              <a:spLocks noChangeArrowheads="1"/>
            </p:cNvSpPr>
            <p:nvPr/>
          </p:nvSpPr>
          <p:spPr bwMode="auto">
            <a:xfrm>
              <a:off x="60" y="59"/>
              <a:ext cx="2739" cy="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3200" b="1" dirty="0">
                  <a:solidFill>
                    <a:srgbClr val="FFFFFF"/>
                  </a:solidFill>
                  <a:latin typeface="Calibri" panose="020F0502020204030204" pitchFamily="34" charset="0"/>
                </a:rPr>
                <a:t>I can float in the sea!</a:t>
              </a:r>
              <a:endParaRPr lang="zh-CN" altLang="en-US" sz="3200" b="1" dirty="0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188640"/>
            <a:ext cx="8229600" cy="10080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okerman" panose="04090605060D06020702" pitchFamily="82" charset="0"/>
              </a:rPr>
              <a:t>Learning aims: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282428"/>
            <a:ext cx="8229600" cy="33750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CN" sz="2400" b="1" dirty="0" smtClean="0">
                <a:latin typeface="Georgia" panose="02040502050405020303" pitchFamily="18" charset="0"/>
              </a:rPr>
              <a:t>1. Mastery the new words : pedal, </a:t>
            </a:r>
            <a:r>
              <a:rPr lang="zh-CN" altLang="en-US" sz="2400" b="1" dirty="0" smtClean="0">
                <a:latin typeface="Georgia" panose="02040502050405020303" pitchFamily="18" charset="0"/>
              </a:rPr>
              <a:t>than</a:t>
            </a:r>
            <a:r>
              <a:rPr lang="en-US" altLang="zh-CN" sz="2400" b="1" dirty="0" smtClean="0">
                <a:latin typeface="Georgia" panose="02040502050405020303" pitchFamily="18" charset="0"/>
              </a:rPr>
              <a:t>, </a:t>
            </a:r>
            <a:r>
              <a:rPr lang="zh-CN" altLang="en-US" sz="2400" b="1" dirty="0" smtClean="0">
                <a:latin typeface="Georgia" panose="02040502050405020303" pitchFamily="18" charset="0"/>
              </a:rPr>
              <a:t>energy</a:t>
            </a:r>
            <a:r>
              <a:rPr lang="en-US" altLang="zh-CN" sz="2400" b="1" dirty="0" smtClean="0">
                <a:latin typeface="Georgia" panose="02040502050405020303" pitchFamily="18" charset="0"/>
              </a:rPr>
              <a:t>;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 smtClean="0">
                <a:latin typeface="Georgia" panose="02040502050405020303" pitchFamily="18" charset="0"/>
              </a:rPr>
              <a:t>2. Learn to use the expressions: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CN" sz="2400" b="1" dirty="0" smtClean="0">
                <a:latin typeface="Georgia" panose="02040502050405020303" pitchFamily="18" charset="0"/>
              </a:rPr>
              <a:t>     ask sb. to do </a:t>
            </a:r>
            <a:r>
              <a:rPr lang="en-US" altLang="zh-CN" sz="2400" b="1" dirty="0" err="1" smtClean="0">
                <a:latin typeface="Georgia" panose="02040502050405020303" pitchFamily="18" charset="0"/>
              </a:rPr>
              <a:t>sth</a:t>
            </a:r>
            <a:r>
              <a:rPr lang="en-US" altLang="zh-CN" sz="2400" b="1" dirty="0" smtClean="0">
                <a:latin typeface="Georgia" panose="02040502050405020303" pitchFamily="18" charset="0"/>
              </a:rPr>
              <a:t>. (ask sb. not to do </a:t>
            </a:r>
            <a:r>
              <a:rPr lang="en-US" altLang="zh-CN" sz="2400" b="1" dirty="0" err="1" smtClean="0">
                <a:latin typeface="Georgia" panose="02040502050405020303" pitchFamily="18" charset="0"/>
              </a:rPr>
              <a:t>sth</a:t>
            </a:r>
            <a:r>
              <a:rPr lang="en-US" altLang="zh-CN" sz="2400" b="1" dirty="0" smtClean="0">
                <a:latin typeface="Georgia" panose="02040502050405020303" pitchFamily="18" charset="0"/>
              </a:rPr>
              <a:t>.)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 smtClean="0">
                <a:latin typeface="Georgia" panose="02040502050405020303" pitchFamily="18" charset="0"/>
              </a:rPr>
              <a:t>     think about</a:t>
            </a:r>
            <a:r>
              <a:rPr lang="en-US" altLang="zh-CN" sz="2400" b="1" dirty="0" smtClean="0">
                <a:latin typeface="Georgia" panose="02040502050405020303" pitchFamily="18" charset="0"/>
              </a:rPr>
              <a:t>.</a:t>
            </a:r>
            <a:endParaRPr lang="zh-CN" altLang="en-US" sz="2400" b="1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3. </a:t>
            </a:r>
            <a:r>
              <a:rPr lang="en-US" altLang="zh-CN" sz="24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Sound, voice and noise</a:t>
            </a:r>
            <a:r>
              <a:rPr lang="zh-CN" altLang="en-US" sz="24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区别.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4. The main idea of this letter.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000000"/>
                </a:solidFill>
                <a:latin typeface="Georgia" panose="02040502050405020303" pitchFamily="18" charset="0"/>
              </a:rPr>
              <a:t>5. Learn to protect the environment  .</a:t>
            </a:r>
            <a:endParaRPr lang="en-US" altLang="zh-CN" sz="2800" b="1" dirty="0" smtClean="0">
              <a:solidFill>
                <a:srgbClr val="000000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okerman" panose="04090605060D06020702" pitchFamily="82" charset="0"/>
              </a:rPr>
              <a:t>New words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47664" y="1351309"/>
            <a:ext cx="6900862" cy="4525963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dirty="0" smtClean="0"/>
              <a:t>   </a:t>
            </a:r>
            <a:r>
              <a:rPr lang="en-US" altLang="zh-CN" sz="2800" b="1" dirty="0" smtClean="0">
                <a:latin typeface="Georgia" panose="02040502050405020303" pitchFamily="18" charset="0"/>
              </a:rPr>
              <a:t>sound   v.      </a:t>
            </a:r>
            <a:r>
              <a:rPr lang="zh-CN" altLang="en-US" sz="2800" b="1" dirty="0" smtClean="0">
                <a:latin typeface="Georgia" panose="02040502050405020303" pitchFamily="18" charset="0"/>
              </a:rPr>
              <a:t>听起来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Georgia" panose="02040502050405020303" pitchFamily="18" charset="0"/>
              </a:rPr>
              <a:t>                   </a:t>
            </a:r>
            <a:r>
              <a:rPr lang="en-US" altLang="zh-CN" sz="2800" b="1" dirty="0" smtClean="0">
                <a:latin typeface="Georgia" panose="02040502050405020303" pitchFamily="18" charset="0"/>
              </a:rPr>
              <a:t>n.       </a:t>
            </a:r>
            <a:r>
              <a:rPr lang="zh-CN" altLang="en-US" sz="2800" b="1" dirty="0" smtClean="0">
                <a:latin typeface="Georgia" panose="02040502050405020303" pitchFamily="18" charset="0"/>
              </a:rPr>
              <a:t>声音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Georgia" panose="02040502050405020303" pitchFamily="18" charset="0"/>
              </a:rPr>
              <a:t>   </a:t>
            </a:r>
            <a:r>
              <a:rPr lang="en-US" altLang="zh-CN" sz="2800" b="1" dirty="0" smtClean="0">
                <a:latin typeface="Georgia" panose="02040502050405020303" pitchFamily="18" charset="0"/>
              </a:rPr>
              <a:t>pedal    v.      </a:t>
            </a:r>
            <a:r>
              <a:rPr lang="zh-CN" altLang="en-US" sz="2800" b="1" dirty="0" smtClean="0">
                <a:latin typeface="Georgia" panose="02040502050405020303" pitchFamily="18" charset="0"/>
              </a:rPr>
              <a:t>踏</a:t>
            </a:r>
            <a:r>
              <a:rPr lang="en-US" altLang="zh-CN" sz="2800" b="1" dirty="0" smtClean="0">
                <a:latin typeface="Georgia" panose="02040502050405020303" pitchFamily="18" charset="0"/>
              </a:rPr>
              <a:t>…… </a:t>
            </a:r>
            <a:r>
              <a:rPr lang="zh-CN" altLang="en-US" sz="2800" b="1" dirty="0" smtClean="0">
                <a:latin typeface="Georgia" panose="02040502050405020303" pitchFamily="18" charset="0"/>
              </a:rPr>
              <a:t>的踏板；骑自行车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Georgia" panose="02040502050405020303" pitchFamily="18" charset="0"/>
              </a:rPr>
              <a:t>                  </a:t>
            </a:r>
            <a:r>
              <a:rPr lang="en-US" altLang="zh-CN" sz="2800" b="1" dirty="0" smtClean="0">
                <a:latin typeface="Georgia" panose="02040502050405020303" pitchFamily="18" charset="0"/>
              </a:rPr>
              <a:t>n.    </a:t>
            </a:r>
            <a:r>
              <a:rPr lang="zh-CN" altLang="en-US" sz="2800" b="1" dirty="0" smtClean="0">
                <a:latin typeface="Georgia" panose="02040502050405020303" pitchFamily="18" charset="0"/>
              </a:rPr>
              <a:t>踏板</a:t>
            </a:r>
            <a:br>
              <a:rPr lang="zh-CN" altLang="en-US" sz="2800" b="1" dirty="0" smtClean="0">
                <a:latin typeface="Georgia" panose="02040502050405020303" pitchFamily="18" charset="0"/>
              </a:rPr>
            </a:br>
            <a:r>
              <a:rPr lang="en-US" altLang="zh-CN" sz="2800" b="1" dirty="0" smtClean="0">
                <a:latin typeface="Georgia" panose="02040502050405020303" pitchFamily="18" charset="0"/>
              </a:rPr>
              <a:t>t</a:t>
            </a:r>
            <a:r>
              <a:rPr lang="zh-CN" altLang="en-US" sz="2800" b="1" dirty="0" smtClean="0">
                <a:latin typeface="Georgia" panose="02040502050405020303" pitchFamily="18" charset="0"/>
              </a:rPr>
              <a:t>han    conj.   比   </a:t>
            </a:r>
          </a:p>
          <a:p>
            <a:pPr eaLnBrk="1" hangingPunct="1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800" b="1" dirty="0" smtClean="0">
                <a:latin typeface="Georgia" panose="02040502050405020303" pitchFamily="18" charset="0"/>
              </a:rPr>
              <a:t>energy    n.    能量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8229600" cy="1150938"/>
          </a:xfrm>
        </p:spPr>
        <p:txBody>
          <a:bodyPr/>
          <a:lstStyle/>
          <a:p>
            <a:pPr eaLnBrk="1" hangingPunct="1">
              <a:defRPr/>
            </a:pPr>
            <a:r>
              <a:rPr lang="zh-CN" altLang="en-US" dirty="0" smtClean="0"/>
              <a:t> </a:t>
            </a:r>
            <a:r>
              <a:rPr lang="zh-CN" alt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okerman" panose="04090605060D06020702" pitchFamily="82" charset="0"/>
              </a:rPr>
              <a:t>Think  about  it</a:t>
            </a:r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okerman" panose="04090605060D06020702" pitchFamily="82" charset="0"/>
              </a:rPr>
              <a:t>!</a:t>
            </a:r>
            <a:endParaRPr lang="zh-CN" altLang="en-US" sz="4000" b="1" dirty="0" smtClean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Jokerman" panose="04090605060D06020702" pitchFamily="82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285875" y="1643063"/>
            <a:ext cx="7858125" cy="3622675"/>
          </a:xfrm>
        </p:spPr>
        <p:txBody>
          <a:bodyPr/>
          <a:lstStyle/>
          <a:p>
            <a:pPr eaLnBrk="1" hangingPunct="1"/>
            <a:r>
              <a:rPr lang="zh-CN" altLang="en-US" sz="2800" b="1" dirty="0" smtClean="0">
                <a:solidFill>
                  <a:schemeClr val="folHlink"/>
                </a:solidFill>
              </a:rPr>
              <a:t>Do you think it is important to have a good environment?</a:t>
            </a:r>
          </a:p>
          <a:p>
            <a:pPr eaLnBrk="1" hangingPunct="1"/>
            <a:endParaRPr lang="zh-CN" altLang="en-US" sz="2800" b="1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zh-CN" altLang="en-US" sz="2800" b="1" dirty="0" smtClean="0">
                <a:solidFill>
                  <a:schemeClr val="folHlink"/>
                </a:solidFill>
              </a:rPr>
              <a:t>How is the environment now and </a:t>
            </a:r>
            <a:r>
              <a:rPr lang="en-US" altLang="zh-CN" sz="2800" b="1" dirty="0" smtClean="0">
                <a:solidFill>
                  <a:schemeClr val="folHlink"/>
                </a:solidFill>
              </a:rPr>
              <a:t>w</a:t>
            </a:r>
            <a:r>
              <a:rPr lang="zh-CN" altLang="en-US" sz="2800" b="1" dirty="0" smtClean="0">
                <a:solidFill>
                  <a:schemeClr val="folHlink"/>
                </a:solidFill>
              </a:rPr>
              <a:t>hat makes the environment bad?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zh-CN" altLang="en-US" sz="2800" b="1" dirty="0" smtClean="0">
              <a:solidFill>
                <a:schemeClr val="folHlink"/>
              </a:solidFill>
            </a:endParaRPr>
          </a:p>
          <a:p>
            <a:pPr eaLnBrk="1" hangingPunct="1"/>
            <a:r>
              <a:rPr lang="zh-CN" altLang="en-US" sz="2800" b="1" dirty="0" smtClean="0">
                <a:solidFill>
                  <a:schemeClr val="folHlink"/>
                </a:solidFill>
              </a:rPr>
              <a:t>How can we stop it?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ChangeArrowheads="1"/>
          </p:cNvSpPr>
          <p:nvPr/>
        </p:nvSpPr>
        <p:spPr bwMode="auto">
          <a:xfrm>
            <a:off x="3214688" y="428625"/>
            <a:ext cx="2900362" cy="11509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defRPr/>
            </a:pPr>
            <a:r>
              <a:rPr lang="zh-CN" altLang="en-US" sz="3600" dirty="0">
                <a:latin typeface="Arial Rounded MT Bold" panose="020F0704030504030204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okerman" panose="04090605060D06020702" pitchFamily="82" charset="0"/>
              </a:rPr>
              <a:t>Discuss </a:t>
            </a:r>
            <a:r>
              <a:rPr lang="zh-CN" alt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okerman" panose="04090605060D06020702" pitchFamily="82" charset="0"/>
              </a:rPr>
              <a:t>it</a:t>
            </a:r>
            <a:r>
              <a:rPr lang="en-US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Jokerman" panose="04090605060D06020702" pitchFamily="82" charset="0"/>
              </a:rPr>
              <a:t>!</a:t>
            </a:r>
            <a:endParaRPr lang="zh-CN" altLang="en-US" sz="40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Jokerman" panose="04090605060D06020702" pitchFamily="82" charset="0"/>
            </a:endParaRPr>
          </a:p>
        </p:txBody>
      </p:sp>
      <p:sp>
        <p:nvSpPr>
          <p:cNvPr id="59395" name="TextBox 4"/>
          <p:cNvSpPr txBox="1">
            <a:spLocks noChangeArrowheads="1"/>
          </p:cNvSpPr>
          <p:nvPr/>
        </p:nvSpPr>
        <p:spPr bwMode="auto">
          <a:xfrm>
            <a:off x="1357313" y="1643063"/>
            <a:ext cx="6500812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en-US" altLang="zh-CN" sz="2800" b="1" dirty="0">
                <a:latin typeface="Arial Rounded MT Bold" panose="020F0704030504030204" pitchFamily="34" charset="0"/>
              </a:rPr>
              <a:t>What’s the transportation like in your city?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♠ </a:t>
            </a:r>
            <a:r>
              <a:rPr lang="en-US" altLang="zh-CN" sz="2800" b="1" dirty="0">
                <a:latin typeface="Arial Rounded MT Bold" panose="020F0704030504030204" pitchFamily="34" charset="0"/>
              </a:rPr>
              <a:t>What different kinds of fuel may be used in the future?</a:t>
            </a:r>
          </a:p>
          <a:p>
            <a:pPr eaLnBrk="1" hangingPunct="1"/>
            <a:endParaRPr lang="zh-CN" altLang="en-US" dirty="0"/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国外超酷媒体演示幻灯片_2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351</Words>
  <Application>Microsoft Office PowerPoint</Application>
  <PresentationFormat>全屏显示(4:3)</PresentationFormat>
  <Paragraphs>59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MS PGothic</vt:lpstr>
      <vt:lpstr>宋体</vt:lpstr>
      <vt:lpstr>微软雅黑</vt:lpstr>
      <vt:lpstr>Arial</vt:lpstr>
      <vt:lpstr>Arial Rounded MT Bold</vt:lpstr>
      <vt:lpstr>Calibri</vt:lpstr>
      <vt:lpstr>Georgia</vt:lpstr>
      <vt:lpstr>Jokerman</vt:lpstr>
      <vt:lpstr>Matura MT Script Capitals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Learning aims:</vt:lpstr>
      <vt:lpstr>New words</vt:lpstr>
      <vt:lpstr> Think  about  it!</vt:lpstr>
      <vt:lpstr>PowerPoint 演示文稿</vt:lpstr>
      <vt:lpstr>Read the letters  and answer the questions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2022-02-10T03:47:01Z</dcterms:created>
  <dcterms:modified xsi:type="dcterms:W3CDTF">2023-01-16T18:20:29Z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8F901C8EC41C4180887C5271E3A9DB7B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