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85871-9DBF-463B-AA4A-62F130825D4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299A8-4696-48D3-90D2-EE4340120D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3C59D-54EE-4BBA-B56A-5DC6F48B3EF8}" type="slidenum">
              <a:rPr lang="en-US" altLang="zh-CN" smtClean="0">
                <a:solidFill>
                  <a:prstClr val="black"/>
                </a:solidFill>
              </a:rPr>
              <a:t>4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9BDCA63-1207-4D6D-8B1A-A0ABFD25F6B2}" type="slidenum">
              <a:rPr lang="en-US" altLang="zh-CN">
                <a:solidFill>
                  <a:prstClr val="black"/>
                </a:solidFill>
              </a:rPr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59A37-2F58-46B2-B6E6-526AF0CF8908}" type="slidenum"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‹#›</a:t>
            </a:fld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1FFA44-4ED4-4FCC-9ABE-B67EBAD98A1A}" type="slidenum"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‹#›</a:t>
            </a:fld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880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DCE9E6-943E-4AB7-A1EB-0077458DFE0E}" type="slidenum"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‹#›</a:t>
            </a:fld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59313" y="3967163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03D94F-F83D-4FA9-BBB3-6671F2FD35B4}" type="slidenum"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‹#›</a:t>
            </a:fld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3FC29B-89C9-4E9E-B0F5-361C5CFE83E4}" type="slidenum"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‹#›</a:t>
            </a:fld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F46F1D-6BF0-41AA-A61A-31D679DAC92D}" type="slidenum"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‹#›</a:t>
            </a:fld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AD1B20-227A-491A-81E1-2F9B45C53DF5}" type="slidenum"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‹#›</a:t>
            </a:fld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BFB258-6C59-4752-B1F1-11FC69701C36}" type="slidenum"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‹#›</a:t>
            </a:fld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7C7966-7ECA-4A3C-BE71-F66E2165CB11}" type="slidenum"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‹#›</a:t>
            </a:fld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A9459-ED26-47D8-802D-E27532E7D167}" type="slidenum"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‹#›</a:t>
            </a:fld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18BCA5-DD78-47D8-A7FA-D459DD7F4C05}" type="slidenum"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‹#›</a:t>
            </a:fld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5EEFDB-DAFB-4215-AFC4-BBCB5459520D}" type="slidenum"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‹#›</a:t>
            </a:fld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380034" y="1196752"/>
            <a:ext cx="6264275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8000" spc="600" dirty="0">
                <a:solidFill>
                  <a:srgbClr val="002060"/>
                </a:solidFill>
                <a:latin typeface="方正粗倩简体" pitchFamily="65" charset="-122"/>
                <a:ea typeface="方正粗倩简体" pitchFamily="65" charset="-122"/>
              </a:rPr>
              <a:t>爱护眼睛</a:t>
            </a:r>
            <a:r>
              <a:rPr lang="zh-CN" altLang="en-US" sz="3600" b="1" i="1" dirty="0">
                <a:solidFill>
                  <a:srgbClr val="002060"/>
                </a:solidFill>
                <a:latin typeface="方正粗倩简体" pitchFamily="65" charset="-122"/>
                <a:ea typeface="方正粗倩简体" pitchFamily="65" charset="-122"/>
              </a:rPr>
              <a:t>    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rgbClr val="002060"/>
                </a:solidFill>
                <a:latin typeface="方正粗倩简体" pitchFamily="65" charset="-122"/>
                <a:ea typeface="方正粗倩简体" pitchFamily="65" charset="-122"/>
              </a:rPr>
              <a:t>——</a:t>
            </a:r>
            <a:r>
              <a:rPr lang="zh-CN" altLang="en-US" sz="3600" b="1" dirty="0">
                <a:solidFill>
                  <a:srgbClr val="002060"/>
                </a:solidFill>
                <a:latin typeface="方正粗倩简体" pitchFamily="65" charset="-122"/>
                <a:ea typeface="方正粗倩简体" pitchFamily="65" charset="-122"/>
              </a:rPr>
              <a:t>复式统计图</a:t>
            </a:r>
          </a:p>
        </p:txBody>
      </p:sp>
      <p:sp>
        <p:nvSpPr>
          <p:cNvPr id="5" name="矩形 4"/>
          <p:cNvSpPr/>
          <p:nvPr/>
        </p:nvSpPr>
        <p:spPr>
          <a:xfrm>
            <a:off x="2864925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4" name="Picture 88" descr="PLRJ`D~%B3N1QYMKQOQ8PK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468313" y="4913313"/>
            <a:ext cx="7345362" cy="1944687"/>
          </a:xfrm>
          <a:solidFill>
            <a:srgbClr val="00FF00"/>
          </a:solidFill>
          <a:ln w="28575" algn="ctr">
            <a:solidFill>
              <a:srgbClr val="FF00FF"/>
            </a:solidFill>
            <a:miter lim="800000"/>
          </a:ln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复式条形统计图的优点是便于对两个数据进行直观比较</a:t>
            </a:r>
            <a:endParaRPr lang="zh-CN" altLang="en-US" dirty="0"/>
          </a:p>
        </p:txBody>
      </p:sp>
      <p:pic>
        <p:nvPicPr>
          <p:cNvPr id="32773" name="Picture 5" descr="通过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52513"/>
            <a:ext cx="7019925" cy="244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6" descr="优点是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2852738"/>
            <a:ext cx="6227762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0" y="260350"/>
            <a:ext cx="9144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ea typeface="黑体" panose="02010609060101010101" pitchFamily="49" charset="-122"/>
              </a:rPr>
              <a:t>通过看这个统计图，你有什么发现呢？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allAtOnce" animBg="1"/>
      <p:bldP spid="327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8713787" cy="60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116013" y="2492375"/>
            <a:ext cx="287337" cy="1728788"/>
          </a:xfrm>
          <a:prstGeom prst="rect">
            <a:avLst/>
          </a:prstGeom>
          <a:solidFill>
            <a:srgbClr val="3333FF"/>
          </a:solidFill>
          <a:ln w="2857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95288" y="5300663"/>
            <a:ext cx="44640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827088" y="4292600"/>
            <a:ext cx="720725" cy="503238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1547813" y="1989138"/>
            <a:ext cx="2736850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508625" y="4868863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3300"/>
                </a:solidFill>
                <a:ea typeface="宋体" panose="02010600030101010101" pitchFamily="2" charset="-122"/>
              </a:rPr>
              <a:t>五年级二班</a:t>
            </a: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468313" y="5805488"/>
            <a:ext cx="539908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011863" y="5373688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3300"/>
                </a:solidFill>
                <a:ea typeface="宋体" panose="02010600030101010101" pitchFamily="2" charset="-122"/>
              </a:rPr>
              <a:t>跳高和跳远</a:t>
            </a:r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1619250" y="2565400"/>
            <a:ext cx="863600" cy="2232025"/>
          </a:xfrm>
          <a:prstGeom prst="ellipse">
            <a:avLst/>
          </a:prstGeom>
          <a:noFill/>
          <a:ln w="57150" algn="ctr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2627313" y="2781300"/>
            <a:ext cx="863600" cy="2016125"/>
          </a:xfrm>
          <a:prstGeom prst="ellipse">
            <a:avLst/>
          </a:prstGeom>
          <a:noFill/>
          <a:ln w="57150" algn="ctr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9" grpId="0" animBg="1"/>
      <p:bldP spid="10250" grpId="0" animBg="1"/>
      <p:bldP spid="10251" grpId="0" animBg="1"/>
      <p:bldP spid="10252" grpId="0"/>
      <p:bldP spid="10254" grpId="0" animBg="1"/>
      <p:bldP spid="10257" grpId="0"/>
      <p:bldP spid="10258" grpId="0" animBg="1"/>
      <p:bldP spid="102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63713" y="4471988"/>
            <a:ext cx="647700" cy="863600"/>
          </a:xfrm>
          <a:prstGeom prst="rect">
            <a:avLst/>
          </a:prstGeom>
          <a:solidFill>
            <a:srgbClr val="1802BA"/>
          </a:solidFill>
          <a:ln w="2857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ea typeface="宋体" panose="02010600030101010101" pitchFamily="2" charset="-122"/>
              </a:rPr>
              <a:t>30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411413" y="4687888"/>
            <a:ext cx="611187" cy="647700"/>
          </a:xfrm>
          <a:prstGeom prst="rect">
            <a:avLst/>
          </a:prstGeom>
          <a:solidFill>
            <a:srgbClr val="FD5341"/>
          </a:solidFill>
          <a:ln w="2857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ea typeface="宋体" panose="02010600030101010101" pitchFamily="2" charset="-122"/>
              </a:rPr>
              <a:t>24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636963" y="4941888"/>
            <a:ext cx="647700" cy="358775"/>
          </a:xfrm>
          <a:prstGeom prst="rect">
            <a:avLst/>
          </a:prstGeom>
          <a:solidFill>
            <a:srgbClr val="1802BA"/>
          </a:solidFill>
          <a:ln w="2857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ea typeface="宋体" panose="02010600030101010101" pitchFamily="2" charset="-122"/>
              </a:rPr>
              <a:t>13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284663" y="4076700"/>
            <a:ext cx="611187" cy="1223963"/>
          </a:xfrm>
          <a:prstGeom prst="rect">
            <a:avLst/>
          </a:prstGeom>
          <a:solidFill>
            <a:srgbClr val="FD5341"/>
          </a:solidFill>
          <a:ln w="2857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ea typeface="宋体" panose="02010600030101010101" pitchFamily="2" charset="-122"/>
              </a:rPr>
              <a:t>45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545138" y="5119688"/>
            <a:ext cx="647700" cy="180975"/>
          </a:xfrm>
          <a:prstGeom prst="rect">
            <a:avLst/>
          </a:prstGeom>
          <a:solidFill>
            <a:srgbClr val="1802BA"/>
          </a:solidFill>
          <a:ln w="2857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ea typeface="宋体" panose="02010600030101010101" pitchFamily="2" charset="-122"/>
              </a:rPr>
              <a:t>8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192838" y="3500438"/>
            <a:ext cx="611187" cy="1800225"/>
          </a:xfrm>
          <a:prstGeom prst="rect">
            <a:avLst/>
          </a:prstGeom>
          <a:solidFill>
            <a:srgbClr val="FD5341"/>
          </a:solidFill>
          <a:ln w="2857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ea typeface="宋体" panose="02010600030101010101" pitchFamily="2" charset="-122"/>
              </a:rPr>
              <a:t>65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292725" y="2636838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>
                <a:solidFill>
                  <a:srgbClr val="FF3300"/>
                </a:solidFill>
                <a:ea typeface="宋体" panose="02010600030101010101" pitchFamily="2" charset="-122"/>
              </a:rPr>
              <a:t>2012     4</a:t>
            </a:r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2051050" y="5373688"/>
            <a:ext cx="792163" cy="4318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5724525" y="5373688"/>
            <a:ext cx="792163" cy="4318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grpSp>
        <p:nvGrpSpPr>
          <p:cNvPr id="18443" name="Group 11"/>
          <p:cNvGrpSpPr/>
          <p:nvPr/>
        </p:nvGrpSpPr>
        <p:grpSpPr bwMode="auto">
          <a:xfrm>
            <a:off x="323850" y="404813"/>
            <a:ext cx="8497888" cy="6048375"/>
            <a:chOff x="204" y="255"/>
            <a:chExt cx="5353" cy="3810"/>
          </a:xfrm>
        </p:grpSpPr>
        <p:pic>
          <p:nvPicPr>
            <p:cNvPr id="18444" name="Picture 12" descr="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255"/>
              <a:ext cx="5353" cy="3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4921" y="3884"/>
              <a:ext cx="635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1763713" y="4471988"/>
            <a:ext cx="647700" cy="863600"/>
          </a:xfrm>
          <a:prstGeom prst="rect">
            <a:avLst/>
          </a:prstGeom>
          <a:solidFill>
            <a:srgbClr val="1802BA"/>
          </a:solidFill>
          <a:ln w="2857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ea typeface="宋体" panose="02010600030101010101" pitchFamily="2" charset="-122"/>
              </a:rPr>
              <a:t>30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2411413" y="4687888"/>
            <a:ext cx="611187" cy="647700"/>
          </a:xfrm>
          <a:prstGeom prst="rect">
            <a:avLst/>
          </a:prstGeom>
          <a:solidFill>
            <a:srgbClr val="FD5341"/>
          </a:solidFill>
          <a:ln w="2857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ea typeface="宋体" panose="02010600030101010101" pitchFamily="2" charset="-122"/>
              </a:rPr>
              <a:t>24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3636963" y="4941888"/>
            <a:ext cx="647700" cy="358775"/>
          </a:xfrm>
          <a:prstGeom prst="rect">
            <a:avLst/>
          </a:prstGeom>
          <a:solidFill>
            <a:srgbClr val="1802BA"/>
          </a:solidFill>
          <a:ln w="2857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ea typeface="宋体" panose="02010600030101010101" pitchFamily="2" charset="-122"/>
              </a:rPr>
              <a:t>13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4284663" y="4076700"/>
            <a:ext cx="611187" cy="1223963"/>
          </a:xfrm>
          <a:prstGeom prst="rect">
            <a:avLst/>
          </a:prstGeom>
          <a:solidFill>
            <a:srgbClr val="FD5341"/>
          </a:solidFill>
          <a:ln w="2857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ea typeface="宋体" panose="02010600030101010101" pitchFamily="2" charset="-122"/>
              </a:rPr>
              <a:t>45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5545138" y="5119688"/>
            <a:ext cx="647700" cy="180975"/>
          </a:xfrm>
          <a:prstGeom prst="rect">
            <a:avLst/>
          </a:prstGeom>
          <a:solidFill>
            <a:srgbClr val="1802BA"/>
          </a:solidFill>
          <a:ln w="2857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ea typeface="宋体" panose="02010600030101010101" pitchFamily="2" charset="-122"/>
              </a:rPr>
              <a:t>8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6192838" y="3500438"/>
            <a:ext cx="611187" cy="1800225"/>
          </a:xfrm>
          <a:prstGeom prst="rect">
            <a:avLst/>
          </a:prstGeom>
          <a:solidFill>
            <a:srgbClr val="FD5341"/>
          </a:solidFill>
          <a:ln w="2857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ea typeface="宋体" panose="02010600030101010101" pitchFamily="2" charset="-122"/>
              </a:rPr>
              <a:t>65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5292725" y="2636838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>
                <a:solidFill>
                  <a:srgbClr val="FF3300"/>
                </a:solidFill>
                <a:ea typeface="宋体" panose="02010600030101010101" pitchFamily="2" charset="-122"/>
              </a:rPr>
              <a:t>2012     4</a:t>
            </a:r>
          </a:p>
        </p:txBody>
      </p:sp>
      <p:sp>
        <p:nvSpPr>
          <p:cNvPr id="18453" name="Oval 21"/>
          <p:cNvSpPr>
            <a:spLocks noChangeArrowheads="1"/>
          </p:cNvSpPr>
          <p:nvPr/>
        </p:nvSpPr>
        <p:spPr bwMode="auto">
          <a:xfrm>
            <a:off x="2051050" y="5373688"/>
            <a:ext cx="792163" cy="4318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8454" name="Oval 22"/>
          <p:cNvSpPr>
            <a:spLocks noChangeArrowheads="1"/>
          </p:cNvSpPr>
          <p:nvPr/>
        </p:nvSpPr>
        <p:spPr bwMode="auto">
          <a:xfrm>
            <a:off x="5724525" y="5373688"/>
            <a:ext cx="792163" cy="4318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 animBg="1"/>
      <p:bldP spid="18447" grpId="0" animBg="1"/>
      <p:bldP spid="18448" grpId="0" animBg="1"/>
      <p:bldP spid="18449" grpId="0" animBg="1"/>
      <p:bldP spid="18450" grpId="0" animBg="1"/>
      <p:bldP spid="18451" grpId="0" animBg="1"/>
      <p:bldP spid="18452" grpId="0"/>
      <p:bldP spid="18453" grpId="0" animBg="1"/>
      <p:bldP spid="184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3075"/>
            <a:ext cx="9144000" cy="591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084888" y="3860800"/>
            <a:ext cx="287337" cy="1800225"/>
          </a:xfrm>
          <a:prstGeom prst="rect">
            <a:avLst/>
          </a:prstGeom>
          <a:solidFill>
            <a:srgbClr val="AE3F3C"/>
          </a:solidFill>
          <a:ln w="2857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FFFFFF"/>
                </a:solidFill>
                <a:ea typeface="宋体" panose="02010600030101010101" pitchFamily="2" charset="-122"/>
              </a:rPr>
              <a:t>594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372225" y="3357563"/>
            <a:ext cx="287338" cy="2303462"/>
          </a:xfrm>
          <a:prstGeom prst="rect">
            <a:avLst/>
          </a:prstGeom>
          <a:solidFill>
            <a:srgbClr val="F37B4B"/>
          </a:solidFill>
          <a:ln w="2857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FFFFFF"/>
                </a:solidFill>
                <a:ea typeface="宋体" panose="02010600030101010101" pitchFamily="2" charset="-122"/>
              </a:rPr>
              <a:t>742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877050" y="5013325"/>
            <a:ext cx="287338" cy="647700"/>
          </a:xfrm>
          <a:prstGeom prst="rect">
            <a:avLst/>
          </a:prstGeom>
          <a:solidFill>
            <a:srgbClr val="AE3F3C"/>
          </a:solidFill>
          <a:ln w="2857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FFFFFF"/>
                </a:solidFill>
                <a:ea typeface="宋体" panose="02010600030101010101" pitchFamily="2" charset="-122"/>
              </a:rPr>
              <a:t>201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164388" y="4329113"/>
            <a:ext cx="287337" cy="1331912"/>
          </a:xfrm>
          <a:prstGeom prst="rect">
            <a:avLst/>
          </a:prstGeom>
          <a:solidFill>
            <a:srgbClr val="F37B4B"/>
          </a:solidFill>
          <a:ln w="2857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FFFFFF"/>
                </a:solidFill>
                <a:ea typeface="宋体" panose="02010600030101010101" pitchFamily="2" charset="-122"/>
              </a:rPr>
              <a:t>431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7740650" y="5445125"/>
            <a:ext cx="287338" cy="215900"/>
          </a:xfrm>
          <a:prstGeom prst="rect">
            <a:avLst/>
          </a:prstGeom>
          <a:solidFill>
            <a:srgbClr val="AE3F3C"/>
          </a:solidFill>
          <a:ln w="2857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FFFFFF"/>
                </a:solidFill>
                <a:ea typeface="宋体" panose="02010600030101010101" pitchFamily="2" charset="-122"/>
              </a:rPr>
              <a:t>60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8027988" y="5373688"/>
            <a:ext cx="287337" cy="287337"/>
          </a:xfrm>
          <a:prstGeom prst="rect">
            <a:avLst/>
          </a:prstGeom>
          <a:solidFill>
            <a:srgbClr val="F37B4B"/>
          </a:solidFill>
          <a:ln w="2857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FFFFFF"/>
                </a:solidFill>
                <a:ea typeface="宋体" panose="02010600030101010101" pitchFamily="2" charset="-122"/>
              </a:rPr>
              <a:t>97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1116013" y="5589588"/>
            <a:ext cx="33845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971550" y="5949950"/>
            <a:ext cx="259238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5076825" y="2492375"/>
            <a:ext cx="863600" cy="3600450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6" name="Text Box 252"/>
          <p:cNvSpPr txBox="1">
            <a:spLocks noChangeArrowheads="1"/>
          </p:cNvSpPr>
          <p:nvPr/>
        </p:nvSpPr>
        <p:spPr bwMode="auto">
          <a:xfrm>
            <a:off x="611560" y="2564904"/>
            <a:ext cx="6913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课本</a:t>
            </a:r>
            <a:r>
              <a:rPr lang="en-US" altLang="zh-CN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118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页第</a:t>
            </a:r>
            <a:r>
              <a:rPr lang="en-US" altLang="zh-CN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</a:p>
        </p:txBody>
      </p:sp>
      <p:sp>
        <p:nvSpPr>
          <p:cNvPr id="16637" name="Text Box 253"/>
          <p:cNvSpPr txBox="1">
            <a:spLocks noChangeArrowheads="1"/>
          </p:cNvSpPr>
          <p:nvPr/>
        </p:nvSpPr>
        <p:spPr bwMode="auto">
          <a:xfrm>
            <a:off x="900113" y="620713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6638" name="Text Box 254"/>
          <p:cNvSpPr txBox="1">
            <a:spLocks noChangeArrowheads="1"/>
          </p:cNvSpPr>
          <p:nvPr/>
        </p:nvSpPr>
        <p:spPr bwMode="auto">
          <a:xfrm>
            <a:off x="684213" y="836613"/>
            <a:ext cx="2808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ea typeface="黑体" panose="02010609060101010101" pitchFamily="49" charset="-122"/>
              </a:rPr>
              <a:t>当堂检测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S00975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4005263"/>
            <a:ext cx="43434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6" name="Group 4"/>
          <p:cNvGrpSpPr/>
          <p:nvPr/>
        </p:nvGrpSpPr>
        <p:grpSpPr bwMode="auto">
          <a:xfrm>
            <a:off x="611188" y="692150"/>
            <a:ext cx="7543800" cy="2438400"/>
            <a:chOff x="0" y="0"/>
            <a:chExt cx="4752" cy="1536"/>
          </a:xfrm>
        </p:grpSpPr>
        <p:sp>
          <p:nvSpPr>
            <p:cNvPr id="28677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4752" cy="1536"/>
            </a:xfrm>
            <a:prstGeom prst="cloudCallout">
              <a:avLst>
                <a:gd name="adj1" fmla="val -30745"/>
                <a:gd name="adj2" fmla="val 96093"/>
              </a:avLst>
            </a:prstGeom>
            <a:solidFill>
              <a:srgbClr val="FFFF66"/>
            </a:solidFill>
            <a:ln w="9525">
              <a:solidFill>
                <a:srgbClr val="FF99CC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477" y="415"/>
              <a:ext cx="3994" cy="9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400" b="1" dirty="0">
                  <a:solidFill>
                    <a:srgbClr val="FF3300"/>
                  </a:solidFill>
                  <a:ea typeface="华文隶书" panose="02010800040101010101" pitchFamily="2" charset="-122"/>
                </a:rPr>
                <a:t>通过这节课的学习，你有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400" b="1" dirty="0">
                  <a:solidFill>
                    <a:srgbClr val="FF3300"/>
                  </a:solidFill>
                  <a:ea typeface="华文隶书" panose="02010800040101010101" pitchFamily="2" charset="-122"/>
                </a:rPr>
                <a:t>什么收获呢？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852738"/>
            <a:ext cx="8675687" cy="1439862"/>
          </a:xfrm>
        </p:spPr>
        <p:txBody>
          <a:bodyPr/>
          <a:lstStyle/>
          <a:p>
            <a:pPr>
              <a:buFontTx/>
              <a:buNone/>
            </a:pPr>
            <a:endParaRPr lang="en-US" altLang="zh-CN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</a:rPr>
              <a:t>、做统计图之前要做哪些准备工作？</a:t>
            </a:r>
          </a:p>
          <a:p>
            <a:pPr>
              <a:buFontTx/>
              <a:buNone/>
            </a:pPr>
            <a:endParaRPr lang="zh-CN" altLang="en-US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Tx/>
              <a:buNone/>
            </a:pPr>
            <a:endParaRPr lang="en-US" altLang="zh-CN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55576" y="2364581"/>
            <a:ext cx="7921625" cy="608013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FF99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ea typeface="华文行楷" panose="02010800040101010101" pitchFamily="2" charset="-122"/>
              </a:rPr>
              <a:t>条形统计图、折线统计图</a:t>
            </a:r>
            <a:r>
              <a:rPr lang="zh-CN" altLang="en-US" sz="3200" b="1" dirty="0">
                <a:solidFill>
                  <a:srgbClr val="0000FF"/>
                </a:solidFill>
                <a:ea typeface="华文行楷" panose="02010800040101010101" pitchFamily="2" charset="-122"/>
              </a:rPr>
              <a:t>。</a:t>
            </a:r>
            <a:endParaRPr lang="zh-CN" altLang="en-US" sz="3200" b="1" dirty="0">
              <a:solidFill>
                <a:srgbClr val="000000"/>
              </a:solidFill>
              <a:ea typeface="华文行楷" panose="02010800040101010101" pitchFamily="2" charset="-122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90947" y="4653136"/>
            <a:ext cx="6337300" cy="547688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FF"/>
                </a:solidFill>
                <a:ea typeface="黑体" panose="02010609060101010101" pitchFamily="49" charset="-122"/>
              </a:rPr>
              <a:t>进行调查、收集数据、整理成统计表等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11560" y="1190625"/>
            <a:ext cx="669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、你学习过什么统计图？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4" grpId="0" animBg="1"/>
      <p:bldP spid="25608" grpId="0" animBg="1"/>
      <p:bldP spid="256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信息窗1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73213"/>
            <a:ext cx="9144000" cy="5284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3" descr="第六单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563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5219700" y="2133600"/>
            <a:ext cx="3384550" cy="2160588"/>
          </a:xfrm>
          <a:prstGeom prst="cloudCallout">
            <a:avLst>
              <a:gd name="adj1" fmla="val 23968"/>
              <a:gd name="adj2" fmla="val 62639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651500" y="2349500"/>
            <a:ext cx="2592388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根据信息图你能提出什么问题？</a:t>
            </a:r>
            <a:r>
              <a:rPr lang="zh-CN" altLang="en-US" sz="3200">
                <a:solidFill>
                  <a:srgbClr val="FF0000"/>
                </a:solidFill>
                <a:ea typeface="宋体" panose="02010600030101010101" pitchFamily="2" charset="-122"/>
              </a:rPr>
              <a:t>      </a:t>
            </a:r>
            <a:endParaRPr lang="zh-CN" altLang="en-US" sz="3200">
              <a:solidFill>
                <a:srgbClr val="FF00FF"/>
              </a:solidFill>
              <a:ea typeface="宋体" panose="02010600030101010101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zh-CN" sz="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816100" y="3651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5536" y="2220219"/>
            <a:ext cx="8352928" cy="1077218"/>
          </a:xfrm>
          <a:prstGeom prst="rect">
            <a:avLst/>
          </a:prstGeom>
          <a:solidFill>
            <a:srgbClr val="FF99CC"/>
          </a:solidFill>
          <a:ln w="76200" cmpd="tri" algn="ctr">
            <a:solidFill>
              <a:srgbClr val="00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FF"/>
                </a:solidFill>
                <a:ea typeface="黑体" panose="02010609060101010101" pitchFamily="49" charset="-122"/>
              </a:rPr>
              <a:t>你能设计一个调查表，调查一下人们患近视的年龄是不是提前了吗？</a:t>
            </a:r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>
            <a:off x="6732588" y="3860800"/>
            <a:ext cx="1584325" cy="1223963"/>
          </a:xfrm>
          <a:prstGeom prst="wedgeRectCallout">
            <a:avLst>
              <a:gd name="adj1" fmla="val 43287"/>
              <a:gd name="adj2" fmla="val 5843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45表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457325"/>
            <a:ext cx="78486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647700" y="0"/>
            <a:ext cx="8496300" cy="1125538"/>
          </a:xfrm>
          <a:prstGeom prst="wedgeRoundRectCallout">
            <a:avLst>
              <a:gd name="adj1" fmla="val -41162"/>
              <a:gd name="adj2" fmla="val 73273"/>
              <a:gd name="adj3" fmla="val 16667"/>
            </a:avLst>
          </a:prstGeom>
          <a:solidFill>
            <a:srgbClr val="FCE4A2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我们分别调查了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45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名患有近视的中小学学生和家长，他们开始患近视的年龄分别如下表。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0" y="2781300"/>
            <a:ext cx="7334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学生情况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8410575" y="2420938"/>
            <a:ext cx="7334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家长情况</a:t>
            </a:r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900113" y="1484313"/>
            <a:ext cx="719137" cy="792162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2051050" y="1484313"/>
            <a:ext cx="719138" cy="792162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3276600" y="1557338"/>
            <a:ext cx="719138" cy="792162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4716463" y="1412875"/>
            <a:ext cx="646112" cy="792163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auto">
          <a:xfrm>
            <a:off x="5795963" y="1412875"/>
            <a:ext cx="719137" cy="79375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7019925" y="1412875"/>
            <a:ext cx="719138" cy="79375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4643438" y="1196975"/>
            <a:ext cx="0" cy="5661025"/>
          </a:xfrm>
          <a:prstGeom prst="line">
            <a:avLst/>
          </a:prstGeom>
          <a:noFill/>
          <a:ln w="76200">
            <a:solidFill>
              <a:srgbClr val="F347C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0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红点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80288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统计表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92375"/>
            <a:ext cx="8964613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116013" y="1341438"/>
            <a:ext cx="6408737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00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可以先把数据整理成统计表。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330325" y="1627188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3400" b="1">
              <a:solidFill>
                <a:srgbClr val="000000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51275" y="1627188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3400" b="1">
              <a:solidFill>
                <a:srgbClr val="000000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443663" y="1627188"/>
            <a:ext cx="17287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3400" b="1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330325" y="2779713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3400" b="1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851275" y="2779713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3400" b="1">
              <a:solidFill>
                <a:srgbClr val="000000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443663" y="2779713"/>
            <a:ext cx="17287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3400" b="1">
              <a:solidFill>
                <a:srgbClr val="000000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330325" y="3932238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3400" b="1">
              <a:solidFill>
                <a:srgbClr val="000000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851275" y="3932238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3400" b="1">
              <a:solidFill>
                <a:srgbClr val="000000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443663" y="3932238"/>
            <a:ext cx="17287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3400" b="1">
              <a:solidFill>
                <a:srgbClr val="000000"/>
              </a:solidFill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187450" y="1125538"/>
            <a:ext cx="3352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ea typeface="黑体" panose="02010609060101010101" pitchFamily="49" charset="-122"/>
              </a:rPr>
              <a:t>中小学生开始患近视的年龄统计图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572000" y="1196975"/>
            <a:ext cx="3352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ea typeface="黑体" panose="02010609060101010101" pitchFamily="49" charset="-122"/>
              </a:rPr>
              <a:t>家长开始患近视的年龄统计图</a:t>
            </a:r>
          </a:p>
        </p:txBody>
      </p:sp>
      <p:graphicFrame>
        <p:nvGraphicFramePr>
          <p:cNvPr id="23569" name="Object 17"/>
          <p:cNvGraphicFramePr>
            <a:graphicFrameLocks noChangeAspect="1"/>
          </p:cNvGraphicFramePr>
          <p:nvPr/>
        </p:nvGraphicFramePr>
        <p:xfrm>
          <a:off x="900113" y="2276475"/>
          <a:ext cx="7713662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位图图像" r:id="rId3" imgW="7715250" imgH="4305300" progId="Paint.Picture">
                  <p:embed/>
                </p:oleObj>
              </mc:Choice>
              <mc:Fallback>
                <p:oleObj name="位图图像" r:id="rId3" imgW="7715250" imgH="4305300" progId="Paint.Picture">
                  <p:embed/>
                  <p:pic>
                    <p:nvPicPr>
                      <p:cNvPr id="0" name="图片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276475"/>
                        <a:ext cx="7713662" cy="430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827088" y="21336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000000"/>
                </a:solidFill>
                <a:ea typeface="宋体" panose="02010600030101010101" pitchFamily="2" charset="-122"/>
              </a:rPr>
              <a:t>人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4787900" y="1989138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000000"/>
                </a:solidFill>
                <a:ea typeface="宋体" panose="02010600030101010101" pitchFamily="2" charset="-122"/>
              </a:rPr>
              <a:t>人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4211638" y="6308725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000000"/>
                </a:solidFill>
                <a:ea typeface="宋体" panose="02010600030101010101" pitchFamily="2" charset="-122"/>
              </a:rPr>
              <a:t>年龄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8172450" y="61658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000000"/>
                </a:solidFill>
                <a:ea typeface="宋体" panose="02010600030101010101" pitchFamily="2" charset="-122"/>
              </a:rPr>
              <a:t>年龄</a:t>
            </a:r>
          </a:p>
        </p:txBody>
      </p:sp>
      <p:sp>
        <p:nvSpPr>
          <p:cNvPr id="23574" name="Rectangle 22">
            <a:hlinkHover r:id="" action="ppaction://noaction">
              <a:snd r:embed="rId5" name="chimes.wav"/>
            </a:hlinkHover>
          </p:cNvPr>
          <p:cNvSpPr>
            <a:spLocks noChangeArrowheads="1"/>
          </p:cNvSpPr>
          <p:nvPr/>
        </p:nvSpPr>
        <p:spPr bwMode="auto">
          <a:xfrm>
            <a:off x="755650" y="260350"/>
            <a:ext cx="7667625" cy="608013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还可以用统计图直观地描述数据的情况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5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3" grpId="0"/>
      <p:bldP spid="235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0" name="Picture 14" descr="图片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711" name="AutoShape 15"/>
          <p:cNvSpPr>
            <a:spLocks noChangeArrowheads="1"/>
          </p:cNvSpPr>
          <p:nvPr/>
        </p:nvSpPr>
        <p:spPr bwMode="auto">
          <a:xfrm>
            <a:off x="900113" y="549275"/>
            <a:ext cx="3384550" cy="2374900"/>
          </a:xfrm>
          <a:prstGeom prst="cloudCallout">
            <a:avLst>
              <a:gd name="adj1" fmla="val -12102"/>
              <a:gd name="adj2" fmla="val 88903"/>
            </a:avLst>
          </a:prstGeom>
          <a:solidFill>
            <a:srgbClr val="00CCFF"/>
          </a:solidFill>
          <a:ln w="285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两幅统计图看起来不方便，怎么办</a:t>
            </a:r>
            <a:r>
              <a:rPr lang="zh-CN" altLang="en-US" b="1" dirty="0">
                <a:solidFill>
                  <a:srgbClr val="000000"/>
                </a:solidFill>
                <a:ea typeface="宋体" panose="02010600030101010101" pitchFamily="2" charset="-122"/>
              </a:rPr>
              <a:t>？</a:t>
            </a: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4643438" y="549275"/>
            <a:ext cx="3384550" cy="2663825"/>
          </a:xfrm>
          <a:prstGeom prst="cloudCallout">
            <a:avLst>
              <a:gd name="adj1" fmla="val 22704"/>
              <a:gd name="adj2" fmla="val 74671"/>
            </a:avLst>
          </a:prstGeom>
          <a:solidFill>
            <a:srgbClr val="00CCFF"/>
          </a:solidFill>
          <a:ln w="285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ea typeface="宋体" panose="02010600030101010101" pitchFamily="2" charset="-122"/>
              </a:rPr>
              <a:t>可以把两个统计图合并成一个。</a:t>
            </a:r>
          </a:p>
        </p:txBody>
      </p:sp>
      <p:pic>
        <p:nvPicPr>
          <p:cNvPr id="29714" name="Picture 18" descr="Rm_0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8CFBDC"/>
              </a:clrFrom>
              <a:clrTo>
                <a:srgbClr val="8CFBDC">
                  <a:alpha val="0"/>
                </a:srgbClr>
              </a:clrTo>
            </a:clrChange>
          </a:blip>
          <a:srcRect l="6250" t="26086" r="34375"/>
          <a:stretch>
            <a:fillRect/>
          </a:stretch>
        </p:blipFill>
        <p:spPr bwMode="auto">
          <a:xfrm>
            <a:off x="1979613" y="4005263"/>
            <a:ext cx="1484312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17" name="Object 21"/>
          <p:cNvGraphicFramePr>
            <a:graphicFrameLocks noGrp="1" noChangeAspect="1"/>
          </p:cNvGraphicFramePr>
          <p:nvPr>
            <p:ph/>
          </p:nvPr>
        </p:nvGraphicFramePr>
        <p:xfrm>
          <a:off x="6227763" y="4005263"/>
          <a:ext cx="255587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Flash 文档" r:id="rId5" imgW="3405505" imgH="2918460" progId="Flash.Movie">
                  <p:embed/>
                </p:oleObj>
              </mc:Choice>
              <mc:Fallback>
                <p:oleObj name="Flash 文档" r:id="rId5" imgW="3405505" imgH="2918460" progId="Flash.Movie">
                  <p:embed/>
                  <p:pic>
                    <p:nvPicPr>
                      <p:cNvPr id="0" name="图片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005263"/>
                        <a:ext cx="2555875" cy="248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1" grpId="0" animBg="1"/>
      <p:bldP spid="297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84213" y="836613"/>
            <a:ext cx="8208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中小学学生与家长开始患近视的年龄统计图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708400" y="1484313"/>
            <a:ext cx="2017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2012</a:t>
            </a:r>
            <a:r>
              <a:rPr lang="zh-CN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年</a:t>
            </a: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月</a:t>
            </a: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29</a:t>
            </a:r>
            <a:r>
              <a:rPr lang="zh-CN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日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227763" y="1557338"/>
            <a:ext cx="647700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451725" y="1557338"/>
            <a:ext cx="647700" cy="288925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 rot="10744167" flipV="1">
            <a:off x="6804025" y="1484313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学生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423275" y="6308725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年龄</a:t>
            </a:r>
          </a:p>
        </p:txBody>
      </p:sp>
      <p:graphicFrame>
        <p:nvGraphicFramePr>
          <p:cNvPr id="8344" name="Group 152"/>
          <p:cNvGraphicFramePr>
            <a:graphicFrameLocks noGrp="1"/>
          </p:cNvGraphicFramePr>
          <p:nvPr/>
        </p:nvGraphicFramePr>
        <p:xfrm>
          <a:off x="1116013" y="2133600"/>
          <a:ext cx="7488237" cy="4143380"/>
        </p:xfrm>
        <a:graphic>
          <a:graphicData uri="http://schemas.openxmlformats.org/drawingml/2006/table">
            <a:tbl>
              <a:tblPr/>
              <a:tblGrid>
                <a:gridCol w="748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8336" name="Text Box 144"/>
          <p:cNvSpPr txBox="1">
            <a:spLocks noChangeArrowheads="1"/>
          </p:cNvSpPr>
          <p:nvPr/>
        </p:nvSpPr>
        <p:spPr bwMode="auto">
          <a:xfrm>
            <a:off x="8101013" y="155733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家长</a:t>
            </a:r>
          </a:p>
        </p:txBody>
      </p:sp>
      <p:sp>
        <p:nvSpPr>
          <p:cNvPr id="8337" name="Text Box 145"/>
          <p:cNvSpPr txBox="1">
            <a:spLocks noChangeArrowheads="1"/>
          </p:cNvSpPr>
          <p:nvPr/>
        </p:nvSpPr>
        <p:spPr bwMode="auto">
          <a:xfrm>
            <a:off x="250825" y="1341438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人数（人）</a:t>
            </a:r>
          </a:p>
        </p:txBody>
      </p:sp>
      <p:sp>
        <p:nvSpPr>
          <p:cNvPr id="8338" name="Rectangle 146"/>
          <p:cNvSpPr>
            <a:spLocks noChangeArrowheads="1"/>
          </p:cNvSpPr>
          <p:nvPr/>
        </p:nvSpPr>
        <p:spPr bwMode="auto">
          <a:xfrm>
            <a:off x="1331913" y="5949950"/>
            <a:ext cx="647700" cy="2873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8339" name="Rectangle 147"/>
          <p:cNvSpPr>
            <a:spLocks noChangeArrowheads="1"/>
          </p:cNvSpPr>
          <p:nvPr/>
        </p:nvSpPr>
        <p:spPr bwMode="auto">
          <a:xfrm>
            <a:off x="1979613" y="6092825"/>
            <a:ext cx="647700" cy="144463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8340" name="Rectangle 148"/>
          <p:cNvSpPr>
            <a:spLocks noChangeArrowheads="1"/>
          </p:cNvSpPr>
          <p:nvPr/>
        </p:nvSpPr>
        <p:spPr bwMode="auto">
          <a:xfrm>
            <a:off x="2771775" y="4941888"/>
            <a:ext cx="647700" cy="1295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</a:p>
        </p:txBody>
      </p:sp>
      <p:sp>
        <p:nvSpPr>
          <p:cNvPr id="8341" name="Rectangle 149"/>
          <p:cNvSpPr>
            <a:spLocks noChangeArrowheads="1"/>
          </p:cNvSpPr>
          <p:nvPr/>
        </p:nvSpPr>
        <p:spPr bwMode="auto">
          <a:xfrm>
            <a:off x="3419475" y="6092825"/>
            <a:ext cx="647700" cy="144463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8343" name="Text Box 151"/>
          <p:cNvSpPr txBox="1">
            <a:spLocks noChangeArrowheads="1"/>
          </p:cNvSpPr>
          <p:nvPr/>
        </p:nvSpPr>
        <p:spPr bwMode="auto">
          <a:xfrm>
            <a:off x="395288" y="1916113"/>
            <a:ext cx="576262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25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zh-CN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20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zh-CN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15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zh-CN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10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zh-CN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zh-CN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0</a:t>
            </a:r>
          </a:p>
        </p:txBody>
      </p:sp>
      <p:grpSp>
        <p:nvGrpSpPr>
          <p:cNvPr id="8357" name="Group 165"/>
          <p:cNvGrpSpPr/>
          <p:nvPr/>
        </p:nvGrpSpPr>
        <p:grpSpPr bwMode="auto">
          <a:xfrm>
            <a:off x="1116013" y="2960688"/>
            <a:ext cx="7559675" cy="2484437"/>
            <a:chOff x="703" y="1865"/>
            <a:chExt cx="4762" cy="1565"/>
          </a:xfrm>
        </p:grpSpPr>
        <p:sp>
          <p:nvSpPr>
            <p:cNvPr id="8345" name="Line 153"/>
            <p:cNvSpPr>
              <a:spLocks noChangeShapeType="1"/>
            </p:cNvSpPr>
            <p:nvPr/>
          </p:nvSpPr>
          <p:spPr bwMode="auto">
            <a:xfrm>
              <a:off x="703" y="3430"/>
              <a:ext cx="47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346" name="Line 154"/>
            <p:cNvSpPr>
              <a:spLocks noChangeShapeType="1"/>
            </p:cNvSpPr>
            <p:nvPr/>
          </p:nvSpPr>
          <p:spPr bwMode="auto">
            <a:xfrm>
              <a:off x="703" y="2908"/>
              <a:ext cx="47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347" name="Line 155"/>
            <p:cNvSpPr>
              <a:spLocks noChangeShapeType="1"/>
            </p:cNvSpPr>
            <p:nvPr/>
          </p:nvSpPr>
          <p:spPr bwMode="auto">
            <a:xfrm>
              <a:off x="748" y="2387"/>
              <a:ext cx="47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348" name="Line 156"/>
            <p:cNvSpPr>
              <a:spLocks noChangeShapeType="1"/>
            </p:cNvSpPr>
            <p:nvPr/>
          </p:nvSpPr>
          <p:spPr bwMode="auto">
            <a:xfrm>
              <a:off x="703" y="1865"/>
              <a:ext cx="47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8349" name="Rectangle 157"/>
          <p:cNvSpPr>
            <a:spLocks noChangeArrowheads="1"/>
          </p:cNvSpPr>
          <p:nvPr/>
        </p:nvSpPr>
        <p:spPr bwMode="auto">
          <a:xfrm>
            <a:off x="4211638" y="4437063"/>
            <a:ext cx="647700" cy="18002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a typeface="宋体" panose="02010600030101010101" pitchFamily="2" charset="-122"/>
              </a:rPr>
              <a:t>11</a:t>
            </a:r>
          </a:p>
        </p:txBody>
      </p:sp>
      <p:sp>
        <p:nvSpPr>
          <p:cNvPr id="8350" name="Rectangle 158"/>
          <p:cNvSpPr>
            <a:spLocks noChangeArrowheads="1"/>
          </p:cNvSpPr>
          <p:nvPr/>
        </p:nvSpPr>
        <p:spPr bwMode="auto">
          <a:xfrm>
            <a:off x="4859338" y="5084763"/>
            <a:ext cx="647700" cy="1152525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7</a:t>
            </a:r>
          </a:p>
        </p:txBody>
      </p:sp>
      <p:sp>
        <p:nvSpPr>
          <p:cNvPr id="8351" name="Rectangle 159"/>
          <p:cNvSpPr>
            <a:spLocks noChangeArrowheads="1"/>
          </p:cNvSpPr>
          <p:nvPr/>
        </p:nvSpPr>
        <p:spPr bwMode="auto">
          <a:xfrm>
            <a:off x="5724525" y="3429000"/>
            <a:ext cx="647700" cy="28082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</a:p>
        </p:txBody>
      </p:sp>
      <p:sp>
        <p:nvSpPr>
          <p:cNvPr id="8352" name="Rectangle 160"/>
          <p:cNvSpPr>
            <a:spLocks noChangeArrowheads="1"/>
          </p:cNvSpPr>
          <p:nvPr/>
        </p:nvSpPr>
        <p:spPr bwMode="auto">
          <a:xfrm>
            <a:off x="6372225" y="2781300"/>
            <a:ext cx="647700" cy="3455988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000000"/>
                </a:solidFill>
                <a:ea typeface="宋体" panose="02010600030101010101" pitchFamily="2" charset="-122"/>
              </a:rPr>
              <a:t>21</a:t>
            </a:r>
          </a:p>
        </p:txBody>
      </p:sp>
      <p:sp>
        <p:nvSpPr>
          <p:cNvPr id="8353" name="Rectangle 161"/>
          <p:cNvSpPr>
            <a:spLocks noChangeArrowheads="1"/>
          </p:cNvSpPr>
          <p:nvPr/>
        </p:nvSpPr>
        <p:spPr bwMode="auto">
          <a:xfrm>
            <a:off x="7235825" y="5084763"/>
            <a:ext cx="647700" cy="11525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</a:p>
        </p:txBody>
      </p:sp>
      <p:sp>
        <p:nvSpPr>
          <p:cNvPr id="8354" name="Rectangle 162"/>
          <p:cNvSpPr>
            <a:spLocks noChangeArrowheads="1"/>
          </p:cNvSpPr>
          <p:nvPr/>
        </p:nvSpPr>
        <p:spPr bwMode="auto">
          <a:xfrm>
            <a:off x="7885113" y="3789363"/>
            <a:ext cx="647700" cy="2447925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15</a:t>
            </a:r>
          </a:p>
        </p:txBody>
      </p:sp>
      <p:sp>
        <p:nvSpPr>
          <p:cNvPr id="8355" name="Text Box 163"/>
          <p:cNvSpPr txBox="1">
            <a:spLocks noChangeArrowheads="1"/>
          </p:cNvSpPr>
          <p:nvPr/>
        </p:nvSpPr>
        <p:spPr bwMode="auto">
          <a:xfrm>
            <a:off x="1403350" y="6381750"/>
            <a:ext cx="7129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7</a:t>
            </a:r>
            <a:r>
              <a:rPr lang="zh-CN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岁以下         </a:t>
            </a:r>
            <a:r>
              <a:rPr lang="en-US" altLang="zh-CN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7</a:t>
            </a:r>
            <a:r>
              <a:rPr lang="en-US" altLang="zh-CN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Arial" panose="020B0604020202020204" pitchFamily="34" charset="0"/>
              </a:rPr>
              <a:t>~9</a:t>
            </a:r>
            <a:r>
              <a:rPr lang="zh-CN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Arial" panose="020B0604020202020204" pitchFamily="34" charset="0"/>
              </a:rPr>
              <a:t>岁</a:t>
            </a:r>
            <a:r>
              <a:rPr lang="zh-CN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          </a:t>
            </a:r>
            <a:r>
              <a:rPr lang="en-US" altLang="zh-CN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10</a:t>
            </a:r>
            <a:r>
              <a:rPr lang="en-US" altLang="zh-CN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Arial" panose="020B0604020202020204" pitchFamily="34" charset="0"/>
              </a:rPr>
              <a:t>~12</a:t>
            </a:r>
            <a:r>
              <a:rPr lang="zh-CN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Arial" panose="020B0604020202020204" pitchFamily="34" charset="0"/>
              </a:rPr>
              <a:t>岁      </a:t>
            </a:r>
            <a:r>
              <a:rPr lang="zh-CN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13</a:t>
            </a:r>
            <a:r>
              <a:rPr lang="en-US" altLang="zh-CN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Arial" panose="020B0604020202020204" pitchFamily="34" charset="0"/>
              </a:rPr>
              <a:t>~15</a:t>
            </a:r>
            <a:r>
              <a:rPr lang="zh-CN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Arial" panose="020B0604020202020204" pitchFamily="34" charset="0"/>
              </a:rPr>
              <a:t>岁       </a:t>
            </a:r>
            <a:r>
              <a:rPr lang="zh-CN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Arial" panose="020B0604020202020204" pitchFamily="34" charset="0"/>
              </a:rPr>
              <a:t>15</a:t>
            </a:r>
            <a:r>
              <a:rPr lang="zh-CN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Arial" panose="020B0604020202020204" pitchFamily="34" charset="0"/>
              </a:rPr>
              <a:t>岁以上</a:t>
            </a:r>
            <a:r>
              <a:rPr lang="zh-CN" altLang="en-US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8421" name="Line 229"/>
          <p:cNvSpPr>
            <a:spLocks noChangeShapeType="1"/>
          </p:cNvSpPr>
          <p:nvPr/>
        </p:nvSpPr>
        <p:spPr bwMode="auto">
          <a:xfrm>
            <a:off x="1116013" y="6308725"/>
            <a:ext cx="78486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8422" name="Line 230"/>
          <p:cNvSpPr>
            <a:spLocks noChangeShapeType="1"/>
          </p:cNvSpPr>
          <p:nvPr/>
        </p:nvSpPr>
        <p:spPr bwMode="auto">
          <a:xfrm flipV="1">
            <a:off x="1116013" y="1628775"/>
            <a:ext cx="0" cy="4681538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8428" name="Text Box 236"/>
          <p:cNvSpPr txBox="1">
            <a:spLocks noChangeArrowheads="1"/>
          </p:cNvSpPr>
          <p:nvPr/>
        </p:nvSpPr>
        <p:spPr bwMode="auto">
          <a:xfrm>
            <a:off x="468313" y="0"/>
            <a:ext cx="8208962" cy="7207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    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这样的统计图就是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复式条形统计图</a:t>
            </a:r>
            <a:r>
              <a:rPr lang="zh-CN" altLang="en-US" dirty="0">
                <a:solidFill>
                  <a:srgbClr val="000000"/>
                </a:solidFill>
                <a:ea typeface="宋体" panose="02010600030101010101" pitchFamily="2" charset="-122"/>
              </a:rPr>
              <a:t>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8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48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500"/>
                                        <p:tgtEl>
                                          <p:spTgt spid="8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500"/>
                                        <p:tgtEl>
                                          <p:spTgt spid="8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500"/>
                                        <p:tgtEl>
                                          <p:spTgt spid="8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0" grpId="0" animBg="1"/>
      <p:bldP spid="8201" grpId="0" animBg="1"/>
      <p:bldP spid="8202" grpId="0"/>
      <p:bldP spid="8203" grpId="0"/>
      <p:bldP spid="8336" grpId="0"/>
      <p:bldP spid="8337" grpId="0"/>
      <p:bldP spid="8338" grpId="0" animBg="1"/>
      <p:bldP spid="8339" grpId="0" animBg="1"/>
      <p:bldP spid="8340" grpId="0" animBg="1"/>
      <p:bldP spid="8341" grpId="0" animBg="1"/>
      <p:bldP spid="8343" grpId="0"/>
      <p:bldP spid="8349" grpId="0" animBg="1"/>
      <p:bldP spid="8350" grpId="0" animBg="1"/>
      <p:bldP spid="8351" grpId="0" animBg="1"/>
      <p:bldP spid="8352" grpId="0" animBg="1"/>
      <p:bldP spid="8353" grpId="0" animBg="1"/>
      <p:bldP spid="8354" grpId="0" animBg="1"/>
      <p:bldP spid="8355" grpId="0"/>
      <p:bldP spid="8421" grpId="0" animBg="1"/>
      <p:bldP spid="8422" grpId="0" animBg="1"/>
      <p:bldP spid="8428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2012版中考一轮复习化学精品课件（含2011中考真题）第15课时粒子构成物质（19ppt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2版中考一轮复习化学精品课件（含2011中考真题）第15课时粒子构成物质（19ppt)">
      <a:majorFont>
        <a:latin typeface="Arial"/>
        <a:ea typeface="黑体"/>
        <a:cs typeface="宋体"/>
      </a:majorFont>
      <a:minorFont>
        <a:latin typeface="Arial"/>
        <a:ea typeface="楷体_GB2312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012版中考一轮复习化学精品课件（含2011中考真题）第15课时粒子构成物质（19ppt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全屏显示(4:3)</PresentationFormat>
  <Paragraphs>82</Paragraphs>
  <Slides>16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方正粗倩简体</vt:lpstr>
      <vt:lpstr>黑体</vt:lpstr>
      <vt:lpstr>华文行楷</vt:lpstr>
      <vt:lpstr>华文隶书</vt:lpstr>
      <vt:lpstr>楷体_GB2312</vt:lpstr>
      <vt:lpstr>宋体</vt:lpstr>
      <vt:lpstr>微软雅黑</vt:lpstr>
      <vt:lpstr>Arial</vt:lpstr>
      <vt:lpstr>Calibri</vt:lpstr>
      <vt:lpstr>Times New Roman</vt:lpstr>
      <vt:lpstr>WWW.2PPT.COM</vt:lpstr>
      <vt:lpstr>位图图像</vt:lpstr>
      <vt:lpstr>Flash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复式条形统计图的优点是便于对两个数据进行直观比较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2017-08-13T01:46:00Z</dcterms:created>
  <dcterms:modified xsi:type="dcterms:W3CDTF">2023-01-16T18:20:46Z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BE996D65649746888EF7D0E8BD13151C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