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8"/>
  </p:notesMasterIdLst>
  <p:handoutMasterIdLst>
    <p:handoutMasterId r:id="rId29"/>
  </p:handoutMasterIdLst>
  <p:sldIdLst>
    <p:sldId id="28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7"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orient="horz" pos="3770">
          <p15:clr>
            <a:srgbClr val="A4A3A4"/>
          </p15:clr>
        </p15:guide>
        <p15:guide id="3" pos="551">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DE"/>
    <a:srgbClr val="93312B"/>
    <a:srgbClr val="5C1418"/>
    <a:srgbClr val="B24D3E"/>
    <a:srgbClr val="F5CC99"/>
    <a:srgbClr val="BA1219"/>
    <a:srgbClr val="C20316"/>
    <a:srgbClr val="AA2E28"/>
    <a:srgbClr val="C7020C"/>
    <a:srgbClr val="FAE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4" autoAdjust="0"/>
    <p:restoredTop sz="94673"/>
  </p:normalViewPr>
  <p:slideViewPr>
    <p:cSldViewPr snapToGrid="0">
      <p:cViewPr>
        <p:scale>
          <a:sx n="75" d="100"/>
          <a:sy n="75" d="100"/>
        </p:scale>
        <p:origin x="-2010" y="-804"/>
      </p:cViewPr>
      <p:guideLst>
        <p:guide orient="horz" pos="414"/>
        <p:guide orient="horz" pos="3770"/>
        <p:guide pos="551"/>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15219</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0"/>
            <a:ext cx="12192000" cy="68570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1" y="0"/>
            <a:ext cx="12193611"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7211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74713" y="4489617"/>
            <a:ext cx="4020016" cy="82383"/>
          </a:xfrm>
          <a:prstGeom prst="rect">
            <a:avLst/>
          </a:prstGeom>
          <a:gradFill flip="none" rotWithShape="1">
            <a:gsLst>
              <a:gs pos="0">
                <a:srgbClr val="F7F2DE"/>
              </a:gs>
              <a:gs pos="96000">
                <a:srgbClr val="F5CC99">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2" name="组合 11"/>
          <p:cNvGrpSpPr/>
          <p:nvPr/>
        </p:nvGrpSpPr>
        <p:grpSpPr>
          <a:xfrm>
            <a:off x="874711" y="2538992"/>
            <a:ext cx="8040688" cy="1780015"/>
            <a:chOff x="874711" y="2493057"/>
            <a:chExt cx="8040688" cy="1780015"/>
          </a:xfrm>
        </p:grpSpPr>
        <p:sp>
          <p:nvSpPr>
            <p:cNvPr id="5" name="矩形 4"/>
            <p:cNvSpPr/>
            <p:nvPr/>
          </p:nvSpPr>
          <p:spPr>
            <a:xfrm>
              <a:off x="874712" y="2493057"/>
              <a:ext cx="8040687" cy="1538883"/>
            </a:xfrm>
            <a:prstGeom prst="rect">
              <a:avLst/>
            </a:prstGeom>
          </p:spPr>
          <p:txBody>
            <a:bodyPr wrap="square" lIns="0" tIns="0" rIns="0" bIns="0">
              <a:spAutoFit/>
            </a:bodyPr>
            <a:lstStyle/>
            <a:p>
              <a:pPr defTabSz="914400">
                <a:defRPr/>
              </a:pPr>
              <a:r>
                <a:rPr lang="zh-CN" altLang="en-US" sz="10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latin typeface="方正正黑简体" panose="02000000000000000000" pitchFamily="2" charset="-122"/>
                  <a:ea typeface="方正正黑简体" panose="02000000000000000000" pitchFamily="2" charset="-122"/>
                  <a:cs typeface="+mn-ea"/>
                  <a:sym typeface="+mn-lt"/>
                </a:rPr>
                <a:t>纪律处分条例</a:t>
              </a:r>
            </a:p>
          </p:txBody>
        </p:sp>
        <p:sp>
          <p:nvSpPr>
            <p:cNvPr id="11" name="文本框 10"/>
            <p:cNvSpPr txBox="1"/>
            <p:nvPr/>
          </p:nvSpPr>
          <p:spPr>
            <a:xfrm>
              <a:off x="874711" y="3965295"/>
              <a:ext cx="7637277" cy="307777"/>
            </a:xfrm>
            <a:prstGeom prst="rect">
              <a:avLst/>
            </a:prstGeom>
            <a:noFill/>
          </p:spPr>
          <p:txBody>
            <a:bodyPr wrap="square" rtlCol="0">
              <a:spAutoFit/>
            </a:bodyPr>
            <a:lstStyle/>
            <a:p>
              <a:pPr algn="dist"/>
              <a:r>
                <a:rPr kumimoji="1" lang="en-US" altLang="zh-CN" sz="1400" dirty="0">
                  <a:solidFill>
                    <a:srgbClr val="F7F2DE"/>
                  </a:solidFill>
                  <a:cs typeface="+mn-ea"/>
                  <a:sym typeface="+mn-lt"/>
                </a:rPr>
                <a:t>THE COMMUNIST PARTY OF CHINA</a:t>
              </a:r>
              <a:endParaRPr kumimoji="1" lang="zh-CN" altLang="en-US" sz="1400" dirty="0">
                <a:solidFill>
                  <a:srgbClr val="F7F2DE"/>
                </a:solidFill>
                <a:cs typeface="+mn-ea"/>
                <a:sym typeface="+mn-lt"/>
              </a:endParaRPr>
            </a:p>
          </p:txBody>
        </p:sp>
      </p:grpSp>
      <p:grpSp>
        <p:nvGrpSpPr>
          <p:cNvPr id="15" name="组合 14"/>
          <p:cNvGrpSpPr/>
          <p:nvPr/>
        </p:nvGrpSpPr>
        <p:grpSpPr>
          <a:xfrm>
            <a:off x="874713" y="1390312"/>
            <a:ext cx="4319862" cy="973308"/>
            <a:chOff x="874713" y="1390312"/>
            <a:chExt cx="4319862" cy="973308"/>
          </a:xfrm>
        </p:grpSpPr>
        <p:sp>
          <p:nvSpPr>
            <p:cNvPr id="8" name="矩形 7"/>
            <p:cNvSpPr/>
            <p:nvPr/>
          </p:nvSpPr>
          <p:spPr>
            <a:xfrm>
              <a:off x="1900700" y="1559196"/>
              <a:ext cx="3293875"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4" name="图片 13"/>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背景意义</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pic>
        <p:nvPicPr>
          <p:cNvPr id="1026" name="Picture 2"/>
          <p:cNvPicPr>
            <a:picLocks noChangeAspect="1" noChangeArrowheads="1"/>
          </p:cNvPicPr>
          <p:nvPr/>
        </p:nvPicPr>
        <p:blipFill rotWithShape="1">
          <a:blip r:embed="rId3" cstate="screen"/>
          <a:srcRect/>
          <a:stretch>
            <a:fillRect/>
          </a:stretch>
        </p:blipFill>
        <p:spPr bwMode="auto">
          <a:xfrm>
            <a:off x="3652203" y="1426845"/>
            <a:ext cx="7238048" cy="2253616"/>
          </a:xfrm>
          <a:prstGeom prst="roundRect">
            <a:avLst>
              <a:gd name="adj" fmla="val 5044"/>
            </a:avLst>
          </a:prstGeom>
          <a:solidFill>
            <a:srgbClr val="FFFFFF">
              <a:shade val="85000"/>
            </a:srgbClr>
          </a:solidFill>
          <a:ln>
            <a:noFill/>
          </a:ln>
          <a:effectLst>
            <a:reflection blurRad="12700" stA="38000" endPos="28000" dist="5000" dir="5400000" sy="-100000" algn="bl" rotWithShape="0"/>
          </a:effectLst>
        </p:spPr>
      </p:pic>
      <p:sp>
        <p:nvSpPr>
          <p:cNvPr id="9" name="圆角矩形 8"/>
          <p:cNvSpPr/>
          <p:nvPr/>
        </p:nvSpPr>
        <p:spPr>
          <a:xfrm>
            <a:off x="1085850" y="1426844"/>
            <a:ext cx="2294890" cy="2253615"/>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93312B"/>
                </a:solidFill>
                <a:cs typeface="+mn-ea"/>
                <a:sym typeface="+mn-lt"/>
              </a:rPr>
              <a:t>条例修订</a:t>
            </a:r>
            <a:endParaRPr kumimoji="1" lang="en-US" altLang="zh-CN" sz="3600" b="1" dirty="0">
              <a:solidFill>
                <a:srgbClr val="93312B"/>
              </a:solidFill>
              <a:cs typeface="+mn-ea"/>
              <a:sym typeface="+mn-lt"/>
            </a:endParaRPr>
          </a:p>
          <a:p>
            <a:pPr algn="ctr"/>
            <a:r>
              <a:rPr kumimoji="1" lang="zh-CN" altLang="en-US" sz="3600" b="1" dirty="0">
                <a:solidFill>
                  <a:srgbClr val="93312B"/>
                </a:solidFill>
                <a:cs typeface="+mn-ea"/>
                <a:sym typeface="+mn-lt"/>
              </a:rPr>
              <a:t>目的意义</a:t>
            </a:r>
          </a:p>
        </p:txBody>
      </p:sp>
      <p:sp>
        <p:nvSpPr>
          <p:cNvPr id="11" name="矩形 10"/>
          <p:cNvSpPr/>
          <p:nvPr/>
        </p:nvSpPr>
        <p:spPr>
          <a:xfrm>
            <a:off x="1085850" y="4002960"/>
            <a:ext cx="10218447" cy="1938992"/>
          </a:xfrm>
          <a:prstGeom prst="rect">
            <a:avLst/>
          </a:prstGeom>
        </p:spPr>
        <p:txBody>
          <a:bodyPr wrap="square" lIns="0" tIns="0" rIns="0" bIns="0">
            <a:spAutoFit/>
          </a:bodyPr>
          <a:lstStyle/>
          <a:p>
            <a:pPr marL="285750" indent="-285750" algn="just" defTabSz="914400">
              <a:lnSpc>
                <a:spcPct val="150000"/>
              </a:lnSpc>
              <a:buFont typeface="Arial" panose="020B0604020202020204" pitchFamily="34" charset="0"/>
              <a:buChar char="•"/>
              <a:defRPr/>
            </a:pPr>
            <a:r>
              <a:rPr lang="zh-CN" altLang="en-US" sz="1400" b="1" dirty="0">
                <a:solidFill>
                  <a:srgbClr val="FAEED8"/>
                </a:solidFill>
                <a:cs typeface="+mn-ea"/>
                <a:sym typeface="+mn-lt"/>
              </a:rPr>
              <a:t>全面贯彻习近平新时代中国特色社会主义思想和党的十九大精神，以党章为根本遵循，将党的纪律建设的理论、实践和制度创新成果，以党规党纪形式固定下来</a:t>
            </a:r>
            <a:r>
              <a:rPr lang="en-US" altLang="zh-CN" sz="1400" b="1" dirty="0">
                <a:solidFill>
                  <a:srgbClr val="FAEED8"/>
                </a:solidFill>
                <a:cs typeface="+mn-ea"/>
                <a:sym typeface="+mn-lt"/>
              </a:rPr>
              <a:t>,</a:t>
            </a:r>
            <a:r>
              <a:rPr lang="zh-CN" altLang="en-US" sz="1400" b="1" dirty="0">
                <a:solidFill>
                  <a:srgbClr val="FAEED8"/>
                </a:solidFill>
                <a:cs typeface="+mn-ea"/>
                <a:sym typeface="+mn-lt"/>
              </a:rPr>
              <a:t>着力提高纪律建设的政治性、时代性、针对性。</a:t>
            </a:r>
          </a:p>
          <a:p>
            <a:pPr marL="285750" indent="-285750" algn="just" defTabSz="914400">
              <a:lnSpc>
                <a:spcPct val="150000"/>
              </a:lnSpc>
              <a:buFont typeface="Arial" panose="020B0604020202020204" pitchFamily="34" charset="0"/>
              <a:buChar char="•"/>
              <a:defRPr/>
            </a:pPr>
            <a:r>
              <a:rPr lang="zh-CN" altLang="en-US" sz="1400" b="1" dirty="0">
                <a:solidFill>
                  <a:srgbClr val="FAEED8"/>
                </a:solidFill>
                <a:cs typeface="+mn-ea"/>
                <a:sym typeface="+mn-lt"/>
              </a:rPr>
              <a:t>严明政治纪律和政治规矩，把坚决维护习近平总书记党中央的核心、全党的核心地位，坚决维护党中央权威和集中统一</a:t>
            </a:r>
            <a:r>
              <a:rPr lang="en-US" altLang="zh-CN" sz="1400" b="1" dirty="0">
                <a:solidFill>
                  <a:srgbClr val="FAEED8"/>
                </a:solidFill>
                <a:cs typeface="+mn-ea"/>
                <a:sym typeface="+mn-lt"/>
              </a:rPr>
              <a:t>-</a:t>
            </a:r>
            <a:r>
              <a:rPr lang="zh-CN" altLang="en-US" sz="1400" b="1" dirty="0">
                <a:solidFill>
                  <a:srgbClr val="FAEED8"/>
                </a:solidFill>
                <a:cs typeface="+mn-ea"/>
                <a:sym typeface="+mn-lt"/>
              </a:rPr>
              <a:t>领导作为出发 点和落脚点</a:t>
            </a:r>
            <a:r>
              <a:rPr lang="en-US" altLang="zh-CN" sz="1400" b="1" dirty="0">
                <a:solidFill>
                  <a:srgbClr val="FAEED8"/>
                </a:solidFill>
                <a:cs typeface="+mn-ea"/>
                <a:sym typeface="+mn-lt"/>
              </a:rPr>
              <a:t>,</a:t>
            </a:r>
            <a:r>
              <a:rPr lang="zh-CN" altLang="en-US" sz="1400" b="1" dirty="0">
                <a:solidFill>
                  <a:srgbClr val="FAEED8"/>
                </a:solidFill>
                <a:cs typeface="+mn-ea"/>
                <a:sym typeface="+mn-lt"/>
              </a:rPr>
              <a:t>将党章和</a:t>
            </a:r>
            <a:r>
              <a:rPr lang="en-US" altLang="zh-CN" sz="1400" b="1" dirty="0">
                <a:solidFill>
                  <a:srgbClr val="FAEED8"/>
                </a:solidFill>
                <a:cs typeface="+mn-ea"/>
                <a:sym typeface="+mn-lt"/>
              </a:rPr>
              <a:t>《</a:t>
            </a:r>
            <a:r>
              <a:rPr lang="zh-CN" altLang="en-US" sz="1400" b="1" dirty="0">
                <a:solidFill>
                  <a:srgbClr val="FAEED8"/>
                </a:solidFill>
                <a:cs typeface="+mn-ea"/>
                <a:sym typeface="+mn-lt"/>
              </a:rPr>
              <a:t>关于新形势下党内政治生活的若干准则</a:t>
            </a:r>
            <a:r>
              <a:rPr lang="en-US" altLang="zh-CN" sz="1400" b="1" dirty="0">
                <a:solidFill>
                  <a:srgbClr val="FAEED8"/>
                </a:solidFill>
                <a:cs typeface="+mn-ea"/>
                <a:sym typeface="+mn-lt"/>
              </a:rPr>
              <a:t>》</a:t>
            </a:r>
            <a:r>
              <a:rPr lang="zh-CN" altLang="en-US" sz="1400" b="1" dirty="0">
                <a:solidFill>
                  <a:srgbClr val="FAEED8"/>
                </a:solidFill>
                <a:cs typeface="+mn-ea"/>
                <a:sym typeface="+mn-lt"/>
              </a:rPr>
              <a:t>等党内法规的要求细化具体化。</a:t>
            </a:r>
          </a:p>
          <a:p>
            <a:pPr marL="285750" indent="-285750" algn="just" defTabSz="914400">
              <a:lnSpc>
                <a:spcPct val="150000"/>
              </a:lnSpc>
              <a:buFont typeface="Arial" panose="020B0604020202020204" pitchFamily="34" charset="0"/>
              <a:buChar char="•"/>
              <a:defRPr/>
            </a:pPr>
            <a:r>
              <a:rPr lang="zh-CN" altLang="en-US" sz="1400" b="1" dirty="0">
                <a:solidFill>
                  <a:srgbClr val="FAEED8"/>
                </a:solidFill>
                <a:cs typeface="+mn-ea"/>
                <a:sym typeface="+mn-lt"/>
              </a:rPr>
              <a:t>坚持问题导向，针对管党治党存在的突出问题扎紧笼子</a:t>
            </a:r>
            <a:r>
              <a:rPr lang="en-US" altLang="zh-CN" sz="1400" b="1" dirty="0">
                <a:solidFill>
                  <a:srgbClr val="FAEED8"/>
                </a:solidFill>
                <a:cs typeface="+mn-ea"/>
                <a:sym typeface="+mn-lt"/>
              </a:rPr>
              <a:t>,</a:t>
            </a:r>
            <a:r>
              <a:rPr lang="zh-CN" altLang="en-US" sz="1400" b="1" dirty="0">
                <a:solidFill>
                  <a:srgbClr val="FAEED8"/>
                </a:solidFill>
                <a:cs typeface="+mn-ea"/>
                <a:sym typeface="+mn-lt"/>
              </a:rPr>
              <a:t>实现制度的与时俱进，使全面从严治党的思路举措更加科学、更加严密、更加有效。</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背景意义</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5417105" y="1892777"/>
            <a:ext cx="4237614" cy="960529"/>
            <a:chOff x="874711" y="2493057"/>
            <a:chExt cx="4237614" cy="960529"/>
          </a:xfrm>
        </p:grpSpPr>
        <p:sp>
          <p:nvSpPr>
            <p:cNvPr id="8" name="矩形 7"/>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9" name="文本框 8"/>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0" name="组合 9"/>
          <p:cNvGrpSpPr/>
          <p:nvPr/>
        </p:nvGrpSpPr>
        <p:grpSpPr>
          <a:xfrm>
            <a:off x="1034733" y="1801792"/>
            <a:ext cx="4319862" cy="973308"/>
            <a:chOff x="874713" y="1390312"/>
            <a:chExt cx="4319862" cy="973308"/>
          </a:xfrm>
        </p:grpSpPr>
        <p:sp>
          <p:nvSpPr>
            <p:cNvPr id="11" name="矩形 10"/>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2" name="图片 11"/>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4" name="圆角矩形 13"/>
          <p:cNvSpPr/>
          <p:nvPr/>
        </p:nvSpPr>
        <p:spPr>
          <a:xfrm>
            <a:off x="1337310" y="3533195"/>
            <a:ext cx="2000250" cy="1964274"/>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93312B"/>
                </a:solidFill>
                <a:cs typeface="+mn-ea"/>
                <a:sym typeface="+mn-lt"/>
              </a:rPr>
              <a:t>修订</a:t>
            </a:r>
            <a:endParaRPr kumimoji="1" lang="en-US" altLang="zh-CN" sz="3600" b="1" dirty="0">
              <a:solidFill>
                <a:srgbClr val="93312B"/>
              </a:solidFill>
              <a:cs typeface="+mn-ea"/>
              <a:sym typeface="+mn-lt"/>
            </a:endParaRPr>
          </a:p>
          <a:p>
            <a:pPr algn="ctr"/>
            <a:r>
              <a:rPr kumimoji="1" lang="zh-CN" altLang="en-US" sz="3600" b="1" dirty="0">
                <a:solidFill>
                  <a:srgbClr val="93312B"/>
                </a:solidFill>
                <a:cs typeface="+mn-ea"/>
                <a:sym typeface="+mn-lt"/>
              </a:rPr>
              <a:t>必要性</a:t>
            </a:r>
          </a:p>
        </p:txBody>
      </p:sp>
      <p:sp>
        <p:nvSpPr>
          <p:cNvPr id="16" name="矩形 15"/>
          <p:cNvSpPr/>
          <p:nvPr/>
        </p:nvSpPr>
        <p:spPr>
          <a:xfrm>
            <a:off x="3809719" y="3226038"/>
            <a:ext cx="8138187" cy="2462213"/>
          </a:xfrm>
          <a:prstGeom prst="rect">
            <a:avLst/>
          </a:prstGeom>
        </p:spPr>
        <p:txBody>
          <a:bodyPr wrap="square" lIns="0" tIns="0" rIns="0" bIns="0">
            <a:spAutoFit/>
          </a:bodyPr>
          <a:lstStyle/>
          <a:p>
            <a:pPr marL="285750" indent="-285750" algn="just" defTabSz="914400">
              <a:lnSpc>
                <a:spcPct val="200000"/>
              </a:lnSpc>
              <a:buFont typeface="Arial" panose="020B0604020202020204" pitchFamily="34" charset="0"/>
              <a:buChar char="•"/>
              <a:defRPr/>
            </a:pPr>
            <a:r>
              <a:rPr lang="zh-CN" altLang="en-US" sz="1600" b="1" dirty="0">
                <a:solidFill>
                  <a:srgbClr val="FAEED8"/>
                </a:solidFill>
                <a:cs typeface="+mn-ea"/>
                <a:sym typeface="+mn-lt"/>
              </a:rPr>
              <a:t>坚决维护以习近平同志为核心的党中央权威和集中统一领导的必然要求</a:t>
            </a:r>
          </a:p>
          <a:p>
            <a:pPr marL="285750" indent="-285750" algn="just" defTabSz="914400">
              <a:lnSpc>
                <a:spcPct val="200000"/>
              </a:lnSpc>
              <a:buFont typeface="Arial" panose="020B0604020202020204" pitchFamily="34" charset="0"/>
              <a:buChar char="•"/>
              <a:defRPr/>
            </a:pPr>
            <a:r>
              <a:rPr lang="zh-CN" altLang="en-US" sz="1600" b="1" dirty="0">
                <a:solidFill>
                  <a:srgbClr val="FAEED8"/>
                </a:solidFill>
                <a:cs typeface="+mn-ea"/>
                <a:sym typeface="+mn-lt"/>
              </a:rPr>
              <a:t>贯彻落实习近平新时代中国特色社会主义思想的具体行动</a:t>
            </a:r>
          </a:p>
          <a:p>
            <a:pPr marL="285750" indent="-285750" algn="just" defTabSz="914400">
              <a:lnSpc>
                <a:spcPct val="200000"/>
              </a:lnSpc>
              <a:buFont typeface="Arial" panose="020B0604020202020204" pitchFamily="34" charset="0"/>
              <a:buChar char="•"/>
              <a:defRPr/>
            </a:pPr>
            <a:r>
              <a:rPr lang="zh-CN" altLang="en-US" sz="1600" b="1" dirty="0">
                <a:solidFill>
                  <a:srgbClr val="FAEED8"/>
                </a:solidFill>
                <a:cs typeface="+mn-ea"/>
                <a:sym typeface="+mn-lt"/>
              </a:rPr>
              <a:t>对党章和</a:t>
            </a:r>
            <a:r>
              <a:rPr lang="en-US" altLang="zh-CN" sz="1600" b="1" dirty="0">
                <a:solidFill>
                  <a:srgbClr val="FAEED8"/>
                </a:solidFill>
                <a:cs typeface="+mn-ea"/>
                <a:sym typeface="+mn-lt"/>
              </a:rPr>
              <a:t>《</a:t>
            </a:r>
            <a:r>
              <a:rPr lang="zh-CN" altLang="en-US" sz="1600" b="1" dirty="0">
                <a:solidFill>
                  <a:srgbClr val="FAEED8"/>
                </a:solidFill>
                <a:cs typeface="+mn-ea"/>
                <a:sym typeface="+mn-lt"/>
              </a:rPr>
              <a:t>关于新形势下党内政治生活的若干准则</a:t>
            </a:r>
            <a:r>
              <a:rPr lang="en-US" altLang="zh-CN" sz="1600" b="1" dirty="0">
                <a:solidFill>
                  <a:srgbClr val="FAEED8"/>
                </a:solidFill>
                <a:cs typeface="+mn-ea"/>
                <a:sym typeface="+mn-lt"/>
              </a:rPr>
              <a:t>》</a:t>
            </a:r>
            <a:r>
              <a:rPr lang="zh-CN" altLang="en-US" sz="1600" b="1" dirty="0">
                <a:solidFill>
                  <a:srgbClr val="FAEED8"/>
                </a:solidFill>
                <a:cs typeface="+mn-ea"/>
                <a:sym typeface="+mn-lt"/>
              </a:rPr>
              <a:t>等党内法规的细化具体化</a:t>
            </a:r>
          </a:p>
          <a:p>
            <a:pPr marL="285750" indent="-285750" algn="just" defTabSz="914400">
              <a:lnSpc>
                <a:spcPct val="200000"/>
              </a:lnSpc>
              <a:buFont typeface="Arial" panose="020B0604020202020204" pitchFamily="34" charset="0"/>
              <a:buChar char="•"/>
              <a:defRPr/>
            </a:pPr>
            <a:r>
              <a:rPr lang="zh-CN" altLang="en-US" sz="1600" b="1" dirty="0">
                <a:solidFill>
                  <a:srgbClr val="FAEED8"/>
                </a:solidFill>
                <a:cs typeface="+mn-ea"/>
                <a:sym typeface="+mn-lt"/>
              </a:rPr>
              <a:t>坚持问题导向，解决管党治党突出问题的现实需要</a:t>
            </a:r>
          </a:p>
          <a:p>
            <a:pPr marL="285750" indent="-285750" algn="just" defTabSz="914400">
              <a:lnSpc>
                <a:spcPct val="200000"/>
              </a:lnSpc>
              <a:buFont typeface="Arial" panose="020B0604020202020204" pitchFamily="34" charset="0"/>
              <a:buChar char="•"/>
              <a:defRPr/>
            </a:pPr>
            <a:r>
              <a:rPr lang="zh-CN" altLang="en-US" sz="1600" b="1" dirty="0">
                <a:solidFill>
                  <a:srgbClr val="FAEED8"/>
                </a:solidFill>
                <a:cs typeface="+mn-ea"/>
                <a:sym typeface="+mn-lt"/>
              </a:rPr>
              <a:t>总结党的建设实践经验，实现制度与时俱进的具体体现</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18784" y="2648297"/>
            <a:ext cx="2860213" cy="1323440"/>
            <a:chOff x="877401" y="1958725"/>
            <a:chExt cx="2860213" cy="1323440"/>
          </a:xfrm>
        </p:grpSpPr>
        <p:sp>
          <p:nvSpPr>
            <p:cNvPr id="4" name="矩形 3"/>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5" name="文本框 4"/>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cxnSp>
        <p:nvCxnSpPr>
          <p:cNvPr id="6" name="直线连接符 5"/>
          <p:cNvCxnSpPr/>
          <p:nvPr/>
        </p:nvCxnSpPr>
        <p:spPr>
          <a:xfrm>
            <a:off x="4937760" y="2286000"/>
            <a:ext cx="0" cy="1908810"/>
          </a:xfrm>
          <a:prstGeom prst="line">
            <a:avLst/>
          </a:prstGeom>
          <a:ln w="25400">
            <a:solidFill>
              <a:srgbClr val="F7F2DE"/>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419500" y="2001977"/>
            <a:ext cx="3293875" cy="923330"/>
          </a:xfrm>
          <a:prstGeom prst="rect">
            <a:avLst/>
          </a:prstGeom>
        </p:spPr>
        <p:txBody>
          <a:bodyPr wrap="square" lIns="0" tIns="0" rIns="0" bIns="0">
            <a:spAutoFit/>
          </a:bodyPr>
          <a:lstStyle/>
          <a:p>
            <a:pP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第三章</a:t>
            </a:r>
          </a:p>
        </p:txBody>
      </p:sp>
      <p:sp>
        <p:nvSpPr>
          <p:cNvPr id="8" name="矩形 7"/>
          <p:cNvSpPr/>
          <p:nvPr/>
        </p:nvSpPr>
        <p:spPr>
          <a:xfrm>
            <a:off x="5332413" y="2974589"/>
            <a:ext cx="5116179" cy="1354217"/>
          </a:xfrm>
          <a:prstGeom prst="rect">
            <a:avLst/>
          </a:prstGeom>
        </p:spPr>
        <p:txBody>
          <a:bodyPr wrap="square" lIns="0" tIns="0" rIns="0" bIns="0">
            <a:spAutoFit/>
          </a:bodyPr>
          <a:lstStyle/>
          <a:p>
            <a:pPr defTabSz="914400">
              <a:defRPr/>
            </a:pPr>
            <a:r>
              <a:rPr lang="zh-CN" altLang="en-US" sz="8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8" name="组合 7"/>
          <p:cNvGrpSpPr/>
          <p:nvPr/>
        </p:nvGrpSpPr>
        <p:grpSpPr>
          <a:xfrm>
            <a:off x="5417105" y="1892777"/>
            <a:ext cx="4237614" cy="960529"/>
            <a:chOff x="874711" y="2493057"/>
            <a:chExt cx="4237614" cy="960529"/>
          </a:xfrm>
        </p:grpSpPr>
        <p:sp>
          <p:nvSpPr>
            <p:cNvPr id="9" name="矩形 8"/>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10" name="文本框 9"/>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1" name="组合 10"/>
          <p:cNvGrpSpPr/>
          <p:nvPr/>
        </p:nvGrpSpPr>
        <p:grpSpPr>
          <a:xfrm>
            <a:off x="1034733" y="1801792"/>
            <a:ext cx="4319862" cy="973308"/>
            <a:chOff x="874713" y="1390312"/>
            <a:chExt cx="4319862" cy="973308"/>
          </a:xfrm>
        </p:grpSpPr>
        <p:sp>
          <p:nvSpPr>
            <p:cNvPr id="12" name="矩形 11"/>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3" name="图片 12"/>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5" name="圆角矩形 14"/>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solidFill>
                  <a:srgbClr val="93312B"/>
                </a:solidFill>
                <a:cs typeface="+mn-ea"/>
                <a:sym typeface="+mn-lt"/>
              </a:rPr>
              <a:t>一个思想</a:t>
            </a:r>
          </a:p>
        </p:txBody>
      </p:sp>
      <p:sp>
        <p:nvSpPr>
          <p:cNvPr id="17" name="圆角矩形 16"/>
          <p:cNvSpPr/>
          <p:nvPr/>
        </p:nvSpPr>
        <p:spPr>
          <a:xfrm>
            <a:off x="1034733" y="4297005"/>
            <a:ext cx="1379687" cy="1337985"/>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3312B"/>
                </a:solidFill>
                <a:cs typeface="+mn-ea"/>
                <a:sym typeface="+mn-lt"/>
              </a:rPr>
              <a:t>条例</a:t>
            </a:r>
            <a:endParaRPr kumimoji="1" lang="en-US" altLang="zh-CN" sz="2400" b="1" dirty="0">
              <a:solidFill>
                <a:srgbClr val="93312B"/>
              </a:solidFill>
              <a:cs typeface="+mn-ea"/>
              <a:sym typeface="+mn-lt"/>
            </a:endParaRPr>
          </a:p>
          <a:p>
            <a:pPr algn="ctr"/>
            <a:r>
              <a:rPr kumimoji="1" lang="zh-CN" altLang="en-US" sz="2400" b="1" dirty="0">
                <a:solidFill>
                  <a:srgbClr val="93312B"/>
                </a:solidFill>
                <a:cs typeface="+mn-ea"/>
                <a:sym typeface="+mn-lt"/>
              </a:rPr>
              <a:t>原文</a:t>
            </a:r>
          </a:p>
        </p:txBody>
      </p:sp>
      <p:grpSp>
        <p:nvGrpSpPr>
          <p:cNvPr id="20" name="组合 19"/>
          <p:cNvGrpSpPr/>
          <p:nvPr/>
        </p:nvGrpSpPr>
        <p:grpSpPr>
          <a:xfrm>
            <a:off x="2994660" y="3167596"/>
            <a:ext cx="8297976" cy="834797"/>
            <a:chOff x="2994660" y="3167596"/>
            <a:chExt cx="8297976" cy="834797"/>
          </a:xfrm>
        </p:grpSpPr>
        <p:sp>
          <p:nvSpPr>
            <p:cNvPr id="16" name="圆角矩形 15"/>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kumimoji="1" lang="zh-CN" altLang="en-US" sz="2400" b="1" dirty="0">
                  <a:gradFill>
                    <a:gsLst>
                      <a:gs pos="0">
                        <a:srgbClr val="F7F2DE"/>
                      </a:gs>
                      <a:gs pos="100000">
                        <a:srgbClr val="F5CC99"/>
                      </a:gs>
                    </a:gsLst>
                    <a:lin ang="5400000" scaled="0"/>
                  </a:gradFill>
                  <a:cs typeface="+mn-ea"/>
                  <a:sym typeface="+mn-lt"/>
                </a:rPr>
                <a:t>习近平新时代中国特色社会主义思想为指导</a:t>
              </a:r>
            </a:p>
          </p:txBody>
        </p:sp>
        <p:sp>
          <p:nvSpPr>
            <p:cNvPr id="19" name="矩形 18"/>
            <p:cNvSpPr/>
            <p:nvPr/>
          </p:nvSpPr>
          <p:spPr>
            <a:xfrm>
              <a:off x="3283747" y="3307051"/>
              <a:ext cx="1185384" cy="553998"/>
            </a:xfrm>
            <a:prstGeom prst="rect">
              <a:avLst/>
            </a:prstGeom>
          </p:spPr>
          <p:txBody>
            <a:bodyPr wrap="square" lIns="0" tIns="0" rIns="0" bIns="0">
              <a:spAutoFit/>
            </a:bodyPr>
            <a:lstStyle/>
            <a:p>
              <a:pP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增写</a:t>
              </a:r>
            </a:p>
          </p:txBody>
        </p:sp>
      </p:grpSp>
      <p:sp>
        <p:nvSpPr>
          <p:cNvPr id="21" name="矩形 20"/>
          <p:cNvSpPr/>
          <p:nvPr/>
        </p:nvSpPr>
        <p:spPr>
          <a:xfrm>
            <a:off x="2687611" y="4316416"/>
            <a:ext cx="8629677" cy="1292662"/>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a:t>
            </a:r>
            <a:r>
              <a:rPr lang="zh-CN" altLang="en-US" sz="1400" b="1" dirty="0">
                <a:solidFill>
                  <a:srgbClr val="FAEED8"/>
                </a:solidFill>
                <a:cs typeface="+mn-ea"/>
                <a:sym typeface="+mn-lt"/>
              </a:rPr>
              <a:t>第二条</a:t>
            </a:r>
            <a:r>
              <a:rPr lang="en-US" altLang="zh-CN" sz="1400" b="1" dirty="0">
                <a:solidFill>
                  <a:srgbClr val="FAEED8"/>
                </a:solidFill>
                <a:cs typeface="+mn-ea"/>
                <a:sym typeface="+mn-lt"/>
              </a:rPr>
              <a:t>]	</a:t>
            </a:r>
            <a:r>
              <a:rPr lang="zh-CN" altLang="en-US" sz="1400" b="1" dirty="0">
                <a:solidFill>
                  <a:srgbClr val="FAEED8"/>
                </a:solidFill>
                <a:cs typeface="+mn-ea"/>
                <a:sym typeface="+mn-lt"/>
              </a:rPr>
              <a:t>党的纪律建设必须坚持以马克思列宁主义、毛泽东思想、邓小平理论、“三个代表”重要思想、科学发展观、习近平新时代中国特色社会主义思想为指导，坚持和加强党的全面领导，坚决维护习近平总书记党中央的核心、全党的核心地位，坚决维护党中央权威和集中统一领导，落实新时代党的建设总要求和全面从严治党战略部署， 全面加强党的纪律建设。</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7"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5417105" y="1892777"/>
            <a:ext cx="4237614" cy="960529"/>
            <a:chOff x="874711" y="2493057"/>
            <a:chExt cx="4237614" cy="960529"/>
          </a:xfrm>
        </p:grpSpPr>
        <p:sp>
          <p:nvSpPr>
            <p:cNvPr id="8" name="矩形 7"/>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9" name="文本框 8"/>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0" name="组合 9"/>
          <p:cNvGrpSpPr/>
          <p:nvPr/>
        </p:nvGrpSpPr>
        <p:grpSpPr>
          <a:xfrm>
            <a:off x="1034733" y="1801792"/>
            <a:ext cx="4319862" cy="973308"/>
            <a:chOff x="874713" y="1390312"/>
            <a:chExt cx="4319862" cy="973308"/>
          </a:xfrm>
        </p:grpSpPr>
        <p:sp>
          <p:nvSpPr>
            <p:cNvPr id="11" name="矩形 10"/>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2" name="图片 11"/>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3" name="圆角矩形 12"/>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93312B"/>
                </a:solidFill>
                <a:cs typeface="+mn-ea"/>
                <a:sym typeface="+mn-lt"/>
              </a:rPr>
              <a:t>两个坚决维护</a:t>
            </a:r>
          </a:p>
        </p:txBody>
      </p:sp>
      <p:sp>
        <p:nvSpPr>
          <p:cNvPr id="15" name="圆角矩形 14"/>
          <p:cNvSpPr/>
          <p:nvPr/>
        </p:nvSpPr>
        <p:spPr>
          <a:xfrm>
            <a:off x="1034733" y="4297005"/>
            <a:ext cx="1379687" cy="1337985"/>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3312B"/>
                </a:solidFill>
                <a:cs typeface="+mn-ea"/>
                <a:sym typeface="+mn-lt"/>
              </a:rPr>
              <a:t>条例</a:t>
            </a:r>
            <a:endParaRPr kumimoji="1" lang="en-US" altLang="zh-CN" sz="2400" b="1" dirty="0">
              <a:solidFill>
                <a:srgbClr val="93312B"/>
              </a:solidFill>
              <a:cs typeface="+mn-ea"/>
              <a:sym typeface="+mn-lt"/>
            </a:endParaRPr>
          </a:p>
          <a:p>
            <a:pPr algn="ctr"/>
            <a:r>
              <a:rPr kumimoji="1" lang="zh-CN" altLang="en-US" sz="2400" b="1" dirty="0">
                <a:solidFill>
                  <a:srgbClr val="93312B"/>
                </a:solidFill>
                <a:cs typeface="+mn-ea"/>
                <a:sym typeface="+mn-lt"/>
              </a:rPr>
              <a:t>原文</a:t>
            </a:r>
          </a:p>
        </p:txBody>
      </p:sp>
      <p:grpSp>
        <p:nvGrpSpPr>
          <p:cNvPr id="19" name="组合 18"/>
          <p:cNvGrpSpPr/>
          <p:nvPr/>
        </p:nvGrpSpPr>
        <p:grpSpPr>
          <a:xfrm>
            <a:off x="2994660" y="3167596"/>
            <a:ext cx="8297976" cy="834797"/>
            <a:chOff x="2994660" y="3167596"/>
            <a:chExt cx="8297976" cy="834797"/>
          </a:xfrm>
        </p:grpSpPr>
        <p:sp>
          <p:nvSpPr>
            <p:cNvPr id="14" name="圆角矩形 13"/>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kumimoji="1" lang="zh-CN" altLang="en-US" b="1" dirty="0">
                  <a:gradFill>
                    <a:gsLst>
                      <a:gs pos="0">
                        <a:srgbClr val="F7F2DE"/>
                      </a:gs>
                      <a:gs pos="100000">
                        <a:srgbClr val="F5CC99"/>
                      </a:gs>
                    </a:gsLst>
                    <a:lin ang="5400000" scaled="0"/>
                  </a:gradFill>
                  <a:cs typeface="+mn-ea"/>
                  <a:sym typeface="+mn-lt"/>
                </a:rPr>
                <a:t>坚决维护习近平总书记党中央的核心、全党的核心地位</a:t>
              </a:r>
              <a:r>
                <a:rPr kumimoji="1" lang="en-US" altLang="zh-CN" b="1" dirty="0">
                  <a:gradFill>
                    <a:gsLst>
                      <a:gs pos="0">
                        <a:srgbClr val="F7F2DE"/>
                      </a:gs>
                      <a:gs pos="100000">
                        <a:srgbClr val="F5CC99"/>
                      </a:gs>
                    </a:gsLst>
                    <a:lin ang="5400000" scaled="0"/>
                  </a:gradFill>
                  <a:cs typeface="+mn-ea"/>
                  <a:sym typeface="+mn-lt"/>
                </a:rPr>
                <a:t>;</a:t>
              </a:r>
              <a:r>
                <a:rPr kumimoji="1" lang="zh-CN" altLang="en-US" b="1" dirty="0">
                  <a:gradFill>
                    <a:gsLst>
                      <a:gs pos="0">
                        <a:srgbClr val="F7F2DE"/>
                      </a:gs>
                      <a:gs pos="100000">
                        <a:srgbClr val="F5CC99"/>
                      </a:gs>
                    </a:gsLst>
                    <a:lin ang="5400000" scaled="0"/>
                  </a:gradFill>
                  <a:cs typeface="+mn-ea"/>
                  <a:sym typeface="+mn-lt"/>
                </a:rPr>
                <a:t>坚决维护</a:t>
              </a:r>
              <a:endParaRPr kumimoji="1" lang="en-US" altLang="zh-CN" b="1" dirty="0">
                <a:gradFill>
                  <a:gsLst>
                    <a:gs pos="0">
                      <a:srgbClr val="F7F2DE"/>
                    </a:gs>
                    <a:gs pos="100000">
                      <a:srgbClr val="F5CC99"/>
                    </a:gs>
                  </a:gsLst>
                  <a:lin ang="5400000" scaled="0"/>
                </a:gradFill>
                <a:cs typeface="+mn-ea"/>
                <a:sym typeface="+mn-lt"/>
              </a:endParaRPr>
            </a:p>
            <a:p>
              <a:pPr lvl="3"/>
              <a:r>
                <a:rPr kumimoji="1" lang="zh-CN" altLang="en-US" b="1" dirty="0">
                  <a:gradFill>
                    <a:gsLst>
                      <a:gs pos="0">
                        <a:srgbClr val="F7F2DE"/>
                      </a:gs>
                      <a:gs pos="100000">
                        <a:srgbClr val="F5CC99"/>
                      </a:gs>
                    </a:gsLst>
                    <a:lin ang="5400000" scaled="0"/>
                  </a:gradFill>
                  <a:cs typeface="+mn-ea"/>
                  <a:sym typeface="+mn-lt"/>
                </a:rPr>
                <a:t>党中央权威和集中统一领导</a:t>
              </a:r>
            </a:p>
          </p:txBody>
        </p:sp>
        <p:sp>
          <p:nvSpPr>
            <p:cNvPr id="18" name="矩形 17"/>
            <p:cNvSpPr/>
            <p:nvPr/>
          </p:nvSpPr>
          <p:spPr>
            <a:xfrm>
              <a:off x="3283747" y="3307051"/>
              <a:ext cx="1185384" cy="553998"/>
            </a:xfrm>
            <a:prstGeom prst="rect">
              <a:avLst/>
            </a:prstGeom>
          </p:spPr>
          <p:txBody>
            <a:bodyPr wrap="square" lIns="0" tIns="0" rIns="0" bIns="0">
              <a:spAutoFit/>
            </a:bodyPr>
            <a:lstStyle/>
            <a:p>
              <a:pP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增写</a:t>
              </a:r>
            </a:p>
          </p:txBody>
        </p:sp>
      </p:grpSp>
      <p:sp>
        <p:nvSpPr>
          <p:cNvPr id="20" name="矩形 19"/>
          <p:cNvSpPr/>
          <p:nvPr/>
        </p:nvSpPr>
        <p:spPr>
          <a:xfrm>
            <a:off x="2687611" y="4316416"/>
            <a:ext cx="8629677" cy="1292662"/>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a:t>
            </a:r>
            <a:r>
              <a:rPr lang="zh-CN" altLang="en-US" sz="1400" b="1" dirty="0">
                <a:solidFill>
                  <a:srgbClr val="FAEED8"/>
                </a:solidFill>
                <a:cs typeface="+mn-ea"/>
                <a:sym typeface="+mn-lt"/>
              </a:rPr>
              <a:t>第二条</a:t>
            </a:r>
            <a:r>
              <a:rPr lang="en-US" altLang="zh-CN" sz="1400" b="1" dirty="0">
                <a:solidFill>
                  <a:srgbClr val="FAEED8"/>
                </a:solidFill>
                <a:cs typeface="+mn-ea"/>
                <a:sym typeface="+mn-lt"/>
              </a:rPr>
              <a:t>]	</a:t>
            </a:r>
            <a:r>
              <a:rPr lang="zh-CN" altLang="en-US" sz="1400" b="1" dirty="0">
                <a:solidFill>
                  <a:srgbClr val="FAEED8"/>
                </a:solidFill>
                <a:cs typeface="+mn-ea"/>
                <a:sym typeface="+mn-lt"/>
              </a:rPr>
              <a:t>党的纪律建设必须坚持以马克思列宁主义、毛泽东思想、邓小平理论、“三个代表”重要思想、科学发展观、习近平新时代中国特色社会主义思想为指导，坚持和加强党的全面领导，坚决维护习近平总书记党中央的核心、全党的核心地位，坚决维护党中央权威和集中统一领导，落实新时代党的建设总要求和全面从严治党战略部署， 全面加强党的纪律建设。</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5"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5417105" y="1892777"/>
            <a:ext cx="4237614" cy="960529"/>
            <a:chOff x="874711" y="2493057"/>
            <a:chExt cx="4237614" cy="960529"/>
          </a:xfrm>
        </p:grpSpPr>
        <p:sp>
          <p:nvSpPr>
            <p:cNvPr id="8" name="矩形 7"/>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9" name="文本框 8"/>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0" name="组合 9"/>
          <p:cNvGrpSpPr/>
          <p:nvPr/>
        </p:nvGrpSpPr>
        <p:grpSpPr>
          <a:xfrm>
            <a:off x="1034733" y="1801792"/>
            <a:ext cx="4319862" cy="973308"/>
            <a:chOff x="874713" y="1390312"/>
            <a:chExt cx="4319862" cy="973308"/>
          </a:xfrm>
        </p:grpSpPr>
        <p:sp>
          <p:nvSpPr>
            <p:cNvPr id="11" name="矩形 10"/>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2" name="图片 11"/>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3" name="圆角矩形 12"/>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93312B"/>
                </a:solidFill>
                <a:cs typeface="+mn-ea"/>
                <a:sym typeface="+mn-lt"/>
              </a:rPr>
              <a:t>三个重点</a:t>
            </a:r>
          </a:p>
        </p:txBody>
      </p:sp>
      <p:sp>
        <p:nvSpPr>
          <p:cNvPr id="15" name="圆角矩形 14"/>
          <p:cNvSpPr/>
          <p:nvPr/>
        </p:nvSpPr>
        <p:spPr>
          <a:xfrm>
            <a:off x="1034733" y="4297005"/>
            <a:ext cx="1379687" cy="1337985"/>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3312B"/>
                </a:solidFill>
                <a:cs typeface="+mn-ea"/>
                <a:sym typeface="+mn-lt"/>
              </a:rPr>
              <a:t>条例</a:t>
            </a:r>
            <a:endParaRPr kumimoji="1" lang="en-US" altLang="zh-CN" sz="2400" b="1" dirty="0">
              <a:solidFill>
                <a:srgbClr val="93312B"/>
              </a:solidFill>
              <a:cs typeface="+mn-ea"/>
              <a:sym typeface="+mn-lt"/>
            </a:endParaRPr>
          </a:p>
          <a:p>
            <a:pPr algn="ctr"/>
            <a:r>
              <a:rPr kumimoji="1" lang="zh-CN" altLang="en-US" sz="2400" b="1" dirty="0">
                <a:solidFill>
                  <a:srgbClr val="93312B"/>
                </a:solidFill>
                <a:cs typeface="+mn-ea"/>
                <a:sym typeface="+mn-lt"/>
              </a:rPr>
              <a:t>原文</a:t>
            </a:r>
          </a:p>
        </p:txBody>
      </p:sp>
      <p:grpSp>
        <p:nvGrpSpPr>
          <p:cNvPr id="18" name="组合 17"/>
          <p:cNvGrpSpPr/>
          <p:nvPr/>
        </p:nvGrpSpPr>
        <p:grpSpPr>
          <a:xfrm>
            <a:off x="2994660" y="3167596"/>
            <a:ext cx="8297976" cy="834797"/>
            <a:chOff x="2994660" y="3167596"/>
            <a:chExt cx="8297976" cy="834797"/>
          </a:xfrm>
        </p:grpSpPr>
        <p:sp>
          <p:nvSpPr>
            <p:cNvPr id="14" name="圆角矩形 13"/>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kumimoji="1" lang="zh-CN" altLang="en-US" b="1" dirty="0">
                  <a:gradFill>
                    <a:gsLst>
                      <a:gs pos="0">
                        <a:srgbClr val="F7F2DE"/>
                      </a:gs>
                      <a:gs pos="100000">
                        <a:srgbClr val="F5CC99"/>
                      </a:gs>
                    </a:gsLst>
                    <a:lin ang="5400000" scaled="0"/>
                  </a:gradFill>
                  <a:cs typeface="+mn-ea"/>
                  <a:sym typeface="+mn-lt"/>
                </a:rPr>
                <a:t>即将不收敛、不收手，问题线索反映集中、群众反映强烈，政治问题和经济问题交织的腐败案件作为重点审查内容</a:t>
              </a:r>
            </a:p>
          </p:txBody>
        </p:sp>
        <p:sp>
          <p:nvSpPr>
            <p:cNvPr id="17" name="矩形 16"/>
            <p:cNvSpPr/>
            <p:nvPr/>
          </p:nvSpPr>
          <p:spPr>
            <a:xfrm>
              <a:off x="3133270" y="3277217"/>
              <a:ext cx="1148773" cy="615553"/>
            </a:xfrm>
            <a:prstGeom prst="rect">
              <a:avLst/>
            </a:prstGeom>
          </p:spPr>
          <p:txBody>
            <a:bodyPr wrap="square" lIns="0" tIns="0" rIns="0" bIns="0">
              <a:spAutoFit/>
            </a:bodyPr>
            <a:lstStyle/>
            <a:p>
              <a:pPr algn="ctr" defTabSz="914400">
                <a:defRPr/>
              </a:pPr>
              <a:r>
                <a:rPr lang="zh-CN" altLang="en-US" sz="2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写入</a:t>
              </a:r>
              <a:endParaRPr lang="en-US" altLang="zh-CN" sz="2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en-US" altLang="zh-CN" sz="2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a:t>
              </a:r>
              <a:r>
                <a:rPr lang="zh-CN" altLang="en-US" sz="2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条例</a:t>
              </a:r>
              <a:r>
                <a:rPr lang="en-US" altLang="zh-CN" sz="2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a:t>
              </a:r>
              <a:endParaRPr lang="zh-CN" altLang="en-US" sz="2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p:txBody>
        </p:sp>
      </p:grpSp>
      <p:sp>
        <p:nvSpPr>
          <p:cNvPr id="19" name="矩形 18"/>
          <p:cNvSpPr/>
          <p:nvPr/>
        </p:nvSpPr>
        <p:spPr>
          <a:xfrm>
            <a:off x="2687611" y="4316416"/>
            <a:ext cx="8629677" cy="1292662"/>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a:t>
            </a:r>
            <a:r>
              <a:rPr lang="zh-CN" altLang="en-US" sz="1400" b="1" dirty="0">
                <a:solidFill>
                  <a:srgbClr val="FAEED8"/>
                </a:solidFill>
                <a:cs typeface="+mn-ea"/>
                <a:sym typeface="+mn-lt"/>
              </a:rPr>
              <a:t>第七条</a:t>
            </a:r>
            <a:r>
              <a:rPr lang="en-US" altLang="zh-CN" sz="1400" b="1" dirty="0">
                <a:solidFill>
                  <a:srgbClr val="FAEED8"/>
                </a:solidFill>
                <a:cs typeface="+mn-ea"/>
                <a:sym typeface="+mn-lt"/>
              </a:rPr>
              <a:t>]	</a:t>
            </a:r>
            <a:r>
              <a:rPr lang="zh-CN" altLang="en-US" sz="1400" b="1" dirty="0">
                <a:solidFill>
                  <a:srgbClr val="FAEED8"/>
                </a:solidFill>
                <a:cs typeface="+mn-ea"/>
                <a:sym typeface="+mn-lt"/>
              </a:rPr>
              <a:t>党组织和党员违反党章和其他党内法规，违反国家法律法规，违反党和国家政策，违反社会主义道德，危害党、国家和人民利益的行为，依照规定应当给予纪律处理或者处分的，都必须受到追究。</a:t>
            </a:r>
          </a:p>
          <a:p>
            <a:pPr algn="just" defTabSz="914400">
              <a:lnSpc>
                <a:spcPct val="150000"/>
              </a:lnSpc>
              <a:defRPr/>
            </a:pPr>
            <a:r>
              <a:rPr lang="zh-CN" altLang="en-US" sz="1400" b="1" dirty="0">
                <a:solidFill>
                  <a:srgbClr val="FAEED8"/>
                </a:solidFill>
                <a:cs typeface="+mn-ea"/>
                <a:sym typeface="+mn-lt"/>
              </a:rPr>
              <a:t>重点查处党的十八大以来不收敛、不收手，问题线索反映集中、群众反映强烈，政治问题和经济问题交织的腐败案件，违反中央八项规定精神的问题。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5"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8" name="组合 7"/>
          <p:cNvGrpSpPr/>
          <p:nvPr/>
        </p:nvGrpSpPr>
        <p:grpSpPr>
          <a:xfrm>
            <a:off x="5417105" y="1892777"/>
            <a:ext cx="4237614" cy="960529"/>
            <a:chOff x="874711" y="2493057"/>
            <a:chExt cx="4237614" cy="960529"/>
          </a:xfrm>
        </p:grpSpPr>
        <p:sp>
          <p:nvSpPr>
            <p:cNvPr id="9" name="矩形 8"/>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10" name="文本框 9"/>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1" name="组合 10"/>
          <p:cNvGrpSpPr/>
          <p:nvPr/>
        </p:nvGrpSpPr>
        <p:grpSpPr>
          <a:xfrm>
            <a:off x="1034733" y="1801792"/>
            <a:ext cx="4319862" cy="973308"/>
            <a:chOff x="874713" y="1390312"/>
            <a:chExt cx="4319862" cy="973308"/>
          </a:xfrm>
        </p:grpSpPr>
        <p:sp>
          <p:nvSpPr>
            <p:cNvPr id="12" name="矩形 11"/>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3" name="图片 12"/>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4" name="圆角矩形 13"/>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93312B"/>
                </a:solidFill>
                <a:cs typeface="+mn-ea"/>
                <a:sym typeface="+mn-lt"/>
              </a:rPr>
              <a:t>四个意识</a:t>
            </a:r>
            <a:endParaRPr kumimoji="1" lang="en-US" altLang="zh-CN" sz="2000" b="1" dirty="0">
              <a:solidFill>
                <a:srgbClr val="93312B"/>
              </a:solidFill>
              <a:cs typeface="+mn-ea"/>
              <a:sym typeface="+mn-lt"/>
            </a:endParaRPr>
          </a:p>
          <a:p>
            <a:pPr algn="ctr"/>
            <a:r>
              <a:rPr kumimoji="1" lang="zh-CN" altLang="en-US" sz="2000" b="1" dirty="0">
                <a:solidFill>
                  <a:srgbClr val="93312B"/>
                </a:solidFill>
                <a:cs typeface="+mn-ea"/>
                <a:sym typeface="+mn-lt"/>
              </a:rPr>
              <a:t>四种形态</a:t>
            </a:r>
            <a:endParaRPr kumimoji="1" lang="en-US" altLang="zh-CN" sz="2000" b="1" dirty="0">
              <a:solidFill>
                <a:srgbClr val="93312B"/>
              </a:solidFill>
              <a:cs typeface="+mn-ea"/>
              <a:sym typeface="+mn-lt"/>
            </a:endParaRPr>
          </a:p>
        </p:txBody>
      </p:sp>
      <p:sp>
        <p:nvSpPr>
          <p:cNvPr id="16" name="圆角矩形 15"/>
          <p:cNvSpPr/>
          <p:nvPr/>
        </p:nvSpPr>
        <p:spPr>
          <a:xfrm>
            <a:off x="1034733" y="4436389"/>
            <a:ext cx="1379687" cy="1337985"/>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3312B"/>
                </a:solidFill>
                <a:cs typeface="+mn-ea"/>
                <a:sym typeface="+mn-lt"/>
              </a:rPr>
              <a:t>条例</a:t>
            </a:r>
            <a:endParaRPr kumimoji="1" lang="en-US" altLang="zh-CN" sz="2400" b="1" dirty="0">
              <a:solidFill>
                <a:srgbClr val="93312B"/>
              </a:solidFill>
              <a:cs typeface="+mn-ea"/>
              <a:sym typeface="+mn-lt"/>
            </a:endParaRPr>
          </a:p>
          <a:p>
            <a:pPr algn="ctr"/>
            <a:r>
              <a:rPr kumimoji="1" lang="zh-CN" altLang="en-US" sz="2400" b="1" dirty="0">
                <a:solidFill>
                  <a:srgbClr val="93312B"/>
                </a:solidFill>
                <a:cs typeface="+mn-ea"/>
                <a:sym typeface="+mn-lt"/>
              </a:rPr>
              <a:t>原文</a:t>
            </a:r>
          </a:p>
        </p:txBody>
      </p:sp>
      <p:grpSp>
        <p:nvGrpSpPr>
          <p:cNvPr id="19" name="组合 18"/>
          <p:cNvGrpSpPr/>
          <p:nvPr/>
        </p:nvGrpSpPr>
        <p:grpSpPr>
          <a:xfrm>
            <a:off x="2994660" y="3167596"/>
            <a:ext cx="8297976" cy="834797"/>
            <a:chOff x="2994660" y="3167596"/>
            <a:chExt cx="8297976" cy="834797"/>
          </a:xfrm>
        </p:grpSpPr>
        <p:sp>
          <p:nvSpPr>
            <p:cNvPr id="15" name="圆角矩形 14"/>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kumimoji="1" lang="zh-CN" altLang="en-US" b="1" dirty="0">
                  <a:gradFill>
                    <a:gsLst>
                      <a:gs pos="0">
                        <a:srgbClr val="F7F2DE"/>
                      </a:gs>
                      <a:gs pos="100000">
                        <a:srgbClr val="F5CC99"/>
                      </a:gs>
                    </a:gsLst>
                    <a:lin ang="5400000" scaled="0"/>
                  </a:gradFill>
                  <a:cs typeface="+mn-ea"/>
                  <a:sym typeface="+mn-lt"/>
                </a:rPr>
                <a:t>政治意识、大局意识、核心意识、看齐意识和运用监督执纪“四种形态”的内容</a:t>
              </a:r>
            </a:p>
          </p:txBody>
        </p:sp>
        <p:sp>
          <p:nvSpPr>
            <p:cNvPr id="18" name="矩形 17"/>
            <p:cNvSpPr/>
            <p:nvPr/>
          </p:nvSpPr>
          <p:spPr>
            <a:xfrm>
              <a:off x="3283747" y="3307051"/>
              <a:ext cx="1185384" cy="553998"/>
            </a:xfrm>
            <a:prstGeom prst="rect">
              <a:avLst/>
            </a:prstGeom>
          </p:spPr>
          <p:txBody>
            <a:bodyPr wrap="square" lIns="0" tIns="0" rIns="0" bIns="0">
              <a:spAutoFit/>
            </a:bodyPr>
            <a:lstStyle/>
            <a:p>
              <a:pP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增写</a:t>
              </a:r>
            </a:p>
          </p:txBody>
        </p:sp>
      </p:grpSp>
      <p:sp>
        <p:nvSpPr>
          <p:cNvPr id="20" name="矩形 19"/>
          <p:cNvSpPr/>
          <p:nvPr/>
        </p:nvSpPr>
        <p:spPr>
          <a:xfrm>
            <a:off x="2687611" y="4316416"/>
            <a:ext cx="8629677" cy="1615827"/>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a:t>
            </a:r>
            <a:r>
              <a:rPr lang="zh-CN" altLang="en-US" sz="1400" b="1" dirty="0">
                <a:solidFill>
                  <a:srgbClr val="FAEED8"/>
                </a:solidFill>
                <a:cs typeface="+mn-ea"/>
                <a:sym typeface="+mn-lt"/>
              </a:rPr>
              <a:t>第三条</a:t>
            </a:r>
            <a:r>
              <a:rPr lang="en-US" altLang="zh-CN" sz="1400" b="1" dirty="0">
                <a:solidFill>
                  <a:srgbClr val="FAEED8"/>
                </a:solidFill>
                <a:cs typeface="+mn-ea"/>
                <a:sym typeface="+mn-lt"/>
              </a:rPr>
              <a:t>]	</a:t>
            </a:r>
            <a:r>
              <a:rPr lang="zh-CN" altLang="en-US" sz="1400" b="1" dirty="0">
                <a:solidFill>
                  <a:srgbClr val="FAEED8"/>
                </a:solidFill>
                <a:cs typeface="+mn-ea"/>
                <a:sym typeface="+mn-lt"/>
              </a:rPr>
              <a:t>党组织和党员必须牢固树立政治意识、大局意识、核心意识、看齐意识，自觉遵守党章，严格执行和维护党的纪律，自觉接受党的纪律约束，模范遵守国家法律法规。</a:t>
            </a:r>
          </a:p>
          <a:p>
            <a:pPr algn="just" defTabSz="914400">
              <a:lnSpc>
                <a:spcPct val="150000"/>
              </a:lnSpc>
              <a:defRPr/>
            </a:pPr>
            <a:r>
              <a:rPr lang="en-US" altLang="zh-CN" sz="1400" b="1" dirty="0">
                <a:solidFill>
                  <a:srgbClr val="FAEED8"/>
                </a:solidFill>
                <a:cs typeface="+mn-ea"/>
                <a:sym typeface="+mn-lt"/>
              </a:rPr>
              <a:t>[</a:t>
            </a:r>
            <a:r>
              <a:rPr lang="zh-CN" altLang="en-US" sz="1400" b="1" dirty="0">
                <a:solidFill>
                  <a:srgbClr val="FAEED8"/>
                </a:solidFill>
                <a:cs typeface="+mn-ea"/>
                <a:sym typeface="+mn-lt"/>
              </a:rPr>
              <a:t>第五条</a:t>
            </a:r>
            <a:r>
              <a:rPr lang="en-US" altLang="zh-CN" sz="1400" b="1" dirty="0">
                <a:solidFill>
                  <a:srgbClr val="FAEED8"/>
                </a:solidFill>
                <a:cs typeface="+mn-ea"/>
                <a:sym typeface="+mn-lt"/>
              </a:rPr>
              <a:t>]	</a:t>
            </a:r>
            <a:r>
              <a:rPr lang="zh-CN" altLang="en-US" sz="1400" b="1" dirty="0">
                <a:solidFill>
                  <a:srgbClr val="FAEED8"/>
                </a:solidFill>
                <a:cs typeface="+mn-ea"/>
                <a:sym typeface="+mn-lt"/>
              </a:rPr>
              <a:t>运用监督执纪“ 四种形态”， 经常开展批评和自我批评、约谈函询，让“红红脸、出出汗</a:t>
            </a:r>
            <a:r>
              <a:rPr lang="en-US" altLang="zh-CN" sz="1400" b="1" dirty="0">
                <a:solidFill>
                  <a:srgbClr val="FAEED8"/>
                </a:solidFill>
                <a:cs typeface="+mn-ea"/>
                <a:sym typeface="+mn-lt"/>
              </a:rPr>
              <a:t>"</a:t>
            </a:r>
            <a:r>
              <a:rPr lang="zh-CN" altLang="en-US" sz="1400" b="1" dirty="0">
                <a:solidFill>
                  <a:srgbClr val="FAEED8"/>
                </a:solidFill>
                <a:cs typeface="+mn-ea"/>
                <a:sym typeface="+mn-lt"/>
              </a:rPr>
              <a:t>成为常态</a:t>
            </a:r>
            <a:r>
              <a:rPr lang="en-US" altLang="zh-CN" sz="1400" b="1" dirty="0">
                <a:solidFill>
                  <a:srgbClr val="FAEED8"/>
                </a:solidFill>
                <a:cs typeface="+mn-ea"/>
                <a:sym typeface="+mn-lt"/>
              </a:rPr>
              <a:t>;</a:t>
            </a:r>
            <a:r>
              <a:rPr lang="zh-CN" altLang="en-US" sz="1400" b="1" dirty="0">
                <a:solidFill>
                  <a:srgbClr val="FAEED8"/>
                </a:solidFill>
                <a:cs typeface="+mn-ea"/>
                <a:sym typeface="+mn-lt"/>
              </a:rPr>
              <a:t>党纪轻处分、组织调整成为违纪处理的大多数</a:t>
            </a:r>
            <a:r>
              <a:rPr lang="en-US" altLang="zh-CN" sz="1400" b="1" dirty="0">
                <a:solidFill>
                  <a:srgbClr val="FAEED8"/>
                </a:solidFill>
                <a:cs typeface="+mn-ea"/>
                <a:sym typeface="+mn-lt"/>
              </a:rPr>
              <a:t>;</a:t>
            </a:r>
            <a:r>
              <a:rPr lang="zh-CN" altLang="en-US" sz="1400" b="1" dirty="0">
                <a:solidFill>
                  <a:srgbClr val="FAEED8"/>
                </a:solidFill>
                <a:cs typeface="+mn-ea"/>
                <a:sym typeface="+mn-lt"/>
              </a:rPr>
              <a:t>党纪重处分、重大职务调整的成为少数</a:t>
            </a:r>
            <a:r>
              <a:rPr lang="en-US" altLang="zh-CN" sz="1400" b="1" dirty="0">
                <a:solidFill>
                  <a:srgbClr val="FAEED8"/>
                </a:solidFill>
                <a:cs typeface="+mn-ea"/>
                <a:sym typeface="+mn-lt"/>
              </a:rPr>
              <a:t>;</a:t>
            </a:r>
            <a:r>
              <a:rPr lang="zh-CN" altLang="en-US" sz="1400" b="1" dirty="0">
                <a:solidFill>
                  <a:srgbClr val="FAEED8"/>
                </a:solidFill>
                <a:cs typeface="+mn-ea"/>
                <a:sym typeface="+mn-lt"/>
              </a:rPr>
              <a:t>严重违纪涉嫌违法立案审查的成为极少数。</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6"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8" name="组合 7"/>
          <p:cNvGrpSpPr/>
          <p:nvPr/>
        </p:nvGrpSpPr>
        <p:grpSpPr>
          <a:xfrm>
            <a:off x="5417105" y="1892777"/>
            <a:ext cx="4237614" cy="960529"/>
            <a:chOff x="874711" y="2493057"/>
            <a:chExt cx="4237614" cy="960529"/>
          </a:xfrm>
        </p:grpSpPr>
        <p:sp>
          <p:nvSpPr>
            <p:cNvPr id="9" name="矩形 8"/>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10" name="文本框 9"/>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1" name="组合 10"/>
          <p:cNvGrpSpPr/>
          <p:nvPr/>
        </p:nvGrpSpPr>
        <p:grpSpPr>
          <a:xfrm>
            <a:off x="1034733" y="1801792"/>
            <a:ext cx="4319862" cy="973308"/>
            <a:chOff x="874713" y="1390312"/>
            <a:chExt cx="4319862" cy="973308"/>
          </a:xfrm>
        </p:grpSpPr>
        <p:sp>
          <p:nvSpPr>
            <p:cNvPr id="12" name="矩形 11"/>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3" name="图片 12"/>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4" name="圆角矩形 13"/>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93312B"/>
                </a:solidFill>
                <a:cs typeface="+mn-ea"/>
                <a:sym typeface="+mn-lt"/>
              </a:rPr>
              <a:t>五处纪法衔接</a:t>
            </a:r>
            <a:endParaRPr kumimoji="1" lang="en-US" altLang="zh-CN" sz="2000" b="1" dirty="0">
              <a:solidFill>
                <a:srgbClr val="93312B"/>
              </a:solidFill>
              <a:cs typeface="+mn-ea"/>
              <a:sym typeface="+mn-lt"/>
            </a:endParaRPr>
          </a:p>
        </p:txBody>
      </p:sp>
      <p:sp>
        <p:nvSpPr>
          <p:cNvPr id="15" name="圆角矩形 14"/>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kumimoji="1" lang="zh-CN" altLang="en-US" sz="2400" b="1" dirty="0">
                <a:gradFill>
                  <a:gsLst>
                    <a:gs pos="0">
                      <a:srgbClr val="F7F2DE"/>
                    </a:gs>
                    <a:gs pos="100000">
                      <a:srgbClr val="F5CC99"/>
                    </a:gs>
                  </a:gsLst>
                  <a:lin ang="5400000" scaled="0"/>
                </a:gradFill>
                <a:cs typeface="+mn-ea"/>
                <a:sym typeface="+mn-lt"/>
              </a:rPr>
              <a:t>即对党纪与国法的衔接作出详细规定</a:t>
            </a:r>
          </a:p>
        </p:txBody>
      </p:sp>
      <p:pic>
        <p:nvPicPr>
          <p:cNvPr id="22" name="图片 21"/>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1034733" y="4325558"/>
            <a:ext cx="1383109" cy="1222763"/>
          </a:xfrm>
          <a:prstGeom prst="rect">
            <a:avLst/>
          </a:prstGeom>
        </p:spPr>
      </p:pic>
      <p:sp>
        <p:nvSpPr>
          <p:cNvPr id="23" name="矩形 22"/>
          <p:cNvSpPr/>
          <p:nvPr/>
        </p:nvSpPr>
        <p:spPr>
          <a:xfrm>
            <a:off x="2662959" y="4467884"/>
            <a:ext cx="8629677" cy="1064522"/>
          </a:xfrm>
          <a:prstGeom prst="rect">
            <a:avLst/>
          </a:prstGeom>
        </p:spPr>
        <p:txBody>
          <a:bodyPr wrap="square" lIns="0" tIns="0" rIns="0" bIns="0">
            <a:spAutoFit/>
          </a:bodyPr>
          <a:lstStyle/>
          <a:p>
            <a:pPr algn="just" defTabSz="914400">
              <a:lnSpc>
                <a:spcPct val="150000"/>
              </a:lnSpc>
              <a:defRPr/>
            </a:pPr>
            <a:r>
              <a:rPr lang="zh-CN" altLang="en-US" sz="1600" b="1" dirty="0">
                <a:solidFill>
                  <a:srgbClr val="FAEED8"/>
                </a:solidFill>
                <a:cs typeface="+mn-ea"/>
                <a:sym typeface="+mn-lt"/>
              </a:rPr>
              <a:t>对党纪与国法的衔接在第</a:t>
            </a:r>
            <a:r>
              <a:rPr lang="en-US" altLang="zh-CN" sz="1600" b="1" dirty="0">
                <a:solidFill>
                  <a:srgbClr val="FAEED8"/>
                </a:solidFill>
                <a:cs typeface="+mn-ea"/>
                <a:sym typeface="+mn-lt"/>
              </a:rPr>
              <a:t>27</a:t>
            </a:r>
            <a:r>
              <a:rPr lang="zh-CN" altLang="en-US" sz="1600" b="1" dirty="0">
                <a:solidFill>
                  <a:srgbClr val="FAEED8"/>
                </a:solidFill>
                <a:cs typeface="+mn-ea"/>
                <a:sym typeface="+mn-lt"/>
              </a:rPr>
              <a:t>至</a:t>
            </a:r>
            <a:r>
              <a:rPr lang="en-US" altLang="zh-CN" sz="1600" b="1" dirty="0">
                <a:solidFill>
                  <a:srgbClr val="FAEED8"/>
                </a:solidFill>
                <a:cs typeface="+mn-ea"/>
                <a:sym typeface="+mn-lt"/>
              </a:rPr>
              <a:t>30</a:t>
            </a:r>
            <a:r>
              <a:rPr lang="zh-CN" altLang="en-US" sz="1600" b="1" dirty="0">
                <a:solidFill>
                  <a:srgbClr val="FAEED8"/>
                </a:solidFill>
                <a:cs typeface="+mn-ea"/>
                <a:sym typeface="+mn-lt"/>
              </a:rPr>
              <a:t>条、第</a:t>
            </a:r>
            <a:r>
              <a:rPr lang="en-US" altLang="zh-CN" sz="1600" b="1" dirty="0">
                <a:solidFill>
                  <a:srgbClr val="FAEED8"/>
                </a:solidFill>
                <a:cs typeface="+mn-ea"/>
                <a:sym typeface="+mn-lt"/>
              </a:rPr>
              <a:t>33</a:t>
            </a:r>
            <a:r>
              <a:rPr lang="zh-CN" altLang="en-US" sz="1600" b="1" dirty="0">
                <a:solidFill>
                  <a:srgbClr val="FAEED8"/>
                </a:solidFill>
                <a:cs typeface="+mn-ea"/>
                <a:sym typeface="+mn-lt"/>
              </a:rPr>
              <a:t>条中作出详细规定。如增加规定党组织在纪律审查中发现党员严重违纪涉嫌犯罪的</a:t>
            </a:r>
            <a:r>
              <a:rPr lang="en-US" altLang="zh-CN" sz="1600" b="1" dirty="0">
                <a:solidFill>
                  <a:srgbClr val="FAEED8"/>
                </a:solidFill>
                <a:cs typeface="+mn-ea"/>
                <a:sym typeface="+mn-lt"/>
              </a:rPr>
              <a:t>,</a:t>
            </a:r>
            <a:r>
              <a:rPr lang="zh-CN" altLang="en-US" sz="1600" b="1" dirty="0">
                <a:solidFill>
                  <a:srgbClr val="FAEED8"/>
                </a:solidFill>
                <a:cs typeface="+mn-ea"/>
                <a:sym typeface="+mn-lt"/>
              </a:rPr>
              <a:t>原则上先作出党纪处分决定</a:t>
            </a:r>
            <a:r>
              <a:rPr lang="en-US" altLang="zh-CN" sz="1600" b="1" dirty="0">
                <a:solidFill>
                  <a:srgbClr val="FAEED8"/>
                </a:solidFill>
                <a:cs typeface="+mn-ea"/>
                <a:sym typeface="+mn-lt"/>
              </a:rPr>
              <a:t>,</a:t>
            </a:r>
            <a:r>
              <a:rPr lang="zh-CN" altLang="en-US" sz="1600" b="1" dirty="0">
                <a:solidFill>
                  <a:srgbClr val="FAEED8"/>
                </a:solidFill>
                <a:cs typeface="+mn-ea"/>
                <a:sym typeface="+mn-lt"/>
              </a:rPr>
              <a:t>并按照规定给予政务处分后</a:t>
            </a:r>
            <a:r>
              <a:rPr lang="en-US" altLang="zh-CN" sz="1600" b="1" dirty="0">
                <a:solidFill>
                  <a:srgbClr val="FAEED8"/>
                </a:solidFill>
                <a:cs typeface="+mn-ea"/>
                <a:sym typeface="+mn-lt"/>
              </a:rPr>
              <a:t>,</a:t>
            </a:r>
            <a:r>
              <a:rPr lang="zh-CN" altLang="en-US" sz="1600" b="1" dirty="0">
                <a:solidFill>
                  <a:srgbClr val="FAEED8"/>
                </a:solidFill>
                <a:cs typeface="+mn-ea"/>
                <a:sym typeface="+mn-lt"/>
              </a:rPr>
              <a:t>再移送有关国家机关依法处理等</a:t>
            </a:r>
            <a:r>
              <a:rPr lang="en-US" altLang="zh-CN" sz="1600" b="1" dirty="0">
                <a:solidFill>
                  <a:srgbClr val="FAEED8"/>
                </a:solidFill>
                <a:cs typeface="+mn-ea"/>
                <a:sym typeface="+mn-lt"/>
              </a:rPr>
              <a:t>;</a:t>
            </a:r>
            <a:endParaRPr lang="zh-CN" altLang="en-US" sz="1600" b="1" dirty="0">
              <a:solidFill>
                <a:srgbClr val="FAEED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8" name="组合 7"/>
          <p:cNvGrpSpPr/>
          <p:nvPr/>
        </p:nvGrpSpPr>
        <p:grpSpPr>
          <a:xfrm>
            <a:off x="5417105" y="1892777"/>
            <a:ext cx="4237614" cy="960529"/>
            <a:chOff x="874711" y="2493057"/>
            <a:chExt cx="4237614" cy="960529"/>
          </a:xfrm>
        </p:grpSpPr>
        <p:sp>
          <p:nvSpPr>
            <p:cNvPr id="9" name="矩形 8"/>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10" name="文本框 9"/>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1" name="组合 10"/>
          <p:cNvGrpSpPr/>
          <p:nvPr/>
        </p:nvGrpSpPr>
        <p:grpSpPr>
          <a:xfrm>
            <a:off x="1034733" y="1801792"/>
            <a:ext cx="4319862" cy="973308"/>
            <a:chOff x="874713" y="1390312"/>
            <a:chExt cx="4319862" cy="973308"/>
          </a:xfrm>
        </p:grpSpPr>
        <p:sp>
          <p:nvSpPr>
            <p:cNvPr id="12" name="矩形 11"/>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3" name="图片 12"/>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4" name="圆角矩形 13"/>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3312B"/>
                </a:solidFill>
                <a:cs typeface="+mn-ea"/>
                <a:sym typeface="+mn-lt"/>
              </a:rPr>
              <a:t>六个从严</a:t>
            </a:r>
            <a:endParaRPr kumimoji="1" lang="en-US" altLang="zh-CN" sz="2400" b="1" dirty="0">
              <a:solidFill>
                <a:srgbClr val="93312B"/>
              </a:solidFill>
              <a:cs typeface="+mn-ea"/>
              <a:sym typeface="+mn-lt"/>
            </a:endParaRPr>
          </a:p>
        </p:txBody>
      </p:sp>
      <p:sp>
        <p:nvSpPr>
          <p:cNvPr id="15" name="圆角矩形 14"/>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kumimoji="1" lang="zh-CN" altLang="en-US" sz="2400" b="1" dirty="0">
                <a:gradFill>
                  <a:gsLst>
                    <a:gs pos="0">
                      <a:srgbClr val="F7F2DE"/>
                    </a:gs>
                    <a:gs pos="100000">
                      <a:srgbClr val="F5CC99"/>
                    </a:gs>
                  </a:gsLst>
                  <a:lin ang="5400000" scaled="0"/>
                </a:gradFill>
                <a:cs typeface="+mn-ea"/>
                <a:sym typeface="+mn-lt"/>
              </a:rPr>
              <a:t>即对六种违纪行为从重或加重处分</a:t>
            </a:r>
          </a:p>
        </p:txBody>
      </p:sp>
      <p:pic>
        <p:nvPicPr>
          <p:cNvPr id="18" name="图片 17"/>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1034733" y="4325558"/>
            <a:ext cx="1383109" cy="1222763"/>
          </a:xfrm>
          <a:prstGeom prst="rect">
            <a:avLst/>
          </a:prstGeom>
        </p:spPr>
      </p:pic>
      <p:sp>
        <p:nvSpPr>
          <p:cNvPr id="19" name="矩形 18"/>
          <p:cNvSpPr/>
          <p:nvPr/>
        </p:nvSpPr>
        <p:spPr>
          <a:xfrm>
            <a:off x="2662959" y="4467884"/>
            <a:ext cx="8629677" cy="1064522"/>
          </a:xfrm>
          <a:prstGeom prst="rect">
            <a:avLst/>
          </a:prstGeom>
        </p:spPr>
        <p:txBody>
          <a:bodyPr wrap="square" lIns="0" tIns="0" rIns="0" bIns="0">
            <a:spAutoFit/>
          </a:bodyPr>
          <a:lstStyle/>
          <a:p>
            <a:pPr algn="just" defTabSz="914400">
              <a:lnSpc>
                <a:spcPct val="150000"/>
              </a:lnSpc>
              <a:defRPr/>
            </a:pPr>
            <a:r>
              <a:rPr lang="zh-CN" altLang="en-US" sz="1600" b="1" dirty="0">
                <a:solidFill>
                  <a:srgbClr val="FAEED8"/>
                </a:solidFill>
                <a:cs typeface="+mn-ea"/>
                <a:sym typeface="+mn-lt"/>
              </a:rPr>
              <a:t>即对组织、利用宗教活动反党，破坏民族团结</a:t>
            </a:r>
            <a:r>
              <a:rPr lang="en-US" altLang="zh-CN" sz="1600" b="1" dirty="0">
                <a:solidFill>
                  <a:srgbClr val="FAEED8"/>
                </a:solidFill>
                <a:cs typeface="+mn-ea"/>
                <a:sym typeface="+mn-lt"/>
              </a:rPr>
              <a:t>,</a:t>
            </a:r>
            <a:r>
              <a:rPr lang="zh-CN" altLang="en-US" sz="1600" b="1" dirty="0">
                <a:solidFill>
                  <a:srgbClr val="FAEED8"/>
                </a:solidFill>
                <a:cs typeface="+mn-ea"/>
                <a:sym typeface="+mn-lt"/>
              </a:rPr>
              <a:t>搞有组织的拉票贿选或者用公款拉票贿选</a:t>
            </a:r>
            <a:r>
              <a:rPr lang="en-US" altLang="zh-CN" sz="1600" b="1" dirty="0">
                <a:solidFill>
                  <a:srgbClr val="FAEED8"/>
                </a:solidFill>
                <a:cs typeface="+mn-ea"/>
                <a:sym typeface="+mn-lt"/>
              </a:rPr>
              <a:t>,</a:t>
            </a:r>
            <a:r>
              <a:rPr lang="zh-CN" altLang="en-US" sz="1600" b="1" dirty="0">
                <a:solidFill>
                  <a:srgbClr val="FAEED8"/>
                </a:solidFill>
                <a:cs typeface="+mn-ea"/>
                <a:sym typeface="+mn-lt"/>
              </a:rPr>
              <a:t>扶贫领域侵害群众利益，民生保障显失公平</a:t>
            </a:r>
            <a:r>
              <a:rPr lang="en-US" altLang="zh-CN" sz="1600" b="1" dirty="0">
                <a:solidFill>
                  <a:srgbClr val="FAEED8"/>
                </a:solidFill>
                <a:cs typeface="+mn-ea"/>
                <a:sym typeface="+mn-lt"/>
              </a:rPr>
              <a:t>,</a:t>
            </a:r>
            <a:r>
              <a:rPr lang="zh-CN" altLang="en-US" sz="1600" b="1" dirty="0">
                <a:solidFill>
                  <a:srgbClr val="FAEED8"/>
                </a:solidFill>
                <a:cs typeface="+mn-ea"/>
                <a:sym typeface="+mn-lt"/>
              </a:rPr>
              <a:t>组织利用宗族势力对抗中央方针政策、破坏基层组织建设，贯彻新发展理念失职等种违纪行为从重或加重处分</a:t>
            </a:r>
            <a:r>
              <a:rPr lang="en-US" altLang="zh-CN" sz="1600" b="1" dirty="0">
                <a:solidFill>
                  <a:srgbClr val="FAEED8"/>
                </a:solidFill>
                <a:cs typeface="+mn-ea"/>
                <a:sym typeface="+mn-lt"/>
              </a:rPr>
              <a:t>;</a:t>
            </a:r>
            <a:endParaRPr lang="zh-CN" altLang="en-US" sz="1600" b="1" dirty="0">
              <a:solidFill>
                <a:srgbClr val="FAEED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5417105" y="1892777"/>
            <a:ext cx="4237614" cy="960529"/>
            <a:chOff x="874711" y="2493057"/>
            <a:chExt cx="4237614" cy="960529"/>
          </a:xfrm>
        </p:grpSpPr>
        <p:sp>
          <p:nvSpPr>
            <p:cNvPr id="8" name="矩形 7"/>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9" name="文本框 8"/>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0" name="组合 9"/>
          <p:cNvGrpSpPr/>
          <p:nvPr/>
        </p:nvGrpSpPr>
        <p:grpSpPr>
          <a:xfrm>
            <a:off x="1034733" y="1801792"/>
            <a:ext cx="4319862" cy="973308"/>
            <a:chOff x="874713" y="1390312"/>
            <a:chExt cx="4319862" cy="973308"/>
          </a:xfrm>
        </p:grpSpPr>
        <p:sp>
          <p:nvSpPr>
            <p:cNvPr id="11" name="矩形 10"/>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2" name="图片 11"/>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grpSp>
        <p:nvGrpSpPr>
          <p:cNvPr id="18" name="组合 17"/>
          <p:cNvGrpSpPr/>
          <p:nvPr/>
        </p:nvGrpSpPr>
        <p:grpSpPr>
          <a:xfrm>
            <a:off x="899364" y="3167596"/>
            <a:ext cx="10393272" cy="842032"/>
            <a:chOff x="899364" y="3167596"/>
            <a:chExt cx="10393272" cy="842032"/>
          </a:xfrm>
        </p:grpSpPr>
        <p:sp>
          <p:nvSpPr>
            <p:cNvPr id="13" name="圆角矩形 12"/>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93312B"/>
                  </a:solidFill>
                  <a:cs typeface="+mn-ea"/>
                  <a:sym typeface="+mn-lt"/>
                </a:rPr>
                <a:t>七个有之</a:t>
              </a:r>
              <a:endParaRPr kumimoji="1" lang="en-US" altLang="zh-CN" sz="2000" b="1" dirty="0">
                <a:solidFill>
                  <a:srgbClr val="93312B"/>
                </a:solidFill>
                <a:cs typeface="+mn-ea"/>
                <a:sym typeface="+mn-lt"/>
              </a:endParaRPr>
            </a:p>
          </p:txBody>
        </p:sp>
        <p:sp>
          <p:nvSpPr>
            <p:cNvPr id="14" name="圆角矩形 13"/>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gradFill>
                    <a:gsLst>
                      <a:gs pos="0">
                        <a:srgbClr val="F7F2DE"/>
                      </a:gs>
                      <a:gs pos="100000">
                        <a:srgbClr val="F5CC99"/>
                      </a:gs>
                    </a:gsLst>
                    <a:lin ang="5400000" scaled="0"/>
                  </a:gradFill>
                  <a:cs typeface="+mn-ea"/>
                  <a:sym typeface="+mn-lt"/>
                </a:rPr>
                <a:t>在</a:t>
              </a:r>
              <a:r>
                <a:rPr kumimoji="1" lang="en-US" altLang="zh-CN" b="1" dirty="0">
                  <a:gradFill>
                    <a:gsLst>
                      <a:gs pos="0">
                        <a:srgbClr val="F7F2DE"/>
                      </a:gs>
                      <a:gs pos="100000">
                        <a:srgbClr val="F5CC99"/>
                      </a:gs>
                    </a:gsLst>
                    <a:lin ang="5400000" scaled="0"/>
                  </a:gradFill>
                  <a:cs typeface="+mn-ea"/>
                  <a:sym typeface="+mn-lt"/>
                </a:rPr>
                <a:t>《</a:t>
              </a:r>
              <a:r>
                <a:rPr kumimoji="1" lang="zh-CN" altLang="en-US" b="1" dirty="0">
                  <a:gradFill>
                    <a:gsLst>
                      <a:gs pos="0">
                        <a:srgbClr val="F7F2DE"/>
                      </a:gs>
                      <a:gs pos="100000">
                        <a:srgbClr val="F5CC99"/>
                      </a:gs>
                    </a:gsLst>
                    <a:lin ang="5400000" scaled="0"/>
                  </a:gradFill>
                  <a:cs typeface="+mn-ea"/>
                  <a:sym typeface="+mn-lt"/>
                </a:rPr>
                <a:t>条例</a:t>
              </a:r>
              <a:r>
                <a:rPr kumimoji="1" lang="en-US" altLang="zh-CN" b="1" dirty="0">
                  <a:gradFill>
                    <a:gsLst>
                      <a:gs pos="0">
                        <a:srgbClr val="F7F2DE"/>
                      </a:gs>
                      <a:gs pos="100000">
                        <a:srgbClr val="F5CC99"/>
                      </a:gs>
                    </a:gsLst>
                    <a:lin ang="5400000" scaled="0"/>
                  </a:gradFill>
                  <a:cs typeface="+mn-ea"/>
                  <a:sym typeface="+mn-lt"/>
                </a:rPr>
                <a:t>》</a:t>
              </a:r>
              <a:r>
                <a:rPr kumimoji="1" lang="zh-CN" altLang="en-US" b="1" dirty="0">
                  <a:gradFill>
                    <a:gsLst>
                      <a:gs pos="0">
                        <a:srgbClr val="F7F2DE"/>
                      </a:gs>
                      <a:gs pos="100000">
                        <a:srgbClr val="F5CC99"/>
                      </a:gs>
                    </a:gsLst>
                    <a:lin ang="5400000" scaled="0"/>
                  </a:gradFill>
                  <a:cs typeface="+mn-ea"/>
                  <a:sym typeface="+mn-lt"/>
                </a:rPr>
                <a:t>中充实完善总书记反复强调警惕的““七个有之”问题的处分规定</a:t>
              </a:r>
            </a:p>
          </p:txBody>
        </p:sp>
      </p:grpSp>
      <p:sp>
        <p:nvSpPr>
          <p:cNvPr id="15" name="圆角矩形 14"/>
          <p:cNvSpPr/>
          <p:nvPr/>
        </p:nvSpPr>
        <p:spPr>
          <a:xfrm>
            <a:off x="1034733" y="4436389"/>
            <a:ext cx="1379687" cy="1337985"/>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3312B"/>
                </a:solidFill>
                <a:cs typeface="+mn-ea"/>
                <a:sym typeface="+mn-lt"/>
              </a:rPr>
              <a:t>七个</a:t>
            </a:r>
            <a:endParaRPr kumimoji="1" lang="en-US" altLang="zh-CN" sz="2400" b="1" dirty="0">
              <a:solidFill>
                <a:srgbClr val="93312B"/>
              </a:solidFill>
              <a:cs typeface="+mn-ea"/>
              <a:sym typeface="+mn-lt"/>
            </a:endParaRPr>
          </a:p>
          <a:p>
            <a:pPr algn="ctr"/>
            <a:r>
              <a:rPr kumimoji="1" lang="zh-CN" altLang="en-US" sz="2400" b="1" dirty="0">
                <a:solidFill>
                  <a:srgbClr val="93312B"/>
                </a:solidFill>
                <a:cs typeface="+mn-ea"/>
                <a:sym typeface="+mn-lt"/>
              </a:rPr>
              <a:t>有之</a:t>
            </a:r>
            <a:endParaRPr kumimoji="1" lang="en-US" altLang="zh-CN" sz="2400" b="1" dirty="0">
              <a:solidFill>
                <a:srgbClr val="93312B"/>
              </a:solidFill>
              <a:cs typeface="+mn-ea"/>
              <a:sym typeface="+mn-lt"/>
            </a:endParaRPr>
          </a:p>
        </p:txBody>
      </p:sp>
      <p:sp>
        <p:nvSpPr>
          <p:cNvPr id="19" name="矩形 18"/>
          <p:cNvSpPr/>
          <p:nvPr/>
        </p:nvSpPr>
        <p:spPr>
          <a:xfrm>
            <a:off x="2687611" y="4600104"/>
            <a:ext cx="8629677"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一些人无视党的政治纪律和政治规矩 ，为了自己的所谓仕途，为了自己的所谓影响力，搞任人唯亲、排斥异己的有之，搞团团伙伙、拉帮结派的有之</a:t>
            </a:r>
            <a:r>
              <a:rPr lang="en-US" altLang="zh-CN" sz="1400" b="1" dirty="0">
                <a:solidFill>
                  <a:srgbClr val="FAEED8"/>
                </a:solidFill>
                <a:cs typeface="+mn-ea"/>
                <a:sym typeface="+mn-lt"/>
              </a:rPr>
              <a:t>,</a:t>
            </a:r>
            <a:r>
              <a:rPr lang="zh-CN" altLang="en-US" sz="1400" b="1" dirty="0">
                <a:solidFill>
                  <a:srgbClr val="FAEED8"/>
                </a:solidFill>
                <a:cs typeface="+mn-ea"/>
                <a:sym typeface="+mn-lt"/>
              </a:rPr>
              <a:t>搞匿名诬告、制造谣言的有之，搞收买人心、拉动选票的有之，搞封官许愿、弹冠相庆的有之，搞自行其是、阳奉阴违的有之，搞尾大不掉、妄议中央的也有之。</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5382228"/>
            <a:ext cx="12192000" cy="1475772"/>
          </a:xfrm>
          <a:prstGeom prst="rect">
            <a:avLst/>
          </a:prstGeom>
          <a:solidFill>
            <a:srgbClr val="5C1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4" name="组合 3"/>
          <p:cNvGrpSpPr/>
          <p:nvPr/>
        </p:nvGrpSpPr>
        <p:grpSpPr>
          <a:xfrm>
            <a:off x="5194575" y="969198"/>
            <a:ext cx="2900555" cy="789108"/>
            <a:chOff x="834370" y="2493057"/>
            <a:chExt cx="2900555" cy="789108"/>
          </a:xfrm>
        </p:grpSpPr>
        <p:sp>
          <p:nvSpPr>
            <p:cNvPr id="5" name="矩形 4"/>
            <p:cNvSpPr/>
            <p:nvPr/>
          </p:nvSpPr>
          <p:spPr>
            <a:xfrm>
              <a:off x="874712" y="2493057"/>
              <a:ext cx="2860213" cy="553998"/>
            </a:xfrm>
            <a:prstGeom prst="rect">
              <a:avLst/>
            </a:prstGeom>
          </p:spPr>
          <p:txBody>
            <a:bodyPr wrap="square" lIns="0" tIns="0" rIns="0" bIns="0">
              <a:spAutoFit/>
            </a:bodyPr>
            <a:lstStyle/>
            <a:p>
              <a:pP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6" name="文本框 5"/>
            <p:cNvSpPr txBox="1"/>
            <p:nvPr/>
          </p:nvSpPr>
          <p:spPr>
            <a:xfrm>
              <a:off x="834370"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874713" y="825536"/>
            <a:ext cx="4319862" cy="973308"/>
            <a:chOff x="874713" y="1390312"/>
            <a:chExt cx="4319862" cy="973308"/>
          </a:xfrm>
        </p:grpSpPr>
        <p:sp>
          <p:nvSpPr>
            <p:cNvPr id="8" name="矩形 7"/>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9" name="图片 8"/>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10" name="矩形 9"/>
          <p:cNvSpPr/>
          <p:nvPr/>
        </p:nvSpPr>
        <p:spPr>
          <a:xfrm>
            <a:off x="874713" y="2411510"/>
            <a:ext cx="6362666" cy="2769989"/>
          </a:xfrm>
          <a:prstGeom prst="rect">
            <a:avLst/>
          </a:prstGeom>
        </p:spPr>
        <p:txBody>
          <a:bodyPr wrap="square" lIns="0" tIns="0" rIns="0" bIns="0">
            <a:spAutoFit/>
          </a:bodyPr>
          <a:lstStyle/>
          <a:p>
            <a:pPr defTabSz="914400">
              <a:lnSpc>
                <a:spcPct val="150000"/>
              </a:lnSpc>
              <a:defRPr/>
            </a:pPr>
            <a:r>
              <a:rPr lang="en-US" altLang="zh-CN" sz="2000" b="1" dirty="0">
                <a:solidFill>
                  <a:srgbClr val="FAEED8"/>
                </a:solidFill>
                <a:cs typeface="+mn-ea"/>
                <a:sym typeface="+mn-lt"/>
              </a:rPr>
              <a:t>2018</a:t>
            </a:r>
            <a:r>
              <a:rPr lang="zh-CN" altLang="en-US" sz="2000" b="1" dirty="0">
                <a:solidFill>
                  <a:srgbClr val="FAEED8"/>
                </a:solidFill>
                <a:cs typeface="+mn-ea"/>
                <a:sym typeface="+mn-lt"/>
              </a:rPr>
              <a:t>年</a:t>
            </a:r>
            <a:r>
              <a:rPr lang="en-US" altLang="zh-CN" sz="2000" b="1" dirty="0">
                <a:solidFill>
                  <a:srgbClr val="FAEED8"/>
                </a:solidFill>
                <a:cs typeface="+mn-ea"/>
                <a:sym typeface="+mn-lt"/>
              </a:rPr>
              <a:t>8</a:t>
            </a:r>
            <a:r>
              <a:rPr lang="zh-CN" altLang="en-US" sz="2000" b="1" dirty="0">
                <a:solidFill>
                  <a:srgbClr val="FAEED8"/>
                </a:solidFill>
                <a:cs typeface="+mn-ea"/>
                <a:sym typeface="+mn-lt"/>
              </a:rPr>
              <a:t>月</a:t>
            </a:r>
            <a:r>
              <a:rPr lang="en-US" altLang="zh-CN" sz="2000" b="1" dirty="0">
                <a:solidFill>
                  <a:srgbClr val="FAEED8"/>
                </a:solidFill>
                <a:cs typeface="+mn-ea"/>
                <a:sym typeface="+mn-lt"/>
              </a:rPr>
              <a:t>26</a:t>
            </a:r>
            <a:r>
              <a:rPr lang="zh-CN" altLang="en-US" sz="2000" b="1" dirty="0">
                <a:solidFill>
                  <a:srgbClr val="FAEED8"/>
                </a:solidFill>
                <a:cs typeface="+mn-ea"/>
                <a:sym typeface="+mn-lt"/>
              </a:rPr>
              <a:t>日</a:t>
            </a:r>
            <a:r>
              <a:rPr lang="en-US" altLang="zh-CN" sz="2000" b="1" dirty="0">
                <a:solidFill>
                  <a:srgbClr val="FAEED8"/>
                </a:solidFill>
                <a:cs typeface="+mn-ea"/>
                <a:sym typeface="+mn-lt"/>
              </a:rPr>
              <a:t>,</a:t>
            </a:r>
            <a:r>
              <a:rPr lang="zh-CN" altLang="en-US" sz="2000" b="1" dirty="0">
                <a:solidFill>
                  <a:srgbClr val="FAEED8"/>
                </a:solidFill>
                <a:cs typeface="+mn-ea"/>
                <a:sym typeface="+mn-lt"/>
              </a:rPr>
              <a:t>中共中央印发了新修订的</a:t>
            </a:r>
            <a:r>
              <a:rPr lang="en-US" altLang="zh-CN" sz="2000" b="1" dirty="0">
                <a:solidFill>
                  <a:srgbClr val="FAEED8"/>
                </a:solidFill>
                <a:cs typeface="+mn-ea"/>
                <a:sym typeface="+mn-lt"/>
              </a:rPr>
              <a:t>《</a:t>
            </a:r>
            <a:r>
              <a:rPr lang="zh-CN" altLang="en-US" sz="2000" b="1" dirty="0">
                <a:solidFill>
                  <a:srgbClr val="FAEED8"/>
                </a:solidFill>
                <a:cs typeface="+mn-ea"/>
                <a:sym typeface="+mn-lt"/>
              </a:rPr>
              <a:t>中国共产党纪律处分条例</a:t>
            </a:r>
            <a:r>
              <a:rPr lang="en-US" altLang="zh-CN" sz="2000" b="1" dirty="0">
                <a:solidFill>
                  <a:srgbClr val="FAEED8"/>
                </a:solidFill>
                <a:cs typeface="+mn-ea"/>
                <a:sym typeface="+mn-lt"/>
              </a:rPr>
              <a:t>》</a:t>
            </a:r>
            <a:r>
              <a:rPr lang="zh-CN" altLang="en-US" sz="2000" b="1" dirty="0">
                <a:solidFill>
                  <a:srgbClr val="FAEED8"/>
                </a:solidFill>
                <a:cs typeface="+mn-ea"/>
                <a:sym typeface="+mn-lt"/>
              </a:rPr>
              <a:t>。</a:t>
            </a:r>
            <a:endParaRPr lang="en-US" altLang="zh-CN" sz="2000" b="1" dirty="0">
              <a:solidFill>
                <a:srgbClr val="FAEED8"/>
              </a:solidFill>
              <a:cs typeface="+mn-ea"/>
              <a:sym typeface="+mn-lt"/>
            </a:endParaRPr>
          </a:p>
          <a:p>
            <a:pPr defTabSz="914400">
              <a:lnSpc>
                <a:spcPct val="150000"/>
              </a:lnSpc>
              <a:defRPr/>
            </a:pPr>
            <a:r>
              <a:rPr lang="zh-CN" altLang="en-US" sz="2000" b="1" dirty="0">
                <a:solidFill>
                  <a:srgbClr val="FAEED8"/>
                </a:solidFill>
                <a:cs typeface="+mn-ea"/>
                <a:sym typeface="+mn-lt"/>
              </a:rPr>
              <a:t>这是</a:t>
            </a:r>
            <a:r>
              <a:rPr lang="en-US" altLang="zh-CN" sz="2000" b="1" dirty="0">
                <a:solidFill>
                  <a:srgbClr val="FAEED8"/>
                </a:solidFill>
                <a:cs typeface="+mn-ea"/>
                <a:sym typeface="+mn-lt"/>
              </a:rPr>
              <a:t>《</a:t>
            </a:r>
            <a:r>
              <a:rPr lang="zh-CN" altLang="en-US" sz="2000" b="1" dirty="0">
                <a:solidFill>
                  <a:srgbClr val="FAEED8"/>
                </a:solidFill>
                <a:cs typeface="+mn-ea"/>
                <a:sym typeface="+mn-lt"/>
              </a:rPr>
              <a:t>条例</a:t>
            </a:r>
            <a:r>
              <a:rPr lang="en-US" altLang="zh-CN" sz="2000" b="1" dirty="0">
                <a:solidFill>
                  <a:srgbClr val="FAEED8"/>
                </a:solidFill>
                <a:cs typeface="+mn-ea"/>
                <a:sym typeface="+mn-lt"/>
              </a:rPr>
              <a:t>》</a:t>
            </a:r>
            <a:r>
              <a:rPr lang="zh-CN" altLang="en-US" sz="2000" b="1" dirty="0">
                <a:solidFill>
                  <a:srgbClr val="FAEED8"/>
                </a:solidFill>
                <a:cs typeface="+mn-ea"/>
                <a:sym typeface="+mn-lt"/>
              </a:rPr>
              <a:t>历史上的第三次修订，也是党的十八大后对</a:t>
            </a:r>
            <a:r>
              <a:rPr lang="en-US" altLang="zh-CN" sz="2000" b="1" dirty="0">
                <a:solidFill>
                  <a:srgbClr val="FAEED8"/>
                </a:solidFill>
                <a:cs typeface="+mn-ea"/>
                <a:sym typeface="+mn-lt"/>
              </a:rPr>
              <a:t>《</a:t>
            </a:r>
            <a:r>
              <a:rPr lang="zh-CN" altLang="en-US" sz="2000" b="1" dirty="0">
                <a:solidFill>
                  <a:srgbClr val="FAEED8"/>
                </a:solidFill>
                <a:cs typeface="+mn-ea"/>
                <a:sym typeface="+mn-lt"/>
              </a:rPr>
              <a:t>条例</a:t>
            </a:r>
            <a:r>
              <a:rPr lang="en-US" altLang="zh-CN" sz="2000" b="1" dirty="0">
                <a:solidFill>
                  <a:srgbClr val="FAEED8"/>
                </a:solidFill>
                <a:cs typeface="+mn-ea"/>
                <a:sym typeface="+mn-lt"/>
              </a:rPr>
              <a:t>》</a:t>
            </a:r>
            <a:r>
              <a:rPr lang="zh-CN" altLang="en-US" sz="2000" b="1" dirty="0">
                <a:solidFill>
                  <a:srgbClr val="FAEED8"/>
                </a:solidFill>
                <a:cs typeface="+mn-ea"/>
                <a:sym typeface="+mn-lt"/>
              </a:rPr>
              <a:t>的第二次修订，是时隔近三年后，中共中央再次向全党划出的新的纪律“底线”，再次释放出的以铁的纪律管党治党的强烈信号。</a:t>
            </a:r>
          </a:p>
        </p:txBody>
      </p:sp>
      <p:grpSp>
        <p:nvGrpSpPr>
          <p:cNvPr id="3" name="组合 2"/>
          <p:cNvGrpSpPr/>
          <p:nvPr/>
        </p:nvGrpSpPr>
        <p:grpSpPr>
          <a:xfrm>
            <a:off x="7911089" y="2153172"/>
            <a:ext cx="3005847" cy="3800595"/>
            <a:chOff x="7879404" y="2184280"/>
            <a:chExt cx="3005847" cy="3800595"/>
          </a:xfrm>
          <a:effectLst>
            <a:outerShdw blurRad="152400" dist="38100" dir="2700000" algn="tl" rotWithShape="0">
              <a:srgbClr val="5C1418">
                <a:alpha val="12000"/>
              </a:srgbClr>
            </a:outerShdw>
            <a:reflection blurRad="190500" stA="41000" endPos="45000" dir="5400000" sy="-100000" algn="bl" rotWithShape="0"/>
          </a:effectLst>
          <a:scene3d>
            <a:camera prst="perspectiveContrastingLeftFacing" fov="2700000">
              <a:rot lat="623785" lon="2636332" rev="0"/>
            </a:camera>
            <a:lightRig rig="threePt" dir="t"/>
          </a:scene3d>
        </p:grpSpPr>
        <p:sp>
          <p:nvSpPr>
            <p:cNvPr id="2" name="圆角矩形 1"/>
            <p:cNvSpPr/>
            <p:nvPr/>
          </p:nvSpPr>
          <p:spPr>
            <a:xfrm>
              <a:off x="7879404" y="2184280"/>
              <a:ext cx="3005847" cy="3800595"/>
            </a:xfrm>
            <a:prstGeom prst="roundRect">
              <a:avLst>
                <a:gd name="adj" fmla="val 6635"/>
              </a:avLst>
            </a:prstGeom>
            <a:gradFill>
              <a:gsLst>
                <a:gs pos="0">
                  <a:srgbClr val="F7F2DE"/>
                </a:gs>
                <a:gs pos="100000">
                  <a:srgbClr val="F5CC99"/>
                </a:gs>
              </a:gsLst>
              <a:lin ang="5400000" scaled="1"/>
            </a:grad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1" name="组合 10"/>
            <p:cNvGrpSpPr/>
            <p:nvPr/>
          </p:nvGrpSpPr>
          <p:grpSpPr>
            <a:xfrm>
              <a:off x="7952221" y="3026481"/>
              <a:ext cx="2860213" cy="1221428"/>
              <a:chOff x="691460" y="2045826"/>
              <a:chExt cx="2860213" cy="1221428"/>
            </a:xfrm>
          </p:grpSpPr>
          <p:sp>
            <p:nvSpPr>
              <p:cNvPr id="12" name="矩形 11"/>
              <p:cNvSpPr/>
              <p:nvPr/>
            </p:nvSpPr>
            <p:spPr>
              <a:xfrm>
                <a:off x="691460" y="2045826"/>
                <a:ext cx="2860213" cy="984885"/>
              </a:xfrm>
              <a:prstGeom prst="rect">
                <a:avLst/>
              </a:prstGeom>
              <a:sp3d/>
            </p:spPr>
            <p:txBody>
              <a:bodyPr wrap="square" lIns="0" tIns="0" rIns="0" bIns="0">
                <a:spAutoFit/>
              </a:bodyPr>
              <a:lstStyle/>
              <a:p>
                <a:pPr algn="ctr" defTabSz="914400">
                  <a:defRPr/>
                </a:pPr>
                <a:r>
                  <a:rPr lang="zh-CN" altLang="en-US" sz="3200" dirty="0">
                    <a:solidFill>
                      <a:srgbClr val="B24D3E"/>
                    </a:solidFill>
                    <a:effectLst>
                      <a:outerShdw blurRad="228600" dist="76200" dir="2700000" algn="tl" rotWithShape="0">
                        <a:prstClr val="black">
                          <a:alpha val="7000"/>
                        </a:prstClr>
                      </a:outerShdw>
                    </a:effectLst>
                    <a:cs typeface="+mn-ea"/>
                    <a:sym typeface="+mn-lt"/>
                  </a:rPr>
                  <a:t>中国共产党</a:t>
                </a:r>
                <a:endParaRPr lang="en-US" altLang="zh-CN" sz="3200" dirty="0">
                  <a:solidFill>
                    <a:srgbClr val="B24D3E"/>
                  </a:solidFill>
                  <a:effectLst>
                    <a:outerShdw blurRad="228600" dist="76200" dir="2700000" algn="tl" rotWithShape="0">
                      <a:prstClr val="black">
                        <a:alpha val="7000"/>
                      </a:prstClr>
                    </a:outerShdw>
                  </a:effectLst>
                  <a:cs typeface="+mn-ea"/>
                  <a:sym typeface="+mn-lt"/>
                </a:endParaRPr>
              </a:p>
              <a:p>
                <a:pPr algn="ctr" defTabSz="914400">
                  <a:defRPr/>
                </a:pPr>
                <a:r>
                  <a:rPr lang="zh-CN" altLang="en-US" sz="3200" dirty="0">
                    <a:solidFill>
                      <a:srgbClr val="B24D3E"/>
                    </a:solidFill>
                    <a:effectLst>
                      <a:outerShdw blurRad="228600" dist="76200" dir="2700000" algn="tl" rotWithShape="0">
                        <a:prstClr val="black">
                          <a:alpha val="7000"/>
                        </a:prstClr>
                      </a:outerShdw>
                    </a:effectLst>
                    <a:cs typeface="+mn-ea"/>
                    <a:sym typeface="+mn-lt"/>
                  </a:rPr>
                  <a:t>纪律处分条例</a:t>
                </a:r>
              </a:p>
            </p:txBody>
          </p:sp>
          <p:sp>
            <p:nvSpPr>
              <p:cNvPr id="13" name="文本框 12"/>
              <p:cNvSpPr txBox="1"/>
              <p:nvPr/>
            </p:nvSpPr>
            <p:spPr>
              <a:xfrm>
                <a:off x="850564" y="3066721"/>
                <a:ext cx="2542004" cy="200533"/>
              </a:xfrm>
              <a:prstGeom prst="rect">
                <a:avLst/>
              </a:prstGeom>
              <a:noFill/>
              <a:sp3d/>
            </p:spPr>
            <p:txBody>
              <a:bodyPr wrap="square" rtlCol="0">
                <a:spAutoFit/>
              </a:bodyPr>
              <a:lstStyle/>
              <a:p>
                <a:pPr algn="dist"/>
                <a:r>
                  <a:rPr kumimoji="1" lang="en-US" altLang="zh-CN" sz="700" dirty="0">
                    <a:solidFill>
                      <a:srgbClr val="B24D3E"/>
                    </a:solidFill>
                    <a:cs typeface="+mn-ea"/>
                    <a:sym typeface="+mn-lt"/>
                  </a:rPr>
                  <a:t>THE COMMUNIST PARTY OF CHINA</a:t>
                </a:r>
                <a:endParaRPr kumimoji="1" lang="zh-CN" altLang="en-US" sz="700" dirty="0">
                  <a:solidFill>
                    <a:srgbClr val="B24D3E"/>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八大亮点</a:t>
            </a:r>
          </a:p>
        </p:txBody>
      </p:sp>
      <p:grpSp>
        <p:nvGrpSpPr>
          <p:cNvPr id="5" name="组合 4"/>
          <p:cNvGrpSpPr/>
          <p:nvPr/>
        </p:nvGrpSpPr>
        <p:grpSpPr>
          <a:xfrm>
            <a:off x="8457075" y="750917"/>
            <a:ext cx="2951653" cy="461664"/>
            <a:chOff x="877401" y="1958725"/>
            <a:chExt cx="2951653" cy="461664"/>
          </a:xfrm>
        </p:grpSpPr>
        <p:sp>
          <p:nvSpPr>
            <p:cNvPr id="6" name="矩形 5"/>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7" name="文本框 6"/>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8" name="组合 7"/>
          <p:cNvGrpSpPr/>
          <p:nvPr/>
        </p:nvGrpSpPr>
        <p:grpSpPr>
          <a:xfrm>
            <a:off x="5417105" y="1892777"/>
            <a:ext cx="4237614" cy="960529"/>
            <a:chOff x="874711" y="2493057"/>
            <a:chExt cx="4237614" cy="960529"/>
          </a:xfrm>
        </p:grpSpPr>
        <p:sp>
          <p:nvSpPr>
            <p:cNvPr id="9" name="矩形 8"/>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10" name="文本框 9"/>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11" name="组合 10"/>
          <p:cNvGrpSpPr/>
          <p:nvPr/>
        </p:nvGrpSpPr>
        <p:grpSpPr>
          <a:xfrm>
            <a:off x="1034733" y="1801792"/>
            <a:ext cx="4319862" cy="973308"/>
            <a:chOff x="874713" y="1390312"/>
            <a:chExt cx="4319862" cy="973308"/>
          </a:xfrm>
        </p:grpSpPr>
        <p:sp>
          <p:nvSpPr>
            <p:cNvPr id="12" name="矩形 11"/>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13" name="图片 12"/>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grpSp>
        <p:nvGrpSpPr>
          <p:cNvPr id="18" name="组合 17"/>
          <p:cNvGrpSpPr/>
          <p:nvPr/>
        </p:nvGrpSpPr>
        <p:grpSpPr>
          <a:xfrm>
            <a:off x="899364" y="3167596"/>
            <a:ext cx="10393272" cy="842032"/>
            <a:chOff x="899364" y="3167596"/>
            <a:chExt cx="10393272" cy="842032"/>
          </a:xfrm>
        </p:grpSpPr>
        <p:sp>
          <p:nvSpPr>
            <p:cNvPr id="14" name="圆角矩形 13"/>
            <p:cNvSpPr/>
            <p:nvPr/>
          </p:nvSpPr>
          <p:spPr>
            <a:xfrm>
              <a:off x="899364" y="3174831"/>
              <a:ext cx="1969566" cy="834797"/>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93312B"/>
                  </a:solidFill>
                  <a:cs typeface="+mn-ea"/>
                  <a:sym typeface="+mn-lt"/>
                </a:rPr>
                <a:t>八种典型</a:t>
              </a:r>
              <a:endParaRPr kumimoji="1" lang="en-US" altLang="zh-CN" sz="2000" b="1" dirty="0">
                <a:solidFill>
                  <a:srgbClr val="93312B"/>
                </a:solidFill>
                <a:cs typeface="+mn-ea"/>
                <a:sym typeface="+mn-lt"/>
              </a:endParaRPr>
            </a:p>
            <a:p>
              <a:pPr algn="ctr"/>
              <a:r>
                <a:rPr kumimoji="1" lang="zh-CN" altLang="en-US" sz="2000" b="1" dirty="0">
                  <a:solidFill>
                    <a:srgbClr val="93312B"/>
                  </a:solidFill>
                  <a:cs typeface="+mn-ea"/>
                  <a:sym typeface="+mn-lt"/>
                </a:rPr>
                <a:t>违法行为</a:t>
              </a:r>
              <a:endParaRPr kumimoji="1" lang="en-US" altLang="zh-CN" sz="2000" b="1" dirty="0">
                <a:solidFill>
                  <a:srgbClr val="93312B"/>
                </a:solidFill>
                <a:cs typeface="+mn-ea"/>
                <a:sym typeface="+mn-lt"/>
              </a:endParaRPr>
            </a:p>
          </p:txBody>
        </p:sp>
        <p:sp>
          <p:nvSpPr>
            <p:cNvPr id="15" name="圆角矩形 14"/>
            <p:cNvSpPr/>
            <p:nvPr/>
          </p:nvSpPr>
          <p:spPr>
            <a:xfrm>
              <a:off x="2994660" y="3167596"/>
              <a:ext cx="8297976" cy="834797"/>
            </a:xfrm>
            <a:prstGeom prst="roundRect">
              <a:avLst>
                <a:gd name="adj" fmla="val 4452"/>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gradFill>
                    <a:gsLst>
                      <a:gs pos="0">
                        <a:srgbClr val="F7F2DE"/>
                      </a:gs>
                      <a:gs pos="100000">
                        <a:srgbClr val="F5CC99"/>
                      </a:gs>
                    </a:gsLst>
                    <a:lin ang="5400000" scaled="0"/>
                  </a:gradFill>
                  <a:cs typeface="+mn-ea"/>
                  <a:sym typeface="+mn-lt"/>
                </a:rPr>
                <a:t>即对八种新型违纪行为作出处分规定</a:t>
              </a:r>
            </a:p>
          </p:txBody>
        </p:sp>
      </p:grpSp>
      <p:sp>
        <p:nvSpPr>
          <p:cNvPr id="16" name="圆角矩形 15"/>
          <p:cNvSpPr/>
          <p:nvPr/>
        </p:nvSpPr>
        <p:spPr>
          <a:xfrm>
            <a:off x="1034733" y="4436389"/>
            <a:ext cx="1379687" cy="1337985"/>
          </a:xfrm>
          <a:prstGeom prst="roundRect">
            <a:avLst>
              <a:gd name="adj" fmla="val 4452"/>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93312B"/>
                </a:solidFill>
                <a:cs typeface="+mn-ea"/>
                <a:sym typeface="+mn-lt"/>
              </a:rPr>
              <a:t>八种</a:t>
            </a:r>
            <a:endParaRPr kumimoji="1" lang="en-US" altLang="zh-CN" sz="2400" b="1" dirty="0">
              <a:solidFill>
                <a:srgbClr val="93312B"/>
              </a:solidFill>
              <a:cs typeface="+mn-ea"/>
              <a:sym typeface="+mn-lt"/>
            </a:endParaRPr>
          </a:p>
          <a:p>
            <a:pPr algn="ctr"/>
            <a:r>
              <a:rPr kumimoji="1" lang="zh-CN" altLang="en-US" sz="2400" b="1" dirty="0">
                <a:solidFill>
                  <a:srgbClr val="93312B"/>
                </a:solidFill>
                <a:cs typeface="+mn-ea"/>
                <a:sym typeface="+mn-lt"/>
              </a:rPr>
              <a:t>行为</a:t>
            </a:r>
            <a:endParaRPr kumimoji="1" lang="en-US" altLang="zh-CN" sz="2400" b="1" dirty="0">
              <a:solidFill>
                <a:srgbClr val="93312B"/>
              </a:solidFill>
              <a:cs typeface="+mn-ea"/>
              <a:sym typeface="+mn-lt"/>
            </a:endParaRPr>
          </a:p>
        </p:txBody>
      </p:sp>
      <p:sp>
        <p:nvSpPr>
          <p:cNvPr id="19" name="矩形 18"/>
          <p:cNvSpPr/>
          <p:nvPr/>
        </p:nvSpPr>
        <p:spPr>
          <a:xfrm>
            <a:off x="2687611" y="4600104"/>
            <a:ext cx="8629677"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即对干扰巡视巡察工作</a:t>
            </a:r>
            <a:r>
              <a:rPr lang="en-US" altLang="zh-CN" sz="1400" b="1" dirty="0">
                <a:solidFill>
                  <a:srgbClr val="FAEED8"/>
                </a:solidFill>
                <a:cs typeface="+mn-ea"/>
                <a:sym typeface="+mn-lt"/>
              </a:rPr>
              <a:t>,</a:t>
            </a:r>
            <a:r>
              <a:rPr lang="zh-CN" altLang="en-US" sz="1400" b="1" dirty="0">
                <a:solidFill>
                  <a:srgbClr val="FAEED8"/>
                </a:solidFill>
                <a:cs typeface="+mn-ea"/>
                <a:sym typeface="+mn-lt"/>
              </a:rPr>
              <a:t>党员信仰宗教，借用管理和服务对象钱款、住房、车辆等</a:t>
            </a:r>
            <a:r>
              <a:rPr lang="en-US" altLang="zh-CN" sz="1400" b="1" dirty="0">
                <a:solidFill>
                  <a:srgbClr val="FAEED8"/>
                </a:solidFill>
                <a:cs typeface="+mn-ea"/>
                <a:sym typeface="+mn-lt"/>
              </a:rPr>
              <a:t>,</a:t>
            </a:r>
            <a:r>
              <a:rPr lang="zh-CN" altLang="en-US" sz="1400" b="1" dirty="0">
                <a:solidFill>
                  <a:srgbClr val="FAEED8"/>
                </a:solidFill>
                <a:cs typeface="+mn-ea"/>
                <a:sym typeface="+mn-lt"/>
              </a:rPr>
              <a:t>民间借贷获取大额回报，利用宗族、黑恶势力欺压群众</a:t>
            </a:r>
            <a:r>
              <a:rPr lang="en-US" altLang="zh-CN" sz="1400" b="1" dirty="0">
                <a:solidFill>
                  <a:srgbClr val="FAEED8"/>
                </a:solidFill>
                <a:cs typeface="+mn-ea"/>
                <a:sym typeface="+mn-lt"/>
              </a:rPr>
              <a:t>,</a:t>
            </a:r>
            <a:r>
              <a:rPr lang="zh-CN" altLang="en-US" sz="1400" b="1" dirty="0">
                <a:solidFill>
                  <a:srgbClr val="FAEED8"/>
                </a:solidFill>
                <a:cs typeface="+mn-ea"/>
                <a:sym typeface="+mn-lt"/>
              </a:rPr>
              <a:t>形式主义、官僚主义突出表现</a:t>
            </a:r>
            <a:r>
              <a:rPr lang="en-US" altLang="zh-CN" sz="1400" b="1" dirty="0">
                <a:solidFill>
                  <a:srgbClr val="FAEED8"/>
                </a:solidFill>
                <a:cs typeface="+mn-ea"/>
                <a:sym typeface="+mn-lt"/>
              </a:rPr>
              <a:t>,</a:t>
            </a:r>
            <a:r>
              <a:rPr lang="zh-CN" altLang="en-US" sz="1400" b="1" dirty="0">
                <a:solidFill>
                  <a:srgbClr val="FAEED8"/>
                </a:solidFill>
                <a:cs typeface="+mn-ea"/>
                <a:sym typeface="+mn-lt"/>
              </a:rPr>
              <a:t>不重视家风、对家属失管失教等八种新型违纪行为作出处分规定。</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heckerboard(across)">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18784" y="2648297"/>
            <a:ext cx="2860213" cy="1323440"/>
            <a:chOff x="877401" y="1958725"/>
            <a:chExt cx="2860213" cy="1323440"/>
          </a:xfrm>
        </p:grpSpPr>
        <p:sp>
          <p:nvSpPr>
            <p:cNvPr id="4" name="矩形 3"/>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5" name="文本框 4"/>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cxnSp>
        <p:nvCxnSpPr>
          <p:cNvPr id="6" name="直线连接符 5"/>
          <p:cNvCxnSpPr/>
          <p:nvPr/>
        </p:nvCxnSpPr>
        <p:spPr>
          <a:xfrm>
            <a:off x="4937760" y="2286000"/>
            <a:ext cx="0" cy="1908810"/>
          </a:xfrm>
          <a:prstGeom prst="line">
            <a:avLst/>
          </a:prstGeom>
          <a:ln w="25400">
            <a:solidFill>
              <a:srgbClr val="F7F2DE"/>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419500" y="2001977"/>
            <a:ext cx="3293875" cy="923330"/>
          </a:xfrm>
          <a:prstGeom prst="rect">
            <a:avLst/>
          </a:prstGeom>
        </p:spPr>
        <p:txBody>
          <a:bodyPr wrap="square" lIns="0" tIns="0" rIns="0" bIns="0">
            <a:spAutoFit/>
          </a:bodyPr>
          <a:lstStyle/>
          <a:p>
            <a:pP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第四章</a:t>
            </a:r>
          </a:p>
        </p:txBody>
      </p:sp>
      <p:sp>
        <p:nvSpPr>
          <p:cNvPr id="8" name="矩形 7"/>
          <p:cNvSpPr/>
          <p:nvPr/>
        </p:nvSpPr>
        <p:spPr>
          <a:xfrm>
            <a:off x="5332413" y="2974589"/>
            <a:ext cx="5116179" cy="1354217"/>
          </a:xfrm>
          <a:prstGeom prst="rect">
            <a:avLst/>
          </a:prstGeom>
        </p:spPr>
        <p:txBody>
          <a:bodyPr wrap="square" lIns="0" tIns="0" rIns="0" bIns="0">
            <a:spAutoFit/>
          </a:bodyPr>
          <a:lstStyle/>
          <a:p>
            <a:pPr defTabSz="914400">
              <a:defRPr/>
            </a:pPr>
            <a:r>
              <a:rPr lang="zh-CN" altLang="en-US" sz="8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修改要点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修改要点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8" name="组合 7"/>
          <p:cNvGrpSpPr/>
          <p:nvPr/>
        </p:nvGrpSpPr>
        <p:grpSpPr>
          <a:xfrm>
            <a:off x="1024424" y="1985357"/>
            <a:ext cx="2860213" cy="1323440"/>
            <a:chOff x="877401" y="1958725"/>
            <a:chExt cx="2860213" cy="1323440"/>
          </a:xfrm>
        </p:grpSpPr>
        <p:sp>
          <p:nvSpPr>
            <p:cNvPr id="9" name="矩形 8"/>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10" name="文本框 9"/>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sp>
        <p:nvSpPr>
          <p:cNvPr id="11" name="矩形 10"/>
          <p:cNvSpPr/>
          <p:nvPr/>
        </p:nvSpPr>
        <p:spPr>
          <a:xfrm>
            <a:off x="428943" y="3493463"/>
            <a:ext cx="4131627" cy="923330"/>
          </a:xfrm>
          <a:prstGeom prst="rect">
            <a:avLst/>
          </a:prstGeom>
        </p:spPr>
        <p:txBody>
          <a:bodyPr wrap="square" lIns="0" tIns="0" rIns="0" bIns="0">
            <a:spAutoFit/>
          </a:bodyPr>
          <a:lstStyle/>
          <a:p>
            <a:pPr algn="ct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总则部分</a:t>
            </a:r>
          </a:p>
        </p:txBody>
      </p:sp>
      <p:grpSp>
        <p:nvGrpSpPr>
          <p:cNvPr id="16" name="组合 15"/>
          <p:cNvGrpSpPr/>
          <p:nvPr/>
        </p:nvGrpSpPr>
        <p:grpSpPr>
          <a:xfrm>
            <a:off x="1149033" y="4565748"/>
            <a:ext cx="2351024" cy="923332"/>
            <a:chOff x="1149033" y="4565748"/>
            <a:chExt cx="2351024" cy="923332"/>
          </a:xfrm>
        </p:grpSpPr>
        <p:sp>
          <p:nvSpPr>
            <p:cNvPr id="12" name="圆角矩形 11"/>
            <p:cNvSpPr/>
            <p:nvPr/>
          </p:nvSpPr>
          <p:spPr>
            <a:xfrm>
              <a:off x="1149033" y="4565749"/>
              <a:ext cx="1045527" cy="923331"/>
            </a:xfrm>
            <a:prstGeom prst="roundRect">
              <a:avLst>
                <a:gd name="adj" fmla="val 8166"/>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solidFill>
                    <a:srgbClr val="93312B"/>
                  </a:solidFill>
                  <a:cs typeface="+mn-ea"/>
                  <a:sym typeface="+mn-lt"/>
                </a:rPr>
                <a:t>修</a:t>
              </a:r>
              <a:endParaRPr kumimoji="1" lang="en-US" altLang="zh-CN" sz="2800" b="1" dirty="0">
                <a:solidFill>
                  <a:srgbClr val="93312B"/>
                </a:solidFill>
                <a:cs typeface="+mn-ea"/>
                <a:sym typeface="+mn-lt"/>
              </a:endParaRPr>
            </a:p>
          </p:txBody>
        </p:sp>
        <p:sp>
          <p:nvSpPr>
            <p:cNvPr id="13" name="圆角矩形 12"/>
            <p:cNvSpPr/>
            <p:nvPr/>
          </p:nvSpPr>
          <p:spPr>
            <a:xfrm>
              <a:off x="2454530" y="4565748"/>
              <a:ext cx="1045527" cy="923331"/>
            </a:xfrm>
            <a:prstGeom prst="roundRect">
              <a:avLst>
                <a:gd name="adj" fmla="val 8166"/>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solidFill>
                    <a:srgbClr val="93312B"/>
                  </a:solidFill>
                  <a:cs typeface="+mn-ea"/>
                  <a:sym typeface="+mn-lt"/>
                </a:rPr>
                <a:t>改</a:t>
              </a:r>
              <a:endParaRPr kumimoji="1" lang="en-US" altLang="zh-CN" sz="2800" b="1" dirty="0">
                <a:solidFill>
                  <a:srgbClr val="93312B"/>
                </a:solidFill>
                <a:cs typeface="+mn-ea"/>
                <a:sym typeface="+mn-lt"/>
              </a:endParaRPr>
            </a:p>
          </p:txBody>
        </p:sp>
      </p:grpSp>
      <p:sp>
        <p:nvSpPr>
          <p:cNvPr id="17" name="矩形 16"/>
          <p:cNvSpPr/>
          <p:nvPr/>
        </p:nvSpPr>
        <p:spPr>
          <a:xfrm>
            <a:off x="4495780" y="1763802"/>
            <a:ext cx="6430644" cy="430887"/>
          </a:xfrm>
          <a:prstGeom prst="rect">
            <a:avLst/>
          </a:prstGeom>
        </p:spPr>
        <p:txBody>
          <a:bodyPr wrap="square" lIns="0" tIns="0" rIns="0" bIns="0">
            <a:spAutoFit/>
          </a:bodyPr>
          <a:lstStyle/>
          <a:p>
            <a:pPr defTabSz="914400">
              <a:defRPr/>
            </a:pP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共</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5</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章</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43 ,</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新增</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1</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修改</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25</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整合了</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2</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p>
        </p:txBody>
      </p:sp>
      <p:sp>
        <p:nvSpPr>
          <p:cNvPr id="18" name="矩形 17"/>
          <p:cNvSpPr/>
          <p:nvPr/>
        </p:nvSpPr>
        <p:spPr>
          <a:xfrm>
            <a:off x="4502298" y="2353232"/>
            <a:ext cx="6665278" cy="3447098"/>
          </a:xfrm>
          <a:prstGeom prst="rect">
            <a:avLst/>
          </a:prstGeom>
        </p:spPr>
        <p:txBody>
          <a:bodyPr wrap="square" lIns="0" tIns="0" rIns="0" bIns="0">
            <a:spAutoFit/>
          </a:bodyPr>
          <a:lstStyle/>
          <a:p>
            <a:pPr marL="285750" indent="-285750" algn="just" defTabSz="914400">
              <a:lnSpc>
                <a:spcPct val="200000"/>
              </a:lnSpc>
              <a:buFont typeface="Wingdings" panose="05000000000000000000" pitchFamily="2" charset="2"/>
              <a:buChar char="Ø"/>
              <a:defRPr/>
            </a:pPr>
            <a:r>
              <a:rPr lang="zh-CN" altLang="en-US" sz="1400" b="1" dirty="0">
                <a:solidFill>
                  <a:srgbClr val="FAEED8"/>
                </a:solidFill>
                <a:cs typeface="+mn-ea"/>
                <a:sym typeface="+mn-lt"/>
              </a:rPr>
              <a:t>一是在指导思想中写入以习近平新时代中国特色社会主义思想为指导、坚决维护以习近平同志为核心的党中央权威和集中统一</a:t>
            </a:r>
            <a:r>
              <a:rPr lang="en-US" altLang="zh-CN" sz="1400" b="1" dirty="0">
                <a:solidFill>
                  <a:srgbClr val="FAEED8"/>
                </a:solidFill>
                <a:cs typeface="+mn-ea"/>
                <a:sym typeface="+mn-lt"/>
              </a:rPr>
              <a:t>-</a:t>
            </a:r>
            <a:r>
              <a:rPr lang="zh-CN" altLang="en-US" sz="1400" b="1" dirty="0">
                <a:solidFill>
                  <a:srgbClr val="FAEED8"/>
                </a:solidFill>
                <a:cs typeface="+mn-ea"/>
                <a:sym typeface="+mn-lt"/>
              </a:rPr>
              <a:t>领导等内容。</a:t>
            </a:r>
          </a:p>
          <a:p>
            <a:pPr marL="285750" indent="-285750" algn="just" defTabSz="914400">
              <a:lnSpc>
                <a:spcPct val="200000"/>
              </a:lnSpc>
              <a:buFont typeface="Wingdings" panose="05000000000000000000" pitchFamily="2" charset="2"/>
              <a:buChar char="Ø"/>
              <a:defRPr/>
            </a:pPr>
            <a:r>
              <a:rPr lang="zh-CN" altLang="en-US" sz="1400" b="1" dirty="0">
                <a:solidFill>
                  <a:srgbClr val="FAEED8"/>
                </a:solidFill>
                <a:cs typeface="+mn-ea"/>
                <a:sym typeface="+mn-lt"/>
              </a:rPr>
              <a:t>二是在总体要求上增加党组织和党员牢固树立四个意识“的规定。</a:t>
            </a:r>
          </a:p>
          <a:p>
            <a:pPr marL="285750" indent="-285750" algn="just" defTabSz="914400">
              <a:lnSpc>
                <a:spcPct val="200000"/>
              </a:lnSpc>
              <a:buFont typeface="Wingdings" panose="05000000000000000000" pitchFamily="2" charset="2"/>
              <a:buChar char="Ø"/>
              <a:defRPr/>
            </a:pPr>
            <a:r>
              <a:rPr lang="zh-CN" altLang="en-US" sz="1400" b="1" dirty="0">
                <a:solidFill>
                  <a:srgbClr val="FAEED8"/>
                </a:solidFill>
                <a:cs typeface="+mn-ea"/>
                <a:sym typeface="+mn-lt"/>
              </a:rPr>
              <a:t>三是将实践中普遍运用的监督执纪</a:t>
            </a:r>
            <a:r>
              <a:rPr lang="en-US" altLang="zh-CN" sz="1400" b="1" dirty="0">
                <a:solidFill>
                  <a:srgbClr val="FAEED8"/>
                </a:solidFill>
                <a:cs typeface="+mn-ea"/>
                <a:sym typeface="+mn-lt"/>
              </a:rPr>
              <a:t>"</a:t>
            </a:r>
            <a:r>
              <a:rPr lang="zh-CN" altLang="en-US" sz="1400" b="1" dirty="0">
                <a:solidFill>
                  <a:srgbClr val="FAEED8"/>
                </a:solidFill>
                <a:cs typeface="+mn-ea"/>
                <a:sym typeface="+mn-lt"/>
              </a:rPr>
              <a:t>四种形态</a:t>
            </a:r>
            <a:r>
              <a:rPr lang="en-US" altLang="zh-CN" sz="1400" b="1" dirty="0">
                <a:solidFill>
                  <a:srgbClr val="FAEED8"/>
                </a:solidFill>
                <a:cs typeface="+mn-ea"/>
                <a:sym typeface="+mn-lt"/>
              </a:rPr>
              <a:t>"</a:t>
            </a:r>
            <a:r>
              <a:rPr lang="zh-CN" altLang="en-US" sz="1400" b="1" dirty="0">
                <a:solidFill>
                  <a:srgbClr val="FAEED8"/>
                </a:solidFill>
                <a:cs typeface="+mn-ea"/>
                <a:sym typeface="+mn-lt"/>
              </a:rPr>
              <a:t>充实到</a:t>
            </a:r>
            <a:r>
              <a:rPr lang="en-US" altLang="zh-CN" sz="1400" b="1" dirty="0">
                <a:solidFill>
                  <a:srgbClr val="FAEED8"/>
                </a:solidFill>
                <a:cs typeface="+mn-ea"/>
                <a:sym typeface="+mn-lt"/>
              </a:rPr>
              <a:t>《</a:t>
            </a:r>
            <a:r>
              <a:rPr lang="zh-CN" altLang="en-US" sz="1400" b="1" dirty="0">
                <a:solidFill>
                  <a:srgbClr val="FAEED8"/>
                </a:solidFill>
                <a:cs typeface="+mn-ea"/>
                <a:sym typeface="+mn-lt"/>
              </a:rPr>
              <a:t>条例</a:t>
            </a:r>
            <a:r>
              <a:rPr lang="en-US" altLang="zh-CN" sz="1400" b="1" dirty="0">
                <a:solidFill>
                  <a:srgbClr val="FAEED8"/>
                </a:solidFill>
                <a:cs typeface="+mn-ea"/>
                <a:sym typeface="+mn-lt"/>
              </a:rPr>
              <a:t>》</a:t>
            </a:r>
            <a:r>
              <a:rPr lang="zh-CN" altLang="en-US" sz="1400" b="1" dirty="0">
                <a:solidFill>
                  <a:srgbClr val="FAEED8"/>
                </a:solidFill>
                <a:cs typeface="+mn-ea"/>
                <a:sym typeface="+mn-lt"/>
              </a:rPr>
              <a:t>中。</a:t>
            </a:r>
          </a:p>
          <a:p>
            <a:pPr marL="285750" indent="-285750" algn="just" defTabSz="914400">
              <a:lnSpc>
                <a:spcPct val="200000"/>
              </a:lnSpc>
              <a:buFont typeface="Wingdings" panose="05000000000000000000" pitchFamily="2" charset="2"/>
              <a:buChar char="Ø"/>
              <a:defRPr/>
            </a:pPr>
            <a:r>
              <a:rPr lang="zh-CN" altLang="en-US" sz="1400" b="1" dirty="0">
                <a:solidFill>
                  <a:srgbClr val="FAEED8"/>
                </a:solidFill>
                <a:cs typeface="+mn-ea"/>
                <a:sym typeface="+mn-lt"/>
              </a:rPr>
              <a:t>四是将十八以来不收敛、不收手等情况作为重点查处的案件类型</a:t>
            </a:r>
          </a:p>
          <a:p>
            <a:pPr marL="285750" indent="-285750" algn="just" defTabSz="914400">
              <a:lnSpc>
                <a:spcPct val="200000"/>
              </a:lnSpc>
              <a:buFont typeface="Wingdings" panose="05000000000000000000" pitchFamily="2" charset="2"/>
              <a:buChar char="Ø"/>
              <a:defRPr/>
            </a:pPr>
            <a:r>
              <a:rPr lang="zh-CN" altLang="en-US" sz="1400" b="1" dirty="0">
                <a:solidFill>
                  <a:srgbClr val="FAEED8"/>
                </a:solidFill>
                <a:cs typeface="+mn-ea"/>
                <a:sym typeface="+mn-lt"/>
              </a:rPr>
              <a:t>五是充实完善了对违犯党纪的党组织的处理方式。</a:t>
            </a:r>
          </a:p>
          <a:p>
            <a:pPr marL="285750" indent="-285750" algn="just" defTabSz="914400">
              <a:lnSpc>
                <a:spcPct val="200000"/>
              </a:lnSpc>
              <a:buFont typeface="Wingdings" panose="05000000000000000000" pitchFamily="2" charset="2"/>
              <a:buChar char="Ø"/>
              <a:defRPr/>
            </a:pPr>
            <a:r>
              <a:rPr lang="zh-CN" altLang="en-US" sz="1400" b="1" dirty="0">
                <a:solidFill>
                  <a:srgbClr val="FAEED8"/>
                </a:solidFill>
                <a:cs typeface="+mn-ea"/>
                <a:sym typeface="+mn-lt"/>
              </a:rPr>
              <a:t>六是体现从严要求</a:t>
            </a:r>
            <a:r>
              <a:rPr lang="en-US" altLang="zh-CN" sz="1400" b="1" dirty="0">
                <a:solidFill>
                  <a:srgbClr val="FAEED8"/>
                </a:solidFill>
                <a:cs typeface="+mn-ea"/>
                <a:sym typeface="+mn-lt"/>
              </a:rPr>
              <a:t>,</a:t>
            </a:r>
            <a:r>
              <a:rPr lang="zh-CN" altLang="en-US" sz="1400" b="1" dirty="0">
                <a:solidFill>
                  <a:srgbClr val="FAEED8"/>
                </a:solidFill>
                <a:cs typeface="+mn-ea"/>
                <a:sym typeface="+mn-lt"/>
              </a:rPr>
              <a:t>完善了从重加重处分的情形。</a:t>
            </a:r>
          </a:p>
          <a:p>
            <a:pPr marL="285750" indent="-285750" algn="just" defTabSz="914400">
              <a:lnSpc>
                <a:spcPct val="200000"/>
              </a:lnSpc>
              <a:buFont typeface="Wingdings" panose="05000000000000000000" pitchFamily="2" charset="2"/>
              <a:buChar char="Ø"/>
              <a:defRPr/>
            </a:pPr>
            <a:r>
              <a:rPr lang="zh-CN" altLang="en-US" sz="1400" b="1" dirty="0">
                <a:solidFill>
                  <a:srgbClr val="FAEED8"/>
                </a:solidFill>
                <a:cs typeface="+mn-ea"/>
                <a:sym typeface="+mn-lt"/>
              </a:rPr>
              <a:t>七是与监察法规定的职务犯罪情形相衔接</a:t>
            </a:r>
            <a:r>
              <a:rPr lang="en-US" altLang="zh-CN" sz="1400" b="1" dirty="0">
                <a:solidFill>
                  <a:srgbClr val="FAEED8"/>
                </a:solidFill>
                <a:cs typeface="+mn-ea"/>
                <a:sym typeface="+mn-lt"/>
              </a:rPr>
              <a:t>,</a:t>
            </a:r>
            <a:r>
              <a:rPr lang="zh-CN" altLang="en-US" sz="1400" b="1" dirty="0">
                <a:solidFill>
                  <a:srgbClr val="FAEED8"/>
                </a:solidFill>
                <a:cs typeface="+mn-ea"/>
                <a:sym typeface="+mn-lt"/>
              </a:rPr>
              <a:t>完善纪法衔接条款。</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修改要点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8171335" y="1985357"/>
            <a:ext cx="2860213" cy="1323440"/>
            <a:chOff x="877401" y="1958725"/>
            <a:chExt cx="2860213" cy="1323440"/>
          </a:xfrm>
        </p:grpSpPr>
        <p:sp>
          <p:nvSpPr>
            <p:cNvPr id="8" name="矩形 7"/>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9" name="文本框 8"/>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sp>
        <p:nvSpPr>
          <p:cNvPr id="10" name="矩形 9"/>
          <p:cNvSpPr/>
          <p:nvPr/>
        </p:nvSpPr>
        <p:spPr>
          <a:xfrm>
            <a:off x="7575854" y="3493463"/>
            <a:ext cx="4131627" cy="923330"/>
          </a:xfrm>
          <a:prstGeom prst="rect">
            <a:avLst/>
          </a:prstGeom>
        </p:spPr>
        <p:txBody>
          <a:bodyPr wrap="square" lIns="0" tIns="0" rIns="0" bIns="0">
            <a:spAutoFit/>
          </a:bodyPr>
          <a:lstStyle/>
          <a:p>
            <a:pPr algn="ct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政治纪律</a:t>
            </a:r>
          </a:p>
        </p:txBody>
      </p:sp>
      <p:grpSp>
        <p:nvGrpSpPr>
          <p:cNvPr id="15" name="组合 14"/>
          <p:cNvGrpSpPr/>
          <p:nvPr/>
        </p:nvGrpSpPr>
        <p:grpSpPr>
          <a:xfrm>
            <a:off x="8295944" y="4565748"/>
            <a:ext cx="2351024" cy="923332"/>
            <a:chOff x="8295944" y="4565748"/>
            <a:chExt cx="2351024" cy="923332"/>
          </a:xfrm>
        </p:grpSpPr>
        <p:sp>
          <p:nvSpPr>
            <p:cNvPr id="11" name="圆角矩形 10"/>
            <p:cNvSpPr/>
            <p:nvPr/>
          </p:nvSpPr>
          <p:spPr>
            <a:xfrm>
              <a:off x="8295944" y="4565749"/>
              <a:ext cx="1045527" cy="923331"/>
            </a:xfrm>
            <a:prstGeom prst="roundRect">
              <a:avLst>
                <a:gd name="adj" fmla="val 8166"/>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solidFill>
                    <a:srgbClr val="93312B"/>
                  </a:solidFill>
                  <a:cs typeface="+mn-ea"/>
                  <a:sym typeface="+mn-lt"/>
                </a:rPr>
                <a:t>修</a:t>
              </a:r>
              <a:endParaRPr kumimoji="1" lang="en-US" altLang="zh-CN" sz="2800" b="1" dirty="0">
                <a:solidFill>
                  <a:srgbClr val="93312B"/>
                </a:solidFill>
                <a:cs typeface="+mn-ea"/>
                <a:sym typeface="+mn-lt"/>
              </a:endParaRPr>
            </a:p>
          </p:txBody>
        </p:sp>
        <p:sp>
          <p:nvSpPr>
            <p:cNvPr id="12" name="圆角矩形 11"/>
            <p:cNvSpPr/>
            <p:nvPr/>
          </p:nvSpPr>
          <p:spPr>
            <a:xfrm>
              <a:off x="9601441" y="4565748"/>
              <a:ext cx="1045527" cy="923331"/>
            </a:xfrm>
            <a:prstGeom prst="roundRect">
              <a:avLst>
                <a:gd name="adj" fmla="val 8166"/>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solidFill>
                    <a:srgbClr val="93312B"/>
                  </a:solidFill>
                  <a:cs typeface="+mn-ea"/>
                  <a:sym typeface="+mn-lt"/>
                </a:rPr>
                <a:t>改</a:t>
              </a:r>
              <a:endParaRPr kumimoji="1" lang="en-US" altLang="zh-CN" sz="2800" b="1" dirty="0">
                <a:solidFill>
                  <a:srgbClr val="93312B"/>
                </a:solidFill>
                <a:cs typeface="+mn-ea"/>
                <a:sym typeface="+mn-lt"/>
              </a:endParaRPr>
            </a:p>
          </p:txBody>
        </p:sp>
      </p:grpSp>
      <p:sp>
        <p:nvSpPr>
          <p:cNvPr id="16" name="矩形 15"/>
          <p:cNvSpPr/>
          <p:nvPr/>
        </p:nvSpPr>
        <p:spPr>
          <a:xfrm>
            <a:off x="904058" y="1554470"/>
            <a:ext cx="6430644" cy="430887"/>
          </a:xfrm>
          <a:prstGeom prst="rect">
            <a:avLst/>
          </a:prstGeom>
        </p:spPr>
        <p:txBody>
          <a:bodyPr wrap="square" lIns="0" tIns="0" rIns="0" bIns="0">
            <a:spAutoFit/>
          </a:bodyPr>
          <a:lstStyle/>
          <a:p>
            <a:pPr defTabSz="914400">
              <a:defRPr/>
            </a:pP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共</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26</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新增</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5</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修改</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12</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p>
        </p:txBody>
      </p:sp>
      <p:sp>
        <p:nvSpPr>
          <p:cNvPr id="17" name="矩形 16"/>
          <p:cNvSpPr/>
          <p:nvPr/>
        </p:nvSpPr>
        <p:spPr>
          <a:xfrm>
            <a:off x="910576" y="2143900"/>
            <a:ext cx="6665278" cy="3231654"/>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l"/>
              <a:defRPr/>
            </a:pPr>
            <a:r>
              <a:rPr lang="zh-CN" altLang="en-US" sz="1400" b="1" dirty="0">
                <a:solidFill>
                  <a:srgbClr val="FAEED8"/>
                </a:solidFill>
                <a:cs typeface="+mn-ea"/>
                <a:sym typeface="+mn-lt"/>
              </a:rPr>
              <a:t>一是落实 </a:t>
            </a:r>
            <a:r>
              <a:rPr lang="en-US" altLang="zh-CN" sz="1400" b="1" dirty="0">
                <a:solidFill>
                  <a:srgbClr val="FAEED8"/>
                </a:solidFill>
                <a:cs typeface="+mn-ea"/>
                <a:sym typeface="+mn-lt"/>
              </a:rPr>
              <a:t>《</a:t>
            </a:r>
            <a:r>
              <a:rPr lang="zh-CN" altLang="en-US" sz="1400" b="1" dirty="0">
                <a:solidFill>
                  <a:srgbClr val="FAEED8"/>
                </a:solidFill>
                <a:cs typeface="+mn-ea"/>
                <a:sym typeface="+mn-lt"/>
              </a:rPr>
              <a:t>中共中央政治局关于加强和维护党中央集中统一领导的若干规定</a:t>
            </a:r>
            <a:r>
              <a:rPr lang="en-US" altLang="zh-CN" sz="1400" b="1" dirty="0">
                <a:solidFill>
                  <a:srgbClr val="FAEED8"/>
                </a:solidFill>
                <a:cs typeface="+mn-ea"/>
                <a:sym typeface="+mn-lt"/>
              </a:rPr>
              <a:t>》, </a:t>
            </a:r>
            <a:r>
              <a:rPr lang="zh-CN" altLang="en-US" sz="1400" b="1" dirty="0">
                <a:solidFill>
                  <a:srgbClr val="FAEED8"/>
                </a:solidFill>
                <a:cs typeface="+mn-ea"/>
                <a:sym typeface="+mn-lt"/>
              </a:rPr>
              <a:t>增加对在重大原则问题上不同党中央保持</a:t>
            </a:r>
            <a:r>
              <a:rPr lang="en-US" altLang="zh-CN" sz="1400" b="1" dirty="0">
                <a:solidFill>
                  <a:srgbClr val="FAEED8"/>
                </a:solidFill>
                <a:cs typeface="+mn-ea"/>
                <a:sym typeface="+mn-lt"/>
              </a:rPr>
              <a:t>-</a:t>
            </a:r>
            <a:r>
              <a:rPr lang="zh-CN" altLang="en-US" sz="1400" b="1" dirty="0">
                <a:solidFill>
                  <a:srgbClr val="FAEED8"/>
                </a:solidFill>
                <a:cs typeface="+mn-ea"/>
                <a:sym typeface="+mn-lt"/>
              </a:rPr>
              <a:t>致行为的处分规定。</a:t>
            </a:r>
            <a:endParaRPr lang="en-US" altLang="zh-CN"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l"/>
              <a:defRPr/>
            </a:pPr>
            <a:r>
              <a:rPr lang="zh-CN" altLang="en-US" sz="1400" b="1" dirty="0">
                <a:solidFill>
                  <a:srgbClr val="FAEED8"/>
                </a:solidFill>
                <a:cs typeface="+mn-ea"/>
                <a:sym typeface="+mn-lt"/>
              </a:rPr>
              <a:t>二是增加对搞山头主义、制造传播政治谣言等危害党的团结统一行为的处分规定。</a:t>
            </a:r>
            <a:endParaRPr lang="en-US" altLang="zh-CN"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l"/>
              <a:defRPr/>
            </a:pPr>
            <a:r>
              <a:rPr lang="zh-CN" altLang="en-US" sz="1400" b="1" dirty="0">
                <a:solidFill>
                  <a:srgbClr val="FAEED8"/>
                </a:solidFill>
                <a:cs typeface="+mn-ea"/>
                <a:sym typeface="+mn-lt"/>
              </a:rPr>
              <a:t>三是增加对搞两面派、做两面人等对党不忠诚不老实行为的处分规定。</a:t>
            </a:r>
            <a:endParaRPr lang="en-US" altLang="zh-CN"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l"/>
              <a:defRPr/>
            </a:pPr>
            <a:r>
              <a:rPr lang="zh-CN" altLang="en-US" sz="1400" b="1" dirty="0">
                <a:solidFill>
                  <a:srgbClr val="FAEED8"/>
                </a:solidFill>
                <a:cs typeface="+mn-ea"/>
                <a:sym typeface="+mn-lt"/>
              </a:rPr>
              <a:t>四是为发挥巡视利剑作用</a:t>
            </a:r>
            <a:r>
              <a:rPr lang="en-US" altLang="zh-CN" sz="1400" b="1" dirty="0">
                <a:solidFill>
                  <a:srgbClr val="FAEED8"/>
                </a:solidFill>
                <a:cs typeface="+mn-ea"/>
                <a:sym typeface="+mn-lt"/>
              </a:rPr>
              <a:t>,</a:t>
            </a:r>
            <a:r>
              <a:rPr lang="zh-CN" altLang="en-US" sz="1400" b="1" dirty="0">
                <a:solidFill>
                  <a:srgbClr val="FAEED8"/>
                </a:solidFill>
                <a:cs typeface="+mn-ea"/>
                <a:sym typeface="+mn-lt"/>
              </a:rPr>
              <a:t>增加干扰巡视巡察工作或者不落实巡视巡察整改要求的处分规定。</a:t>
            </a:r>
            <a:endParaRPr lang="en-US" altLang="zh-CN"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l"/>
              <a:defRPr/>
            </a:pPr>
            <a:r>
              <a:rPr lang="zh-CN" altLang="en-US" sz="1400" b="1" dirty="0">
                <a:solidFill>
                  <a:srgbClr val="FAEED8"/>
                </a:solidFill>
                <a:cs typeface="+mn-ea"/>
                <a:sym typeface="+mn-lt"/>
              </a:rPr>
              <a:t>五是为维护民族团结稳定</a:t>
            </a:r>
            <a:r>
              <a:rPr lang="en-US" altLang="zh-CN" sz="1400" b="1" dirty="0">
                <a:solidFill>
                  <a:srgbClr val="FAEED8"/>
                </a:solidFill>
                <a:cs typeface="+mn-ea"/>
                <a:sym typeface="+mn-lt"/>
              </a:rPr>
              <a:t>,</a:t>
            </a:r>
            <a:r>
              <a:rPr lang="zh-CN" altLang="en-US" sz="1400" b="1" dirty="0">
                <a:solidFill>
                  <a:srgbClr val="FAEED8"/>
                </a:solidFill>
                <a:cs typeface="+mn-ea"/>
                <a:sym typeface="+mn-lt"/>
              </a:rPr>
              <a:t>对组织、利用宗教活动破坏民族团结的首要分子从严处理。六是坚定理想信念</a:t>
            </a:r>
            <a:r>
              <a:rPr lang="en-US" altLang="zh-CN" sz="1400" b="1" dirty="0">
                <a:solidFill>
                  <a:srgbClr val="FAEED8"/>
                </a:solidFill>
                <a:cs typeface="+mn-ea"/>
                <a:sym typeface="+mn-lt"/>
              </a:rPr>
              <a:t>,</a:t>
            </a:r>
            <a:r>
              <a:rPr lang="zh-CN" altLang="en-US" sz="1400" b="1" dirty="0">
                <a:solidFill>
                  <a:srgbClr val="FAEED8"/>
                </a:solidFill>
                <a:cs typeface="+mn-ea"/>
                <a:sym typeface="+mn-lt"/>
              </a:rPr>
              <a:t>增加对信仰宗教党员的处理规定。</a:t>
            </a:r>
            <a:endParaRPr lang="en-US" altLang="zh-CN"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l"/>
              <a:defRPr/>
            </a:pPr>
            <a:r>
              <a:rPr lang="zh-CN" altLang="en-US" sz="1400" b="1" dirty="0">
                <a:solidFill>
                  <a:srgbClr val="FAEED8"/>
                </a:solidFill>
                <a:cs typeface="+mn-ea"/>
                <a:sym typeface="+mn-lt"/>
              </a:rPr>
              <a:t>七是将履行全面从严治党主体责任失职</a:t>
            </a:r>
            <a:r>
              <a:rPr lang="en-US" altLang="zh-CN" sz="1400" b="1" dirty="0">
                <a:solidFill>
                  <a:srgbClr val="FAEED8"/>
                </a:solidFill>
                <a:cs typeface="+mn-ea"/>
                <a:sym typeface="+mn-lt"/>
              </a:rPr>
              <a:t>,</a:t>
            </a:r>
            <a:r>
              <a:rPr lang="zh-CN" altLang="en-US" sz="1400" b="1" dirty="0">
                <a:solidFill>
                  <a:srgbClr val="FAEED8"/>
                </a:solidFill>
                <a:cs typeface="+mn-ea"/>
                <a:sym typeface="+mn-lt"/>
              </a:rPr>
              <a:t>不按照有关规定向组织请示报告重大事项</a:t>
            </a:r>
            <a:r>
              <a:rPr lang="en-US" altLang="zh-CN" sz="1400" b="1" dirty="0">
                <a:solidFill>
                  <a:srgbClr val="FAEED8"/>
                </a:solidFill>
                <a:cs typeface="+mn-ea"/>
                <a:sym typeface="+mn-lt"/>
              </a:rPr>
              <a:t>,</a:t>
            </a:r>
            <a:r>
              <a:rPr lang="zh-CN" altLang="en-US" sz="1400" b="1" dirty="0">
                <a:solidFill>
                  <a:srgbClr val="FAEED8"/>
                </a:solidFill>
                <a:cs typeface="+mn-ea"/>
                <a:sym typeface="+mn-lt"/>
              </a:rPr>
              <a:t>诬告陷害由其他纪律调整到政治纪律。</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修改要点</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1024424" y="1985357"/>
            <a:ext cx="2860213" cy="1323440"/>
            <a:chOff x="877401" y="1958725"/>
            <a:chExt cx="2860213" cy="1323440"/>
          </a:xfrm>
        </p:grpSpPr>
        <p:sp>
          <p:nvSpPr>
            <p:cNvPr id="8" name="矩形 7"/>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9" name="文本框 8"/>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sp>
        <p:nvSpPr>
          <p:cNvPr id="10" name="矩形 9"/>
          <p:cNvSpPr/>
          <p:nvPr/>
        </p:nvSpPr>
        <p:spPr>
          <a:xfrm>
            <a:off x="428943" y="3493463"/>
            <a:ext cx="4131627" cy="923330"/>
          </a:xfrm>
          <a:prstGeom prst="rect">
            <a:avLst/>
          </a:prstGeom>
        </p:spPr>
        <p:txBody>
          <a:bodyPr wrap="square" lIns="0" tIns="0" rIns="0" bIns="0">
            <a:spAutoFit/>
          </a:bodyPr>
          <a:lstStyle/>
          <a:p>
            <a:pPr algn="ct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组织纪律</a:t>
            </a:r>
          </a:p>
        </p:txBody>
      </p:sp>
      <p:grpSp>
        <p:nvGrpSpPr>
          <p:cNvPr id="15" name="组合 14"/>
          <p:cNvGrpSpPr/>
          <p:nvPr/>
        </p:nvGrpSpPr>
        <p:grpSpPr>
          <a:xfrm>
            <a:off x="1149033" y="4565748"/>
            <a:ext cx="2351024" cy="923332"/>
            <a:chOff x="1149033" y="4565748"/>
            <a:chExt cx="2351024" cy="923332"/>
          </a:xfrm>
        </p:grpSpPr>
        <p:sp>
          <p:nvSpPr>
            <p:cNvPr id="11" name="圆角矩形 10"/>
            <p:cNvSpPr/>
            <p:nvPr/>
          </p:nvSpPr>
          <p:spPr>
            <a:xfrm>
              <a:off x="1149033" y="4565749"/>
              <a:ext cx="1045527" cy="923331"/>
            </a:xfrm>
            <a:prstGeom prst="roundRect">
              <a:avLst>
                <a:gd name="adj" fmla="val 8166"/>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solidFill>
                    <a:srgbClr val="93312B"/>
                  </a:solidFill>
                  <a:cs typeface="+mn-ea"/>
                  <a:sym typeface="+mn-lt"/>
                </a:rPr>
                <a:t>修</a:t>
              </a:r>
              <a:endParaRPr kumimoji="1" lang="en-US" altLang="zh-CN" sz="2800" b="1" dirty="0">
                <a:solidFill>
                  <a:srgbClr val="93312B"/>
                </a:solidFill>
                <a:cs typeface="+mn-ea"/>
                <a:sym typeface="+mn-lt"/>
              </a:endParaRPr>
            </a:p>
          </p:txBody>
        </p:sp>
        <p:sp>
          <p:nvSpPr>
            <p:cNvPr id="12" name="圆角矩形 11"/>
            <p:cNvSpPr/>
            <p:nvPr/>
          </p:nvSpPr>
          <p:spPr>
            <a:xfrm>
              <a:off x="2454530" y="4565748"/>
              <a:ext cx="1045527" cy="923331"/>
            </a:xfrm>
            <a:prstGeom prst="roundRect">
              <a:avLst>
                <a:gd name="adj" fmla="val 8166"/>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solidFill>
                    <a:srgbClr val="93312B"/>
                  </a:solidFill>
                  <a:cs typeface="+mn-ea"/>
                  <a:sym typeface="+mn-lt"/>
                </a:rPr>
                <a:t>改</a:t>
              </a:r>
              <a:endParaRPr kumimoji="1" lang="en-US" altLang="zh-CN" sz="2800" b="1" dirty="0">
                <a:solidFill>
                  <a:srgbClr val="93312B"/>
                </a:solidFill>
                <a:cs typeface="+mn-ea"/>
                <a:sym typeface="+mn-lt"/>
              </a:endParaRPr>
            </a:p>
          </p:txBody>
        </p:sp>
      </p:grpSp>
      <p:sp>
        <p:nvSpPr>
          <p:cNvPr id="16" name="矩形 15"/>
          <p:cNvSpPr/>
          <p:nvPr/>
        </p:nvSpPr>
        <p:spPr>
          <a:xfrm>
            <a:off x="4495780" y="2243862"/>
            <a:ext cx="6430644" cy="430887"/>
          </a:xfrm>
          <a:prstGeom prst="rect">
            <a:avLst/>
          </a:prstGeom>
        </p:spPr>
        <p:txBody>
          <a:bodyPr wrap="square" lIns="0" tIns="0" rIns="0" bIns="0">
            <a:spAutoFit/>
          </a:bodyPr>
          <a:lstStyle/>
          <a:p>
            <a:pPr defTabSz="914400">
              <a:defRPr/>
            </a:pP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共</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15</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修改</a:t>
            </a:r>
            <a:r>
              <a:rPr lang="en-US" altLang="zh-CN"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5</a:t>
            </a:r>
            <a:r>
              <a:rPr lang="zh-CN" altLang="en-US" sz="2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条</a:t>
            </a:r>
          </a:p>
        </p:txBody>
      </p:sp>
      <p:sp>
        <p:nvSpPr>
          <p:cNvPr id="17" name="矩形 16"/>
          <p:cNvSpPr/>
          <p:nvPr/>
        </p:nvSpPr>
        <p:spPr>
          <a:xfrm>
            <a:off x="4502298" y="2833292"/>
            <a:ext cx="6665278" cy="2462213"/>
          </a:xfrm>
          <a:prstGeom prst="rect">
            <a:avLst/>
          </a:prstGeom>
        </p:spPr>
        <p:txBody>
          <a:bodyPr wrap="square" lIns="0" tIns="0" rIns="0" bIns="0">
            <a:spAutoFit/>
          </a:bodyPr>
          <a:lstStyle/>
          <a:p>
            <a:pPr algn="just" defTabSz="914400">
              <a:lnSpc>
                <a:spcPct val="200000"/>
              </a:lnSpc>
              <a:defRPr/>
            </a:pPr>
            <a:r>
              <a:rPr lang="zh-CN" altLang="en-US" sz="1600" b="1" dirty="0">
                <a:solidFill>
                  <a:srgbClr val="FAEED8"/>
                </a:solidFill>
                <a:cs typeface="+mn-ea"/>
                <a:sym typeface="+mn-lt"/>
              </a:rPr>
              <a:t>一是对故意规避集体决策、借集体决策名义集体违规等违反民主集中制原则行为作出明确规定。</a:t>
            </a:r>
          </a:p>
          <a:p>
            <a:pPr algn="just" defTabSz="914400">
              <a:lnSpc>
                <a:spcPct val="200000"/>
              </a:lnSpc>
              <a:defRPr/>
            </a:pPr>
            <a:r>
              <a:rPr lang="zh-CN" altLang="en-US" sz="1600" b="1" dirty="0">
                <a:solidFill>
                  <a:srgbClr val="FAEED8"/>
                </a:solidFill>
                <a:cs typeface="+mn-ea"/>
                <a:sym typeface="+mn-lt"/>
              </a:rPr>
              <a:t>二是对拉票贿选等非组织活动作出细化规定。</a:t>
            </a:r>
          </a:p>
          <a:p>
            <a:pPr algn="just" defTabSz="914400">
              <a:lnSpc>
                <a:spcPct val="200000"/>
              </a:lnSpc>
              <a:defRPr/>
            </a:pPr>
            <a:r>
              <a:rPr lang="zh-CN" altLang="en-US" sz="1600" b="1" dirty="0">
                <a:solidFill>
                  <a:srgbClr val="FAEED8"/>
                </a:solidFill>
                <a:cs typeface="+mn-ea"/>
                <a:sym typeface="+mn-lt"/>
              </a:rPr>
              <a:t>三是对干部选任工作中搞任人唯亲、排斥异己、跑官要官、突击提拔或调整干部等笔为作出补充规定。</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4713" y="4489617"/>
            <a:ext cx="4020016" cy="82383"/>
          </a:xfrm>
          <a:prstGeom prst="rect">
            <a:avLst/>
          </a:prstGeom>
          <a:gradFill flip="none" rotWithShape="1">
            <a:gsLst>
              <a:gs pos="0">
                <a:srgbClr val="F7F2DE"/>
              </a:gs>
              <a:gs pos="96000">
                <a:srgbClr val="F5CC99">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p:cNvGrpSpPr/>
          <p:nvPr/>
        </p:nvGrpSpPr>
        <p:grpSpPr>
          <a:xfrm>
            <a:off x="874711" y="2538992"/>
            <a:ext cx="8040688" cy="1780015"/>
            <a:chOff x="874711" y="2493057"/>
            <a:chExt cx="8040688" cy="1780015"/>
          </a:xfrm>
        </p:grpSpPr>
        <p:sp>
          <p:nvSpPr>
            <p:cNvPr id="4" name="矩形 3"/>
            <p:cNvSpPr/>
            <p:nvPr/>
          </p:nvSpPr>
          <p:spPr>
            <a:xfrm>
              <a:off x="874712" y="2493057"/>
              <a:ext cx="8040687" cy="1538883"/>
            </a:xfrm>
            <a:prstGeom prst="rect">
              <a:avLst/>
            </a:prstGeom>
          </p:spPr>
          <p:txBody>
            <a:bodyPr wrap="square" lIns="0" tIns="0" rIns="0" bIns="0">
              <a:spAutoFit/>
            </a:bodyPr>
            <a:lstStyle/>
            <a:p>
              <a:pPr defTabSz="914400">
                <a:defRPr/>
              </a:pPr>
              <a:r>
                <a:rPr lang="zh-CN" altLang="en-US" sz="10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谢谢您的观看</a:t>
              </a:r>
            </a:p>
          </p:txBody>
        </p:sp>
        <p:sp>
          <p:nvSpPr>
            <p:cNvPr id="5" name="文本框 4"/>
            <p:cNvSpPr txBox="1"/>
            <p:nvPr/>
          </p:nvSpPr>
          <p:spPr>
            <a:xfrm>
              <a:off x="874711" y="3965295"/>
              <a:ext cx="7637277" cy="307777"/>
            </a:xfrm>
            <a:prstGeom prst="rect">
              <a:avLst/>
            </a:prstGeom>
            <a:noFill/>
          </p:spPr>
          <p:txBody>
            <a:bodyPr wrap="square" rtlCol="0">
              <a:spAutoFit/>
            </a:bodyPr>
            <a:lstStyle/>
            <a:p>
              <a:pPr algn="dist"/>
              <a:r>
                <a:rPr kumimoji="1" lang="en-US" altLang="zh-CN" sz="1400" dirty="0">
                  <a:solidFill>
                    <a:srgbClr val="F7F2DE"/>
                  </a:solidFill>
                  <a:cs typeface="+mn-ea"/>
                  <a:sym typeface="+mn-lt"/>
                </a:rPr>
                <a:t>THANK</a:t>
              </a:r>
              <a:r>
                <a:rPr kumimoji="1" lang="zh-CN" altLang="en-US" sz="1400" dirty="0">
                  <a:solidFill>
                    <a:srgbClr val="F7F2DE"/>
                  </a:solidFill>
                  <a:cs typeface="+mn-ea"/>
                  <a:sym typeface="+mn-lt"/>
                </a:rPr>
                <a:t> </a:t>
              </a:r>
              <a:r>
                <a:rPr kumimoji="1" lang="en-US" altLang="zh-CN" sz="1400" dirty="0">
                  <a:solidFill>
                    <a:srgbClr val="F7F2DE"/>
                  </a:solidFill>
                  <a:cs typeface="+mn-ea"/>
                  <a:sym typeface="+mn-lt"/>
                </a:rPr>
                <a:t>YOU</a:t>
              </a:r>
              <a:r>
                <a:rPr kumimoji="1" lang="zh-CN" altLang="en-US" sz="1400" dirty="0">
                  <a:solidFill>
                    <a:srgbClr val="F7F2DE"/>
                  </a:solidFill>
                  <a:cs typeface="+mn-ea"/>
                  <a:sym typeface="+mn-lt"/>
                </a:rPr>
                <a:t> </a:t>
              </a:r>
              <a:r>
                <a:rPr kumimoji="1" lang="en-US" altLang="zh-CN" sz="1400" dirty="0">
                  <a:solidFill>
                    <a:srgbClr val="F7F2DE"/>
                  </a:solidFill>
                  <a:cs typeface="+mn-ea"/>
                  <a:sym typeface="+mn-lt"/>
                </a:rPr>
                <a:t>FOR</a:t>
              </a:r>
              <a:r>
                <a:rPr kumimoji="1" lang="zh-CN" altLang="en-US" sz="1400" dirty="0">
                  <a:solidFill>
                    <a:srgbClr val="F7F2DE"/>
                  </a:solidFill>
                  <a:cs typeface="+mn-ea"/>
                  <a:sym typeface="+mn-lt"/>
                </a:rPr>
                <a:t> </a:t>
              </a:r>
              <a:r>
                <a:rPr kumimoji="1" lang="en-US" altLang="zh-CN" sz="1400" dirty="0">
                  <a:solidFill>
                    <a:srgbClr val="F7F2DE"/>
                  </a:solidFill>
                  <a:cs typeface="+mn-ea"/>
                  <a:sym typeface="+mn-lt"/>
                </a:rPr>
                <a:t>WHATCHING</a:t>
              </a:r>
              <a:endParaRPr kumimoji="1" lang="zh-CN" altLang="en-US" sz="1400" dirty="0">
                <a:solidFill>
                  <a:srgbClr val="F7F2DE"/>
                </a:solidFill>
                <a:cs typeface="+mn-ea"/>
                <a:sym typeface="+mn-lt"/>
              </a:endParaRPr>
            </a:p>
          </p:txBody>
        </p:sp>
      </p:grpSp>
      <p:grpSp>
        <p:nvGrpSpPr>
          <p:cNvPr id="6" name="组合 5"/>
          <p:cNvGrpSpPr/>
          <p:nvPr/>
        </p:nvGrpSpPr>
        <p:grpSpPr>
          <a:xfrm>
            <a:off x="874713" y="1390312"/>
            <a:ext cx="4319862" cy="973308"/>
            <a:chOff x="874713" y="1390312"/>
            <a:chExt cx="4319862" cy="973308"/>
          </a:xfrm>
        </p:grpSpPr>
        <p:sp>
          <p:nvSpPr>
            <p:cNvPr id="7" name="矩形 6"/>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8" name="图片 7"/>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4713" y="3278813"/>
            <a:ext cx="2324198" cy="2324198"/>
            <a:chOff x="1239522" y="1754723"/>
            <a:chExt cx="2324198" cy="2324198"/>
          </a:xfrm>
        </p:grpSpPr>
        <p:sp>
          <p:nvSpPr>
            <p:cNvPr id="4" name="椭圆 3"/>
            <p:cNvSpPr/>
            <p:nvPr/>
          </p:nvSpPr>
          <p:spPr>
            <a:xfrm>
              <a:off x="1325182" y="1840383"/>
              <a:ext cx="2152878" cy="2152878"/>
            </a:xfrm>
            <a:prstGeom prst="ellipse">
              <a:avLst/>
            </a:prstGeom>
            <a:gradFill>
              <a:gsLst>
                <a:gs pos="0">
                  <a:srgbClr val="F7F2DE"/>
                </a:gs>
                <a:gs pos="100000">
                  <a:srgbClr val="F5C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693736" y="2911501"/>
              <a:ext cx="1415772" cy="46166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B24D3E"/>
                  </a:solidFill>
                  <a:effectLst/>
                  <a:uLnTx/>
                  <a:uFillTx/>
                  <a:cs typeface="+mn-ea"/>
                  <a:sym typeface="+mn-lt"/>
                </a:rPr>
                <a:t>简要介绍</a:t>
              </a:r>
            </a:p>
          </p:txBody>
        </p:sp>
        <p:sp>
          <p:nvSpPr>
            <p:cNvPr id="6" name="矩形 5"/>
            <p:cNvSpPr/>
            <p:nvPr/>
          </p:nvSpPr>
          <p:spPr>
            <a:xfrm>
              <a:off x="2088072" y="2321193"/>
              <a:ext cx="627096" cy="523220"/>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2800" b="1" u="none" strike="noStrike" kern="0" cap="none" spc="0" normalizeH="0" baseline="0" noProof="0" dirty="0">
                  <a:ln>
                    <a:noFill/>
                  </a:ln>
                  <a:solidFill>
                    <a:srgbClr val="B24D3E"/>
                  </a:solidFill>
                  <a:effectLst/>
                  <a:uLnTx/>
                  <a:uFillTx/>
                  <a:cs typeface="+mn-ea"/>
                  <a:sym typeface="+mn-lt"/>
                </a:rPr>
                <a:t>01</a:t>
              </a:r>
              <a:endParaRPr kumimoji="0" lang="zh-CN" altLang="en-US" sz="2800" b="1" u="none" strike="noStrike" kern="0" cap="none" spc="0" normalizeH="0" baseline="0" noProof="0" dirty="0">
                <a:ln>
                  <a:noFill/>
                </a:ln>
                <a:solidFill>
                  <a:srgbClr val="B24D3E"/>
                </a:solidFill>
                <a:effectLst/>
                <a:uLnTx/>
                <a:uFillTx/>
                <a:cs typeface="+mn-ea"/>
                <a:sym typeface="+mn-lt"/>
              </a:endParaRPr>
            </a:p>
          </p:txBody>
        </p:sp>
        <p:cxnSp>
          <p:nvCxnSpPr>
            <p:cNvPr id="7" name="直接连接符 53"/>
            <p:cNvCxnSpPr/>
            <p:nvPr/>
          </p:nvCxnSpPr>
          <p:spPr>
            <a:xfrm>
              <a:off x="2401620" y="2844413"/>
              <a:ext cx="0" cy="0"/>
            </a:xfrm>
            <a:prstGeom prst="line">
              <a:avLst/>
            </a:prstGeom>
            <a:ln>
              <a:solidFill>
                <a:srgbClr val="5A3D71"/>
              </a:solidFill>
            </a:ln>
          </p:spPr>
          <p:style>
            <a:lnRef idx="1">
              <a:schemeClr val="accent1"/>
            </a:lnRef>
            <a:fillRef idx="0">
              <a:schemeClr val="accent1"/>
            </a:fillRef>
            <a:effectRef idx="0">
              <a:schemeClr val="accent1"/>
            </a:effectRef>
            <a:fontRef idx="minor">
              <a:schemeClr val="tx1"/>
            </a:fontRef>
          </p:style>
        </p:cxnSp>
        <p:cxnSp>
          <p:nvCxnSpPr>
            <p:cNvPr id="8" name="直接连接符 55"/>
            <p:cNvCxnSpPr/>
            <p:nvPr/>
          </p:nvCxnSpPr>
          <p:spPr>
            <a:xfrm>
              <a:off x="2326182" y="2844413"/>
              <a:ext cx="150876" cy="0"/>
            </a:xfrm>
            <a:prstGeom prst="line">
              <a:avLst/>
            </a:prstGeom>
            <a:ln w="28575">
              <a:solidFill>
                <a:srgbClr val="B24D3E"/>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239522" y="1754723"/>
              <a:ext cx="2324198" cy="2324198"/>
            </a:xfrm>
            <a:prstGeom prst="ellipse">
              <a:avLst/>
            </a:prstGeom>
            <a:noFill/>
            <a:ln w="9525">
              <a:gradFill>
                <a:gsLst>
                  <a:gs pos="0">
                    <a:srgbClr val="F5CC99"/>
                  </a:gs>
                  <a:gs pos="92000">
                    <a:srgbClr val="F7F2DE">
                      <a:alpha val="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p:cNvGrpSpPr/>
          <p:nvPr/>
        </p:nvGrpSpPr>
        <p:grpSpPr>
          <a:xfrm>
            <a:off x="3595151" y="2202374"/>
            <a:ext cx="2324198" cy="2324198"/>
            <a:chOff x="1239522" y="1754723"/>
            <a:chExt cx="2324198" cy="2324198"/>
          </a:xfrm>
        </p:grpSpPr>
        <p:sp>
          <p:nvSpPr>
            <p:cNvPr id="11" name="椭圆 10"/>
            <p:cNvSpPr/>
            <p:nvPr/>
          </p:nvSpPr>
          <p:spPr>
            <a:xfrm>
              <a:off x="1325182" y="1840383"/>
              <a:ext cx="2152878" cy="2152878"/>
            </a:xfrm>
            <a:prstGeom prst="ellipse">
              <a:avLst/>
            </a:prstGeom>
            <a:gradFill>
              <a:gsLst>
                <a:gs pos="0">
                  <a:srgbClr val="F7F2DE"/>
                </a:gs>
                <a:gs pos="100000">
                  <a:srgbClr val="F5C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693737" y="2911501"/>
              <a:ext cx="1415772" cy="46166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B24D3E"/>
                  </a:solidFill>
                  <a:effectLst/>
                  <a:uLnTx/>
                  <a:uFillTx/>
                  <a:cs typeface="+mn-ea"/>
                  <a:sym typeface="+mn-lt"/>
                </a:rPr>
                <a:t>背景意义</a:t>
              </a:r>
            </a:p>
          </p:txBody>
        </p:sp>
        <p:sp>
          <p:nvSpPr>
            <p:cNvPr id="13" name="矩形 12"/>
            <p:cNvSpPr/>
            <p:nvPr/>
          </p:nvSpPr>
          <p:spPr>
            <a:xfrm>
              <a:off x="2088073" y="2321193"/>
              <a:ext cx="627095" cy="523220"/>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2800" b="1" u="none" strike="noStrike" kern="0" cap="none" spc="0" normalizeH="0" baseline="0" noProof="0" dirty="0">
                  <a:ln>
                    <a:noFill/>
                  </a:ln>
                  <a:solidFill>
                    <a:srgbClr val="B24D3E"/>
                  </a:solidFill>
                  <a:effectLst/>
                  <a:uLnTx/>
                  <a:uFillTx/>
                  <a:cs typeface="+mn-ea"/>
                  <a:sym typeface="+mn-lt"/>
                </a:rPr>
                <a:t>02</a:t>
              </a:r>
              <a:endParaRPr kumimoji="0" lang="zh-CN" altLang="en-US" sz="2800" b="1" u="none" strike="noStrike" kern="0" cap="none" spc="0" normalizeH="0" baseline="0" noProof="0" dirty="0">
                <a:ln>
                  <a:noFill/>
                </a:ln>
                <a:solidFill>
                  <a:srgbClr val="B24D3E"/>
                </a:solidFill>
                <a:effectLst/>
                <a:uLnTx/>
                <a:uFillTx/>
                <a:cs typeface="+mn-ea"/>
                <a:sym typeface="+mn-lt"/>
              </a:endParaRPr>
            </a:p>
          </p:txBody>
        </p:sp>
        <p:cxnSp>
          <p:nvCxnSpPr>
            <p:cNvPr id="14" name="直接连接符 53"/>
            <p:cNvCxnSpPr/>
            <p:nvPr/>
          </p:nvCxnSpPr>
          <p:spPr>
            <a:xfrm>
              <a:off x="2401620" y="2844413"/>
              <a:ext cx="0" cy="0"/>
            </a:xfrm>
            <a:prstGeom prst="line">
              <a:avLst/>
            </a:prstGeom>
            <a:ln>
              <a:solidFill>
                <a:srgbClr val="5A3D71"/>
              </a:solidFill>
            </a:ln>
          </p:spPr>
          <p:style>
            <a:lnRef idx="1">
              <a:schemeClr val="accent1"/>
            </a:lnRef>
            <a:fillRef idx="0">
              <a:schemeClr val="accent1"/>
            </a:fillRef>
            <a:effectRef idx="0">
              <a:schemeClr val="accent1"/>
            </a:effectRef>
            <a:fontRef idx="minor">
              <a:schemeClr val="tx1"/>
            </a:fontRef>
          </p:style>
        </p:cxnSp>
        <p:cxnSp>
          <p:nvCxnSpPr>
            <p:cNvPr id="15" name="直接连接符 55"/>
            <p:cNvCxnSpPr/>
            <p:nvPr/>
          </p:nvCxnSpPr>
          <p:spPr>
            <a:xfrm>
              <a:off x="2326182" y="2844413"/>
              <a:ext cx="150876" cy="0"/>
            </a:xfrm>
            <a:prstGeom prst="line">
              <a:avLst/>
            </a:prstGeom>
            <a:ln w="28575">
              <a:solidFill>
                <a:srgbClr val="B24D3E"/>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239522" y="1754723"/>
              <a:ext cx="2324198" cy="2324198"/>
            </a:xfrm>
            <a:prstGeom prst="ellipse">
              <a:avLst/>
            </a:prstGeom>
            <a:noFill/>
            <a:ln w="9525">
              <a:gradFill>
                <a:gsLst>
                  <a:gs pos="0">
                    <a:srgbClr val="F5CC99"/>
                  </a:gs>
                  <a:gs pos="92000">
                    <a:srgbClr val="F7F2DE">
                      <a:alpha val="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6315589" y="3284171"/>
            <a:ext cx="2324198" cy="2324198"/>
            <a:chOff x="1239522" y="1754723"/>
            <a:chExt cx="2324198" cy="2324198"/>
          </a:xfrm>
        </p:grpSpPr>
        <p:sp>
          <p:nvSpPr>
            <p:cNvPr id="18" name="椭圆 17"/>
            <p:cNvSpPr/>
            <p:nvPr/>
          </p:nvSpPr>
          <p:spPr>
            <a:xfrm>
              <a:off x="1325182" y="1840383"/>
              <a:ext cx="2152878" cy="2152878"/>
            </a:xfrm>
            <a:prstGeom prst="ellipse">
              <a:avLst/>
            </a:prstGeom>
            <a:gradFill>
              <a:gsLst>
                <a:gs pos="0">
                  <a:srgbClr val="F7F2DE"/>
                </a:gs>
                <a:gs pos="100000">
                  <a:srgbClr val="F5C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693737" y="2911501"/>
              <a:ext cx="1415772" cy="46166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B24D3E"/>
                  </a:solidFill>
                  <a:effectLst/>
                  <a:uLnTx/>
                  <a:uFillTx/>
                  <a:cs typeface="+mn-ea"/>
                  <a:sym typeface="+mn-lt"/>
                </a:rPr>
                <a:t>八大亮点</a:t>
              </a:r>
            </a:p>
          </p:txBody>
        </p:sp>
        <p:sp>
          <p:nvSpPr>
            <p:cNvPr id="20" name="矩形 19"/>
            <p:cNvSpPr/>
            <p:nvPr/>
          </p:nvSpPr>
          <p:spPr>
            <a:xfrm>
              <a:off x="2088073" y="2321193"/>
              <a:ext cx="627095" cy="523220"/>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2800" b="1" u="none" strike="noStrike" kern="0" cap="none" spc="0" normalizeH="0" baseline="0" noProof="0" dirty="0">
                  <a:ln>
                    <a:noFill/>
                  </a:ln>
                  <a:solidFill>
                    <a:srgbClr val="B24D3E"/>
                  </a:solidFill>
                  <a:effectLst/>
                  <a:uLnTx/>
                  <a:uFillTx/>
                  <a:cs typeface="+mn-ea"/>
                  <a:sym typeface="+mn-lt"/>
                </a:rPr>
                <a:t>03</a:t>
              </a:r>
              <a:endParaRPr kumimoji="0" lang="zh-CN" altLang="en-US" sz="2800" b="1" u="none" strike="noStrike" kern="0" cap="none" spc="0" normalizeH="0" baseline="0" noProof="0" dirty="0">
                <a:ln>
                  <a:noFill/>
                </a:ln>
                <a:solidFill>
                  <a:srgbClr val="B24D3E"/>
                </a:solidFill>
                <a:effectLst/>
                <a:uLnTx/>
                <a:uFillTx/>
                <a:cs typeface="+mn-ea"/>
                <a:sym typeface="+mn-lt"/>
              </a:endParaRPr>
            </a:p>
          </p:txBody>
        </p:sp>
        <p:cxnSp>
          <p:nvCxnSpPr>
            <p:cNvPr id="21" name="直接连接符 53"/>
            <p:cNvCxnSpPr/>
            <p:nvPr/>
          </p:nvCxnSpPr>
          <p:spPr>
            <a:xfrm>
              <a:off x="2401620" y="2844413"/>
              <a:ext cx="0" cy="0"/>
            </a:xfrm>
            <a:prstGeom prst="line">
              <a:avLst/>
            </a:prstGeom>
            <a:ln>
              <a:solidFill>
                <a:srgbClr val="5A3D71"/>
              </a:solidFill>
            </a:ln>
          </p:spPr>
          <p:style>
            <a:lnRef idx="1">
              <a:schemeClr val="accent1"/>
            </a:lnRef>
            <a:fillRef idx="0">
              <a:schemeClr val="accent1"/>
            </a:fillRef>
            <a:effectRef idx="0">
              <a:schemeClr val="accent1"/>
            </a:effectRef>
            <a:fontRef idx="minor">
              <a:schemeClr val="tx1"/>
            </a:fontRef>
          </p:style>
        </p:cxnSp>
        <p:cxnSp>
          <p:nvCxnSpPr>
            <p:cNvPr id="22" name="直接连接符 55"/>
            <p:cNvCxnSpPr/>
            <p:nvPr/>
          </p:nvCxnSpPr>
          <p:spPr>
            <a:xfrm>
              <a:off x="2326182" y="2844413"/>
              <a:ext cx="150876" cy="0"/>
            </a:xfrm>
            <a:prstGeom prst="line">
              <a:avLst/>
            </a:prstGeom>
            <a:ln w="28575">
              <a:solidFill>
                <a:srgbClr val="B24D3E"/>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239522" y="1754723"/>
              <a:ext cx="2324198" cy="2324198"/>
            </a:xfrm>
            <a:prstGeom prst="ellipse">
              <a:avLst/>
            </a:prstGeom>
            <a:noFill/>
            <a:ln w="9525">
              <a:gradFill>
                <a:gsLst>
                  <a:gs pos="0">
                    <a:srgbClr val="F5CC99"/>
                  </a:gs>
                  <a:gs pos="92000">
                    <a:srgbClr val="F7F2DE">
                      <a:alpha val="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9036027" y="2207732"/>
            <a:ext cx="2324198" cy="2324198"/>
            <a:chOff x="1239522" y="1754723"/>
            <a:chExt cx="2324198" cy="2324198"/>
          </a:xfrm>
        </p:grpSpPr>
        <p:sp>
          <p:nvSpPr>
            <p:cNvPr id="25" name="椭圆 24"/>
            <p:cNvSpPr/>
            <p:nvPr/>
          </p:nvSpPr>
          <p:spPr>
            <a:xfrm>
              <a:off x="1325182" y="1840383"/>
              <a:ext cx="2152878" cy="2152878"/>
            </a:xfrm>
            <a:prstGeom prst="ellipse">
              <a:avLst/>
            </a:prstGeom>
            <a:gradFill>
              <a:gsLst>
                <a:gs pos="0">
                  <a:srgbClr val="F7F2DE"/>
                </a:gs>
                <a:gs pos="100000">
                  <a:srgbClr val="F5C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693739" y="2911501"/>
              <a:ext cx="1415772" cy="46166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B24D3E"/>
                  </a:solidFill>
                  <a:effectLst/>
                  <a:uLnTx/>
                  <a:uFillTx/>
                  <a:cs typeface="+mn-ea"/>
                  <a:sym typeface="+mn-lt"/>
                </a:rPr>
                <a:t>修改要点</a:t>
              </a:r>
            </a:p>
          </p:txBody>
        </p:sp>
        <p:sp>
          <p:nvSpPr>
            <p:cNvPr id="27" name="矩形 26"/>
            <p:cNvSpPr/>
            <p:nvPr/>
          </p:nvSpPr>
          <p:spPr>
            <a:xfrm>
              <a:off x="2088072" y="2321193"/>
              <a:ext cx="627096" cy="523220"/>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2800" b="1" u="none" strike="noStrike" kern="0" cap="none" spc="0" normalizeH="0" baseline="0" noProof="0" dirty="0">
                  <a:ln>
                    <a:noFill/>
                  </a:ln>
                  <a:solidFill>
                    <a:srgbClr val="B24D3E"/>
                  </a:solidFill>
                  <a:effectLst/>
                  <a:uLnTx/>
                  <a:uFillTx/>
                  <a:cs typeface="+mn-ea"/>
                  <a:sym typeface="+mn-lt"/>
                </a:rPr>
                <a:t>04</a:t>
              </a:r>
              <a:endParaRPr kumimoji="0" lang="zh-CN" altLang="en-US" sz="2800" b="1" u="none" strike="noStrike" kern="0" cap="none" spc="0" normalizeH="0" baseline="0" noProof="0" dirty="0">
                <a:ln>
                  <a:noFill/>
                </a:ln>
                <a:solidFill>
                  <a:srgbClr val="B24D3E"/>
                </a:solidFill>
                <a:effectLst/>
                <a:uLnTx/>
                <a:uFillTx/>
                <a:cs typeface="+mn-ea"/>
                <a:sym typeface="+mn-lt"/>
              </a:endParaRPr>
            </a:p>
          </p:txBody>
        </p:sp>
        <p:cxnSp>
          <p:nvCxnSpPr>
            <p:cNvPr id="28" name="直接连接符 53"/>
            <p:cNvCxnSpPr/>
            <p:nvPr/>
          </p:nvCxnSpPr>
          <p:spPr>
            <a:xfrm>
              <a:off x="2401620" y="2844413"/>
              <a:ext cx="0" cy="0"/>
            </a:xfrm>
            <a:prstGeom prst="line">
              <a:avLst/>
            </a:prstGeom>
            <a:ln>
              <a:solidFill>
                <a:srgbClr val="5A3D71"/>
              </a:solidFill>
            </a:ln>
          </p:spPr>
          <p:style>
            <a:lnRef idx="1">
              <a:schemeClr val="accent1"/>
            </a:lnRef>
            <a:fillRef idx="0">
              <a:schemeClr val="accent1"/>
            </a:fillRef>
            <a:effectRef idx="0">
              <a:schemeClr val="accent1"/>
            </a:effectRef>
            <a:fontRef idx="minor">
              <a:schemeClr val="tx1"/>
            </a:fontRef>
          </p:style>
        </p:cxnSp>
        <p:cxnSp>
          <p:nvCxnSpPr>
            <p:cNvPr id="29" name="直接连接符 55"/>
            <p:cNvCxnSpPr/>
            <p:nvPr/>
          </p:nvCxnSpPr>
          <p:spPr>
            <a:xfrm>
              <a:off x="2326182" y="2844413"/>
              <a:ext cx="150876" cy="0"/>
            </a:xfrm>
            <a:prstGeom prst="line">
              <a:avLst/>
            </a:prstGeom>
            <a:ln w="28575">
              <a:solidFill>
                <a:srgbClr val="B24D3E"/>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239522" y="1754723"/>
              <a:ext cx="2324198" cy="2324198"/>
            </a:xfrm>
            <a:prstGeom prst="ellipse">
              <a:avLst/>
            </a:prstGeom>
            <a:noFill/>
            <a:ln w="9525">
              <a:gradFill>
                <a:gsLst>
                  <a:gs pos="0">
                    <a:srgbClr val="F5CC99"/>
                  </a:gs>
                  <a:gs pos="92000">
                    <a:srgbClr val="F7F2DE">
                      <a:alpha val="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矩形 33"/>
          <p:cNvSpPr/>
          <p:nvPr/>
        </p:nvSpPr>
        <p:spPr>
          <a:xfrm>
            <a:off x="808140" y="657225"/>
            <a:ext cx="3293875" cy="923330"/>
          </a:xfrm>
          <a:prstGeom prst="rect">
            <a:avLst/>
          </a:prstGeom>
        </p:spPr>
        <p:txBody>
          <a:bodyPr wrap="square" lIns="0" tIns="0" rIns="0" bIns="0">
            <a:spAutoFit/>
          </a:bodyPr>
          <a:lstStyle/>
          <a:p>
            <a:pP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目 录</a:t>
            </a:r>
          </a:p>
        </p:txBody>
      </p:sp>
      <p:grpSp>
        <p:nvGrpSpPr>
          <p:cNvPr id="35" name="组合 34"/>
          <p:cNvGrpSpPr/>
          <p:nvPr/>
        </p:nvGrpSpPr>
        <p:grpSpPr>
          <a:xfrm>
            <a:off x="8523647" y="657225"/>
            <a:ext cx="2900555" cy="789108"/>
            <a:chOff x="834370" y="2493057"/>
            <a:chExt cx="2900555" cy="789108"/>
          </a:xfrm>
        </p:grpSpPr>
        <p:sp>
          <p:nvSpPr>
            <p:cNvPr id="36" name="矩形 35"/>
            <p:cNvSpPr/>
            <p:nvPr/>
          </p:nvSpPr>
          <p:spPr>
            <a:xfrm>
              <a:off x="874712" y="2493057"/>
              <a:ext cx="2860213" cy="553998"/>
            </a:xfrm>
            <a:prstGeom prst="rect">
              <a:avLst/>
            </a:prstGeom>
          </p:spPr>
          <p:txBody>
            <a:bodyPr wrap="square" lIns="0" tIns="0" rIns="0" bIns="0">
              <a:spAutoFit/>
            </a:bodyPr>
            <a:lstStyle/>
            <a:p>
              <a:pP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37" name="文本框 36"/>
            <p:cNvSpPr txBox="1"/>
            <p:nvPr/>
          </p:nvSpPr>
          <p:spPr>
            <a:xfrm>
              <a:off x="834370"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18784" y="2648297"/>
            <a:ext cx="2860213" cy="1323440"/>
            <a:chOff x="877401" y="1958725"/>
            <a:chExt cx="2860213" cy="1323440"/>
          </a:xfrm>
        </p:grpSpPr>
        <p:sp>
          <p:nvSpPr>
            <p:cNvPr id="4" name="矩形 3"/>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5" name="文本框 4"/>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cxnSp>
        <p:nvCxnSpPr>
          <p:cNvPr id="11" name="直线连接符 10"/>
          <p:cNvCxnSpPr/>
          <p:nvPr/>
        </p:nvCxnSpPr>
        <p:spPr>
          <a:xfrm>
            <a:off x="4937760" y="2286000"/>
            <a:ext cx="0" cy="1908810"/>
          </a:xfrm>
          <a:prstGeom prst="line">
            <a:avLst/>
          </a:prstGeom>
          <a:ln w="25400">
            <a:solidFill>
              <a:srgbClr val="F7F2DE"/>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419500" y="2001977"/>
            <a:ext cx="3293875" cy="923330"/>
          </a:xfrm>
          <a:prstGeom prst="rect">
            <a:avLst/>
          </a:prstGeom>
        </p:spPr>
        <p:txBody>
          <a:bodyPr wrap="square" lIns="0" tIns="0" rIns="0" bIns="0">
            <a:spAutoFit/>
          </a:bodyPr>
          <a:lstStyle/>
          <a:p>
            <a:pP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第一章</a:t>
            </a:r>
          </a:p>
        </p:txBody>
      </p:sp>
      <p:sp>
        <p:nvSpPr>
          <p:cNvPr id="13" name="矩形 12"/>
          <p:cNvSpPr/>
          <p:nvPr/>
        </p:nvSpPr>
        <p:spPr>
          <a:xfrm>
            <a:off x="5332413" y="2974589"/>
            <a:ext cx="5116179" cy="1354217"/>
          </a:xfrm>
          <a:prstGeom prst="rect">
            <a:avLst/>
          </a:prstGeom>
        </p:spPr>
        <p:txBody>
          <a:bodyPr wrap="square" lIns="0" tIns="0" rIns="0" bIns="0">
            <a:spAutoFit/>
          </a:bodyPr>
          <a:lstStyle/>
          <a:p>
            <a:pPr defTabSz="914400">
              <a:defRPr/>
            </a:pPr>
            <a:r>
              <a:rPr lang="zh-CN" altLang="en-US" sz="8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简要介绍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简要介绍</a:t>
            </a:r>
          </a:p>
        </p:txBody>
      </p:sp>
      <p:grpSp>
        <p:nvGrpSpPr>
          <p:cNvPr id="7" name="组合 6"/>
          <p:cNvGrpSpPr/>
          <p:nvPr/>
        </p:nvGrpSpPr>
        <p:grpSpPr>
          <a:xfrm>
            <a:off x="8457075" y="750917"/>
            <a:ext cx="2951653" cy="461664"/>
            <a:chOff x="877401" y="1958725"/>
            <a:chExt cx="2951653" cy="461664"/>
          </a:xfrm>
        </p:grpSpPr>
        <p:sp>
          <p:nvSpPr>
            <p:cNvPr id="8" name="矩形 7"/>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9" name="文本框 8"/>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14" name="组合 13"/>
          <p:cNvGrpSpPr/>
          <p:nvPr/>
        </p:nvGrpSpPr>
        <p:grpSpPr>
          <a:xfrm>
            <a:off x="1315720" y="3268980"/>
            <a:ext cx="2103120" cy="1143000"/>
            <a:chOff x="1245870" y="1703070"/>
            <a:chExt cx="2103120" cy="1143000"/>
          </a:xfrm>
        </p:grpSpPr>
        <p:grpSp>
          <p:nvGrpSpPr>
            <p:cNvPr id="12" name="组合 11"/>
            <p:cNvGrpSpPr/>
            <p:nvPr/>
          </p:nvGrpSpPr>
          <p:grpSpPr>
            <a:xfrm>
              <a:off x="1406373" y="1920627"/>
              <a:ext cx="1919972" cy="707886"/>
              <a:chOff x="762872" y="1732920"/>
              <a:chExt cx="1919972" cy="707886"/>
            </a:xfrm>
          </p:grpSpPr>
          <p:sp>
            <p:nvSpPr>
              <p:cNvPr id="10" name="矩形 9"/>
              <p:cNvSpPr/>
              <p:nvPr/>
            </p:nvSpPr>
            <p:spPr>
              <a:xfrm>
                <a:off x="1235011" y="1732920"/>
                <a:ext cx="1447833" cy="707886"/>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4000" b="1" u="none" strike="noStrike" kern="0" cap="none" spc="0" normalizeH="0" baseline="0" noProof="0" dirty="0">
                    <a:ln>
                      <a:noFill/>
                    </a:ln>
                    <a:solidFill>
                      <a:srgbClr val="F7F2DE"/>
                    </a:solidFill>
                    <a:effectLst/>
                    <a:uLnTx/>
                    <a:uFillTx/>
                    <a:cs typeface="+mn-ea"/>
                    <a:sym typeface="+mn-lt"/>
                  </a:rPr>
                  <a:t>1997</a:t>
                </a:r>
                <a:endParaRPr kumimoji="0" lang="zh-CN" altLang="en-US" sz="4000" b="1" u="none" strike="noStrike" kern="0" cap="none" spc="0" normalizeH="0" baseline="0" noProof="0" dirty="0">
                  <a:ln>
                    <a:noFill/>
                  </a:ln>
                  <a:solidFill>
                    <a:srgbClr val="F7F2DE"/>
                  </a:solidFill>
                  <a:effectLst/>
                  <a:uLnTx/>
                  <a:uFillTx/>
                  <a:cs typeface="+mn-ea"/>
                  <a:sym typeface="+mn-lt"/>
                </a:endParaRPr>
              </a:p>
            </p:txBody>
          </p:sp>
          <p:sp>
            <p:nvSpPr>
              <p:cNvPr id="11" name="矩形 10"/>
              <p:cNvSpPr/>
              <p:nvPr/>
            </p:nvSpPr>
            <p:spPr>
              <a:xfrm>
                <a:off x="762872" y="1871420"/>
                <a:ext cx="785654" cy="430887"/>
              </a:xfrm>
              <a:prstGeom prst="rect">
                <a:avLst/>
              </a:prstGeom>
            </p:spPr>
            <p:txBody>
              <a:bodyPr wrap="square" lIns="0" tIns="0" rIns="0" bIns="0">
                <a:spAutoFit/>
              </a:bodyPr>
              <a:lstStyle/>
              <a:p>
                <a:pPr algn="ctr" defTabSz="914400">
                  <a:defRPr/>
                </a:pPr>
                <a:r>
                  <a:rPr lang="zh-CN" altLang="en-US" sz="1400" b="1" dirty="0">
                    <a:solidFill>
                      <a:srgbClr val="FAEED8"/>
                    </a:solidFill>
                    <a:cs typeface="+mn-ea"/>
                    <a:sym typeface="+mn-lt"/>
                  </a:rPr>
                  <a:t>首次</a:t>
                </a:r>
                <a:endParaRPr lang="en-US" altLang="zh-CN" sz="1400" b="1" dirty="0">
                  <a:solidFill>
                    <a:srgbClr val="FAEED8"/>
                  </a:solidFill>
                  <a:cs typeface="+mn-ea"/>
                  <a:sym typeface="+mn-lt"/>
                </a:endParaRPr>
              </a:p>
              <a:p>
                <a:pPr algn="ctr" defTabSz="914400">
                  <a:defRPr/>
                </a:pPr>
                <a:r>
                  <a:rPr lang="zh-CN" altLang="en-US" sz="1400" b="1" dirty="0">
                    <a:solidFill>
                      <a:srgbClr val="FAEED8"/>
                    </a:solidFill>
                    <a:cs typeface="+mn-ea"/>
                    <a:sym typeface="+mn-lt"/>
                  </a:rPr>
                  <a:t>印发</a:t>
                </a:r>
              </a:p>
            </p:txBody>
          </p:sp>
        </p:grpSp>
        <p:sp>
          <p:nvSpPr>
            <p:cNvPr id="13" name="圆角矩形 12"/>
            <p:cNvSpPr/>
            <p:nvPr/>
          </p:nvSpPr>
          <p:spPr>
            <a:xfrm>
              <a:off x="1245870" y="1703070"/>
              <a:ext cx="2103120" cy="1143000"/>
            </a:xfrm>
            <a:prstGeom prst="roundRect">
              <a:avLst>
                <a:gd name="adj" fmla="val 12667"/>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15" name="组合 14"/>
          <p:cNvGrpSpPr/>
          <p:nvPr/>
        </p:nvGrpSpPr>
        <p:grpSpPr>
          <a:xfrm>
            <a:off x="3792263" y="3268980"/>
            <a:ext cx="2103120" cy="1143000"/>
            <a:chOff x="1245870" y="1703070"/>
            <a:chExt cx="2103120" cy="1143000"/>
          </a:xfrm>
        </p:grpSpPr>
        <p:grpSp>
          <p:nvGrpSpPr>
            <p:cNvPr id="16" name="组合 15"/>
            <p:cNvGrpSpPr/>
            <p:nvPr/>
          </p:nvGrpSpPr>
          <p:grpSpPr>
            <a:xfrm>
              <a:off x="1406373" y="1920627"/>
              <a:ext cx="1919972" cy="707886"/>
              <a:chOff x="762872" y="1732920"/>
              <a:chExt cx="1919972" cy="707886"/>
            </a:xfrm>
          </p:grpSpPr>
          <p:sp>
            <p:nvSpPr>
              <p:cNvPr id="18" name="矩形 17"/>
              <p:cNvSpPr/>
              <p:nvPr/>
            </p:nvSpPr>
            <p:spPr>
              <a:xfrm>
                <a:off x="1235012" y="1732920"/>
                <a:ext cx="1447832" cy="707886"/>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4000" b="1" u="none" strike="noStrike" kern="0" cap="none" spc="0" normalizeH="0" baseline="0" noProof="0" dirty="0">
                    <a:ln>
                      <a:noFill/>
                    </a:ln>
                    <a:solidFill>
                      <a:srgbClr val="F7F2DE"/>
                    </a:solidFill>
                    <a:effectLst/>
                    <a:uLnTx/>
                    <a:uFillTx/>
                    <a:cs typeface="+mn-ea"/>
                    <a:sym typeface="+mn-lt"/>
                  </a:rPr>
                  <a:t>2003</a:t>
                </a:r>
                <a:endParaRPr kumimoji="0" lang="zh-CN" altLang="en-US" sz="4000" b="1" u="none" strike="noStrike" kern="0" cap="none" spc="0" normalizeH="0" baseline="0" noProof="0" dirty="0">
                  <a:ln>
                    <a:noFill/>
                  </a:ln>
                  <a:solidFill>
                    <a:srgbClr val="F7F2DE"/>
                  </a:solidFill>
                  <a:effectLst/>
                  <a:uLnTx/>
                  <a:uFillTx/>
                  <a:cs typeface="+mn-ea"/>
                  <a:sym typeface="+mn-lt"/>
                </a:endParaRPr>
              </a:p>
            </p:txBody>
          </p:sp>
          <p:sp>
            <p:nvSpPr>
              <p:cNvPr id="19" name="矩形 18"/>
              <p:cNvSpPr/>
              <p:nvPr/>
            </p:nvSpPr>
            <p:spPr>
              <a:xfrm>
                <a:off x="762872" y="1871420"/>
                <a:ext cx="785654" cy="430887"/>
              </a:xfrm>
              <a:prstGeom prst="rect">
                <a:avLst/>
              </a:prstGeom>
            </p:spPr>
            <p:txBody>
              <a:bodyPr wrap="square" lIns="0" tIns="0" rIns="0" bIns="0">
                <a:spAutoFit/>
              </a:bodyPr>
              <a:lstStyle/>
              <a:p>
                <a:pPr algn="ctr" defTabSz="914400">
                  <a:defRPr/>
                </a:pPr>
                <a:r>
                  <a:rPr lang="zh-CN" altLang="en-US" sz="1400" b="1" dirty="0">
                    <a:solidFill>
                      <a:srgbClr val="FAEED8"/>
                    </a:solidFill>
                    <a:cs typeface="+mn-ea"/>
                    <a:sym typeface="+mn-lt"/>
                  </a:rPr>
                  <a:t>第</a:t>
                </a:r>
                <a:r>
                  <a:rPr lang="en-US" altLang="zh-CN" sz="1400" b="1" dirty="0">
                    <a:solidFill>
                      <a:srgbClr val="FAEED8"/>
                    </a:solidFill>
                    <a:cs typeface="+mn-ea"/>
                    <a:sym typeface="+mn-lt"/>
                  </a:rPr>
                  <a:t>1</a:t>
                </a:r>
                <a:r>
                  <a:rPr lang="zh-CN" altLang="en-US" sz="1400" b="1" dirty="0">
                    <a:solidFill>
                      <a:srgbClr val="FAEED8"/>
                    </a:solidFill>
                    <a:cs typeface="+mn-ea"/>
                    <a:sym typeface="+mn-lt"/>
                  </a:rPr>
                  <a:t>次</a:t>
                </a:r>
                <a:endParaRPr lang="en-US" altLang="zh-CN" sz="1400" b="1" dirty="0">
                  <a:solidFill>
                    <a:srgbClr val="FAEED8"/>
                  </a:solidFill>
                  <a:cs typeface="+mn-ea"/>
                  <a:sym typeface="+mn-lt"/>
                </a:endParaRPr>
              </a:p>
              <a:p>
                <a:pPr algn="ctr" defTabSz="914400">
                  <a:defRPr/>
                </a:pPr>
                <a:r>
                  <a:rPr lang="zh-CN" altLang="en-US" sz="1400" b="1" dirty="0">
                    <a:solidFill>
                      <a:srgbClr val="FAEED8"/>
                    </a:solidFill>
                    <a:cs typeface="+mn-ea"/>
                    <a:sym typeface="+mn-lt"/>
                  </a:rPr>
                  <a:t>修订</a:t>
                </a:r>
              </a:p>
            </p:txBody>
          </p:sp>
        </p:grpSp>
        <p:sp>
          <p:nvSpPr>
            <p:cNvPr id="17" name="圆角矩形 16"/>
            <p:cNvSpPr/>
            <p:nvPr/>
          </p:nvSpPr>
          <p:spPr>
            <a:xfrm>
              <a:off x="1245870" y="1703070"/>
              <a:ext cx="2103120" cy="1143000"/>
            </a:xfrm>
            <a:prstGeom prst="roundRect">
              <a:avLst>
                <a:gd name="adj" fmla="val 12667"/>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30" name="组合 29"/>
          <p:cNvGrpSpPr/>
          <p:nvPr/>
        </p:nvGrpSpPr>
        <p:grpSpPr>
          <a:xfrm>
            <a:off x="6268806" y="3268980"/>
            <a:ext cx="2103120" cy="1143000"/>
            <a:chOff x="1245870" y="1703070"/>
            <a:chExt cx="2103120" cy="1143000"/>
          </a:xfrm>
        </p:grpSpPr>
        <p:grpSp>
          <p:nvGrpSpPr>
            <p:cNvPr id="31" name="组合 30"/>
            <p:cNvGrpSpPr/>
            <p:nvPr/>
          </p:nvGrpSpPr>
          <p:grpSpPr>
            <a:xfrm>
              <a:off x="1406373" y="1920627"/>
              <a:ext cx="1919974" cy="707886"/>
              <a:chOff x="762872" y="1732920"/>
              <a:chExt cx="1919974" cy="707886"/>
            </a:xfrm>
          </p:grpSpPr>
          <p:sp>
            <p:nvSpPr>
              <p:cNvPr id="33" name="矩形 32"/>
              <p:cNvSpPr/>
              <p:nvPr/>
            </p:nvSpPr>
            <p:spPr>
              <a:xfrm>
                <a:off x="1235013" y="1732920"/>
                <a:ext cx="1447833" cy="707886"/>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4000" b="1" u="none" strike="noStrike" kern="0" cap="none" spc="0" normalizeH="0" baseline="0" noProof="0" dirty="0">
                    <a:ln>
                      <a:noFill/>
                    </a:ln>
                    <a:solidFill>
                      <a:srgbClr val="F7F2DE"/>
                    </a:solidFill>
                    <a:effectLst/>
                    <a:uLnTx/>
                    <a:uFillTx/>
                    <a:cs typeface="+mn-ea"/>
                    <a:sym typeface="+mn-lt"/>
                  </a:rPr>
                  <a:t>2015</a:t>
                </a:r>
                <a:endParaRPr kumimoji="0" lang="zh-CN" altLang="en-US" sz="4000" b="1" u="none" strike="noStrike" kern="0" cap="none" spc="0" normalizeH="0" baseline="0" noProof="0" dirty="0">
                  <a:ln>
                    <a:noFill/>
                  </a:ln>
                  <a:solidFill>
                    <a:srgbClr val="F7F2DE"/>
                  </a:solidFill>
                  <a:effectLst/>
                  <a:uLnTx/>
                  <a:uFillTx/>
                  <a:cs typeface="+mn-ea"/>
                  <a:sym typeface="+mn-lt"/>
                </a:endParaRPr>
              </a:p>
            </p:txBody>
          </p:sp>
          <p:sp>
            <p:nvSpPr>
              <p:cNvPr id="34" name="矩形 33"/>
              <p:cNvSpPr/>
              <p:nvPr/>
            </p:nvSpPr>
            <p:spPr>
              <a:xfrm>
                <a:off x="762872" y="1871420"/>
                <a:ext cx="785654" cy="430887"/>
              </a:xfrm>
              <a:prstGeom prst="rect">
                <a:avLst/>
              </a:prstGeom>
            </p:spPr>
            <p:txBody>
              <a:bodyPr wrap="square" lIns="0" tIns="0" rIns="0" bIns="0">
                <a:spAutoFit/>
              </a:bodyPr>
              <a:lstStyle/>
              <a:p>
                <a:pPr algn="ctr" defTabSz="914400">
                  <a:defRPr/>
                </a:pPr>
                <a:r>
                  <a:rPr lang="zh-CN" altLang="en-US" sz="1400" b="1" dirty="0">
                    <a:solidFill>
                      <a:srgbClr val="FAEED8"/>
                    </a:solidFill>
                    <a:cs typeface="+mn-ea"/>
                    <a:sym typeface="+mn-lt"/>
                  </a:rPr>
                  <a:t>第</a:t>
                </a:r>
                <a:r>
                  <a:rPr lang="en-US" altLang="zh-CN" sz="1400" b="1" dirty="0">
                    <a:solidFill>
                      <a:srgbClr val="FAEED8"/>
                    </a:solidFill>
                    <a:cs typeface="+mn-ea"/>
                    <a:sym typeface="+mn-lt"/>
                  </a:rPr>
                  <a:t>2</a:t>
                </a:r>
                <a:r>
                  <a:rPr lang="zh-CN" altLang="en-US" sz="1400" b="1" dirty="0">
                    <a:solidFill>
                      <a:srgbClr val="FAEED8"/>
                    </a:solidFill>
                    <a:cs typeface="+mn-ea"/>
                    <a:sym typeface="+mn-lt"/>
                  </a:rPr>
                  <a:t>次</a:t>
                </a:r>
                <a:endParaRPr lang="en-US" altLang="zh-CN" sz="1400" b="1" dirty="0">
                  <a:solidFill>
                    <a:srgbClr val="FAEED8"/>
                  </a:solidFill>
                  <a:cs typeface="+mn-ea"/>
                  <a:sym typeface="+mn-lt"/>
                </a:endParaRPr>
              </a:p>
              <a:p>
                <a:pPr algn="ctr" defTabSz="914400">
                  <a:defRPr/>
                </a:pPr>
                <a:r>
                  <a:rPr lang="zh-CN" altLang="en-US" sz="1400" b="1" dirty="0">
                    <a:solidFill>
                      <a:srgbClr val="FAEED8"/>
                    </a:solidFill>
                    <a:cs typeface="+mn-ea"/>
                    <a:sym typeface="+mn-lt"/>
                  </a:rPr>
                  <a:t>修订</a:t>
                </a:r>
              </a:p>
            </p:txBody>
          </p:sp>
        </p:grpSp>
        <p:sp>
          <p:nvSpPr>
            <p:cNvPr id="32" name="圆角矩形 31"/>
            <p:cNvSpPr/>
            <p:nvPr/>
          </p:nvSpPr>
          <p:spPr>
            <a:xfrm>
              <a:off x="1245870" y="1703070"/>
              <a:ext cx="2103120" cy="1143000"/>
            </a:xfrm>
            <a:prstGeom prst="roundRect">
              <a:avLst>
                <a:gd name="adj" fmla="val 12667"/>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35" name="组合 34"/>
          <p:cNvGrpSpPr/>
          <p:nvPr/>
        </p:nvGrpSpPr>
        <p:grpSpPr>
          <a:xfrm>
            <a:off x="8745349" y="3268980"/>
            <a:ext cx="2103120" cy="1143000"/>
            <a:chOff x="1245870" y="1703070"/>
            <a:chExt cx="2103120" cy="1143000"/>
          </a:xfrm>
        </p:grpSpPr>
        <p:grpSp>
          <p:nvGrpSpPr>
            <p:cNvPr id="36" name="组合 35"/>
            <p:cNvGrpSpPr/>
            <p:nvPr/>
          </p:nvGrpSpPr>
          <p:grpSpPr>
            <a:xfrm>
              <a:off x="1406373" y="1920627"/>
              <a:ext cx="1919974" cy="707886"/>
              <a:chOff x="762872" y="1732920"/>
              <a:chExt cx="1919974" cy="707886"/>
            </a:xfrm>
          </p:grpSpPr>
          <p:sp>
            <p:nvSpPr>
              <p:cNvPr id="38" name="矩形 37"/>
              <p:cNvSpPr/>
              <p:nvPr/>
            </p:nvSpPr>
            <p:spPr>
              <a:xfrm>
                <a:off x="1235014" y="1732920"/>
                <a:ext cx="1447832" cy="707886"/>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4000" b="1" u="none" strike="noStrike" kern="0" cap="none" spc="0" normalizeH="0" baseline="0" noProof="0" dirty="0">
                    <a:ln>
                      <a:noFill/>
                    </a:ln>
                    <a:solidFill>
                      <a:srgbClr val="F7F2DE"/>
                    </a:solidFill>
                    <a:effectLst/>
                    <a:uLnTx/>
                    <a:uFillTx/>
                    <a:cs typeface="+mn-ea"/>
                    <a:sym typeface="+mn-lt"/>
                  </a:rPr>
                  <a:t>2018</a:t>
                </a:r>
                <a:endParaRPr kumimoji="0" lang="zh-CN" altLang="en-US" sz="4000" b="1" u="none" strike="noStrike" kern="0" cap="none" spc="0" normalizeH="0" baseline="0" noProof="0" dirty="0">
                  <a:ln>
                    <a:noFill/>
                  </a:ln>
                  <a:solidFill>
                    <a:srgbClr val="F7F2DE"/>
                  </a:solidFill>
                  <a:effectLst/>
                  <a:uLnTx/>
                  <a:uFillTx/>
                  <a:cs typeface="+mn-ea"/>
                  <a:sym typeface="+mn-lt"/>
                </a:endParaRPr>
              </a:p>
            </p:txBody>
          </p:sp>
          <p:sp>
            <p:nvSpPr>
              <p:cNvPr id="39" name="矩形 38"/>
              <p:cNvSpPr/>
              <p:nvPr/>
            </p:nvSpPr>
            <p:spPr>
              <a:xfrm>
                <a:off x="762872" y="1871420"/>
                <a:ext cx="785654" cy="430887"/>
              </a:xfrm>
              <a:prstGeom prst="rect">
                <a:avLst/>
              </a:prstGeom>
            </p:spPr>
            <p:txBody>
              <a:bodyPr wrap="square" lIns="0" tIns="0" rIns="0" bIns="0">
                <a:spAutoFit/>
              </a:bodyPr>
              <a:lstStyle/>
              <a:p>
                <a:pPr algn="ctr" defTabSz="914400">
                  <a:defRPr/>
                </a:pPr>
                <a:r>
                  <a:rPr lang="zh-CN" altLang="en-US" sz="1400" b="1" dirty="0">
                    <a:solidFill>
                      <a:srgbClr val="FAEED8"/>
                    </a:solidFill>
                    <a:cs typeface="+mn-ea"/>
                    <a:sym typeface="+mn-lt"/>
                  </a:rPr>
                  <a:t>第</a:t>
                </a:r>
                <a:r>
                  <a:rPr lang="en-US" altLang="zh-CN" sz="1400" b="1" dirty="0">
                    <a:solidFill>
                      <a:srgbClr val="FAEED8"/>
                    </a:solidFill>
                    <a:cs typeface="+mn-ea"/>
                    <a:sym typeface="+mn-lt"/>
                  </a:rPr>
                  <a:t>3</a:t>
                </a:r>
                <a:r>
                  <a:rPr lang="zh-CN" altLang="en-US" sz="1400" b="1" dirty="0">
                    <a:solidFill>
                      <a:srgbClr val="FAEED8"/>
                    </a:solidFill>
                    <a:cs typeface="+mn-ea"/>
                    <a:sym typeface="+mn-lt"/>
                  </a:rPr>
                  <a:t>次</a:t>
                </a:r>
                <a:endParaRPr lang="en-US" altLang="zh-CN" sz="1400" b="1" dirty="0">
                  <a:solidFill>
                    <a:srgbClr val="FAEED8"/>
                  </a:solidFill>
                  <a:cs typeface="+mn-ea"/>
                  <a:sym typeface="+mn-lt"/>
                </a:endParaRPr>
              </a:p>
              <a:p>
                <a:pPr algn="ctr" defTabSz="914400">
                  <a:defRPr/>
                </a:pPr>
                <a:r>
                  <a:rPr lang="zh-CN" altLang="en-US" sz="1400" b="1" dirty="0">
                    <a:solidFill>
                      <a:srgbClr val="FAEED8"/>
                    </a:solidFill>
                    <a:cs typeface="+mn-ea"/>
                    <a:sym typeface="+mn-lt"/>
                  </a:rPr>
                  <a:t>修订</a:t>
                </a:r>
              </a:p>
            </p:txBody>
          </p:sp>
        </p:grpSp>
        <p:sp>
          <p:nvSpPr>
            <p:cNvPr id="37" name="圆角矩形 36"/>
            <p:cNvSpPr/>
            <p:nvPr/>
          </p:nvSpPr>
          <p:spPr>
            <a:xfrm>
              <a:off x="1245870" y="1703070"/>
              <a:ext cx="2103120" cy="1143000"/>
            </a:xfrm>
            <a:prstGeom prst="roundRect">
              <a:avLst>
                <a:gd name="adj" fmla="val 12667"/>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41" name="组合 40"/>
          <p:cNvGrpSpPr/>
          <p:nvPr/>
        </p:nvGrpSpPr>
        <p:grpSpPr>
          <a:xfrm>
            <a:off x="5417105" y="1892777"/>
            <a:ext cx="4237614" cy="960529"/>
            <a:chOff x="874711" y="2493057"/>
            <a:chExt cx="4237614" cy="960529"/>
          </a:xfrm>
        </p:grpSpPr>
        <p:sp>
          <p:nvSpPr>
            <p:cNvPr id="42" name="矩形 41"/>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43" name="文本框 42"/>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44" name="组合 43"/>
          <p:cNvGrpSpPr/>
          <p:nvPr/>
        </p:nvGrpSpPr>
        <p:grpSpPr>
          <a:xfrm>
            <a:off x="1034733" y="1801792"/>
            <a:ext cx="4319862" cy="973308"/>
            <a:chOff x="874713" y="1390312"/>
            <a:chExt cx="4319862" cy="973308"/>
          </a:xfrm>
        </p:grpSpPr>
        <p:sp>
          <p:nvSpPr>
            <p:cNvPr id="45" name="矩形 44"/>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46" name="图片 45"/>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sp>
        <p:nvSpPr>
          <p:cNvPr id="54" name="矩形 53"/>
          <p:cNvSpPr/>
          <p:nvPr/>
        </p:nvSpPr>
        <p:spPr>
          <a:xfrm>
            <a:off x="1315720" y="4669675"/>
            <a:ext cx="9532749" cy="695190"/>
          </a:xfrm>
          <a:prstGeom prst="rect">
            <a:avLst/>
          </a:prstGeom>
        </p:spPr>
        <p:txBody>
          <a:bodyPr wrap="square" lIns="0" tIns="0" rIns="0" bIns="0">
            <a:spAutoFit/>
          </a:bodyPr>
          <a:lstStyle/>
          <a:p>
            <a:pPr algn="just" defTabSz="914400">
              <a:lnSpc>
                <a:spcPct val="150000"/>
              </a:lnSpc>
              <a:defRPr/>
            </a:pPr>
            <a:r>
              <a:rPr lang="zh-CN" altLang="en-US" sz="1600" b="1" dirty="0">
                <a:solidFill>
                  <a:srgbClr val="FAEED8"/>
                </a:solidFill>
                <a:cs typeface="+mn-ea"/>
                <a:sym typeface="+mn-lt"/>
              </a:rPr>
              <a:t>日前</a:t>
            </a:r>
            <a:r>
              <a:rPr lang="en-US" altLang="zh-CN" sz="1600" b="1" dirty="0">
                <a:solidFill>
                  <a:srgbClr val="FAEED8"/>
                </a:solidFill>
                <a:cs typeface="+mn-ea"/>
                <a:sym typeface="+mn-lt"/>
              </a:rPr>
              <a:t>,</a:t>
            </a:r>
            <a:r>
              <a:rPr lang="zh-CN" altLang="en-US" sz="1600" b="1" dirty="0">
                <a:solidFill>
                  <a:srgbClr val="FAEED8"/>
                </a:solidFill>
                <a:cs typeface="+mn-ea"/>
                <a:sym typeface="+mn-lt"/>
              </a:rPr>
              <a:t>中共中央印发了新修订的</a:t>
            </a:r>
            <a:r>
              <a:rPr lang="en-US" altLang="zh-CN" sz="1600" b="1" dirty="0">
                <a:solidFill>
                  <a:srgbClr val="FAEED8"/>
                </a:solidFill>
                <a:cs typeface="+mn-ea"/>
                <a:sym typeface="+mn-lt"/>
              </a:rPr>
              <a:t>《</a:t>
            </a:r>
            <a:r>
              <a:rPr lang="zh-CN" altLang="en-US" sz="1600" b="1" dirty="0">
                <a:solidFill>
                  <a:srgbClr val="FAEED8"/>
                </a:solidFill>
                <a:cs typeface="+mn-ea"/>
                <a:sym typeface="+mn-lt"/>
              </a:rPr>
              <a:t>中国共产党纪律处分条例</a:t>
            </a:r>
            <a:r>
              <a:rPr lang="en-US" altLang="zh-CN" sz="1600" b="1" dirty="0">
                <a:solidFill>
                  <a:srgbClr val="FAEED8"/>
                </a:solidFill>
                <a:cs typeface="+mn-ea"/>
                <a:sym typeface="+mn-lt"/>
              </a:rPr>
              <a:t>》</a:t>
            </a:r>
            <a:r>
              <a:rPr lang="zh-CN" altLang="en-US" sz="1600" b="1" dirty="0">
                <a:solidFill>
                  <a:srgbClr val="FAEED8"/>
                </a:solidFill>
                <a:cs typeface="+mn-ea"/>
                <a:sym typeface="+mn-lt"/>
              </a:rPr>
              <a:t>， 这是自</a:t>
            </a:r>
            <a:r>
              <a:rPr lang="en-US" altLang="zh-CN" sz="1600" b="1" dirty="0">
                <a:solidFill>
                  <a:srgbClr val="FAEED8"/>
                </a:solidFill>
                <a:cs typeface="+mn-ea"/>
                <a:sym typeface="+mn-lt"/>
              </a:rPr>
              <a:t>1997</a:t>
            </a:r>
            <a:r>
              <a:rPr lang="zh-CN" altLang="en-US" sz="1600" b="1" dirty="0">
                <a:solidFill>
                  <a:srgbClr val="FAEED8"/>
                </a:solidFill>
                <a:cs typeface="+mn-ea"/>
                <a:sym typeface="+mn-lt"/>
              </a:rPr>
              <a:t>年中共中央首次印发</a:t>
            </a:r>
            <a:r>
              <a:rPr lang="en-US" altLang="zh-CN" sz="1600" b="1" dirty="0">
                <a:solidFill>
                  <a:srgbClr val="FAEED8"/>
                </a:solidFill>
                <a:cs typeface="+mn-ea"/>
                <a:sym typeface="+mn-lt"/>
              </a:rPr>
              <a:t>《</a:t>
            </a:r>
            <a:r>
              <a:rPr lang="zh-CN" altLang="en-US" sz="1600" b="1" dirty="0">
                <a:solidFill>
                  <a:srgbClr val="FAEED8"/>
                </a:solidFill>
                <a:cs typeface="+mn-ea"/>
                <a:sym typeface="+mn-lt"/>
              </a:rPr>
              <a:t>中国共产党纪律处条例</a:t>
            </a:r>
            <a:r>
              <a:rPr lang="en-US" altLang="zh-CN" sz="1600" b="1" dirty="0">
                <a:solidFill>
                  <a:srgbClr val="FAEED8"/>
                </a:solidFill>
                <a:cs typeface="+mn-ea"/>
                <a:sym typeface="+mn-lt"/>
              </a:rPr>
              <a:t>(</a:t>
            </a:r>
            <a:r>
              <a:rPr lang="zh-CN" altLang="en-US" sz="1600" b="1" dirty="0">
                <a:solidFill>
                  <a:srgbClr val="FAEED8"/>
                </a:solidFill>
                <a:cs typeface="+mn-ea"/>
                <a:sym typeface="+mn-lt"/>
              </a:rPr>
              <a:t>试行</a:t>
            </a:r>
            <a:r>
              <a:rPr lang="en-US" altLang="zh-CN" sz="1600" b="1" dirty="0">
                <a:solidFill>
                  <a:srgbClr val="FAEED8"/>
                </a:solidFill>
                <a:cs typeface="+mn-ea"/>
                <a:sym typeface="+mn-lt"/>
              </a:rPr>
              <a:t>)》</a:t>
            </a:r>
            <a:r>
              <a:rPr lang="zh-CN" altLang="en-US" sz="1600" b="1" dirty="0">
                <a:solidFill>
                  <a:srgbClr val="FAEED8"/>
                </a:solidFill>
                <a:cs typeface="+mn-ea"/>
                <a:sym typeface="+mn-lt"/>
              </a:rPr>
              <a:t>以来，经</a:t>
            </a:r>
            <a:r>
              <a:rPr lang="en-US" altLang="zh-CN" sz="1600" b="1" dirty="0">
                <a:solidFill>
                  <a:srgbClr val="FAEED8"/>
                </a:solidFill>
                <a:cs typeface="+mn-ea"/>
                <a:sym typeface="+mn-lt"/>
              </a:rPr>
              <a:t>2003</a:t>
            </a:r>
            <a:r>
              <a:rPr lang="zh-CN" altLang="en-US" sz="1600" b="1" dirty="0">
                <a:solidFill>
                  <a:srgbClr val="FAEED8"/>
                </a:solidFill>
                <a:cs typeface="+mn-ea"/>
                <a:sym typeface="+mn-lt"/>
              </a:rPr>
              <a:t>年、</a:t>
            </a:r>
            <a:r>
              <a:rPr lang="en-US" altLang="zh-CN" sz="1600" b="1" dirty="0">
                <a:solidFill>
                  <a:srgbClr val="FAEED8"/>
                </a:solidFill>
                <a:cs typeface="+mn-ea"/>
                <a:sym typeface="+mn-lt"/>
              </a:rPr>
              <a:t>2015</a:t>
            </a:r>
            <a:r>
              <a:rPr lang="zh-CN" altLang="en-US" sz="1600" b="1" dirty="0">
                <a:solidFill>
                  <a:srgbClr val="FAEED8"/>
                </a:solidFill>
                <a:cs typeface="+mn-ea"/>
                <a:sym typeface="+mn-lt"/>
              </a:rPr>
              <a:t>年两次修订，第</a:t>
            </a:r>
            <a:r>
              <a:rPr lang="en-US" altLang="zh-CN" sz="1600" b="1" dirty="0">
                <a:solidFill>
                  <a:srgbClr val="FAEED8"/>
                </a:solidFill>
                <a:cs typeface="+mn-ea"/>
                <a:sym typeface="+mn-lt"/>
              </a:rPr>
              <a:t>3</a:t>
            </a:r>
            <a:r>
              <a:rPr lang="zh-CN" altLang="en-US" sz="1600" b="1" dirty="0">
                <a:solidFill>
                  <a:srgbClr val="FAEED8"/>
                </a:solidFill>
                <a:cs typeface="+mn-ea"/>
                <a:sym typeface="+mn-lt"/>
              </a:rPr>
              <a:t>次修订后形成的纪律处分条例。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right)">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简要介绍</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1121410" y="3142421"/>
            <a:ext cx="1518920" cy="1508760"/>
            <a:chOff x="1245870" y="1703070"/>
            <a:chExt cx="1518920" cy="1508760"/>
          </a:xfrm>
        </p:grpSpPr>
        <p:grpSp>
          <p:nvGrpSpPr>
            <p:cNvPr id="8" name="组合 7"/>
            <p:cNvGrpSpPr/>
            <p:nvPr/>
          </p:nvGrpSpPr>
          <p:grpSpPr>
            <a:xfrm>
              <a:off x="1300009" y="2047563"/>
              <a:ext cx="1447832" cy="914529"/>
              <a:chOff x="656508" y="1859856"/>
              <a:chExt cx="1447832" cy="914529"/>
            </a:xfrm>
          </p:grpSpPr>
          <p:sp>
            <p:nvSpPr>
              <p:cNvPr id="10" name="矩形 9"/>
              <p:cNvSpPr/>
              <p:nvPr/>
            </p:nvSpPr>
            <p:spPr>
              <a:xfrm>
                <a:off x="656508" y="2066499"/>
                <a:ext cx="1447832" cy="707886"/>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4000" b="1" u="none" strike="noStrike" kern="0" cap="none" spc="0" normalizeH="0" baseline="0" noProof="0" dirty="0">
                    <a:ln>
                      <a:noFill/>
                    </a:ln>
                    <a:solidFill>
                      <a:srgbClr val="F7F2DE"/>
                    </a:solidFill>
                    <a:effectLst/>
                    <a:uLnTx/>
                    <a:uFillTx/>
                    <a:cs typeface="+mn-ea"/>
                    <a:sym typeface="+mn-lt"/>
                  </a:rPr>
                  <a:t>2018</a:t>
                </a:r>
                <a:endParaRPr kumimoji="0" lang="zh-CN" altLang="en-US" sz="4000" b="1" u="none" strike="noStrike" kern="0" cap="none" spc="0" normalizeH="0" baseline="0" noProof="0" dirty="0">
                  <a:ln>
                    <a:noFill/>
                  </a:ln>
                  <a:solidFill>
                    <a:srgbClr val="F7F2DE"/>
                  </a:solidFill>
                  <a:effectLst/>
                  <a:uLnTx/>
                  <a:uFillTx/>
                  <a:cs typeface="+mn-ea"/>
                  <a:sym typeface="+mn-lt"/>
                </a:endParaRPr>
              </a:p>
            </p:txBody>
          </p:sp>
          <p:sp>
            <p:nvSpPr>
              <p:cNvPr id="11" name="矩形 10"/>
              <p:cNvSpPr/>
              <p:nvPr/>
            </p:nvSpPr>
            <p:spPr>
              <a:xfrm>
                <a:off x="791421" y="1859856"/>
                <a:ext cx="785654" cy="215444"/>
              </a:xfrm>
              <a:prstGeom prst="rect">
                <a:avLst/>
              </a:prstGeom>
            </p:spPr>
            <p:txBody>
              <a:bodyPr wrap="square" lIns="0" tIns="0" rIns="0" bIns="0">
                <a:spAutoFit/>
              </a:bodyPr>
              <a:lstStyle/>
              <a:p>
                <a:pPr algn="ctr" defTabSz="914400">
                  <a:defRPr/>
                </a:pPr>
                <a:r>
                  <a:rPr lang="zh-CN" altLang="en-US" sz="1400" b="1" dirty="0">
                    <a:solidFill>
                      <a:srgbClr val="FAEED8"/>
                    </a:solidFill>
                    <a:cs typeface="+mn-ea"/>
                    <a:sym typeface="+mn-lt"/>
                  </a:rPr>
                  <a:t>最新版</a:t>
                </a:r>
              </a:p>
            </p:txBody>
          </p:sp>
        </p:grpSp>
        <p:sp>
          <p:nvSpPr>
            <p:cNvPr id="9" name="圆角矩形 8"/>
            <p:cNvSpPr/>
            <p:nvPr/>
          </p:nvSpPr>
          <p:spPr>
            <a:xfrm>
              <a:off x="1245870" y="1703070"/>
              <a:ext cx="1518920" cy="1508760"/>
            </a:xfrm>
            <a:prstGeom prst="roundRect">
              <a:avLst>
                <a:gd name="adj" fmla="val 12667"/>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27" name="组合 26"/>
          <p:cNvGrpSpPr/>
          <p:nvPr/>
        </p:nvGrpSpPr>
        <p:grpSpPr>
          <a:xfrm>
            <a:off x="5417105" y="1892777"/>
            <a:ext cx="4237614" cy="960529"/>
            <a:chOff x="874711" y="2493057"/>
            <a:chExt cx="4237614" cy="960529"/>
          </a:xfrm>
        </p:grpSpPr>
        <p:sp>
          <p:nvSpPr>
            <p:cNvPr id="28" name="矩形 27"/>
            <p:cNvSpPr/>
            <p:nvPr/>
          </p:nvSpPr>
          <p:spPr>
            <a:xfrm>
              <a:off x="874713" y="2493057"/>
              <a:ext cx="4237612"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29" name="文本框 28"/>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30" name="组合 29"/>
          <p:cNvGrpSpPr/>
          <p:nvPr/>
        </p:nvGrpSpPr>
        <p:grpSpPr>
          <a:xfrm>
            <a:off x="1034733" y="1801792"/>
            <a:ext cx="4319862" cy="973308"/>
            <a:chOff x="874713" y="1390312"/>
            <a:chExt cx="4319862" cy="973308"/>
          </a:xfrm>
        </p:grpSpPr>
        <p:sp>
          <p:nvSpPr>
            <p:cNvPr id="31" name="矩形 30"/>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32" name="图片 31"/>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grpSp>
        <p:nvGrpSpPr>
          <p:cNvPr id="34" name="组合 33"/>
          <p:cNvGrpSpPr/>
          <p:nvPr/>
        </p:nvGrpSpPr>
        <p:grpSpPr>
          <a:xfrm>
            <a:off x="3021541" y="3142421"/>
            <a:ext cx="1518920" cy="1508760"/>
            <a:chOff x="1245870" y="1703070"/>
            <a:chExt cx="1518920" cy="1508760"/>
          </a:xfrm>
        </p:grpSpPr>
        <p:sp>
          <p:nvSpPr>
            <p:cNvPr id="36" name="圆角矩形 35"/>
            <p:cNvSpPr/>
            <p:nvPr/>
          </p:nvSpPr>
          <p:spPr>
            <a:xfrm>
              <a:off x="1245870" y="1703070"/>
              <a:ext cx="1518920" cy="1508760"/>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93312B"/>
                </a:solidFill>
                <a:cs typeface="+mn-ea"/>
                <a:sym typeface="+mn-lt"/>
              </a:endParaRPr>
            </a:p>
          </p:txBody>
        </p:sp>
        <p:sp>
          <p:nvSpPr>
            <p:cNvPr id="37" name="矩形 36"/>
            <p:cNvSpPr/>
            <p:nvPr/>
          </p:nvSpPr>
          <p:spPr>
            <a:xfrm>
              <a:off x="1375991" y="2208959"/>
              <a:ext cx="1258678" cy="58477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zh-CN" altLang="en-US" sz="3200" b="1" u="none" strike="noStrike" kern="0" cap="none" spc="0" normalizeH="0" baseline="0" noProof="0" dirty="0">
                  <a:ln>
                    <a:noFill/>
                  </a:ln>
                  <a:solidFill>
                    <a:srgbClr val="93312B"/>
                  </a:solidFill>
                  <a:effectLst/>
                  <a:uLnTx/>
                  <a:uFillTx/>
                  <a:cs typeface="+mn-ea"/>
                  <a:sym typeface="+mn-lt"/>
                </a:rPr>
                <a:t>共</a:t>
              </a:r>
              <a:r>
                <a:rPr kumimoji="0" lang="en-US" altLang="zh-CN" sz="3200" b="1" u="none" strike="noStrike" kern="0" cap="none" spc="0" normalizeH="0" baseline="0" noProof="0" dirty="0">
                  <a:ln>
                    <a:noFill/>
                  </a:ln>
                  <a:solidFill>
                    <a:srgbClr val="93312B"/>
                  </a:solidFill>
                  <a:effectLst/>
                  <a:uLnTx/>
                  <a:uFillTx/>
                  <a:cs typeface="+mn-ea"/>
                  <a:sym typeface="+mn-lt"/>
                </a:rPr>
                <a:t>3</a:t>
              </a:r>
              <a:r>
                <a:rPr kumimoji="0" lang="zh-CN" altLang="en-US" sz="3200" b="1" u="none" strike="noStrike" kern="0" cap="none" spc="0" normalizeH="0" baseline="0" noProof="0" dirty="0">
                  <a:ln>
                    <a:noFill/>
                  </a:ln>
                  <a:solidFill>
                    <a:srgbClr val="93312B"/>
                  </a:solidFill>
                  <a:effectLst/>
                  <a:uLnTx/>
                  <a:uFillTx/>
                  <a:cs typeface="+mn-ea"/>
                  <a:sym typeface="+mn-lt"/>
                </a:rPr>
                <a:t>编</a:t>
              </a:r>
            </a:p>
          </p:txBody>
        </p:sp>
      </p:grpSp>
      <p:grpSp>
        <p:nvGrpSpPr>
          <p:cNvPr id="39" name="组合 38"/>
          <p:cNvGrpSpPr/>
          <p:nvPr/>
        </p:nvGrpSpPr>
        <p:grpSpPr>
          <a:xfrm>
            <a:off x="4749886" y="3149199"/>
            <a:ext cx="1518920" cy="1508760"/>
            <a:chOff x="1245870" y="1703070"/>
            <a:chExt cx="1518920" cy="1508760"/>
          </a:xfrm>
        </p:grpSpPr>
        <p:sp>
          <p:nvSpPr>
            <p:cNvPr id="40" name="圆角矩形 39"/>
            <p:cNvSpPr/>
            <p:nvPr/>
          </p:nvSpPr>
          <p:spPr>
            <a:xfrm>
              <a:off x="1245870" y="1703070"/>
              <a:ext cx="1518920" cy="1508760"/>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93312B"/>
                </a:solidFill>
                <a:cs typeface="+mn-ea"/>
                <a:sym typeface="+mn-lt"/>
              </a:endParaRPr>
            </a:p>
          </p:txBody>
        </p:sp>
        <p:sp>
          <p:nvSpPr>
            <p:cNvPr id="41" name="矩形 40"/>
            <p:cNvSpPr/>
            <p:nvPr/>
          </p:nvSpPr>
          <p:spPr>
            <a:xfrm>
              <a:off x="1454539" y="2208959"/>
              <a:ext cx="1101584" cy="58477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rgbClr val="93312B"/>
                  </a:solidFill>
                  <a:effectLst/>
                  <a:uLnTx/>
                  <a:uFillTx/>
                  <a:cs typeface="+mn-ea"/>
                  <a:sym typeface="+mn-lt"/>
                </a:rPr>
                <a:t>11</a:t>
              </a:r>
              <a:r>
                <a:rPr lang="zh-CN" altLang="en-US" sz="3200" b="1" kern="0" dirty="0">
                  <a:solidFill>
                    <a:srgbClr val="93312B"/>
                  </a:solidFill>
                  <a:cs typeface="+mn-ea"/>
                  <a:sym typeface="+mn-lt"/>
                </a:rPr>
                <a:t>章</a:t>
              </a:r>
              <a:endParaRPr kumimoji="0" lang="zh-CN" altLang="en-US" sz="3200" b="1" u="none" strike="noStrike" kern="0" cap="none" spc="0" normalizeH="0" baseline="0" noProof="0" dirty="0">
                <a:ln>
                  <a:noFill/>
                </a:ln>
                <a:solidFill>
                  <a:srgbClr val="93312B"/>
                </a:solidFill>
                <a:effectLst/>
                <a:uLnTx/>
                <a:uFillTx/>
                <a:cs typeface="+mn-ea"/>
                <a:sym typeface="+mn-lt"/>
              </a:endParaRPr>
            </a:p>
          </p:txBody>
        </p:sp>
      </p:grpSp>
      <p:grpSp>
        <p:nvGrpSpPr>
          <p:cNvPr id="42" name="组合 41"/>
          <p:cNvGrpSpPr/>
          <p:nvPr/>
        </p:nvGrpSpPr>
        <p:grpSpPr>
          <a:xfrm>
            <a:off x="6513484" y="3143718"/>
            <a:ext cx="1518920" cy="1508760"/>
            <a:chOff x="1245870" y="1703070"/>
            <a:chExt cx="1518920" cy="1508760"/>
          </a:xfrm>
        </p:grpSpPr>
        <p:sp>
          <p:nvSpPr>
            <p:cNvPr id="43" name="圆角矩形 42"/>
            <p:cNvSpPr/>
            <p:nvPr/>
          </p:nvSpPr>
          <p:spPr>
            <a:xfrm>
              <a:off x="1245870" y="1703070"/>
              <a:ext cx="1518920" cy="1508760"/>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93312B"/>
                </a:solidFill>
                <a:cs typeface="+mn-ea"/>
                <a:sym typeface="+mn-lt"/>
              </a:endParaRPr>
            </a:p>
          </p:txBody>
        </p:sp>
        <p:sp>
          <p:nvSpPr>
            <p:cNvPr id="44" name="矩形 43"/>
            <p:cNvSpPr/>
            <p:nvPr/>
          </p:nvSpPr>
          <p:spPr>
            <a:xfrm>
              <a:off x="1327903" y="2208959"/>
              <a:ext cx="1354858" cy="58477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rgbClr val="93312B"/>
                  </a:solidFill>
                  <a:effectLst/>
                  <a:uLnTx/>
                  <a:uFillTx/>
                  <a:cs typeface="+mn-ea"/>
                  <a:sym typeface="+mn-lt"/>
                </a:rPr>
                <a:t>142</a:t>
              </a:r>
              <a:r>
                <a:rPr kumimoji="0" lang="zh-CN" altLang="en-US" sz="3200" b="1" u="none" strike="noStrike" kern="0" cap="none" spc="0" normalizeH="0" baseline="0" noProof="0" dirty="0">
                  <a:ln>
                    <a:noFill/>
                  </a:ln>
                  <a:solidFill>
                    <a:srgbClr val="93312B"/>
                  </a:solidFill>
                  <a:effectLst/>
                  <a:uLnTx/>
                  <a:uFillTx/>
                  <a:cs typeface="+mn-ea"/>
                  <a:sym typeface="+mn-lt"/>
                </a:rPr>
                <a:t>条</a:t>
              </a:r>
            </a:p>
          </p:txBody>
        </p:sp>
      </p:grpSp>
      <p:grpSp>
        <p:nvGrpSpPr>
          <p:cNvPr id="45" name="组合 44"/>
          <p:cNvGrpSpPr/>
          <p:nvPr/>
        </p:nvGrpSpPr>
        <p:grpSpPr>
          <a:xfrm>
            <a:off x="8186807" y="3150496"/>
            <a:ext cx="1628972" cy="1508760"/>
            <a:chOff x="1190848" y="1703070"/>
            <a:chExt cx="1628972" cy="1508760"/>
          </a:xfrm>
        </p:grpSpPr>
        <p:sp>
          <p:nvSpPr>
            <p:cNvPr id="46" name="圆角矩形 45"/>
            <p:cNvSpPr/>
            <p:nvPr/>
          </p:nvSpPr>
          <p:spPr>
            <a:xfrm>
              <a:off x="1245870" y="1703070"/>
              <a:ext cx="1518920" cy="1508760"/>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93312B"/>
                </a:solidFill>
                <a:cs typeface="+mn-ea"/>
                <a:sym typeface="+mn-lt"/>
              </a:endParaRPr>
            </a:p>
          </p:txBody>
        </p:sp>
        <p:sp>
          <p:nvSpPr>
            <p:cNvPr id="47" name="矩形 46"/>
            <p:cNvSpPr/>
            <p:nvPr/>
          </p:nvSpPr>
          <p:spPr>
            <a:xfrm>
              <a:off x="1190848" y="2208959"/>
              <a:ext cx="1628972" cy="584775"/>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3200" b="1" u="none" strike="noStrike" kern="0" cap="none" spc="0" normalizeH="0" baseline="0" noProof="0" dirty="0">
                  <a:ln>
                    <a:noFill/>
                  </a:ln>
                  <a:solidFill>
                    <a:srgbClr val="93312B"/>
                  </a:solidFill>
                  <a:effectLst/>
                  <a:uLnTx/>
                  <a:uFillTx/>
                  <a:cs typeface="+mn-ea"/>
                  <a:sym typeface="+mn-lt"/>
                </a:rPr>
                <a:t>1.9</a:t>
              </a:r>
              <a:r>
                <a:rPr kumimoji="0" lang="zh-CN" altLang="en-US" sz="3200" b="1" u="none" strike="noStrike" kern="0" cap="none" spc="0" normalizeH="0" baseline="0" noProof="0" dirty="0">
                  <a:ln>
                    <a:noFill/>
                  </a:ln>
                  <a:solidFill>
                    <a:srgbClr val="93312B"/>
                  </a:solidFill>
                  <a:effectLst/>
                  <a:uLnTx/>
                  <a:uFillTx/>
                  <a:cs typeface="+mn-ea"/>
                  <a:sym typeface="+mn-lt"/>
                </a:rPr>
                <a:t>万字</a:t>
              </a:r>
            </a:p>
          </p:txBody>
        </p:sp>
      </p:grpSp>
      <p:sp>
        <p:nvSpPr>
          <p:cNvPr id="48" name="矩形 47"/>
          <p:cNvSpPr/>
          <p:nvPr/>
        </p:nvSpPr>
        <p:spPr>
          <a:xfrm>
            <a:off x="1121410" y="4941593"/>
            <a:ext cx="9532749" cy="407291"/>
          </a:xfrm>
          <a:prstGeom prst="rect">
            <a:avLst/>
          </a:prstGeom>
        </p:spPr>
        <p:txBody>
          <a:bodyPr wrap="square" lIns="0" tIns="0" rIns="0" bIns="0">
            <a:spAutoFit/>
          </a:bodyPr>
          <a:lstStyle/>
          <a:p>
            <a:pPr algn="just" defTabSz="914400">
              <a:lnSpc>
                <a:spcPct val="150000"/>
              </a:lnSpc>
              <a:defRPr/>
            </a:pPr>
            <a:r>
              <a:rPr lang="zh-CN" altLang="en-US" sz="1600" b="1" dirty="0">
                <a:solidFill>
                  <a:srgbClr val="FAEED8"/>
                </a:solidFill>
                <a:cs typeface="+mn-ea"/>
                <a:sym typeface="+mn-lt"/>
              </a:rPr>
              <a:t>此次新修订的</a:t>
            </a:r>
            <a:r>
              <a:rPr lang="en-US" altLang="zh-CN" sz="1600" b="1" dirty="0">
                <a:solidFill>
                  <a:srgbClr val="FAEED8"/>
                </a:solidFill>
                <a:cs typeface="+mn-ea"/>
                <a:sym typeface="+mn-lt"/>
              </a:rPr>
              <a:t>《</a:t>
            </a:r>
            <a:r>
              <a:rPr lang="zh-CN" altLang="en-US" sz="1600" b="1" dirty="0">
                <a:solidFill>
                  <a:srgbClr val="FAEED8"/>
                </a:solidFill>
                <a:cs typeface="+mn-ea"/>
                <a:sym typeface="+mn-lt"/>
              </a:rPr>
              <a:t>条例</a:t>
            </a:r>
            <a:r>
              <a:rPr lang="en-US" altLang="zh-CN" sz="1600" b="1" dirty="0">
                <a:solidFill>
                  <a:srgbClr val="FAEED8"/>
                </a:solidFill>
                <a:cs typeface="+mn-ea"/>
                <a:sym typeface="+mn-lt"/>
              </a:rPr>
              <a:t>》</a:t>
            </a:r>
            <a:r>
              <a:rPr lang="zh-CN" altLang="en-US" sz="1600" b="1" dirty="0">
                <a:solidFill>
                  <a:srgbClr val="FAEED8"/>
                </a:solidFill>
                <a:cs typeface="+mn-ea"/>
                <a:sym typeface="+mn-lt"/>
              </a:rPr>
              <a:t>共</a:t>
            </a:r>
            <a:r>
              <a:rPr lang="en-US" altLang="zh-CN" sz="1600" b="1" dirty="0">
                <a:solidFill>
                  <a:srgbClr val="FAEED8"/>
                </a:solidFill>
                <a:cs typeface="+mn-ea"/>
                <a:sym typeface="+mn-lt"/>
              </a:rPr>
              <a:t>142</a:t>
            </a:r>
            <a:r>
              <a:rPr lang="zh-CN" altLang="en-US" sz="1600" b="1" dirty="0">
                <a:solidFill>
                  <a:srgbClr val="FAEED8"/>
                </a:solidFill>
                <a:cs typeface="+mn-ea"/>
                <a:sym typeface="+mn-lt"/>
              </a:rPr>
              <a:t>条，</a:t>
            </a:r>
            <a:r>
              <a:rPr lang="zh-CN" altLang="en-US" sz="2000" b="1" dirty="0">
                <a:solidFill>
                  <a:srgbClr val="FAEED8"/>
                </a:solidFill>
                <a:cs typeface="+mn-ea"/>
                <a:sym typeface="+mn-lt"/>
              </a:rPr>
              <a:t>与原</a:t>
            </a:r>
            <a:r>
              <a:rPr lang="en-US" altLang="zh-CN" sz="2000" b="1" dirty="0">
                <a:solidFill>
                  <a:srgbClr val="FAEED8"/>
                </a:solidFill>
                <a:cs typeface="+mn-ea"/>
                <a:sym typeface="+mn-lt"/>
              </a:rPr>
              <a:t>《</a:t>
            </a:r>
            <a:r>
              <a:rPr lang="zh-CN" altLang="en-US" sz="2000" b="1" dirty="0">
                <a:solidFill>
                  <a:srgbClr val="FAEED8"/>
                </a:solidFill>
                <a:cs typeface="+mn-ea"/>
                <a:sym typeface="+mn-lt"/>
              </a:rPr>
              <a:t>条例</a:t>
            </a:r>
            <a:r>
              <a:rPr lang="en-US" altLang="zh-CN" sz="2000" b="1" dirty="0">
                <a:solidFill>
                  <a:srgbClr val="FAEED8"/>
                </a:solidFill>
                <a:cs typeface="+mn-ea"/>
                <a:sym typeface="+mn-lt"/>
              </a:rPr>
              <a:t>》</a:t>
            </a:r>
            <a:r>
              <a:rPr lang="zh-CN" altLang="en-US" sz="2000" b="1" dirty="0">
                <a:solidFill>
                  <a:srgbClr val="FAEED8"/>
                </a:solidFill>
                <a:cs typeface="+mn-ea"/>
                <a:sym typeface="+mn-lt"/>
              </a:rPr>
              <a:t>相比新增</a:t>
            </a:r>
            <a:r>
              <a:rPr lang="en-US" altLang="zh-CN" sz="2000" b="1" dirty="0">
                <a:solidFill>
                  <a:srgbClr val="FAEED8"/>
                </a:solidFill>
                <a:cs typeface="+mn-ea"/>
                <a:sym typeface="+mn-lt"/>
              </a:rPr>
              <a:t>11</a:t>
            </a:r>
            <a:r>
              <a:rPr lang="zh-CN" altLang="en-US" sz="2000" b="1" dirty="0">
                <a:solidFill>
                  <a:srgbClr val="FAEED8"/>
                </a:solidFill>
                <a:cs typeface="+mn-ea"/>
                <a:sym typeface="+mn-lt"/>
              </a:rPr>
              <a:t>条，修改</a:t>
            </a:r>
            <a:r>
              <a:rPr lang="en-US" altLang="zh-CN" sz="2000" b="1" dirty="0">
                <a:solidFill>
                  <a:srgbClr val="FAEED8"/>
                </a:solidFill>
                <a:cs typeface="+mn-ea"/>
                <a:sym typeface="+mn-lt"/>
              </a:rPr>
              <a:t>65</a:t>
            </a:r>
            <a:r>
              <a:rPr lang="zh-CN" altLang="en-US" sz="2000" b="1" dirty="0">
                <a:solidFill>
                  <a:srgbClr val="FAEED8"/>
                </a:solidFill>
                <a:cs typeface="+mn-ea"/>
                <a:sym typeface="+mn-lt"/>
              </a:rPr>
              <a:t>条</a:t>
            </a:r>
            <a:r>
              <a:rPr lang="en-US" altLang="zh-CN" sz="2000" b="1" dirty="0">
                <a:solidFill>
                  <a:srgbClr val="FAEED8"/>
                </a:solidFill>
                <a:cs typeface="+mn-ea"/>
                <a:sym typeface="+mn-lt"/>
              </a:rPr>
              <a:t>,</a:t>
            </a:r>
            <a:r>
              <a:rPr lang="zh-CN" altLang="en-US" sz="2000" b="1" dirty="0">
                <a:solidFill>
                  <a:srgbClr val="FAEED8"/>
                </a:solidFill>
                <a:cs typeface="+mn-ea"/>
                <a:sym typeface="+mn-lt"/>
              </a:rPr>
              <a:t>整合了</a:t>
            </a:r>
            <a:r>
              <a:rPr lang="en-US" altLang="zh-CN" sz="2000" b="1" dirty="0">
                <a:solidFill>
                  <a:srgbClr val="FAEED8"/>
                </a:solidFill>
                <a:cs typeface="+mn-ea"/>
                <a:sym typeface="+mn-lt"/>
              </a:rPr>
              <a:t>2</a:t>
            </a:r>
            <a:r>
              <a:rPr lang="zh-CN" altLang="en-US" sz="2000" b="1" dirty="0">
                <a:solidFill>
                  <a:srgbClr val="FAEED8"/>
                </a:solidFill>
                <a:cs typeface="+mn-ea"/>
                <a:sym typeface="+mn-lt"/>
              </a:rPr>
              <a:t>条。</a:t>
            </a:r>
            <a:endParaRPr lang="zh-CN" altLang="en-US" sz="1600" b="1" dirty="0">
              <a:solidFill>
                <a:srgbClr val="FAEED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right)">
                                      <p:cBhvr>
                                        <p:cTn id="5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简要介绍</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13" name="组合 12"/>
          <p:cNvGrpSpPr/>
          <p:nvPr/>
        </p:nvGrpSpPr>
        <p:grpSpPr>
          <a:xfrm>
            <a:off x="1972566" y="2002083"/>
            <a:ext cx="2052120" cy="707887"/>
            <a:chOff x="1245869" y="1962734"/>
            <a:chExt cx="2052120" cy="707887"/>
          </a:xfrm>
        </p:grpSpPr>
        <p:grpSp>
          <p:nvGrpSpPr>
            <p:cNvPr id="14" name="组合 13"/>
            <p:cNvGrpSpPr/>
            <p:nvPr/>
          </p:nvGrpSpPr>
          <p:grpSpPr>
            <a:xfrm>
              <a:off x="1307616" y="1962735"/>
              <a:ext cx="1990373" cy="707886"/>
              <a:chOff x="664115" y="1775028"/>
              <a:chExt cx="1990373" cy="707886"/>
            </a:xfrm>
          </p:grpSpPr>
          <p:sp>
            <p:nvSpPr>
              <p:cNvPr id="16" name="矩形 15"/>
              <p:cNvSpPr/>
              <p:nvPr/>
            </p:nvSpPr>
            <p:spPr>
              <a:xfrm>
                <a:off x="1206656" y="1775028"/>
                <a:ext cx="1447832" cy="707886"/>
              </a:xfrm>
              <a:prstGeom prst="rect">
                <a:avLst/>
              </a:prstGeom>
            </p:spPr>
            <p:txBody>
              <a:bodyPr wrap="none">
                <a:spAutoFit/>
              </a:bodyPr>
              <a:lstStyle/>
              <a:p>
                <a:pPr marL="0" marR="0" lvl="0" indent="0" algn="ctr" defTabSz="1015365" rtl="0" eaLnBrk="1" fontAlgn="auto" latinLnBrk="0" hangingPunct="1">
                  <a:lnSpc>
                    <a:spcPct val="100000"/>
                  </a:lnSpc>
                  <a:spcBef>
                    <a:spcPts val="0"/>
                  </a:spcBef>
                  <a:spcAft>
                    <a:spcPts val="0"/>
                  </a:spcAft>
                  <a:buClrTx/>
                  <a:buSzTx/>
                  <a:buFontTx/>
                  <a:buNone/>
                  <a:defRPr/>
                </a:pPr>
                <a:r>
                  <a:rPr kumimoji="0" lang="en-US" altLang="zh-CN" sz="4000" b="1" u="none" strike="noStrike" kern="0" cap="none" spc="0" normalizeH="0" baseline="0" noProof="0" dirty="0">
                    <a:ln>
                      <a:noFill/>
                    </a:ln>
                    <a:solidFill>
                      <a:srgbClr val="F7F2DE"/>
                    </a:solidFill>
                    <a:effectLst/>
                    <a:uLnTx/>
                    <a:uFillTx/>
                    <a:cs typeface="+mn-ea"/>
                    <a:sym typeface="+mn-lt"/>
                  </a:rPr>
                  <a:t>2018</a:t>
                </a:r>
                <a:endParaRPr kumimoji="0" lang="zh-CN" altLang="en-US" sz="4000" b="1" u="none" strike="noStrike" kern="0" cap="none" spc="0" normalizeH="0" baseline="0" noProof="0" dirty="0">
                  <a:ln>
                    <a:noFill/>
                  </a:ln>
                  <a:solidFill>
                    <a:srgbClr val="F7F2DE"/>
                  </a:solidFill>
                  <a:effectLst/>
                  <a:uLnTx/>
                  <a:uFillTx/>
                  <a:cs typeface="+mn-ea"/>
                  <a:sym typeface="+mn-lt"/>
                </a:endParaRPr>
              </a:p>
            </p:txBody>
          </p:sp>
          <p:sp>
            <p:nvSpPr>
              <p:cNvPr id="17" name="矩形 16"/>
              <p:cNvSpPr/>
              <p:nvPr/>
            </p:nvSpPr>
            <p:spPr>
              <a:xfrm>
                <a:off x="664115" y="2128971"/>
                <a:ext cx="785654" cy="215444"/>
              </a:xfrm>
              <a:prstGeom prst="rect">
                <a:avLst/>
              </a:prstGeom>
            </p:spPr>
            <p:txBody>
              <a:bodyPr wrap="square" lIns="0" tIns="0" rIns="0" bIns="0">
                <a:spAutoFit/>
              </a:bodyPr>
              <a:lstStyle/>
              <a:p>
                <a:pPr algn="ctr" defTabSz="914400">
                  <a:defRPr/>
                </a:pPr>
                <a:r>
                  <a:rPr lang="zh-CN" altLang="en-US" sz="1400" b="1" dirty="0">
                    <a:solidFill>
                      <a:srgbClr val="FAEED8"/>
                    </a:solidFill>
                    <a:cs typeface="+mn-ea"/>
                    <a:sym typeface="+mn-lt"/>
                  </a:rPr>
                  <a:t>最新版</a:t>
                </a:r>
              </a:p>
            </p:txBody>
          </p:sp>
        </p:grpSp>
        <p:sp>
          <p:nvSpPr>
            <p:cNvPr id="15" name="圆角矩形 14"/>
            <p:cNvSpPr/>
            <p:nvPr/>
          </p:nvSpPr>
          <p:spPr>
            <a:xfrm>
              <a:off x="1245869" y="1962734"/>
              <a:ext cx="2028934" cy="707887"/>
            </a:xfrm>
            <a:prstGeom prst="roundRect">
              <a:avLst>
                <a:gd name="adj" fmla="val 12667"/>
              </a:avLst>
            </a:prstGeom>
            <a:noFill/>
            <a:ln>
              <a:solidFill>
                <a:srgbClr val="F7F2D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21" name="组合 20"/>
          <p:cNvGrpSpPr/>
          <p:nvPr/>
        </p:nvGrpSpPr>
        <p:grpSpPr>
          <a:xfrm>
            <a:off x="1240486" y="3875890"/>
            <a:ext cx="3493092" cy="960529"/>
            <a:chOff x="874711" y="2493057"/>
            <a:chExt cx="3493092" cy="960529"/>
          </a:xfrm>
        </p:grpSpPr>
        <p:sp>
          <p:nvSpPr>
            <p:cNvPr id="22" name="矩形 21"/>
            <p:cNvSpPr/>
            <p:nvPr/>
          </p:nvSpPr>
          <p:spPr>
            <a:xfrm>
              <a:off x="874713" y="2493057"/>
              <a:ext cx="3493090" cy="677108"/>
            </a:xfrm>
            <a:prstGeom prst="rect">
              <a:avLst/>
            </a:prstGeom>
          </p:spPr>
          <p:txBody>
            <a:bodyPr wrap="square" lIns="0" tIns="0" rIns="0" bIns="0">
              <a:spAutoFit/>
            </a:bodyPr>
            <a:lstStyle/>
            <a:p>
              <a:pPr defTabSz="914400">
                <a:defRPr/>
              </a:pPr>
              <a:r>
                <a:rPr lang="zh-CN" altLang="en-US" sz="44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23" name="文本框 22"/>
            <p:cNvSpPr txBox="1"/>
            <p:nvPr/>
          </p:nvSpPr>
          <p:spPr>
            <a:xfrm>
              <a:off x="874711" y="3191976"/>
              <a:ext cx="3297239" cy="261610"/>
            </a:xfrm>
            <a:prstGeom prst="rect">
              <a:avLst/>
            </a:prstGeom>
            <a:noFill/>
          </p:spPr>
          <p:txBody>
            <a:bodyPr wrap="square" rtlCol="0">
              <a:spAutoFit/>
            </a:bodyPr>
            <a:lstStyle/>
            <a:p>
              <a:pPr algn="dist"/>
              <a:r>
                <a:rPr kumimoji="1" lang="en-US" altLang="zh-CN" sz="1100" dirty="0">
                  <a:solidFill>
                    <a:srgbClr val="F7F2DE"/>
                  </a:solidFill>
                  <a:cs typeface="+mn-ea"/>
                  <a:sym typeface="+mn-lt"/>
                </a:rPr>
                <a:t>THE COMMUNIST PARTY OF CHINA</a:t>
              </a:r>
              <a:endParaRPr kumimoji="1" lang="zh-CN" altLang="en-US" sz="1100" dirty="0">
                <a:solidFill>
                  <a:srgbClr val="F7F2DE"/>
                </a:solidFill>
                <a:cs typeface="+mn-ea"/>
                <a:sym typeface="+mn-lt"/>
              </a:endParaRPr>
            </a:p>
          </p:txBody>
        </p:sp>
      </p:grpSp>
      <p:grpSp>
        <p:nvGrpSpPr>
          <p:cNvPr id="24" name="组合 23"/>
          <p:cNvGrpSpPr/>
          <p:nvPr/>
        </p:nvGrpSpPr>
        <p:grpSpPr>
          <a:xfrm>
            <a:off x="887701" y="2624752"/>
            <a:ext cx="4319862" cy="973308"/>
            <a:chOff x="874713" y="1390312"/>
            <a:chExt cx="4319862" cy="973308"/>
          </a:xfrm>
        </p:grpSpPr>
        <p:sp>
          <p:nvSpPr>
            <p:cNvPr id="25" name="矩形 24"/>
            <p:cNvSpPr/>
            <p:nvPr/>
          </p:nvSpPr>
          <p:spPr>
            <a:xfrm>
              <a:off x="1900700" y="1559196"/>
              <a:ext cx="3293875" cy="738664"/>
            </a:xfrm>
            <a:prstGeom prst="rect">
              <a:avLst/>
            </a:prstGeom>
          </p:spPr>
          <p:txBody>
            <a:bodyPr wrap="square" lIns="0" tIns="0" rIns="0" bIns="0">
              <a:spAutoFit/>
            </a:bodyPr>
            <a:lstStyle/>
            <a:p>
              <a:pPr defTabSz="914400">
                <a:defRPr/>
              </a:pPr>
              <a:r>
                <a:rPr lang="zh-CN" altLang="en-US" sz="4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p>
          </p:txBody>
        </p:sp>
        <p:pic>
          <p:nvPicPr>
            <p:cNvPr id="26" name="图片 25"/>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874713" y="1390312"/>
              <a:ext cx="945968" cy="973308"/>
            </a:xfrm>
            <a:prstGeom prst="rect">
              <a:avLst/>
            </a:prstGeom>
          </p:spPr>
        </p:pic>
      </p:grpSp>
      <p:cxnSp>
        <p:nvCxnSpPr>
          <p:cNvPr id="27" name="直线连接符 26"/>
          <p:cNvCxnSpPr/>
          <p:nvPr/>
        </p:nvCxnSpPr>
        <p:spPr>
          <a:xfrm>
            <a:off x="5429250" y="1485621"/>
            <a:ext cx="0" cy="4091940"/>
          </a:xfrm>
          <a:prstGeom prst="line">
            <a:avLst/>
          </a:prstGeom>
          <a:ln>
            <a:solidFill>
              <a:srgbClr val="F7F2DE"/>
            </a:solidFill>
            <a:prstDash val="lg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346460" y="1934711"/>
            <a:ext cx="5957837" cy="3231654"/>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第一编 总则，即</a:t>
            </a:r>
            <a:r>
              <a:rPr lang="en-US" altLang="zh-CN" sz="1400" b="1" dirty="0">
                <a:solidFill>
                  <a:srgbClr val="FAEED8"/>
                </a:solidFill>
                <a:cs typeface="+mn-ea"/>
                <a:sym typeface="+mn-lt"/>
              </a:rPr>
              <a:t>1-5</a:t>
            </a:r>
            <a:r>
              <a:rPr lang="zh-CN" altLang="en-US" sz="1400" b="1" dirty="0">
                <a:solidFill>
                  <a:srgbClr val="FAEED8"/>
                </a:solidFill>
                <a:cs typeface="+mn-ea"/>
                <a:sym typeface="+mn-lt"/>
              </a:rPr>
              <a:t>章，包括</a:t>
            </a:r>
            <a:r>
              <a:rPr lang="en-US" altLang="zh-CN" sz="1400" b="1" dirty="0">
                <a:solidFill>
                  <a:srgbClr val="FAEED8"/>
                </a:solidFill>
                <a:cs typeface="+mn-ea"/>
                <a:sym typeface="+mn-lt"/>
              </a:rPr>
              <a:t>:</a:t>
            </a:r>
            <a:r>
              <a:rPr lang="zh-CN" altLang="en-US" sz="1400" b="1" dirty="0">
                <a:solidFill>
                  <a:srgbClr val="FAEED8"/>
                </a:solidFill>
                <a:cs typeface="+mn-ea"/>
                <a:sym typeface="+mn-lt"/>
              </a:rPr>
              <a:t>指导思想、原则和适用范围，违纪与纪律处分，纪律处分运用规则，对违法犯罪党员的纪律处分，其他规定。</a:t>
            </a:r>
            <a:endParaRPr lang="en-US" altLang="zh-CN"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u"/>
              <a:defRPr/>
            </a:pPr>
            <a:endParaRPr lang="zh-CN" altLang="en-US"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第二编分则，即</a:t>
            </a:r>
            <a:r>
              <a:rPr lang="en-US" altLang="zh-CN" sz="1400" b="1" dirty="0">
                <a:solidFill>
                  <a:srgbClr val="FAEED8"/>
                </a:solidFill>
                <a:cs typeface="+mn-ea"/>
                <a:sym typeface="+mn-lt"/>
              </a:rPr>
              <a:t>6-11</a:t>
            </a:r>
            <a:r>
              <a:rPr lang="zh-CN" altLang="en-US" sz="1400" b="1" dirty="0">
                <a:solidFill>
                  <a:srgbClr val="FAEED8"/>
                </a:solidFill>
                <a:cs typeface="+mn-ea"/>
                <a:sym typeface="+mn-lt"/>
              </a:rPr>
              <a:t>章</a:t>
            </a:r>
            <a:r>
              <a:rPr lang="en-US" altLang="zh-CN" sz="1400" b="1" dirty="0">
                <a:solidFill>
                  <a:srgbClr val="FAEED8"/>
                </a:solidFill>
                <a:cs typeface="+mn-ea"/>
                <a:sym typeface="+mn-lt"/>
              </a:rPr>
              <a:t>,</a:t>
            </a:r>
            <a:r>
              <a:rPr lang="zh-CN" altLang="en-US" sz="1400" b="1" dirty="0">
                <a:solidFill>
                  <a:srgbClr val="FAEED8"/>
                </a:solidFill>
                <a:cs typeface="+mn-ea"/>
                <a:sym typeface="+mn-lt"/>
              </a:rPr>
              <a:t>规定了</a:t>
            </a:r>
            <a:r>
              <a:rPr lang="en-US" altLang="zh-CN" sz="1400" b="1" dirty="0">
                <a:solidFill>
                  <a:srgbClr val="FAEED8"/>
                </a:solidFill>
                <a:cs typeface="+mn-ea"/>
                <a:sym typeface="+mn-lt"/>
              </a:rPr>
              <a:t>6</a:t>
            </a:r>
            <a:r>
              <a:rPr lang="zh-CN" altLang="en-US" sz="1400" b="1" dirty="0">
                <a:solidFill>
                  <a:srgbClr val="FAEED8"/>
                </a:solidFill>
                <a:cs typeface="+mn-ea"/>
                <a:sym typeface="+mn-lt"/>
              </a:rPr>
              <a:t>类违反党的纪律行为</a:t>
            </a:r>
            <a:r>
              <a:rPr lang="en-US" altLang="zh-CN" sz="1400" b="1" dirty="0">
                <a:solidFill>
                  <a:srgbClr val="FAEED8"/>
                </a:solidFill>
                <a:cs typeface="+mn-ea"/>
                <a:sym typeface="+mn-lt"/>
              </a:rPr>
              <a:t>:</a:t>
            </a:r>
            <a:r>
              <a:rPr lang="zh-CN" altLang="en-US" sz="1400" b="1" dirty="0">
                <a:solidFill>
                  <a:srgbClr val="FAEED8"/>
                </a:solidFill>
                <a:cs typeface="+mn-ea"/>
                <a:sym typeface="+mn-lt"/>
              </a:rPr>
              <a:t>对违反政治纪律行为的处分，对违反组织纪律行为的处分，对违反廉洁纪律行为的处分，对违反群众纪律行为的处分，对违反工作纪律行为的处分，对违反生活纪律行为的处分。</a:t>
            </a:r>
            <a:endParaRPr lang="en-US" altLang="zh-CN"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u"/>
              <a:defRPr/>
            </a:pPr>
            <a:endParaRPr lang="zh-CN" altLang="en-US" sz="1400" b="1" dirty="0">
              <a:solidFill>
                <a:srgbClr val="FAEED8"/>
              </a:solidFill>
              <a:cs typeface="+mn-ea"/>
              <a:sym typeface="+mn-lt"/>
            </a:endParaRPr>
          </a:p>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第三编附则，即第</a:t>
            </a:r>
            <a:r>
              <a:rPr lang="en-US" altLang="zh-CN" sz="1400" b="1" dirty="0">
                <a:solidFill>
                  <a:srgbClr val="FAEED8"/>
                </a:solidFill>
                <a:cs typeface="+mn-ea"/>
                <a:sym typeface="+mn-lt"/>
              </a:rPr>
              <a:t>139</a:t>
            </a:r>
            <a:r>
              <a:rPr lang="zh-CN" altLang="en-US" sz="1400" b="1" dirty="0">
                <a:solidFill>
                  <a:srgbClr val="FAEED8"/>
                </a:solidFill>
                <a:cs typeface="+mn-ea"/>
                <a:sym typeface="+mn-lt"/>
              </a:rPr>
              <a:t>条</a:t>
            </a:r>
            <a:r>
              <a:rPr lang="en-US" altLang="zh-CN" sz="1400" b="1" dirty="0">
                <a:solidFill>
                  <a:srgbClr val="FAEED8"/>
                </a:solidFill>
                <a:cs typeface="+mn-ea"/>
                <a:sym typeface="+mn-lt"/>
              </a:rPr>
              <a:t>142</a:t>
            </a:r>
            <a:r>
              <a:rPr lang="zh-CN" altLang="en-US" sz="1400" b="1" dirty="0">
                <a:solidFill>
                  <a:srgbClr val="FAEED8"/>
                </a:solidFill>
                <a:cs typeface="+mn-ea"/>
                <a:sym typeface="+mn-lt"/>
              </a:rPr>
              <a:t>条 </a:t>
            </a:r>
            <a:r>
              <a:rPr lang="en-US" altLang="zh-CN" sz="1400" b="1" dirty="0">
                <a:solidFill>
                  <a:srgbClr val="FAEED8"/>
                </a:solidFill>
                <a:cs typeface="+mn-ea"/>
                <a:sym typeface="+mn-lt"/>
              </a:rPr>
              <a:t>,</a:t>
            </a:r>
            <a:r>
              <a:rPr lang="zh-CN" altLang="en-US" sz="1400" b="1" dirty="0">
                <a:solidFill>
                  <a:srgbClr val="FAEED8"/>
                </a:solidFill>
                <a:cs typeface="+mn-ea"/>
                <a:sym typeface="+mn-lt"/>
              </a:rPr>
              <a:t>明确了制定补充规定等的权限，条例的解释机关，以及条例的实施时间和溯及力等内容。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0-#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618784" y="2648297"/>
            <a:ext cx="2860213" cy="1323440"/>
            <a:chOff x="877401" y="1958725"/>
            <a:chExt cx="2860213" cy="1323440"/>
          </a:xfrm>
        </p:grpSpPr>
        <p:sp>
          <p:nvSpPr>
            <p:cNvPr id="4" name="矩形 3"/>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5" name="文本框 4"/>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cxnSp>
        <p:nvCxnSpPr>
          <p:cNvPr id="6" name="直线连接符 5"/>
          <p:cNvCxnSpPr/>
          <p:nvPr/>
        </p:nvCxnSpPr>
        <p:spPr>
          <a:xfrm>
            <a:off x="4937760" y="2286000"/>
            <a:ext cx="0" cy="1908810"/>
          </a:xfrm>
          <a:prstGeom prst="line">
            <a:avLst/>
          </a:prstGeom>
          <a:ln w="25400">
            <a:solidFill>
              <a:srgbClr val="F7F2DE"/>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419500" y="2001977"/>
            <a:ext cx="3293875" cy="923330"/>
          </a:xfrm>
          <a:prstGeom prst="rect">
            <a:avLst/>
          </a:prstGeom>
        </p:spPr>
        <p:txBody>
          <a:bodyPr wrap="square" lIns="0" tIns="0" rIns="0" bIns="0">
            <a:spAutoFit/>
          </a:bodyPr>
          <a:lstStyle/>
          <a:p>
            <a:pPr defTabSz="914400">
              <a:defRPr/>
            </a:pPr>
            <a:r>
              <a:rPr lang="zh-CN" altLang="en-US" sz="60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第二章</a:t>
            </a:r>
          </a:p>
        </p:txBody>
      </p:sp>
      <p:sp>
        <p:nvSpPr>
          <p:cNvPr id="8" name="矩形 7"/>
          <p:cNvSpPr/>
          <p:nvPr/>
        </p:nvSpPr>
        <p:spPr>
          <a:xfrm>
            <a:off x="5332413" y="2974589"/>
            <a:ext cx="5116179" cy="1354217"/>
          </a:xfrm>
          <a:prstGeom prst="rect">
            <a:avLst/>
          </a:prstGeom>
        </p:spPr>
        <p:txBody>
          <a:bodyPr wrap="square" lIns="0" tIns="0" rIns="0" bIns="0">
            <a:spAutoFit/>
          </a:bodyPr>
          <a:lstStyle/>
          <a:p>
            <a:pPr defTabSz="914400">
              <a:defRPr/>
            </a:pPr>
            <a:r>
              <a:rPr lang="zh-CN" altLang="en-US" sz="88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背景意义</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943" y="658583"/>
            <a:ext cx="5116179" cy="553998"/>
          </a:xfrm>
          <a:prstGeom prst="rect">
            <a:avLst/>
          </a:prstGeom>
        </p:spPr>
        <p:txBody>
          <a:bodyPr wrap="square" lIns="0" tIns="0" rIns="0" bIns="0">
            <a:spAutoFit/>
          </a:bodyPr>
          <a:lstStyle/>
          <a:p>
            <a:pPr marL="571500" indent="-571500" defTabSz="914400">
              <a:buFont typeface="Wingdings" panose="05000000000000000000" pitchFamily="2" charset="2"/>
              <a:buChar char="n"/>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背景意义</a:t>
            </a:r>
          </a:p>
        </p:txBody>
      </p:sp>
      <p:grpSp>
        <p:nvGrpSpPr>
          <p:cNvPr id="4" name="组合 3"/>
          <p:cNvGrpSpPr/>
          <p:nvPr/>
        </p:nvGrpSpPr>
        <p:grpSpPr>
          <a:xfrm>
            <a:off x="8457075" y="750917"/>
            <a:ext cx="2951653" cy="461664"/>
            <a:chOff x="877401" y="1958725"/>
            <a:chExt cx="2951653" cy="461664"/>
          </a:xfrm>
        </p:grpSpPr>
        <p:sp>
          <p:nvSpPr>
            <p:cNvPr id="5" name="矩形 4"/>
            <p:cNvSpPr/>
            <p:nvPr/>
          </p:nvSpPr>
          <p:spPr>
            <a:xfrm>
              <a:off x="877401" y="1958725"/>
              <a:ext cx="2860213" cy="246221"/>
            </a:xfrm>
            <a:prstGeom prst="rect">
              <a:avLst/>
            </a:prstGeom>
          </p:spPr>
          <p:txBody>
            <a:bodyPr wrap="square" lIns="0" tIns="0" rIns="0" bIns="0">
              <a:spAutoFit/>
            </a:bodyPr>
            <a:lstStyle/>
            <a:p>
              <a:pPr algn="r" defTabSz="914400">
                <a:defRPr/>
              </a:pPr>
              <a:r>
                <a:rPr lang="zh-CN" altLang="en-US" sz="1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中国共产党纪律处分条例</a:t>
              </a:r>
            </a:p>
          </p:txBody>
        </p:sp>
        <p:sp>
          <p:nvSpPr>
            <p:cNvPr id="6" name="文本框 5"/>
            <p:cNvSpPr txBox="1"/>
            <p:nvPr/>
          </p:nvSpPr>
          <p:spPr>
            <a:xfrm>
              <a:off x="1255716" y="2204945"/>
              <a:ext cx="2573338"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grpSp>
        <p:nvGrpSpPr>
          <p:cNvPr id="7" name="组合 6"/>
          <p:cNvGrpSpPr/>
          <p:nvPr/>
        </p:nvGrpSpPr>
        <p:grpSpPr>
          <a:xfrm>
            <a:off x="1298744" y="1612583"/>
            <a:ext cx="2860213" cy="1323440"/>
            <a:chOff x="877401" y="1958725"/>
            <a:chExt cx="2860213" cy="1323440"/>
          </a:xfrm>
        </p:grpSpPr>
        <p:sp>
          <p:nvSpPr>
            <p:cNvPr id="8" name="矩形 7"/>
            <p:cNvSpPr/>
            <p:nvPr/>
          </p:nvSpPr>
          <p:spPr>
            <a:xfrm>
              <a:off x="877401" y="1958725"/>
              <a:ext cx="2860213" cy="1107996"/>
            </a:xfrm>
            <a:prstGeom prst="rect">
              <a:avLst/>
            </a:prstGeom>
          </p:spPr>
          <p:txBody>
            <a:bodyPr wrap="square" lIns="0" tIns="0" rIns="0" bIns="0">
              <a:spAutoFit/>
            </a:bodyPr>
            <a:lstStyle/>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中国共产党</a:t>
              </a:r>
              <a:endParaRPr lang="en-US" altLang="zh-CN"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endParaRPr>
            </a:p>
            <a:p>
              <a:pPr algn="ctr" defTabSz="914400">
                <a:defRPr/>
              </a:pPr>
              <a:r>
                <a:rPr lang="zh-CN" altLang="en-US" sz="3600" dirty="0">
                  <a:gradFill>
                    <a:gsLst>
                      <a:gs pos="0">
                        <a:srgbClr val="F7F2DE"/>
                      </a:gs>
                      <a:gs pos="100000">
                        <a:srgbClr val="F5CC99"/>
                      </a:gs>
                    </a:gsLst>
                    <a:lin ang="5400000" scaled="1"/>
                  </a:gradFill>
                  <a:effectLst>
                    <a:outerShdw blurRad="228600" dist="76200" dir="2700000" algn="tl" rotWithShape="0">
                      <a:prstClr val="black">
                        <a:alpha val="13000"/>
                      </a:prstClr>
                    </a:outerShdw>
                  </a:effectLst>
                  <a:cs typeface="+mn-ea"/>
                  <a:sym typeface="+mn-lt"/>
                </a:rPr>
                <a:t>纪律处分条例</a:t>
              </a:r>
            </a:p>
          </p:txBody>
        </p:sp>
        <p:sp>
          <p:nvSpPr>
            <p:cNvPr id="9" name="文本框 8"/>
            <p:cNvSpPr txBox="1"/>
            <p:nvPr/>
          </p:nvSpPr>
          <p:spPr>
            <a:xfrm>
              <a:off x="877401" y="3066721"/>
              <a:ext cx="2860213" cy="215444"/>
            </a:xfrm>
            <a:prstGeom prst="rect">
              <a:avLst/>
            </a:prstGeom>
            <a:noFill/>
          </p:spPr>
          <p:txBody>
            <a:bodyPr wrap="square" rtlCol="0">
              <a:spAutoFit/>
            </a:bodyPr>
            <a:lstStyle/>
            <a:p>
              <a:pPr algn="dist"/>
              <a:r>
                <a:rPr kumimoji="1" lang="en-US" altLang="zh-CN" sz="800" dirty="0">
                  <a:solidFill>
                    <a:srgbClr val="F7F2DE"/>
                  </a:solidFill>
                  <a:cs typeface="+mn-ea"/>
                  <a:sym typeface="+mn-lt"/>
                </a:rPr>
                <a:t>THE COMMUNIST PARTY OF CHINA</a:t>
              </a:r>
              <a:endParaRPr kumimoji="1" lang="zh-CN" altLang="en-US" sz="800" dirty="0">
                <a:solidFill>
                  <a:srgbClr val="F7F2DE"/>
                </a:solidFill>
                <a:cs typeface="+mn-ea"/>
                <a:sym typeface="+mn-lt"/>
              </a:endParaRPr>
            </a:p>
          </p:txBody>
        </p:sp>
      </p:grpSp>
      <p:sp>
        <p:nvSpPr>
          <p:cNvPr id="11" name="圆角矩形 10"/>
          <p:cNvSpPr/>
          <p:nvPr/>
        </p:nvSpPr>
        <p:spPr>
          <a:xfrm>
            <a:off x="4497070" y="1503165"/>
            <a:ext cx="1518920" cy="1508760"/>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93312B"/>
                </a:solidFill>
                <a:cs typeface="+mn-ea"/>
                <a:sym typeface="+mn-lt"/>
              </a:rPr>
              <a:t>三大重要作用</a:t>
            </a:r>
          </a:p>
        </p:txBody>
      </p:sp>
      <p:cxnSp>
        <p:nvCxnSpPr>
          <p:cNvPr id="15" name="直线连接符 14"/>
          <p:cNvCxnSpPr/>
          <p:nvPr/>
        </p:nvCxnSpPr>
        <p:spPr>
          <a:xfrm>
            <a:off x="1165860" y="3303270"/>
            <a:ext cx="9886950" cy="0"/>
          </a:xfrm>
          <a:prstGeom prst="line">
            <a:avLst/>
          </a:prstGeom>
          <a:ln>
            <a:solidFill>
              <a:srgbClr val="F7F2DE"/>
            </a:solidFill>
            <a:prstDash val="lgDash"/>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165860" y="3717494"/>
            <a:ext cx="1920240" cy="1907396"/>
          </a:xfrm>
          <a:prstGeom prst="roundRect">
            <a:avLst>
              <a:gd name="adj" fmla="val 12667"/>
            </a:avLst>
          </a:prstGeom>
          <a:gradFill>
            <a:gsLst>
              <a:gs pos="0">
                <a:srgbClr val="F7F2DE"/>
              </a:gs>
              <a:gs pos="100000">
                <a:srgbClr val="F5CC99"/>
              </a:gs>
            </a:gsLst>
            <a:lin ang="5400000" scaled="0"/>
          </a:gra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rgbClr val="93312B"/>
                </a:solidFill>
                <a:cs typeface="+mn-ea"/>
                <a:sym typeface="+mn-lt"/>
              </a:rPr>
              <a:t>主要</a:t>
            </a:r>
            <a:endParaRPr kumimoji="1" lang="en-US" altLang="zh-CN" sz="3600" b="1" dirty="0">
              <a:solidFill>
                <a:srgbClr val="93312B"/>
              </a:solidFill>
              <a:cs typeface="+mn-ea"/>
              <a:sym typeface="+mn-lt"/>
            </a:endParaRPr>
          </a:p>
          <a:p>
            <a:pPr algn="ctr"/>
            <a:r>
              <a:rPr kumimoji="1" lang="zh-CN" altLang="en-US" sz="3600" b="1" dirty="0">
                <a:solidFill>
                  <a:srgbClr val="93312B"/>
                </a:solidFill>
                <a:cs typeface="+mn-ea"/>
                <a:sym typeface="+mn-lt"/>
              </a:rPr>
              <a:t>背景</a:t>
            </a:r>
          </a:p>
        </p:txBody>
      </p:sp>
      <p:sp>
        <p:nvSpPr>
          <p:cNvPr id="19" name="矩形 18"/>
          <p:cNvSpPr/>
          <p:nvPr/>
        </p:nvSpPr>
        <p:spPr>
          <a:xfrm>
            <a:off x="6354103" y="1511560"/>
            <a:ext cx="4115777" cy="1330621"/>
          </a:xfrm>
          <a:prstGeom prst="rect">
            <a:avLst/>
          </a:prstGeom>
        </p:spPr>
        <p:txBody>
          <a:bodyPr wrap="square" lIns="0" tIns="0" rIns="0" bIns="0">
            <a:spAutoFit/>
          </a:bodyPr>
          <a:lstStyle/>
          <a:p>
            <a:pPr marL="342900" indent="-342900" algn="just" defTabSz="914400">
              <a:lnSpc>
                <a:spcPct val="150000"/>
              </a:lnSpc>
              <a:buFont typeface="Wingdings" panose="05000000000000000000" pitchFamily="2" charset="2"/>
              <a:buChar char="u"/>
              <a:defRPr/>
            </a:pPr>
            <a:r>
              <a:rPr lang="zh-CN" altLang="en-US" sz="2000" b="1" dirty="0">
                <a:solidFill>
                  <a:srgbClr val="FAEED8"/>
                </a:solidFill>
                <a:cs typeface="+mn-ea"/>
                <a:sym typeface="+mn-lt"/>
              </a:rPr>
              <a:t>维护党章和其他党内法规</a:t>
            </a:r>
          </a:p>
          <a:p>
            <a:pPr marL="342900" indent="-342900" algn="just" defTabSz="914400">
              <a:lnSpc>
                <a:spcPct val="150000"/>
              </a:lnSpc>
              <a:buFont typeface="Wingdings" panose="05000000000000000000" pitchFamily="2" charset="2"/>
              <a:buChar char="u"/>
              <a:defRPr/>
            </a:pPr>
            <a:r>
              <a:rPr lang="zh-CN" altLang="en-US" sz="2000" b="1" dirty="0">
                <a:solidFill>
                  <a:srgbClr val="FAEED8"/>
                </a:solidFill>
                <a:cs typeface="+mn-ea"/>
                <a:sym typeface="+mn-lt"/>
              </a:rPr>
              <a:t>严肃党的纪律</a:t>
            </a:r>
          </a:p>
          <a:p>
            <a:pPr marL="342900" indent="-342900" algn="just" defTabSz="914400">
              <a:lnSpc>
                <a:spcPct val="150000"/>
              </a:lnSpc>
              <a:buFont typeface="Wingdings" panose="05000000000000000000" pitchFamily="2" charset="2"/>
              <a:buChar char="u"/>
              <a:defRPr/>
            </a:pPr>
            <a:r>
              <a:rPr lang="zh-CN" altLang="en-US" sz="2000" b="1" dirty="0">
                <a:solidFill>
                  <a:srgbClr val="FAEED8"/>
                </a:solidFill>
                <a:cs typeface="+mn-ea"/>
                <a:sym typeface="+mn-lt"/>
              </a:rPr>
              <a:t>坚持从严管党治党</a:t>
            </a:r>
          </a:p>
        </p:txBody>
      </p:sp>
      <p:sp>
        <p:nvSpPr>
          <p:cNvPr id="20" name="矩形 19"/>
          <p:cNvSpPr/>
          <p:nvPr/>
        </p:nvSpPr>
        <p:spPr>
          <a:xfrm>
            <a:off x="3384176" y="3728148"/>
            <a:ext cx="7538907" cy="1846659"/>
          </a:xfrm>
          <a:prstGeom prst="rect">
            <a:avLst/>
          </a:prstGeom>
        </p:spPr>
        <p:txBody>
          <a:bodyPr wrap="square" lIns="0" tIns="0" rIns="0" bIns="0">
            <a:spAutoFit/>
          </a:bodyPr>
          <a:lstStyle/>
          <a:p>
            <a:pPr algn="just" defTabSz="914400">
              <a:lnSpc>
                <a:spcPct val="150000"/>
              </a:lnSpc>
              <a:defRPr/>
            </a:pPr>
            <a:r>
              <a:rPr lang="zh-CN" altLang="en-US" sz="2000" b="1" dirty="0">
                <a:solidFill>
                  <a:srgbClr val="FAEED8"/>
                </a:solidFill>
                <a:cs typeface="+mn-ea"/>
                <a:sym typeface="+mn-lt"/>
              </a:rPr>
              <a:t>党的十九大将纪律建设纳入新时代党的建设总体布局，在党章中充实完善了纪律建设相关内容。</a:t>
            </a:r>
            <a:endParaRPr lang="en-US" altLang="zh-CN" sz="2000" b="1" dirty="0">
              <a:solidFill>
                <a:srgbClr val="FAEED8"/>
              </a:solidFill>
              <a:cs typeface="+mn-ea"/>
              <a:sym typeface="+mn-lt"/>
            </a:endParaRPr>
          </a:p>
          <a:p>
            <a:pPr algn="just" defTabSz="914400">
              <a:lnSpc>
                <a:spcPct val="150000"/>
              </a:lnSpc>
              <a:defRPr/>
            </a:pPr>
            <a:endParaRPr lang="zh-CN" altLang="en-US" sz="2000" b="1" dirty="0">
              <a:solidFill>
                <a:srgbClr val="FAEED8"/>
              </a:solidFill>
              <a:cs typeface="+mn-ea"/>
              <a:sym typeface="+mn-lt"/>
            </a:endParaRPr>
          </a:p>
          <a:p>
            <a:pPr algn="just" defTabSz="914400">
              <a:lnSpc>
                <a:spcPct val="150000"/>
              </a:lnSpc>
              <a:defRPr/>
            </a:pPr>
            <a:r>
              <a:rPr lang="zh-CN" altLang="en-US" sz="2000" b="1" dirty="0">
                <a:solidFill>
                  <a:srgbClr val="FAEED8"/>
                </a:solidFill>
                <a:cs typeface="+mn-ea"/>
                <a:sym typeface="+mn-lt"/>
              </a:rPr>
              <a:t>党中央决定根据新的形势、任务和要求</a:t>
            </a:r>
            <a:r>
              <a:rPr lang="en-US" altLang="zh-CN" sz="2000" b="1" dirty="0">
                <a:solidFill>
                  <a:srgbClr val="FAEED8"/>
                </a:solidFill>
                <a:cs typeface="+mn-ea"/>
                <a:sym typeface="+mn-lt"/>
              </a:rPr>
              <a:t>,</a:t>
            </a:r>
            <a:r>
              <a:rPr lang="zh-CN" altLang="en-US" sz="2000" b="1" dirty="0">
                <a:solidFill>
                  <a:srgbClr val="FAEED8"/>
                </a:solidFill>
                <a:cs typeface="+mn-ea"/>
                <a:sym typeface="+mn-lt"/>
              </a:rPr>
              <a:t>对条例予以修订完善。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7" grpId="0" animBg="1"/>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so3quujf">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1972</Words>
  <Application>Microsoft Office PowerPoint</Application>
  <PresentationFormat>宽屏</PresentationFormat>
  <Paragraphs>292</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方正正黑简体</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2022-03-18T05:40:50Z</dcterms:created>
  <dcterms:modified xsi:type="dcterms:W3CDTF">2023-01-10T05:50:58Z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5C50F5C3BDCF4C3FBD0F37E57B666453</vt:lpwstr>
  </property>
  <property fmtid="{A09F084E-AD41-489F-8076-AA5BE3082BCA}" pid="100">
    <vt:ui4>5</vt:ui4>
  </property>
  <property fmtid="{64440492-4C8B-11D1-8B70-080036B11A03}" pid="11">
    <vt:lpwstr>www.2ppt.com-爱PPT提供资源下载</vt:lpwstr>
  </property>
</Properties>
</file>