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8" r:id="rId3"/>
    <p:sldId id="366" r:id="rId4"/>
    <p:sldId id="391" r:id="rId5"/>
    <p:sldId id="459" r:id="rId6"/>
    <p:sldId id="460" r:id="rId7"/>
    <p:sldId id="471" r:id="rId8"/>
    <p:sldId id="472" r:id="rId9"/>
    <p:sldId id="473" r:id="rId10"/>
    <p:sldId id="462" r:id="rId11"/>
    <p:sldId id="347" r:id="rId12"/>
    <p:sldId id="372" r:id="rId13"/>
    <p:sldId id="440" r:id="rId14"/>
    <p:sldId id="474" r:id="rId15"/>
    <p:sldId id="475" r:id="rId16"/>
    <p:sldId id="476" r:id="rId17"/>
    <p:sldId id="477" r:id="rId18"/>
    <p:sldId id="478" r:id="rId19"/>
    <p:sldId id="271" r:id="rId20"/>
    <p:sldId id="27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3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9">
          <p15:clr>
            <a:srgbClr val="A4A3A4"/>
          </p15:clr>
        </p15:guide>
        <p15:guide id="2" pos="2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8887" autoAdjust="0"/>
  </p:normalViewPr>
  <p:slideViewPr>
    <p:cSldViewPr>
      <p:cViewPr>
        <p:scale>
          <a:sx n="140" d="100"/>
          <a:sy n="140" d="100"/>
        </p:scale>
        <p:origin x="-804" y="-300"/>
      </p:cViewPr>
      <p:guideLst>
        <p:guide orient="horz" pos="1653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939"/>
        <p:guide pos="2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267B8-AAEE-45AD-A132-6A4DF4ED64C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CAE2-E162-4813-98DE-49FA1D196F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CC7E-FA7E-44C1-A34F-0B0A1C8A134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753-D6AA-43BB-A75B-B2ED8C3173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57161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6652" y="62500"/>
            <a:ext cx="182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加几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一</a:t>
                </a:r>
                <a:r>
                  <a:rPr kumimoji="1" lang="zh-CN" altLang="en-US" sz="120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6172" y="1491632"/>
            <a:ext cx="9150172" cy="99257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</a:t>
            </a: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、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7</a:t>
            </a: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加几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" name="组合 24"/>
          <p:cNvGrpSpPr/>
          <p:nvPr/>
        </p:nvGrpSpPr>
        <p:grpSpPr>
          <a:xfrm>
            <a:off x="-6172" y="511449"/>
            <a:ext cx="4494167" cy="647700"/>
            <a:chOff x="111989" y="500048"/>
            <a:chExt cx="4494167" cy="647700"/>
          </a:xfrm>
        </p:grpSpPr>
        <p:pic>
          <p:nvPicPr>
            <p:cNvPr id="26" name="Picture 2" descr="C:\Users\user\Desktop\一上课件1\10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111989" y="500048"/>
              <a:ext cx="4494167" cy="647700"/>
            </a:xfrm>
            <a:prstGeom prst="rect">
              <a:avLst/>
            </a:prstGeom>
            <a:noFill/>
          </p:spPr>
        </p:pic>
        <p:sp>
          <p:nvSpPr>
            <p:cNvPr id="27" name="矩形 26"/>
            <p:cNvSpPr/>
            <p:nvPr/>
          </p:nvSpPr>
          <p:spPr>
            <a:xfrm>
              <a:off x="1797975" y="604607"/>
              <a:ext cx="2581476" cy="438582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20</a:t>
              </a:r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以内的进位加法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2260797" y="435899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7"/>
          <p:cNvSpPr txBox="1"/>
          <p:nvPr/>
        </p:nvSpPr>
        <p:spPr>
          <a:xfrm>
            <a:off x="214317" y="1109663"/>
            <a:ext cx="5000625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先说说怎样算，再填空。</a:t>
            </a:r>
          </a:p>
        </p:txBody>
      </p:sp>
      <p:grpSp>
        <p:nvGrpSpPr>
          <p:cNvPr id="6" name="组合 17"/>
          <p:cNvGrpSpPr/>
          <p:nvPr/>
        </p:nvGrpSpPr>
        <p:grpSpPr>
          <a:xfrm>
            <a:off x="3000375" y="1740853"/>
            <a:ext cx="2687954" cy="529590"/>
            <a:chOff x="2273011" y="3466771"/>
            <a:chExt cx="2688777" cy="528909"/>
          </a:xfrm>
        </p:grpSpPr>
        <p:sp>
          <p:nvSpPr>
            <p:cNvPr id="6153" name="TextBox 11"/>
            <p:cNvSpPr txBox="1"/>
            <p:nvPr/>
          </p:nvSpPr>
          <p:spPr>
            <a:xfrm>
              <a:off x="2273011" y="3467405"/>
              <a:ext cx="2572537" cy="5225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432036" y="3466771"/>
              <a:ext cx="529752" cy="52890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5135213" y="1747522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grpSp>
        <p:nvGrpSpPr>
          <p:cNvPr id="9" name="组合 18"/>
          <p:cNvGrpSpPr/>
          <p:nvPr/>
        </p:nvGrpSpPr>
        <p:grpSpPr bwMode="auto">
          <a:xfrm>
            <a:off x="4397847" y="2875365"/>
            <a:ext cx="3032760" cy="962362"/>
            <a:chOff x="5204974" y="-1752232"/>
            <a:chExt cx="4423548" cy="1282272"/>
          </a:xfrm>
          <a:solidFill>
            <a:srgbClr val="FFFFCC"/>
          </a:solidFill>
          <a:effectLst/>
        </p:grpSpPr>
        <p:sp>
          <p:nvSpPr>
            <p:cNvPr id="29" name="圆角矩形标注 28"/>
            <p:cNvSpPr/>
            <p:nvPr/>
          </p:nvSpPr>
          <p:spPr>
            <a:xfrm>
              <a:off x="5204974" y="-1752232"/>
              <a:ext cx="3467706" cy="1118528"/>
            </a:xfrm>
            <a:prstGeom prst="wedgeRoundRectCallout">
              <a:avLst>
                <a:gd name="adj1" fmla="val 77545"/>
                <a:gd name="adj2" fmla="val -450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5525440" y="-1741233"/>
              <a:ext cx="4103082" cy="12712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16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928996" y="3213102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928998" y="331470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0" grpId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359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先圈出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个，再计算。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8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9" name="组合 17"/>
          <p:cNvGrpSpPr/>
          <p:nvPr/>
        </p:nvGrpSpPr>
        <p:grpSpPr>
          <a:xfrm>
            <a:off x="2079629" y="3173405"/>
            <a:ext cx="2708275" cy="595610"/>
            <a:chOff x="2287301" y="3394858"/>
            <a:chExt cx="2709104" cy="596896"/>
          </a:xfrm>
        </p:grpSpPr>
        <p:sp>
          <p:nvSpPr>
            <p:cNvPr id="7191" name="TextBox 11"/>
            <p:cNvSpPr txBox="1"/>
            <p:nvPr/>
          </p:nvSpPr>
          <p:spPr>
            <a:xfrm>
              <a:off x="2287301" y="3467405"/>
              <a:ext cx="2572537" cy="52434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3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432352" y="3394858"/>
              <a:ext cx="564053" cy="56318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4192239" y="3215325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2001842" y="1769430"/>
            <a:ext cx="3013075" cy="3175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直接连接符 29"/>
          <p:cNvCxnSpPr/>
          <p:nvPr/>
        </p:nvCxnSpPr>
        <p:spPr>
          <a:xfrm rot="16200000" flipV="1">
            <a:off x="4370392" y="2380615"/>
            <a:ext cx="1268413" cy="1588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1" name="Picture 22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6754" y="1818642"/>
            <a:ext cx="3571875" cy="11842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37" name="直接连接符 36"/>
          <p:cNvCxnSpPr/>
          <p:nvPr/>
        </p:nvCxnSpPr>
        <p:spPr>
          <a:xfrm flipV="1">
            <a:off x="2008192" y="3071180"/>
            <a:ext cx="3013075" cy="3175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直接连接符 37"/>
          <p:cNvCxnSpPr/>
          <p:nvPr/>
        </p:nvCxnSpPr>
        <p:spPr>
          <a:xfrm rot="16200000" flipV="1">
            <a:off x="1373188" y="2421890"/>
            <a:ext cx="1268413" cy="1588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359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先圈出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个，再计算。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176" name="组合 17"/>
          <p:cNvGrpSpPr/>
          <p:nvPr/>
        </p:nvGrpSpPr>
        <p:grpSpPr>
          <a:xfrm>
            <a:off x="2415862" y="3235644"/>
            <a:ext cx="2731135" cy="584200"/>
            <a:chOff x="2287301" y="3466768"/>
            <a:chExt cx="2731971" cy="585460"/>
          </a:xfrm>
        </p:grpSpPr>
        <p:sp>
          <p:nvSpPr>
            <p:cNvPr id="7189" name="TextBox 11"/>
            <p:cNvSpPr txBox="1"/>
            <p:nvPr/>
          </p:nvSpPr>
          <p:spPr>
            <a:xfrm>
              <a:off x="2287301" y="3467405"/>
              <a:ext cx="2572537" cy="5243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6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431717" y="3466768"/>
              <a:ext cx="587555" cy="585460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557205" y="3205800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</a:p>
        </p:txBody>
      </p:sp>
      <p:pic>
        <p:nvPicPr>
          <p:cNvPr id="7181" name="Picture 2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44358" y="1645605"/>
            <a:ext cx="4000500" cy="12604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0" name="直接连接符 39"/>
          <p:cNvCxnSpPr/>
          <p:nvPr/>
        </p:nvCxnSpPr>
        <p:spPr>
          <a:xfrm>
            <a:off x="1915795" y="1717041"/>
            <a:ext cx="3429000" cy="1588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直接连接符 40"/>
          <p:cNvCxnSpPr/>
          <p:nvPr/>
        </p:nvCxnSpPr>
        <p:spPr>
          <a:xfrm rot="16200000" flipH="1">
            <a:off x="1341918" y="2313148"/>
            <a:ext cx="1216025" cy="23813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1987233" y="2931480"/>
            <a:ext cx="2781300" cy="1588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直接连接符 42"/>
          <p:cNvCxnSpPr/>
          <p:nvPr/>
        </p:nvCxnSpPr>
        <p:spPr>
          <a:xfrm rot="5400000">
            <a:off x="4466908" y="2618742"/>
            <a:ext cx="609600" cy="9525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4757424" y="2329815"/>
            <a:ext cx="576263" cy="0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直接连接符 44"/>
          <p:cNvCxnSpPr/>
          <p:nvPr/>
        </p:nvCxnSpPr>
        <p:spPr>
          <a:xfrm rot="5400000">
            <a:off x="5029678" y="2033748"/>
            <a:ext cx="608013" cy="9525"/>
          </a:xfrm>
          <a:prstGeom prst="line">
            <a:avLst/>
          </a:prstGeom>
          <a:noFill/>
          <a:ln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1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4" name="TextBox 24"/>
          <p:cNvSpPr txBox="1"/>
          <p:nvPr/>
        </p:nvSpPr>
        <p:spPr>
          <a:xfrm>
            <a:off x="1928817" y="254921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grpSp>
        <p:nvGrpSpPr>
          <p:cNvPr id="8197" name="组合 32"/>
          <p:cNvGrpSpPr/>
          <p:nvPr/>
        </p:nvGrpSpPr>
        <p:grpSpPr>
          <a:xfrm>
            <a:off x="1512892" y="2272985"/>
            <a:ext cx="547687" cy="295275"/>
            <a:chOff x="1252538" y="3100388"/>
            <a:chExt cx="547707" cy="295275"/>
          </a:xfrm>
        </p:grpSpPr>
        <p:cxnSp>
          <p:nvCxnSpPr>
            <p:cNvPr id="17" name="直接连接符 16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rot="16200000" flipH="1">
              <a:off x="1566880" y="3162297"/>
              <a:ext cx="285750" cy="180982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矩形 18"/>
          <p:cNvSpPr/>
          <p:nvPr/>
        </p:nvSpPr>
        <p:spPr>
          <a:xfrm>
            <a:off x="2200809" y="1755458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  <p:grpSp>
        <p:nvGrpSpPr>
          <p:cNvPr id="8199" name="组合 17"/>
          <p:cNvGrpSpPr/>
          <p:nvPr/>
        </p:nvGrpSpPr>
        <p:grpSpPr>
          <a:xfrm>
            <a:off x="1157292" y="2311083"/>
            <a:ext cx="319087" cy="785812"/>
            <a:chOff x="3856826" y="2143916"/>
            <a:chExt cx="319887" cy="785818"/>
          </a:xfrm>
        </p:grpSpPr>
        <p:cxnSp>
          <p:nvCxnSpPr>
            <p:cNvPr id="20" name="直接连接符 19"/>
            <p:cNvCxnSpPr/>
            <p:nvPr/>
          </p:nvCxnSpPr>
          <p:spPr>
            <a:xfrm rot="5400000">
              <a:off x="3464713" y="2536030"/>
              <a:ext cx="785818" cy="159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3858417" y="2928147"/>
              <a:ext cx="318296" cy="158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rot="5400000" flipH="1" flipV="1">
              <a:off x="4112416" y="2865436"/>
              <a:ext cx="125413" cy="31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4"/>
          <p:cNvSpPr txBox="1"/>
          <p:nvPr/>
        </p:nvSpPr>
        <p:spPr>
          <a:xfrm>
            <a:off x="981075" y="3208022"/>
            <a:ext cx="64293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328742" y="254921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grpSp>
        <p:nvGrpSpPr>
          <p:cNvPr id="8202" name="组合 20"/>
          <p:cNvGrpSpPr/>
          <p:nvPr/>
        </p:nvGrpSpPr>
        <p:grpSpPr>
          <a:xfrm>
            <a:off x="283528" y="1812611"/>
            <a:ext cx="2571750" cy="1144585"/>
            <a:chOff x="283516" y="1525579"/>
            <a:chExt cx="2571750" cy="1144882"/>
          </a:xfrm>
        </p:grpSpPr>
        <p:grpSp>
          <p:nvGrpSpPr>
            <p:cNvPr id="8246" name="组合 18"/>
            <p:cNvGrpSpPr/>
            <p:nvPr/>
          </p:nvGrpSpPr>
          <p:grpSpPr>
            <a:xfrm>
              <a:off x="283516" y="1525579"/>
              <a:ext cx="2571750" cy="1133767"/>
              <a:chOff x="283516" y="1525579"/>
              <a:chExt cx="2571750" cy="1133767"/>
            </a:xfrm>
          </p:grpSpPr>
          <p:grpSp>
            <p:nvGrpSpPr>
              <p:cNvPr id="8248" name="组合 17"/>
              <p:cNvGrpSpPr/>
              <p:nvPr/>
            </p:nvGrpSpPr>
            <p:grpSpPr>
              <a:xfrm>
                <a:off x="283516" y="1525579"/>
                <a:ext cx="2571750" cy="462101"/>
                <a:chOff x="2199328" y="3421416"/>
                <a:chExt cx="2572537" cy="461505"/>
              </a:xfrm>
            </p:grpSpPr>
            <p:sp>
              <p:nvSpPr>
                <p:cNvPr id="8250" name="TextBox 11"/>
                <p:cNvSpPr txBox="1"/>
                <p:nvPr/>
              </p:nvSpPr>
              <p:spPr>
                <a:xfrm>
                  <a:off x="2199328" y="3421732"/>
                  <a:ext cx="2572537" cy="46118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8 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＋ 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4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 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=</a:t>
                  </a:r>
                  <a:r>
                    <a:rPr lang="en-US" altLang="zh-CN" sz="2400" b="1" dirty="0">
                      <a:solidFill>
                        <a:srgbClr val="0000FF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   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  </a:t>
                  </a:r>
                  <a:endPara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4202096" y="3421416"/>
                  <a:ext cx="357296" cy="356820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楷体" panose="02010609060101010101" pitchFamily="49" charset="-122"/>
                    <a:ea typeface="楷体" panose="02010609060101010101" pitchFamily="49" charset="-122"/>
                    <a:cs typeface="+mn-cs"/>
                  </a:endParaRPr>
                </a:p>
              </p:txBody>
            </p:sp>
          </p:grpSp>
          <p:sp>
            <p:nvSpPr>
              <p:cNvPr id="26" name="矩形 25"/>
              <p:cNvSpPr/>
              <p:nvPr/>
            </p:nvSpPr>
            <p:spPr bwMode="auto">
              <a:xfrm>
                <a:off x="1346188" y="2302065"/>
                <a:ext cx="357188" cy="357281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endParaRPr>
              </a:p>
            </p:txBody>
          </p:sp>
        </p:grpSp>
        <p:sp>
          <p:nvSpPr>
            <p:cNvPr id="27" name="矩形 26"/>
            <p:cNvSpPr/>
            <p:nvPr/>
          </p:nvSpPr>
          <p:spPr bwMode="auto">
            <a:xfrm>
              <a:off x="1917688" y="2313181"/>
              <a:ext cx="357188" cy="357280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28" name="TextBox 24"/>
          <p:cNvSpPr txBox="1"/>
          <p:nvPr/>
        </p:nvSpPr>
        <p:spPr>
          <a:xfrm>
            <a:off x="4500567" y="254921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29" name="矩形 28"/>
          <p:cNvSpPr/>
          <p:nvPr/>
        </p:nvSpPr>
        <p:spPr>
          <a:xfrm>
            <a:off x="4855109" y="1791018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sp>
        <p:nvSpPr>
          <p:cNvPr id="30" name="TextBox 24"/>
          <p:cNvSpPr txBox="1"/>
          <p:nvPr/>
        </p:nvSpPr>
        <p:spPr>
          <a:xfrm>
            <a:off x="3567114" y="3193735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31" name="TextBox 24"/>
          <p:cNvSpPr txBox="1"/>
          <p:nvPr/>
        </p:nvSpPr>
        <p:spPr>
          <a:xfrm>
            <a:off x="3900492" y="254921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grpSp>
        <p:nvGrpSpPr>
          <p:cNvPr id="8207" name="组合 25"/>
          <p:cNvGrpSpPr/>
          <p:nvPr/>
        </p:nvGrpSpPr>
        <p:grpSpPr>
          <a:xfrm>
            <a:off x="2923858" y="1838012"/>
            <a:ext cx="2571750" cy="1119183"/>
            <a:chOff x="352096" y="1550986"/>
            <a:chExt cx="2571750" cy="1119475"/>
          </a:xfrm>
        </p:grpSpPr>
        <p:grpSp>
          <p:nvGrpSpPr>
            <p:cNvPr id="8240" name="组合 18"/>
            <p:cNvGrpSpPr/>
            <p:nvPr/>
          </p:nvGrpSpPr>
          <p:grpSpPr>
            <a:xfrm>
              <a:off x="352096" y="1550986"/>
              <a:ext cx="2571750" cy="1108360"/>
              <a:chOff x="352096" y="1550986"/>
              <a:chExt cx="2571750" cy="1108360"/>
            </a:xfrm>
          </p:grpSpPr>
          <p:grpSp>
            <p:nvGrpSpPr>
              <p:cNvPr id="8242" name="组合 17"/>
              <p:cNvGrpSpPr/>
              <p:nvPr/>
            </p:nvGrpSpPr>
            <p:grpSpPr>
              <a:xfrm>
                <a:off x="352096" y="1550986"/>
                <a:ext cx="2571750" cy="476710"/>
                <a:chOff x="2267929" y="3446790"/>
                <a:chExt cx="2572537" cy="476096"/>
              </a:xfrm>
            </p:grpSpPr>
            <p:sp>
              <p:nvSpPr>
                <p:cNvPr id="8244" name="TextBox 11"/>
                <p:cNvSpPr txBox="1"/>
                <p:nvPr/>
              </p:nvSpPr>
              <p:spPr>
                <a:xfrm>
                  <a:off x="2267929" y="3461695"/>
                  <a:ext cx="2572537" cy="46119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8 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＋ 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8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 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=     </a:t>
                  </a:r>
                  <a:endPara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4334217" y="3446790"/>
                  <a:ext cx="357296" cy="356820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楷体" panose="02010609060101010101" pitchFamily="49" charset="-122"/>
                    <a:ea typeface="楷体" panose="02010609060101010101" pitchFamily="49" charset="-122"/>
                    <a:cs typeface="+mn-cs"/>
                  </a:endParaRPr>
                </a:p>
              </p:txBody>
            </p:sp>
          </p:grpSp>
          <p:sp>
            <p:nvSpPr>
              <p:cNvPr id="33" name="矩形 32"/>
              <p:cNvSpPr/>
              <p:nvPr/>
            </p:nvSpPr>
            <p:spPr bwMode="auto">
              <a:xfrm>
                <a:off x="1346188" y="2302065"/>
                <a:ext cx="357188" cy="357281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 bwMode="auto">
            <a:xfrm>
              <a:off x="1917688" y="2313181"/>
              <a:ext cx="357188" cy="357280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5" name="TextBox 24"/>
          <p:cNvSpPr txBox="1"/>
          <p:nvPr/>
        </p:nvSpPr>
        <p:spPr>
          <a:xfrm>
            <a:off x="7286625" y="2549210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36" name="矩形 35"/>
          <p:cNvSpPr/>
          <p:nvPr/>
        </p:nvSpPr>
        <p:spPr>
          <a:xfrm>
            <a:off x="7677684" y="1904048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</a:p>
        </p:txBody>
      </p:sp>
      <p:sp>
        <p:nvSpPr>
          <p:cNvPr id="37" name="TextBox 24"/>
          <p:cNvSpPr txBox="1"/>
          <p:nvPr/>
        </p:nvSpPr>
        <p:spPr>
          <a:xfrm>
            <a:off x="6357942" y="3169922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38" name="TextBox 35"/>
          <p:cNvSpPr txBox="1"/>
          <p:nvPr/>
        </p:nvSpPr>
        <p:spPr>
          <a:xfrm>
            <a:off x="6686550" y="2549210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grpSp>
        <p:nvGrpSpPr>
          <p:cNvPr id="8212" name="组合 36"/>
          <p:cNvGrpSpPr/>
          <p:nvPr/>
        </p:nvGrpSpPr>
        <p:grpSpPr>
          <a:xfrm>
            <a:off x="5690870" y="1847218"/>
            <a:ext cx="2571750" cy="1098548"/>
            <a:chOff x="357176" y="1571627"/>
            <a:chExt cx="2571750" cy="1098834"/>
          </a:xfrm>
        </p:grpSpPr>
        <p:grpSp>
          <p:nvGrpSpPr>
            <p:cNvPr id="8234" name="组合 18"/>
            <p:cNvGrpSpPr/>
            <p:nvPr/>
          </p:nvGrpSpPr>
          <p:grpSpPr>
            <a:xfrm>
              <a:off x="357176" y="1571627"/>
              <a:ext cx="2571750" cy="1087719"/>
              <a:chOff x="357176" y="1571627"/>
              <a:chExt cx="2571750" cy="1087719"/>
            </a:xfrm>
          </p:grpSpPr>
          <p:grpSp>
            <p:nvGrpSpPr>
              <p:cNvPr id="8236" name="组合 17"/>
              <p:cNvGrpSpPr/>
              <p:nvPr/>
            </p:nvGrpSpPr>
            <p:grpSpPr>
              <a:xfrm>
                <a:off x="357176" y="1571627"/>
                <a:ext cx="2571750" cy="461786"/>
                <a:chOff x="2273011" y="3467405"/>
                <a:chExt cx="2572537" cy="461191"/>
              </a:xfrm>
            </p:grpSpPr>
            <p:sp>
              <p:nvSpPr>
                <p:cNvPr id="8238" name="TextBox 11"/>
                <p:cNvSpPr txBox="1"/>
                <p:nvPr/>
              </p:nvSpPr>
              <p:spPr>
                <a:xfrm>
                  <a:off x="2273011" y="3467405"/>
                  <a:ext cx="2572537" cy="46119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7 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＋ 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4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 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</a:rPr>
                    <a:t>=     </a:t>
                  </a:r>
                  <a:endPara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endParaRPr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4360260" y="3538770"/>
                  <a:ext cx="357297" cy="356820"/>
                </a:xfrm>
                <a:prstGeom prst="rect">
                  <a:avLst/>
                </a:prstGeom>
                <a:noFill/>
                <a:ln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楷体" panose="02010609060101010101" pitchFamily="49" charset="-122"/>
                    <a:ea typeface="楷体" panose="02010609060101010101" pitchFamily="49" charset="-122"/>
                    <a:cs typeface="+mn-cs"/>
                  </a:endParaRPr>
                </a:p>
              </p:txBody>
            </p:sp>
          </p:grpSp>
          <p:sp>
            <p:nvSpPr>
              <p:cNvPr id="41" name="矩形 40"/>
              <p:cNvSpPr/>
              <p:nvPr/>
            </p:nvSpPr>
            <p:spPr bwMode="auto">
              <a:xfrm>
                <a:off x="1346189" y="2302065"/>
                <a:ext cx="357187" cy="357281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endParaRPr>
              </a:p>
            </p:txBody>
          </p:sp>
        </p:grpSp>
        <p:sp>
          <p:nvSpPr>
            <p:cNvPr id="39" name="矩形 38"/>
            <p:cNvSpPr/>
            <p:nvPr/>
          </p:nvSpPr>
          <p:spPr bwMode="auto">
            <a:xfrm>
              <a:off x="1917689" y="2313181"/>
              <a:ext cx="357187" cy="357280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grpSp>
        <p:nvGrpSpPr>
          <p:cNvPr id="8213" name="组合 17"/>
          <p:cNvGrpSpPr/>
          <p:nvPr/>
        </p:nvGrpSpPr>
        <p:grpSpPr>
          <a:xfrm>
            <a:off x="3767142" y="2320608"/>
            <a:ext cx="319087" cy="785812"/>
            <a:chOff x="3856826" y="2143916"/>
            <a:chExt cx="319887" cy="785818"/>
          </a:xfrm>
        </p:grpSpPr>
        <p:cxnSp>
          <p:nvCxnSpPr>
            <p:cNvPr id="45" name="直接连接符 44"/>
            <p:cNvCxnSpPr/>
            <p:nvPr/>
          </p:nvCxnSpPr>
          <p:spPr>
            <a:xfrm rot="5400000">
              <a:off x="3464713" y="2536030"/>
              <a:ext cx="785818" cy="159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858417" y="2928147"/>
              <a:ext cx="318296" cy="158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rot="5400000" flipH="1" flipV="1">
              <a:off x="4112416" y="2865436"/>
              <a:ext cx="125413" cy="31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14" name="组合 17"/>
          <p:cNvGrpSpPr/>
          <p:nvPr/>
        </p:nvGrpSpPr>
        <p:grpSpPr>
          <a:xfrm>
            <a:off x="6538913" y="2287272"/>
            <a:ext cx="319087" cy="785813"/>
            <a:chOff x="3856826" y="2143916"/>
            <a:chExt cx="319887" cy="785818"/>
          </a:xfrm>
        </p:grpSpPr>
        <p:cxnSp>
          <p:nvCxnSpPr>
            <p:cNvPr id="49" name="直接连接符 48"/>
            <p:cNvCxnSpPr/>
            <p:nvPr/>
          </p:nvCxnSpPr>
          <p:spPr>
            <a:xfrm rot="5400000">
              <a:off x="3464712" y="2536031"/>
              <a:ext cx="785818" cy="159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V="1">
              <a:off x="3858417" y="2928146"/>
              <a:ext cx="318296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rot="5400000" flipH="1" flipV="1">
              <a:off x="4112415" y="2865437"/>
              <a:ext cx="125414" cy="31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矩形 51"/>
          <p:cNvSpPr/>
          <p:nvPr/>
        </p:nvSpPr>
        <p:spPr bwMode="auto">
          <a:xfrm>
            <a:off x="1143000" y="3239770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rot="5400000" flipH="1" flipV="1">
            <a:off x="1262860" y="3161191"/>
            <a:ext cx="125413" cy="317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 bwMode="auto">
          <a:xfrm>
            <a:off x="3714750" y="3244534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cxnSp>
        <p:nvCxnSpPr>
          <p:cNvPr id="55" name="直接连接符 54"/>
          <p:cNvCxnSpPr/>
          <p:nvPr/>
        </p:nvCxnSpPr>
        <p:spPr>
          <a:xfrm rot="5400000" flipH="1" flipV="1">
            <a:off x="3834610" y="3165953"/>
            <a:ext cx="125413" cy="317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 bwMode="auto">
          <a:xfrm>
            <a:off x="6510338" y="3215959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cxnSp>
        <p:nvCxnSpPr>
          <p:cNvPr id="57" name="直接连接符 56"/>
          <p:cNvCxnSpPr/>
          <p:nvPr/>
        </p:nvCxnSpPr>
        <p:spPr>
          <a:xfrm rot="5400000" flipH="1" flipV="1">
            <a:off x="6630198" y="3137378"/>
            <a:ext cx="125413" cy="317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21" name="组合 32"/>
          <p:cNvGrpSpPr/>
          <p:nvPr/>
        </p:nvGrpSpPr>
        <p:grpSpPr>
          <a:xfrm>
            <a:off x="4095750" y="2287271"/>
            <a:ext cx="547688" cy="295275"/>
            <a:chOff x="1252538" y="3100388"/>
            <a:chExt cx="547707" cy="295275"/>
          </a:xfrm>
        </p:grpSpPr>
        <p:cxnSp>
          <p:nvCxnSpPr>
            <p:cNvPr id="59" name="直接连接符 58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rot="16200000" flipH="1">
              <a:off x="1566880" y="3162298"/>
              <a:ext cx="285750" cy="18098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22" name="组合 32"/>
          <p:cNvGrpSpPr/>
          <p:nvPr/>
        </p:nvGrpSpPr>
        <p:grpSpPr>
          <a:xfrm>
            <a:off x="6881817" y="2287271"/>
            <a:ext cx="547687" cy="295275"/>
            <a:chOff x="1252538" y="3100388"/>
            <a:chExt cx="547707" cy="295275"/>
          </a:xfrm>
        </p:grpSpPr>
        <p:cxnSp>
          <p:nvCxnSpPr>
            <p:cNvPr id="62" name="直接连接符 61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rot="16200000" flipH="1">
              <a:off x="1566880" y="3162297"/>
              <a:ext cx="285750" cy="180982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3" grpId="0"/>
      <p:bldP spid="24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用你喜欢的方法计算。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grpSp>
        <p:nvGrpSpPr>
          <p:cNvPr id="9220" name="组合 17"/>
          <p:cNvGrpSpPr/>
          <p:nvPr/>
        </p:nvGrpSpPr>
        <p:grpSpPr>
          <a:xfrm>
            <a:off x="428625" y="2755582"/>
            <a:ext cx="2000250" cy="461665"/>
            <a:chOff x="3000335" y="3467407"/>
            <a:chExt cx="2000266" cy="461368"/>
          </a:xfrm>
        </p:grpSpPr>
        <p:sp>
          <p:nvSpPr>
            <p:cNvPr id="9247" name="TextBox 11"/>
            <p:cNvSpPr txBox="1"/>
            <p:nvPr/>
          </p:nvSpPr>
          <p:spPr>
            <a:xfrm>
              <a:off x="3000335" y="3467407"/>
              <a:ext cx="2000266" cy="461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5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571973" y="3527693"/>
              <a:ext cx="357191" cy="35695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1901828" y="2755583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</a:p>
        </p:txBody>
      </p:sp>
      <p:grpSp>
        <p:nvGrpSpPr>
          <p:cNvPr id="9222" name="组合 17"/>
          <p:cNvGrpSpPr/>
          <p:nvPr/>
        </p:nvGrpSpPr>
        <p:grpSpPr>
          <a:xfrm>
            <a:off x="434975" y="2217415"/>
            <a:ext cx="2000250" cy="461665"/>
            <a:chOff x="3000335" y="3467407"/>
            <a:chExt cx="2000266" cy="461369"/>
          </a:xfrm>
        </p:grpSpPr>
        <p:sp>
          <p:nvSpPr>
            <p:cNvPr id="9245" name="TextBox 11"/>
            <p:cNvSpPr txBox="1"/>
            <p:nvPr/>
          </p:nvSpPr>
          <p:spPr>
            <a:xfrm>
              <a:off x="3000335" y="3467407"/>
              <a:ext cx="2000266" cy="461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571973" y="3527693"/>
              <a:ext cx="357191" cy="3569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901828" y="221742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</a:p>
        </p:txBody>
      </p:sp>
      <p:grpSp>
        <p:nvGrpSpPr>
          <p:cNvPr id="9224" name="组合 17"/>
          <p:cNvGrpSpPr/>
          <p:nvPr/>
        </p:nvGrpSpPr>
        <p:grpSpPr>
          <a:xfrm>
            <a:off x="3279775" y="2755582"/>
            <a:ext cx="2000250" cy="461665"/>
            <a:chOff x="3000335" y="3467407"/>
            <a:chExt cx="2000266" cy="461368"/>
          </a:xfrm>
        </p:grpSpPr>
        <p:sp>
          <p:nvSpPr>
            <p:cNvPr id="9243" name="TextBox 11"/>
            <p:cNvSpPr txBox="1"/>
            <p:nvPr/>
          </p:nvSpPr>
          <p:spPr>
            <a:xfrm>
              <a:off x="3000335" y="3467407"/>
              <a:ext cx="2000266" cy="461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571973" y="3527693"/>
              <a:ext cx="357191" cy="35695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4759328" y="2755583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</a:p>
        </p:txBody>
      </p:sp>
      <p:grpSp>
        <p:nvGrpSpPr>
          <p:cNvPr id="9226" name="组合 17"/>
          <p:cNvGrpSpPr/>
          <p:nvPr/>
        </p:nvGrpSpPr>
        <p:grpSpPr>
          <a:xfrm>
            <a:off x="3286125" y="2217415"/>
            <a:ext cx="2000250" cy="461665"/>
            <a:chOff x="3000335" y="3467407"/>
            <a:chExt cx="2000266" cy="461369"/>
          </a:xfrm>
        </p:grpSpPr>
        <p:sp>
          <p:nvSpPr>
            <p:cNvPr id="9241" name="TextBox 11"/>
            <p:cNvSpPr txBox="1"/>
            <p:nvPr/>
          </p:nvSpPr>
          <p:spPr>
            <a:xfrm>
              <a:off x="3000335" y="3467407"/>
              <a:ext cx="2000266" cy="461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6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571973" y="3527693"/>
              <a:ext cx="357191" cy="3569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4759328" y="221742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</a:p>
        </p:txBody>
      </p:sp>
      <p:grpSp>
        <p:nvGrpSpPr>
          <p:cNvPr id="9228" name="组合 17"/>
          <p:cNvGrpSpPr/>
          <p:nvPr/>
        </p:nvGrpSpPr>
        <p:grpSpPr>
          <a:xfrm>
            <a:off x="6137275" y="2755582"/>
            <a:ext cx="2000250" cy="461665"/>
            <a:chOff x="3000335" y="3467407"/>
            <a:chExt cx="2000266" cy="461368"/>
          </a:xfrm>
        </p:grpSpPr>
        <p:sp>
          <p:nvSpPr>
            <p:cNvPr id="9239" name="TextBox 11"/>
            <p:cNvSpPr txBox="1"/>
            <p:nvPr/>
          </p:nvSpPr>
          <p:spPr>
            <a:xfrm>
              <a:off x="3000335" y="3467407"/>
              <a:ext cx="2000266" cy="461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571973" y="3527693"/>
              <a:ext cx="357191" cy="35695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7616828" y="2755583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</a:p>
        </p:txBody>
      </p:sp>
      <p:grpSp>
        <p:nvGrpSpPr>
          <p:cNvPr id="9230" name="组合 17"/>
          <p:cNvGrpSpPr/>
          <p:nvPr/>
        </p:nvGrpSpPr>
        <p:grpSpPr>
          <a:xfrm>
            <a:off x="6143625" y="2217415"/>
            <a:ext cx="2000250" cy="461665"/>
            <a:chOff x="3000335" y="3467407"/>
            <a:chExt cx="2000266" cy="461369"/>
          </a:xfrm>
        </p:grpSpPr>
        <p:sp>
          <p:nvSpPr>
            <p:cNvPr id="9237" name="TextBox 11"/>
            <p:cNvSpPr txBox="1"/>
            <p:nvPr/>
          </p:nvSpPr>
          <p:spPr>
            <a:xfrm>
              <a:off x="3000335" y="3467407"/>
              <a:ext cx="2000266" cy="461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5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571973" y="3527693"/>
              <a:ext cx="357191" cy="3569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616828" y="221742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5" grpId="0"/>
      <p:bldP spid="30" grpId="0"/>
      <p:bldP spid="34" grpId="0"/>
      <p:bldP spid="39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1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10244" name="Picture 3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813" y="1931353"/>
            <a:ext cx="1720850" cy="13573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5" name="组合 17"/>
          <p:cNvGrpSpPr/>
          <p:nvPr/>
        </p:nvGrpSpPr>
        <p:grpSpPr>
          <a:xfrm>
            <a:off x="428625" y="2683826"/>
            <a:ext cx="2000250" cy="461665"/>
            <a:chOff x="3000335" y="3467407"/>
            <a:chExt cx="2000266" cy="461368"/>
          </a:xfrm>
        </p:grpSpPr>
        <p:sp>
          <p:nvSpPr>
            <p:cNvPr id="10270" name="TextBox 11"/>
            <p:cNvSpPr txBox="1"/>
            <p:nvPr/>
          </p:nvSpPr>
          <p:spPr>
            <a:xfrm>
              <a:off x="3000335" y="3467407"/>
              <a:ext cx="2000266" cy="461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571973" y="3527693"/>
              <a:ext cx="357191" cy="35695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1901828" y="2683830"/>
            <a:ext cx="4956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</a:p>
        </p:txBody>
      </p:sp>
      <p:grpSp>
        <p:nvGrpSpPr>
          <p:cNvPr id="10247" name="组合 17"/>
          <p:cNvGrpSpPr/>
          <p:nvPr/>
        </p:nvGrpSpPr>
        <p:grpSpPr>
          <a:xfrm>
            <a:off x="434975" y="2145660"/>
            <a:ext cx="2000250" cy="461665"/>
            <a:chOff x="3000335" y="3467407"/>
            <a:chExt cx="2000266" cy="461369"/>
          </a:xfrm>
        </p:grpSpPr>
        <p:sp>
          <p:nvSpPr>
            <p:cNvPr id="10268" name="TextBox 11"/>
            <p:cNvSpPr txBox="1"/>
            <p:nvPr/>
          </p:nvSpPr>
          <p:spPr>
            <a:xfrm>
              <a:off x="3000335" y="3467407"/>
              <a:ext cx="2000266" cy="461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571973" y="3527693"/>
              <a:ext cx="357191" cy="3569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901828" y="2145667"/>
            <a:ext cx="4956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</a:p>
        </p:txBody>
      </p:sp>
      <p:pic>
        <p:nvPicPr>
          <p:cNvPr id="10249" name="Picture 3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36963" y="1931353"/>
            <a:ext cx="1720850" cy="13573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50" name="组合 17"/>
          <p:cNvGrpSpPr/>
          <p:nvPr/>
        </p:nvGrpSpPr>
        <p:grpSpPr>
          <a:xfrm>
            <a:off x="3279775" y="2683826"/>
            <a:ext cx="2000250" cy="461665"/>
            <a:chOff x="3000335" y="3467407"/>
            <a:chExt cx="2000266" cy="461368"/>
          </a:xfrm>
        </p:grpSpPr>
        <p:sp>
          <p:nvSpPr>
            <p:cNvPr id="10266" name="TextBox 11"/>
            <p:cNvSpPr txBox="1"/>
            <p:nvPr/>
          </p:nvSpPr>
          <p:spPr>
            <a:xfrm>
              <a:off x="3000335" y="3467407"/>
              <a:ext cx="2000266" cy="461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571973" y="3527693"/>
              <a:ext cx="357191" cy="35695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4759328" y="2683830"/>
            <a:ext cx="4956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</a:p>
        </p:txBody>
      </p:sp>
      <p:grpSp>
        <p:nvGrpSpPr>
          <p:cNvPr id="10252" name="组合 17"/>
          <p:cNvGrpSpPr/>
          <p:nvPr/>
        </p:nvGrpSpPr>
        <p:grpSpPr>
          <a:xfrm>
            <a:off x="3286125" y="2145660"/>
            <a:ext cx="2000250" cy="461665"/>
            <a:chOff x="3000335" y="3467407"/>
            <a:chExt cx="2000266" cy="461369"/>
          </a:xfrm>
        </p:grpSpPr>
        <p:sp>
          <p:nvSpPr>
            <p:cNvPr id="10264" name="TextBox 11"/>
            <p:cNvSpPr txBox="1"/>
            <p:nvPr/>
          </p:nvSpPr>
          <p:spPr>
            <a:xfrm>
              <a:off x="3000335" y="3467407"/>
              <a:ext cx="2000266" cy="461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571973" y="3527693"/>
              <a:ext cx="357191" cy="3569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4759328" y="2145667"/>
            <a:ext cx="4956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</a:p>
        </p:txBody>
      </p:sp>
      <p:pic>
        <p:nvPicPr>
          <p:cNvPr id="10254" name="Picture 3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94463" y="1931353"/>
            <a:ext cx="1720850" cy="13573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55" name="组合 17"/>
          <p:cNvGrpSpPr/>
          <p:nvPr/>
        </p:nvGrpSpPr>
        <p:grpSpPr>
          <a:xfrm>
            <a:off x="6137275" y="2683826"/>
            <a:ext cx="2000250" cy="461665"/>
            <a:chOff x="3000335" y="3467407"/>
            <a:chExt cx="2000266" cy="461368"/>
          </a:xfrm>
        </p:grpSpPr>
        <p:sp>
          <p:nvSpPr>
            <p:cNvPr id="10262" name="TextBox 11"/>
            <p:cNvSpPr txBox="1"/>
            <p:nvPr/>
          </p:nvSpPr>
          <p:spPr>
            <a:xfrm>
              <a:off x="3000335" y="3467407"/>
              <a:ext cx="2000266" cy="461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571973" y="3527693"/>
              <a:ext cx="357191" cy="35695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7616828" y="2683830"/>
            <a:ext cx="4956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</a:p>
        </p:txBody>
      </p:sp>
      <p:grpSp>
        <p:nvGrpSpPr>
          <p:cNvPr id="10257" name="组合 17"/>
          <p:cNvGrpSpPr/>
          <p:nvPr/>
        </p:nvGrpSpPr>
        <p:grpSpPr>
          <a:xfrm>
            <a:off x="6143625" y="2145660"/>
            <a:ext cx="2000250" cy="461665"/>
            <a:chOff x="3000335" y="3467407"/>
            <a:chExt cx="2000266" cy="461369"/>
          </a:xfrm>
        </p:grpSpPr>
        <p:sp>
          <p:nvSpPr>
            <p:cNvPr id="10260" name="TextBox 11"/>
            <p:cNvSpPr txBox="1"/>
            <p:nvPr/>
          </p:nvSpPr>
          <p:spPr>
            <a:xfrm>
              <a:off x="3000335" y="3467407"/>
              <a:ext cx="2000266" cy="461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9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 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571973" y="3527693"/>
              <a:ext cx="357191" cy="3569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616828" y="2145667"/>
            <a:ext cx="4956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61137" y="513579"/>
            <a:ext cx="5726966" cy="1265255"/>
            <a:chOff x="2632382" y="674232"/>
            <a:chExt cx="5726966" cy="1265255"/>
          </a:xfrm>
        </p:grpSpPr>
        <p:sp>
          <p:nvSpPr>
            <p:cNvPr id="4" name="AutoShape 3"/>
            <p:cNvSpPr/>
            <p:nvPr/>
          </p:nvSpPr>
          <p:spPr>
            <a:xfrm>
              <a:off x="2632382" y="785992"/>
              <a:ext cx="4654550" cy="714375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比较上下两题，你有什么发现？</a:t>
              </a: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flipH="1">
              <a:off x="7476450" y="674232"/>
              <a:ext cx="882898" cy="1265255"/>
            </a:xfrm>
            <a:prstGeom prst="rect">
              <a:avLst/>
            </a:prstGeom>
          </p:spPr>
        </p:pic>
      </p:grpSp>
      <p:grpSp>
        <p:nvGrpSpPr>
          <p:cNvPr id="11" name="组合 18"/>
          <p:cNvGrpSpPr/>
          <p:nvPr/>
        </p:nvGrpSpPr>
        <p:grpSpPr bwMode="auto">
          <a:xfrm>
            <a:off x="2964184" y="3543937"/>
            <a:ext cx="3912235" cy="890687"/>
            <a:chOff x="7718699" y="-1188722"/>
            <a:chExt cx="5706374" cy="1186659"/>
          </a:xfrm>
          <a:solidFill>
            <a:srgbClr val="FFFFCC"/>
          </a:solidFill>
          <a:effectLst/>
        </p:grpSpPr>
        <p:sp>
          <p:nvSpPr>
            <p:cNvPr id="62" name="圆角矩形标注 61"/>
            <p:cNvSpPr/>
            <p:nvPr/>
          </p:nvSpPr>
          <p:spPr>
            <a:xfrm>
              <a:off x="7718699" y="-1188722"/>
              <a:ext cx="5706374" cy="1118424"/>
            </a:xfrm>
            <a:prstGeom prst="wedgeRoundRectCallout">
              <a:avLst>
                <a:gd name="adj1" fmla="val -60793"/>
                <a:gd name="adj2" fmla="val 10438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endParaRP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7877081" y="-1109197"/>
              <a:ext cx="5388684" cy="11071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rPr>
                <a:t>交换两个相加数的位置，得数不变。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5" grpId="0"/>
      <p:bldP spid="30" grpId="0"/>
      <p:bldP spid="34" grpId="0"/>
      <p:bldP spid="39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274" y="725932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07096" y="65449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7192" y="1428752"/>
            <a:ext cx="8402637" cy="28098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8"/>
          <p:cNvGrpSpPr/>
          <p:nvPr/>
        </p:nvGrpSpPr>
        <p:grpSpPr bwMode="auto">
          <a:xfrm>
            <a:off x="5203664" y="2143124"/>
            <a:ext cx="2225856" cy="482205"/>
            <a:chOff x="5963535" y="-1752231"/>
            <a:chExt cx="3246607" cy="642500"/>
          </a:xfrm>
          <a:solidFill>
            <a:srgbClr val="FFFFCC"/>
          </a:solidFill>
          <a:effectLst/>
        </p:grpSpPr>
        <p:sp>
          <p:nvSpPr>
            <p:cNvPr id="6" name="圆角矩形标注 5"/>
            <p:cNvSpPr/>
            <p:nvPr/>
          </p:nvSpPr>
          <p:spPr>
            <a:xfrm>
              <a:off x="6380331" y="-1752231"/>
              <a:ext cx="2292368" cy="642500"/>
            </a:xfrm>
            <a:prstGeom prst="wedgeRoundRectCallout">
              <a:avLst>
                <a:gd name="adj1" fmla="val 63661"/>
                <a:gd name="adj2" fmla="val 16789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5963535" y="-1741044"/>
              <a:ext cx="3246607" cy="6151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6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14</a:t>
              </a:r>
            </a:p>
          </p:txBody>
        </p:sp>
      </p:grpSp>
      <p:grpSp>
        <p:nvGrpSpPr>
          <p:cNvPr id="3" name="组合 14"/>
          <p:cNvGrpSpPr/>
          <p:nvPr/>
        </p:nvGrpSpPr>
        <p:grpSpPr>
          <a:xfrm>
            <a:off x="1571628" y="1404938"/>
            <a:ext cx="1703737" cy="1265586"/>
            <a:chOff x="1942047" y="500047"/>
            <a:chExt cx="1703930" cy="1265202"/>
          </a:xfrm>
        </p:grpSpPr>
        <p:grpSp>
          <p:nvGrpSpPr>
            <p:cNvPr id="4" name="组合 13"/>
            <p:cNvGrpSpPr/>
            <p:nvPr/>
          </p:nvGrpSpPr>
          <p:grpSpPr bwMode="auto">
            <a:xfrm>
              <a:off x="1942047" y="500047"/>
              <a:ext cx="1616566" cy="1265202"/>
              <a:chOff x="6826170" y="-2608965"/>
              <a:chExt cx="3707758" cy="1348738"/>
            </a:xfrm>
            <a:solidFill>
              <a:srgbClr val="FFFFCC"/>
            </a:solidFill>
            <a:effectLst/>
          </p:grpSpPr>
          <p:sp>
            <p:nvSpPr>
              <p:cNvPr id="12" name="圆角矩形标注 11"/>
              <p:cNvSpPr/>
              <p:nvPr/>
            </p:nvSpPr>
            <p:spPr>
              <a:xfrm>
                <a:off x="7287324" y="-2608965"/>
                <a:ext cx="3246604" cy="530326"/>
              </a:xfrm>
              <a:prstGeom prst="wedgeRoundRectCallout">
                <a:avLst>
                  <a:gd name="adj1" fmla="val -66423"/>
                  <a:gd name="adj2" fmla="val 43273"/>
                  <a:gd name="adj3" fmla="val 16667"/>
                </a:avLst>
              </a:prstGeom>
              <a:solidFill>
                <a:srgbClr val="FFF0D1"/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endParaRPr>
              </a:p>
            </p:txBody>
          </p:sp>
          <p:sp>
            <p:nvSpPr>
              <p:cNvPr id="13" name="TextBox 14"/>
              <p:cNvSpPr txBox="1">
                <a:spLocks noChangeArrowheads="1"/>
              </p:cNvSpPr>
              <p:nvPr/>
            </p:nvSpPr>
            <p:spPr bwMode="auto">
              <a:xfrm>
                <a:off x="6826170" y="-1752225"/>
                <a:ext cx="3246607" cy="491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endParaRPr>
              </a:p>
            </p:txBody>
          </p:sp>
        </p:grpSp>
        <p:sp>
          <p:nvSpPr>
            <p:cNvPr id="11273" name="矩形 13"/>
            <p:cNvSpPr/>
            <p:nvPr/>
          </p:nvSpPr>
          <p:spPr>
            <a:xfrm>
              <a:off x="2063314" y="538449"/>
              <a:ext cx="1582663" cy="4615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4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11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034" y="1597025"/>
            <a:ext cx="8410575" cy="2809875"/>
          </a:xfrm>
          <a:prstGeom prst="rect">
            <a:avLst/>
          </a:prstGeom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grpSp>
        <p:nvGrpSpPr>
          <p:cNvPr id="3" name="组合 14"/>
          <p:cNvGrpSpPr/>
          <p:nvPr/>
        </p:nvGrpSpPr>
        <p:grpSpPr>
          <a:xfrm>
            <a:off x="1571628" y="1404938"/>
            <a:ext cx="1703737" cy="1265586"/>
            <a:chOff x="1942047" y="500047"/>
            <a:chExt cx="1703930" cy="1265202"/>
          </a:xfrm>
        </p:grpSpPr>
        <p:grpSp>
          <p:nvGrpSpPr>
            <p:cNvPr id="4" name="组合 13"/>
            <p:cNvGrpSpPr/>
            <p:nvPr/>
          </p:nvGrpSpPr>
          <p:grpSpPr bwMode="auto">
            <a:xfrm>
              <a:off x="1942047" y="500047"/>
              <a:ext cx="1616566" cy="1265202"/>
              <a:chOff x="6826170" y="-2608965"/>
              <a:chExt cx="3707758" cy="1348738"/>
            </a:xfrm>
            <a:solidFill>
              <a:srgbClr val="FFFFCC"/>
            </a:solidFill>
            <a:effectLst/>
          </p:grpSpPr>
          <p:sp>
            <p:nvSpPr>
              <p:cNvPr id="12" name="圆角矩形标注 11"/>
              <p:cNvSpPr/>
              <p:nvPr/>
            </p:nvSpPr>
            <p:spPr>
              <a:xfrm>
                <a:off x="7287324" y="-2608965"/>
                <a:ext cx="3246604" cy="530326"/>
              </a:xfrm>
              <a:prstGeom prst="wedgeRoundRectCallout">
                <a:avLst>
                  <a:gd name="adj1" fmla="val -66423"/>
                  <a:gd name="adj2" fmla="val 43273"/>
                  <a:gd name="adj3" fmla="val 16667"/>
                </a:avLst>
              </a:prstGeom>
              <a:solidFill>
                <a:srgbClr val="FFF0D1"/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endParaRPr>
              </a:p>
            </p:txBody>
          </p:sp>
          <p:sp>
            <p:nvSpPr>
              <p:cNvPr id="13" name="TextBox 14"/>
              <p:cNvSpPr txBox="1">
                <a:spLocks noChangeArrowheads="1"/>
              </p:cNvSpPr>
              <p:nvPr/>
            </p:nvSpPr>
            <p:spPr bwMode="auto">
              <a:xfrm>
                <a:off x="6826170" y="-1752225"/>
                <a:ext cx="3246607" cy="491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endParaRPr>
              </a:p>
            </p:txBody>
          </p:sp>
        </p:grpSp>
        <p:sp>
          <p:nvSpPr>
            <p:cNvPr id="11273" name="矩形 13"/>
            <p:cNvSpPr/>
            <p:nvPr/>
          </p:nvSpPr>
          <p:spPr>
            <a:xfrm>
              <a:off x="2063314" y="538449"/>
              <a:ext cx="1582663" cy="4615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4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11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323343" y="330835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12978" y="278638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924813" y="2864485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10610" y="286004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28186" y="2441575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265423" y="272034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082033" y="3107055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4320" y="2720342"/>
            <a:ext cx="571500" cy="809625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6540503" y="227330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7" grpId="0"/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6399" y="1166495"/>
            <a:ext cx="8410575" cy="2809875"/>
          </a:xfrm>
          <a:prstGeom prst="rect">
            <a:avLst/>
          </a:prstGeom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grpSp>
        <p:nvGrpSpPr>
          <p:cNvPr id="2" name="组合 18"/>
          <p:cNvGrpSpPr/>
          <p:nvPr/>
        </p:nvGrpSpPr>
        <p:grpSpPr bwMode="auto">
          <a:xfrm>
            <a:off x="5203664" y="2143124"/>
            <a:ext cx="2225856" cy="482205"/>
            <a:chOff x="5963535" y="-1752231"/>
            <a:chExt cx="3246607" cy="642500"/>
          </a:xfrm>
          <a:solidFill>
            <a:srgbClr val="FFFFCC"/>
          </a:solidFill>
          <a:effectLst/>
        </p:grpSpPr>
        <p:sp>
          <p:nvSpPr>
            <p:cNvPr id="6" name="圆角矩形标注 5"/>
            <p:cNvSpPr/>
            <p:nvPr/>
          </p:nvSpPr>
          <p:spPr>
            <a:xfrm>
              <a:off x="6380331" y="-1752231"/>
              <a:ext cx="2292368" cy="642500"/>
            </a:xfrm>
            <a:prstGeom prst="wedgeRoundRectCallout">
              <a:avLst>
                <a:gd name="adj1" fmla="val 63661"/>
                <a:gd name="adj2" fmla="val 16789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5963535" y="-1741044"/>
              <a:ext cx="3246607" cy="6151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6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14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60000">
            <a:off x="1571629" y="2060575"/>
            <a:ext cx="638175" cy="6477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142993" y="374142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93668" y="3366135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404363" y="3222625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615058" y="358140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753998" y="358140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964693" y="343789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263650" y="388493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071248" y="2149475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9153" y="2351222"/>
            <a:ext cx="6789750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今天我们学习了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加几的加法计算，通过用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凑十法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先将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凑成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或者将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凑成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，再来计算。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048942" y="785802"/>
            <a:ext cx="5286276" cy="1638827"/>
            <a:chOff x="3048942" y="785800"/>
            <a:chExt cx="5286276" cy="1638827"/>
          </a:xfrm>
        </p:grpSpPr>
        <p:sp>
          <p:nvSpPr>
            <p:cNvPr id="22" name="AutoShape 3"/>
            <p:cNvSpPr/>
            <p:nvPr/>
          </p:nvSpPr>
          <p:spPr>
            <a:xfrm>
              <a:off x="3048942" y="785800"/>
              <a:ext cx="4237990" cy="714375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音乐教室又买来了一批小号。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05" y="1339850"/>
            <a:ext cx="5543550" cy="1495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539732"/>
            <a:ext cx="366860" cy="45633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62321" y="500048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085266" y="417502"/>
            <a:ext cx="4226461" cy="1638827"/>
            <a:chOff x="4108757" y="785800"/>
            <a:chExt cx="4226461" cy="1638827"/>
          </a:xfrm>
        </p:grpSpPr>
        <p:sp>
          <p:nvSpPr>
            <p:cNvPr id="4" name="AutoShape 3"/>
            <p:cNvSpPr/>
            <p:nvPr/>
          </p:nvSpPr>
          <p:spPr>
            <a:xfrm>
              <a:off x="4108757" y="785800"/>
              <a:ext cx="3178175" cy="714375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一共有多少把小号？</a:t>
              </a: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8235" y="904241"/>
            <a:ext cx="5543550" cy="1495425"/>
          </a:xfrm>
          <a:prstGeom prst="rect">
            <a:avLst/>
          </a:prstGeom>
        </p:spPr>
      </p:pic>
      <p:grpSp>
        <p:nvGrpSpPr>
          <p:cNvPr id="7" name="组合 17"/>
          <p:cNvGrpSpPr/>
          <p:nvPr/>
        </p:nvGrpSpPr>
        <p:grpSpPr>
          <a:xfrm>
            <a:off x="2848293" y="2390141"/>
            <a:ext cx="3446780" cy="527050"/>
            <a:chOff x="2063699" y="2780899"/>
            <a:chExt cx="3447835" cy="526371"/>
          </a:xfrm>
        </p:grpSpPr>
        <p:sp>
          <p:nvSpPr>
            <p:cNvPr id="3081" name="TextBox 11"/>
            <p:cNvSpPr txBox="1"/>
            <p:nvPr/>
          </p:nvSpPr>
          <p:spPr>
            <a:xfrm>
              <a:off x="2063699" y="2780899"/>
              <a:ext cx="3447835" cy="522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（把）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3874638" y="2790412"/>
              <a:ext cx="517683" cy="5168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grpSp>
        <p:nvGrpSpPr>
          <p:cNvPr id="11" name="组合 18"/>
          <p:cNvGrpSpPr/>
          <p:nvPr/>
        </p:nvGrpSpPr>
        <p:grpSpPr bwMode="auto">
          <a:xfrm>
            <a:off x="2710819" y="3305175"/>
            <a:ext cx="2357755" cy="839470"/>
            <a:chOff x="7349142" y="-1506821"/>
            <a:chExt cx="3439014" cy="1118424"/>
          </a:xfrm>
          <a:solidFill>
            <a:srgbClr val="FFFFCC"/>
          </a:solidFill>
          <a:effectLst/>
        </p:grpSpPr>
        <p:sp>
          <p:nvSpPr>
            <p:cNvPr id="62" name="圆角矩形标注 61"/>
            <p:cNvSpPr/>
            <p:nvPr/>
          </p:nvSpPr>
          <p:spPr>
            <a:xfrm>
              <a:off x="7349142" y="-1506821"/>
              <a:ext cx="3438554" cy="1118424"/>
            </a:xfrm>
            <a:prstGeom prst="wedgeRoundRectCallout">
              <a:avLst>
                <a:gd name="adj1" fmla="val -63153"/>
                <a:gd name="adj2" fmla="val 37925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endParaRP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7349604" y="-1495634"/>
              <a:ext cx="3438552" cy="11071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+mn-cs"/>
                </a:rPr>
                <a:t>用小棒摆一摆，说说是怎样想的。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图片 5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0599" y="704850"/>
            <a:ext cx="3267075" cy="3733800"/>
          </a:xfrm>
          <a:prstGeom prst="rect">
            <a:avLst/>
          </a:prstGeom>
        </p:spPr>
      </p:pic>
      <p:sp>
        <p:nvSpPr>
          <p:cNvPr id="33" name="TextBox 24"/>
          <p:cNvSpPr txBox="1"/>
          <p:nvPr/>
        </p:nvSpPr>
        <p:spPr>
          <a:xfrm>
            <a:off x="3117215" y="3514727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34" name="TextBox 24"/>
          <p:cNvSpPr txBox="1"/>
          <p:nvPr/>
        </p:nvSpPr>
        <p:spPr>
          <a:xfrm>
            <a:off x="3717290" y="3524252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grpSp>
        <p:nvGrpSpPr>
          <p:cNvPr id="4109" name="组合 32"/>
          <p:cNvGrpSpPr/>
          <p:nvPr/>
        </p:nvGrpSpPr>
        <p:grpSpPr>
          <a:xfrm>
            <a:off x="3301365" y="3248027"/>
            <a:ext cx="547688" cy="295275"/>
            <a:chOff x="1252538" y="3100388"/>
            <a:chExt cx="547707" cy="295275"/>
          </a:xfrm>
        </p:grpSpPr>
        <p:cxnSp>
          <p:nvCxnSpPr>
            <p:cNvPr id="42" name="直接连接符 41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rot="16200000" flipH="1">
              <a:off x="1566880" y="3162298"/>
              <a:ext cx="285750" cy="18098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17"/>
          <p:cNvGrpSpPr/>
          <p:nvPr/>
        </p:nvGrpSpPr>
        <p:grpSpPr>
          <a:xfrm>
            <a:off x="2145665" y="2833684"/>
            <a:ext cx="2571750" cy="461665"/>
            <a:chOff x="2273011" y="3467405"/>
            <a:chExt cx="2572537" cy="461073"/>
          </a:xfrm>
        </p:grpSpPr>
        <p:sp>
          <p:nvSpPr>
            <p:cNvPr id="4127" name="TextBox 11"/>
            <p:cNvSpPr txBox="1"/>
            <p:nvPr/>
          </p:nvSpPr>
          <p:spPr>
            <a:xfrm>
              <a:off x="2273011" y="3467405"/>
              <a:ext cx="2572537" cy="4610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216706" y="3538750"/>
              <a:ext cx="357297" cy="35672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3980396" y="284480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grpSp>
        <p:nvGrpSpPr>
          <p:cNvPr id="4112" name="组合 74"/>
          <p:cNvGrpSpPr/>
          <p:nvPr/>
        </p:nvGrpSpPr>
        <p:grpSpPr>
          <a:xfrm>
            <a:off x="2944182" y="3286127"/>
            <a:ext cx="320675" cy="785813"/>
            <a:chOff x="3856826" y="2143916"/>
            <a:chExt cx="319887" cy="785818"/>
          </a:xfrm>
        </p:grpSpPr>
        <p:cxnSp>
          <p:nvCxnSpPr>
            <p:cNvPr id="47" name="直接连接符 46"/>
            <p:cNvCxnSpPr/>
            <p:nvPr/>
          </p:nvCxnSpPr>
          <p:spPr>
            <a:xfrm rot="5400000">
              <a:off x="3464709" y="2536034"/>
              <a:ext cx="785818" cy="15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V="1">
              <a:off x="3858409" y="2928146"/>
              <a:ext cx="318304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rot="5400000" flipH="1" flipV="1">
              <a:off x="4111630" y="2864652"/>
              <a:ext cx="125414" cy="475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24"/>
          <p:cNvSpPr txBox="1"/>
          <p:nvPr/>
        </p:nvSpPr>
        <p:spPr>
          <a:xfrm>
            <a:off x="2788607" y="4038602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51" name="矩形 50"/>
          <p:cNvSpPr/>
          <p:nvPr/>
        </p:nvSpPr>
        <p:spPr bwMode="auto">
          <a:xfrm>
            <a:off x="3106103" y="3579814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3699828" y="3579814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53" name="组合 13"/>
          <p:cNvGrpSpPr/>
          <p:nvPr/>
        </p:nvGrpSpPr>
        <p:grpSpPr>
          <a:xfrm>
            <a:off x="3535049" y="1000129"/>
            <a:ext cx="1938655" cy="461665"/>
            <a:chOff x="2214546" y="714362"/>
            <a:chExt cx="2225160" cy="614762"/>
          </a:xfrm>
        </p:grpSpPr>
        <p:sp>
          <p:nvSpPr>
            <p:cNvPr id="54" name="圆角矩形标注 53"/>
            <p:cNvSpPr/>
            <p:nvPr/>
          </p:nvSpPr>
          <p:spPr>
            <a:xfrm>
              <a:off x="2214546" y="743957"/>
              <a:ext cx="2143151" cy="541169"/>
            </a:xfrm>
            <a:prstGeom prst="wedgeRoundRectCallout">
              <a:avLst>
                <a:gd name="adj1" fmla="val -53299"/>
                <a:gd name="adj2" fmla="val 93281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4123" name="TextBox 14"/>
            <p:cNvSpPr txBox="1"/>
            <p:nvPr/>
          </p:nvSpPr>
          <p:spPr>
            <a:xfrm>
              <a:off x="2367989" y="714362"/>
              <a:ext cx="2071717" cy="61476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和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2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凑成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46" grpId="0"/>
      <p:bldP spid="50" grpId="0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5719" y="714375"/>
            <a:ext cx="3363595" cy="3714750"/>
          </a:xfrm>
          <a:prstGeom prst="rect">
            <a:avLst/>
          </a:prstGeom>
        </p:spPr>
      </p:pic>
      <p:grpSp>
        <p:nvGrpSpPr>
          <p:cNvPr id="8" name="组合 32"/>
          <p:cNvGrpSpPr/>
          <p:nvPr/>
        </p:nvGrpSpPr>
        <p:grpSpPr>
          <a:xfrm>
            <a:off x="3042920" y="3248027"/>
            <a:ext cx="547688" cy="295275"/>
            <a:chOff x="1252538" y="3100388"/>
            <a:chExt cx="547707" cy="295275"/>
          </a:xfrm>
        </p:grpSpPr>
        <p:cxnSp>
          <p:nvCxnSpPr>
            <p:cNvPr id="29" name="直接连接符 28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16200000" flipH="1">
              <a:off x="1566880" y="3162298"/>
              <a:ext cx="285750" cy="18098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17"/>
          <p:cNvGrpSpPr/>
          <p:nvPr/>
        </p:nvGrpSpPr>
        <p:grpSpPr>
          <a:xfrm>
            <a:off x="2490470" y="2833684"/>
            <a:ext cx="2571750" cy="461665"/>
            <a:chOff x="2273011" y="3467405"/>
            <a:chExt cx="2572537" cy="461073"/>
          </a:xfrm>
        </p:grpSpPr>
        <p:sp>
          <p:nvSpPr>
            <p:cNvPr id="4134" name="TextBox 11"/>
            <p:cNvSpPr txBox="1"/>
            <p:nvPr/>
          </p:nvSpPr>
          <p:spPr>
            <a:xfrm>
              <a:off x="2273011" y="3467405"/>
              <a:ext cx="2572537" cy="4610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216706" y="3538750"/>
              <a:ext cx="357297" cy="35672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10" name="TextBox 24"/>
          <p:cNvSpPr txBox="1"/>
          <p:nvPr/>
        </p:nvSpPr>
        <p:spPr>
          <a:xfrm>
            <a:off x="3419162" y="4038602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40" name="矩形 39"/>
          <p:cNvSpPr/>
          <p:nvPr/>
        </p:nvSpPr>
        <p:spPr bwMode="auto">
          <a:xfrm>
            <a:off x="2847658" y="3579814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3" name="TextBox 24"/>
          <p:cNvSpPr txBox="1"/>
          <p:nvPr/>
        </p:nvSpPr>
        <p:spPr>
          <a:xfrm>
            <a:off x="3459167" y="357156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grpSp>
        <p:nvGrpSpPr>
          <p:cNvPr id="4105" name="组合 41"/>
          <p:cNvGrpSpPr/>
          <p:nvPr/>
        </p:nvGrpSpPr>
        <p:grpSpPr>
          <a:xfrm>
            <a:off x="3633470" y="3286127"/>
            <a:ext cx="323850" cy="785813"/>
            <a:chOff x="7000892" y="3286139"/>
            <a:chExt cx="323854" cy="785812"/>
          </a:xfrm>
        </p:grpSpPr>
        <p:cxnSp>
          <p:nvCxnSpPr>
            <p:cNvPr id="36" name="直接连接符 35"/>
            <p:cNvCxnSpPr/>
            <p:nvPr/>
          </p:nvCxnSpPr>
          <p:spPr bwMode="auto">
            <a:xfrm rot="16200000" flipV="1">
              <a:off x="6931046" y="3678252"/>
              <a:ext cx="785812" cy="158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 bwMode="auto">
            <a:xfrm flipV="1">
              <a:off x="7000892" y="4070363"/>
              <a:ext cx="319092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 bwMode="auto">
            <a:xfrm rot="5400000" flipH="1" flipV="1">
              <a:off x="6940567" y="4006863"/>
              <a:ext cx="125413" cy="476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4"/>
          <p:cNvSpPr txBox="1"/>
          <p:nvPr/>
        </p:nvSpPr>
        <p:spPr>
          <a:xfrm>
            <a:off x="2848297" y="360966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34" name="矩形 33"/>
          <p:cNvSpPr/>
          <p:nvPr/>
        </p:nvSpPr>
        <p:spPr>
          <a:xfrm>
            <a:off x="4325198" y="284480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sp>
        <p:nvSpPr>
          <p:cNvPr id="41" name="矩形 40"/>
          <p:cNvSpPr/>
          <p:nvPr/>
        </p:nvSpPr>
        <p:spPr bwMode="auto">
          <a:xfrm>
            <a:off x="3458845" y="3571875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20" name="组合 18"/>
          <p:cNvGrpSpPr/>
          <p:nvPr/>
        </p:nvGrpSpPr>
        <p:grpSpPr bwMode="auto">
          <a:xfrm>
            <a:off x="2562225" y="967105"/>
            <a:ext cx="2000250" cy="461665"/>
            <a:chOff x="6380323" y="-1803399"/>
            <a:chExt cx="3246606" cy="615132"/>
          </a:xfrm>
          <a:solidFill>
            <a:srgbClr val="FFFFCC"/>
          </a:solidFill>
          <a:effectLst/>
        </p:grpSpPr>
        <p:sp>
          <p:nvSpPr>
            <p:cNvPr id="25" name="圆角矩形标注 24"/>
            <p:cNvSpPr/>
            <p:nvPr/>
          </p:nvSpPr>
          <p:spPr>
            <a:xfrm>
              <a:off x="6380323" y="-1752231"/>
              <a:ext cx="3014704" cy="499723"/>
            </a:xfrm>
            <a:prstGeom prst="wedgeRoundRectCallout">
              <a:avLst>
                <a:gd name="adj1" fmla="val 59033"/>
                <a:gd name="adj2" fmla="val 24544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380323" y="-1803399"/>
              <a:ext cx="3246606" cy="6151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3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凑成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10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 animBg="1"/>
      <p:bldP spid="43" grpId="0"/>
      <p:bldP spid="27" grpId="0"/>
      <p:bldP spid="34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图片 5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1294" y="417830"/>
            <a:ext cx="3267075" cy="3733800"/>
          </a:xfrm>
          <a:prstGeom prst="rect">
            <a:avLst/>
          </a:prstGeom>
        </p:spPr>
      </p:pic>
      <p:sp>
        <p:nvSpPr>
          <p:cNvPr id="33" name="TextBox 24"/>
          <p:cNvSpPr txBox="1"/>
          <p:nvPr/>
        </p:nvSpPr>
        <p:spPr>
          <a:xfrm>
            <a:off x="2327910" y="3227707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2927985" y="3237232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grpSp>
        <p:nvGrpSpPr>
          <p:cNvPr id="10" name="组合 32"/>
          <p:cNvGrpSpPr/>
          <p:nvPr/>
        </p:nvGrpSpPr>
        <p:grpSpPr>
          <a:xfrm>
            <a:off x="2512060" y="2961005"/>
            <a:ext cx="547688" cy="295275"/>
            <a:chOff x="1252538" y="3100388"/>
            <a:chExt cx="547707" cy="295275"/>
          </a:xfrm>
        </p:grpSpPr>
        <p:cxnSp>
          <p:nvCxnSpPr>
            <p:cNvPr id="42" name="直接连接符 41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rot="16200000" flipH="1">
              <a:off x="1566880" y="3162298"/>
              <a:ext cx="285750" cy="18098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17"/>
          <p:cNvGrpSpPr/>
          <p:nvPr/>
        </p:nvGrpSpPr>
        <p:grpSpPr>
          <a:xfrm>
            <a:off x="1356360" y="2546662"/>
            <a:ext cx="2571750" cy="461665"/>
            <a:chOff x="2273011" y="3467405"/>
            <a:chExt cx="2572537" cy="461073"/>
          </a:xfrm>
        </p:grpSpPr>
        <p:sp>
          <p:nvSpPr>
            <p:cNvPr id="4127" name="TextBox 11"/>
            <p:cNvSpPr txBox="1"/>
            <p:nvPr/>
          </p:nvSpPr>
          <p:spPr>
            <a:xfrm>
              <a:off x="2273011" y="3467405"/>
              <a:ext cx="2572537" cy="4610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216706" y="3538750"/>
              <a:ext cx="357297" cy="35672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3191091" y="255778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grpSp>
        <p:nvGrpSpPr>
          <p:cNvPr id="4112" name="组合 74"/>
          <p:cNvGrpSpPr/>
          <p:nvPr/>
        </p:nvGrpSpPr>
        <p:grpSpPr>
          <a:xfrm>
            <a:off x="2154875" y="2999107"/>
            <a:ext cx="320675" cy="785813"/>
            <a:chOff x="3856826" y="2143916"/>
            <a:chExt cx="319887" cy="785818"/>
          </a:xfrm>
        </p:grpSpPr>
        <p:cxnSp>
          <p:nvCxnSpPr>
            <p:cNvPr id="47" name="直接连接符 46"/>
            <p:cNvCxnSpPr/>
            <p:nvPr/>
          </p:nvCxnSpPr>
          <p:spPr>
            <a:xfrm rot="5400000">
              <a:off x="3464709" y="2536034"/>
              <a:ext cx="785818" cy="15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V="1">
              <a:off x="3858409" y="2928146"/>
              <a:ext cx="318304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rot="5400000" flipH="1" flipV="1">
              <a:off x="4111630" y="2864652"/>
              <a:ext cx="125414" cy="475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24"/>
          <p:cNvSpPr txBox="1"/>
          <p:nvPr/>
        </p:nvSpPr>
        <p:spPr>
          <a:xfrm>
            <a:off x="1999300" y="3751582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51" name="矩形 50"/>
          <p:cNvSpPr/>
          <p:nvPr/>
        </p:nvSpPr>
        <p:spPr bwMode="auto">
          <a:xfrm>
            <a:off x="2316798" y="3292795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2910523" y="3292795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53" name="组合 13"/>
          <p:cNvGrpSpPr/>
          <p:nvPr/>
        </p:nvGrpSpPr>
        <p:grpSpPr>
          <a:xfrm>
            <a:off x="2745740" y="713108"/>
            <a:ext cx="1938655" cy="461665"/>
            <a:chOff x="2214546" y="714362"/>
            <a:chExt cx="2225160" cy="614762"/>
          </a:xfrm>
        </p:grpSpPr>
        <p:sp>
          <p:nvSpPr>
            <p:cNvPr id="54" name="圆角矩形标注 53"/>
            <p:cNvSpPr/>
            <p:nvPr/>
          </p:nvSpPr>
          <p:spPr>
            <a:xfrm>
              <a:off x="2214546" y="743957"/>
              <a:ext cx="2143151" cy="541169"/>
            </a:xfrm>
            <a:prstGeom prst="wedgeRoundRectCallout">
              <a:avLst>
                <a:gd name="adj1" fmla="val -53299"/>
                <a:gd name="adj2" fmla="val 93281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4123" name="TextBox 14"/>
            <p:cNvSpPr txBox="1"/>
            <p:nvPr/>
          </p:nvSpPr>
          <p:spPr>
            <a:xfrm>
              <a:off x="2367989" y="714362"/>
              <a:ext cx="2071717" cy="61476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和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2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凑成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。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6611" y="427355"/>
            <a:ext cx="3363595" cy="3714750"/>
          </a:xfrm>
          <a:prstGeom prst="rect">
            <a:avLst/>
          </a:prstGeom>
        </p:spPr>
      </p:pic>
      <p:grpSp>
        <p:nvGrpSpPr>
          <p:cNvPr id="12" name="组合 32"/>
          <p:cNvGrpSpPr/>
          <p:nvPr/>
        </p:nvGrpSpPr>
        <p:grpSpPr>
          <a:xfrm>
            <a:off x="5123815" y="2961005"/>
            <a:ext cx="547688" cy="295275"/>
            <a:chOff x="1252538" y="3100388"/>
            <a:chExt cx="547707" cy="295275"/>
          </a:xfrm>
        </p:grpSpPr>
        <p:cxnSp>
          <p:nvCxnSpPr>
            <p:cNvPr id="29" name="直接连接符 28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16200000" flipH="1">
              <a:off x="1566880" y="3162298"/>
              <a:ext cx="285750" cy="18098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7"/>
          <p:cNvGrpSpPr/>
          <p:nvPr/>
        </p:nvGrpSpPr>
        <p:grpSpPr>
          <a:xfrm>
            <a:off x="4571365" y="2546662"/>
            <a:ext cx="2571750" cy="461665"/>
            <a:chOff x="2273011" y="3467405"/>
            <a:chExt cx="2572537" cy="461073"/>
          </a:xfrm>
        </p:grpSpPr>
        <p:sp>
          <p:nvSpPr>
            <p:cNvPr id="4134" name="TextBox 11"/>
            <p:cNvSpPr txBox="1"/>
            <p:nvPr/>
          </p:nvSpPr>
          <p:spPr>
            <a:xfrm>
              <a:off x="2273011" y="3467405"/>
              <a:ext cx="2572537" cy="4610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216706" y="3538750"/>
              <a:ext cx="357297" cy="35672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15" name="TextBox 24"/>
          <p:cNvSpPr txBox="1"/>
          <p:nvPr/>
        </p:nvSpPr>
        <p:spPr>
          <a:xfrm>
            <a:off x="5500057" y="3751582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16" name="矩形 15"/>
          <p:cNvSpPr/>
          <p:nvPr/>
        </p:nvSpPr>
        <p:spPr bwMode="auto">
          <a:xfrm>
            <a:off x="4928553" y="3292795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5540062" y="328454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grpSp>
        <p:nvGrpSpPr>
          <p:cNvPr id="4105" name="组合 41"/>
          <p:cNvGrpSpPr/>
          <p:nvPr/>
        </p:nvGrpSpPr>
        <p:grpSpPr>
          <a:xfrm>
            <a:off x="5714365" y="2999107"/>
            <a:ext cx="323850" cy="785813"/>
            <a:chOff x="7000892" y="3286139"/>
            <a:chExt cx="323854" cy="785812"/>
          </a:xfrm>
        </p:grpSpPr>
        <p:cxnSp>
          <p:nvCxnSpPr>
            <p:cNvPr id="36" name="直接连接符 35"/>
            <p:cNvCxnSpPr/>
            <p:nvPr/>
          </p:nvCxnSpPr>
          <p:spPr bwMode="auto">
            <a:xfrm rot="16200000" flipV="1">
              <a:off x="6931046" y="3678252"/>
              <a:ext cx="785812" cy="158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 bwMode="auto">
            <a:xfrm flipV="1">
              <a:off x="7000892" y="4070363"/>
              <a:ext cx="319092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 bwMode="auto">
            <a:xfrm rot="5400000" flipH="1" flipV="1">
              <a:off x="6940567" y="4006863"/>
              <a:ext cx="125413" cy="476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24"/>
          <p:cNvSpPr txBox="1"/>
          <p:nvPr/>
        </p:nvSpPr>
        <p:spPr>
          <a:xfrm>
            <a:off x="4929192" y="332264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20" name="矩形 19"/>
          <p:cNvSpPr/>
          <p:nvPr/>
        </p:nvSpPr>
        <p:spPr>
          <a:xfrm>
            <a:off x="6406096" y="255778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sp>
        <p:nvSpPr>
          <p:cNvPr id="41" name="矩形 40"/>
          <p:cNvSpPr/>
          <p:nvPr/>
        </p:nvSpPr>
        <p:spPr bwMode="auto">
          <a:xfrm>
            <a:off x="5539740" y="3284857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23" name="组合 18"/>
          <p:cNvGrpSpPr/>
          <p:nvPr/>
        </p:nvGrpSpPr>
        <p:grpSpPr bwMode="auto">
          <a:xfrm>
            <a:off x="4643120" y="680086"/>
            <a:ext cx="2000250" cy="461665"/>
            <a:chOff x="6380323" y="-1803399"/>
            <a:chExt cx="3246606" cy="615132"/>
          </a:xfrm>
          <a:solidFill>
            <a:srgbClr val="FFFFCC"/>
          </a:solidFill>
          <a:effectLst/>
        </p:grpSpPr>
        <p:sp>
          <p:nvSpPr>
            <p:cNvPr id="25" name="圆角矩形标注 24"/>
            <p:cNvSpPr/>
            <p:nvPr/>
          </p:nvSpPr>
          <p:spPr>
            <a:xfrm>
              <a:off x="6380323" y="-1752231"/>
              <a:ext cx="3014704" cy="499723"/>
            </a:xfrm>
            <a:prstGeom prst="wedgeRoundRectCallout">
              <a:avLst>
                <a:gd name="adj1" fmla="val 59033"/>
                <a:gd name="adj2" fmla="val 24544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endParaRPr>
            </a:p>
          </p:txBody>
        </p:sp>
        <p:sp>
          <p:nvSpPr>
            <p:cNvPr id="28" name="TextBox 25"/>
            <p:cNvSpPr txBox="1">
              <a:spLocks noChangeArrowheads="1"/>
            </p:cNvSpPr>
            <p:nvPr/>
          </p:nvSpPr>
          <p:spPr bwMode="auto">
            <a:xfrm>
              <a:off x="6380323" y="-1803399"/>
              <a:ext cx="3246606" cy="6151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3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凑成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10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。</a:t>
              </a: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668658" y="4253232"/>
            <a:ext cx="4206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两种方法有什么相同的地方？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5897248" y="4253232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都用了凑十法。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图片 5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1294" y="417830"/>
            <a:ext cx="3267075" cy="3733800"/>
          </a:xfrm>
          <a:prstGeom prst="rect">
            <a:avLst/>
          </a:prstGeom>
        </p:spPr>
      </p:pic>
      <p:sp>
        <p:nvSpPr>
          <p:cNvPr id="33" name="TextBox 24"/>
          <p:cNvSpPr txBox="1"/>
          <p:nvPr/>
        </p:nvSpPr>
        <p:spPr>
          <a:xfrm>
            <a:off x="2327910" y="3227707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2927985" y="3237232"/>
            <a:ext cx="357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grpSp>
        <p:nvGrpSpPr>
          <p:cNvPr id="10" name="组合 32"/>
          <p:cNvGrpSpPr/>
          <p:nvPr/>
        </p:nvGrpSpPr>
        <p:grpSpPr>
          <a:xfrm>
            <a:off x="2512060" y="2961005"/>
            <a:ext cx="547688" cy="295275"/>
            <a:chOff x="1252538" y="3100388"/>
            <a:chExt cx="547707" cy="295275"/>
          </a:xfrm>
        </p:grpSpPr>
        <p:cxnSp>
          <p:nvCxnSpPr>
            <p:cNvPr id="42" name="直接连接符 41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rot="16200000" flipH="1">
              <a:off x="1566880" y="3162298"/>
              <a:ext cx="285750" cy="18098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17"/>
          <p:cNvGrpSpPr/>
          <p:nvPr/>
        </p:nvGrpSpPr>
        <p:grpSpPr>
          <a:xfrm>
            <a:off x="1356360" y="2546662"/>
            <a:ext cx="2571750" cy="461665"/>
            <a:chOff x="2273011" y="3467405"/>
            <a:chExt cx="2572537" cy="461073"/>
          </a:xfrm>
        </p:grpSpPr>
        <p:sp>
          <p:nvSpPr>
            <p:cNvPr id="4127" name="TextBox 11"/>
            <p:cNvSpPr txBox="1"/>
            <p:nvPr/>
          </p:nvSpPr>
          <p:spPr>
            <a:xfrm>
              <a:off x="2273011" y="3467405"/>
              <a:ext cx="2572537" cy="4610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216706" y="3538750"/>
              <a:ext cx="357297" cy="35672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3191091" y="255778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grpSp>
        <p:nvGrpSpPr>
          <p:cNvPr id="4112" name="组合 74"/>
          <p:cNvGrpSpPr/>
          <p:nvPr/>
        </p:nvGrpSpPr>
        <p:grpSpPr>
          <a:xfrm>
            <a:off x="2154875" y="2999107"/>
            <a:ext cx="320675" cy="785813"/>
            <a:chOff x="3856826" y="2143916"/>
            <a:chExt cx="319887" cy="785818"/>
          </a:xfrm>
        </p:grpSpPr>
        <p:cxnSp>
          <p:nvCxnSpPr>
            <p:cNvPr id="47" name="直接连接符 46"/>
            <p:cNvCxnSpPr/>
            <p:nvPr/>
          </p:nvCxnSpPr>
          <p:spPr>
            <a:xfrm rot="5400000">
              <a:off x="3464709" y="2536034"/>
              <a:ext cx="785818" cy="15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V="1">
              <a:off x="3858409" y="2928146"/>
              <a:ext cx="318304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rot="5400000" flipH="1" flipV="1">
              <a:off x="4111630" y="2864652"/>
              <a:ext cx="125414" cy="475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24"/>
          <p:cNvSpPr txBox="1"/>
          <p:nvPr/>
        </p:nvSpPr>
        <p:spPr>
          <a:xfrm>
            <a:off x="1999300" y="3751582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51" name="矩形 50"/>
          <p:cNvSpPr/>
          <p:nvPr/>
        </p:nvSpPr>
        <p:spPr bwMode="auto">
          <a:xfrm>
            <a:off x="2316798" y="3292795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2910523" y="3292795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53" name="组合 13"/>
          <p:cNvGrpSpPr/>
          <p:nvPr/>
        </p:nvGrpSpPr>
        <p:grpSpPr>
          <a:xfrm>
            <a:off x="2745740" y="713108"/>
            <a:ext cx="1938655" cy="461665"/>
            <a:chOff x="2214546" y="714362"/>
            <a:chExt cx="2225160" cy="614762"/>
          </a:xfrm>
        </p:grpSpPr>
        <p:sp>
          <p:nvSpPr>
            <p:cNvPr id="54" name="圆角矩形标注 53"/>
            <p:cNvSpPr/>
            <p:nvPr/>
          </p:nvSpPr>
          <p:spPr>
            <a:xfrm>
              <a:off x="2214546" y="743957"/>
              <a:ext cx="2143151" cy="541169"/>
            </a:xfrm>
            <a:prstGeom prst="wedgeRoundRectCallout">
              <a:avLst>
                <a:gd name="adj1" fmla="val -53299"/>
                <a:gd name="adj2" fmla="val 93281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4123" name="TextBox 14"/>
            <p:cNvSpPr txBox="1"/>
            <p:nvPr/>
          </p:nvSpPr>
          <p:spPr>
            <a:xfrm>
              <a:off x="2367989" y="714362"/>
              <a:ext cx="2071717" cy="61476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和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2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凑成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。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6611" y="427355"/>
            <a:ext cx="3363595" cy="3714750"/>
          </a:xfrm>
          <a:prstGeom prst="rect">
            <a:avLst/>
          </a:prstGeom>
        </p:spPr>
      </p:pic>
      <p:grpSp>
        <p:nvGrpSpPr>
          <p:cNvPr id="12" name="组合 32"/>
          <p:cNvGrpSpPr/>
          <p:nvPr/>
        </p:nvGrpSpPr>
        <p:grpSpPr>
          <a:xfrm>
            <a:off x="5123815" y="2961005"/>
            <a:ext cx="547688" cy="295275"/>
            <a:chOff x="1252538" y="3100388"/>
            <a:chExt cx="547707" cy="295275"/>
          </a:xfrm>
        </p:grpSpPr>
        <p:cxnSp>
          <p:nvCxnSpPr>
            <p:cNvPr id="29" name="直接连接符 28"/>
            <p:cNvCxnSpPr/>
            <p:nvPr/>
          </p:nvCxnSpPr>
          <p:spPr>
            <a:xfrm rot="5400000">
              <a:off x="1219205" y="3133722"/>
              <a:ext cx="295275" cy="22860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16200000" flipH="1">
              <a:off x="1566880" y="3162298"/>
              <a:ext cx="285750" cy="18098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7"/>
          <p:cNvGrpSpPr/>
          <p:nvPr/>
        </p:nvGrpSpPr>
        <p:grpSpPr>
          <a:xfrm>
            <a:off x="4571365" y="2546662"/>
            <a:ext cx="2571750" cy="461665"/>
            <a:chOff x="2273011" y="3467405"/>
            <a:chExt cx="2572537" cy="461073"/>
          </a:xfrm>
        </p:grpSpPr>
        <p:sp>
          <p:nvSpPr>
            <p:cNvPr id="4134" name="TextBox 11"/>
            <p:cNvSpPr txBox="1"/>
            <p:nvPr/>
          </p:nvSpPr>
          <p:spPr>
            <a:xfrm>
              <a:off x="2273011" y="3467405"/>
              <a:ext cx="2572537" cy="4610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216706" y="3538750"/>
              <a:ext cx="357297" cy="35672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15" name="TextBox 24"/>
          <p:cNvSpPr txBox="1"/>
          <p:nvPr/>
        </p:nvSpPr>
        <p:spPr>
          <a:xfrm>
            <a:off x="5500057" y="3751582"/>
            <a:ext cx="6429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16" name="矩形 15"/>
          <p:cNvSpPr/>
          <p:nvPr/>
        </p:nvSpPr>
        <p:spPr bwMode="auto">
          <a:xfrm>
            <a:off x="4928553" y="3292795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5540062" y="328454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grpSp>
        <p:nvGrpSpPr>
          <p:cNvPr id="4105" name="组合 41"/>
          <p:cNvGrpSpPr/>
          <p:nvPr/>
        </p:nvGrpSpPr>
        <p:grpSpPr>
          <a:xfrm>
            <a:off x="5714365" y="2999107"/>
            <a:ext cx="323850" cy="785813"/>
            <a:chOff x="7000892" y="3286139"/>
            <a:chExt cx="323854" cy="785812"/>
          </a:xfrm>
        </p:grpSpPr>
        <p:cxnSp>
          <p:nvCxnSpPr>
            <p:cNvPr id="36" name="直接连接符 35"/>
            <p:cNvCxnSpPr/>
            <p:nvPr/>
          </p:nvCxnSpPr>
          <p:spPr bwMode="auto">
            <a:xfrm rot="16200000" flipV="1">
              <a:off x="6931046" y="3678252"/>
              <a:ext cx="785812" cy="158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 bwMode="auto">
            <a:xfrm flipV="1">
              <a:off x="7000892" y="4070363"/>
              <a:ext cx="319092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 bwMode="auto">
            <a:xfrm rot="5400000" flipH="1" flipV="1">
              <a:off x="6940567" y="4006863"/>
              <a:ext cx="125413" cy="476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24"/>
          <p:cNvSpPr txBox="1"/>
          <p:nvPr/>
        </p:nvSpPr>
        <p:spPr>
          <a:xfrm>
            <a:off x="4929192" y="3322640"/>
            <a:ext cx="3571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20" name="矩形 19"/>
          <p:cNvSpPr/>
          <p:nvPr/>
        </p:nvSpPr>
        <p:spPr>
          <a:xfrm>
            <a:off x="6406096" y="255778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sp>
        <p:nvSpPr>
          <p:cNvPr id="41" name="矩形 40"/>
          <p:cNvSpPr/>
          <p:nvPr/>
        </p:nvSpPr>
        <p:spPr bwMode="auto">
          <a:xfrm>
            <a:off x="5539740" y="3284857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23" name="组合 18"/>
          <p:cNvGrpSpPr/>
          <p:nvPr/>
        </p:nvGrpSpPr>
        <p:grpSpPr bwMode="auto">
          <a:xfrm>
            <a:off x="4643120" y="680086"/>
            <a:ext cx="2000250" cy="461665"/>
            <a:chOff x="6380323" y="-1803399"/>
            <a:chExt cx="3246606" cy="615132"/>
          </a:xfrm>
          <a:solidFill>
            <a:srgbClr val="FFFFCC"/>
          </a:solidFill>
          <a:effectLst/>
        </p:grpSpPr>
        <p:sp>
          <p:nvSpPr>
            <p:cNvPr id="25" name="圆角矩形标注 24"/>
            <p:cNvSpPr/>
            <p:nvPr/>
          </p:nvSpPr>
          <p:spPr>
            <a:xfrm>
              <a:off x="6380323" y="-1752231"/>
              <a:ext cx="3014704" cy="499723"/>
            </a:xfrm>
            <a:prstGeom prst="wedgeRoundRectCallout">
              <a:avLst>
                <a:gd name="adj1" fmla="val 59033"/>
                <a:gd name="adj2" fmla="val 24544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endParaRPr>
            </a:p>
          </p:txBody>
        </p:sp>
        <p:sp>
          <p:nvSpPr>
            <p:cNvPr id="28" name="TextBox 25"/>
            <p:cNvSpPr txBox="1">
              <a:spLocks noChangeArrowheads="1"/>
            </p:cNvSpPr>
            <p:nvPr/>
          </p:nvSpPr>
          <p:spPr bwMode="auto">
            <a:xfrm>
              <a:off x="6380323" y="-1803399"/>
              <a:ext cx="3246606" cy="6151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3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凑成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10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。</a:t>
              </a: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668658" y="4253232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不同的地方呢？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3613785" y="4253232"/>
            <a:ext cx="4830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左边将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凑成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，右边将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凑成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085266" y="417502"/>
            <a:ext cx="4226461" cy="1638827"/>
            <a:chOff x="4108757" y="785800"/>
            <a:chExt cx="4226461" cy="1638827"/>
          </a:xfrm>
        </p:grpSpPr>
        <p:sp>
          <p:nvSpPr>
            <p:cNvPr id="4" name="AutoShape 3"/>
            <p:cNvSpPr/>
            <p:nvPr/>
          </p:nvSpPr>
          <p:spPr>
            <a:xfrm>
              <a:off x="4108757" y="785800"/>
              <a:ext cx="3178175" cy="714375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一共有多少把小号？</a:t>
              </a: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8235" y="904241"/>
            <a:ext cx="5543550" cy="1495425"/>
          </a:xfrm>
          <a:prstGeom prst="rect">
            <a:avLst/>
          </a:prstGeom>
        </p:spPr>
      </p:pic>
      <p:grpSp>
        <p:nvGrpSpPr>
          <p:cNvPr id="7" name="组合 17"/>
          <p:cNvGrpSpPr/>
          <p:nvPr/>
        </p:nvGrpSpPr>
        <p:grpSpPr>
          <a:xfrm>
            <a:off x="2848293" y="2390141"/>
            <a:ext cx="3446780" cy="527050"/>
            <a:chOff x="2063699" y="2780899"/>
            <a:chExt cx="3447835" cy="526371"/>
          </a:xfrm>
        </p:grpSpPr>
        <p:sp>
          <p:nvSpPr>
            <p:cNvPr id="3081" name="TextBox 11"/>
            <p:cNvSpPr txBox="1"/>
            <p:nvPr/>
          </p:nvSpPr>
          <p:spPr>
            <a:xfrm>
              <a:off x="2063699" y="2780899"/>
              <a:ext cx="3447835" cy="522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（把）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3874638" y="2790412"/>
              <a:ext cx="517683" cy="5168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583433" y="2400937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7670" y="3561082"/>
            <a:ext cx="776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回忆一下，我们是怎样计算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8+7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的？和同桌互相说一说。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7"/>
          <p:cNvGrpSpPr/>
          <p:nvPr/>
        </p:nvGrpSpPr>
        <p:grpSpPr>
          <a:xfrm>
            <a:off x="2525713" y="869952"/>
            <a:ext cx="3446780" cy="527050"/>
            <a:chOff x="2063699" y="2780899"/>
            <a:chExt cx="3447835" cy="526371"/>
          </a:xfrm>
        </p:grpSpPr>
        <p:sp>
          <p:nvSpPr>
            <p:cNvPr id="3081" name="TextBox 11"/>
            <p:cNvSpPr txBox="1"/>
            <p:nvPr/>
          </p:nvSpPr>
          <p:spPr>
            <a:xfrm>
              <a:off x="2063699" y="2780899"/>
              <a:ext cx="3447835" cy="522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8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＋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7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 </a:t>
              </a:r>
              <a:r>
                <a: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=     </a:t>
              </a: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（把）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3874638" y="2790412"/>
              <a:ext cx="517683" cy="51685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298318" y="879477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40208" y="1972311"/>
            <a:ext cx="1891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</a:p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先算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8+2=10</a:t>
            </a:r>
          </a:p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再算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10+5=15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709163" y="1955801"/>
            <a:ext cx="1891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</a:p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先算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7+3=10</a:t>
            </a:r>
          </a:p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再算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10+5=15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a:spPr>
      <a:bodyPr rtlCol="0" anchor="ctr"/>
      <a:lstStyle>
        <a:defPPr algn="ctr">
          <a:defRPr lang="zh-CN" altLang="en-US" sz="2400" b="1" dirty="0" smtClean="0">
            <a:solidFill>
              <a:schemeClr val="tx1"/>
            </a:solidFill>
            <a:latin typeface="楷体" panose="02010609060101010101" pitchFamily="49" charset="-122"/>
            <a:ea typeface="楷体" panose="02010609060101010101" pitchFamily="49" charset="-122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全屏显示(16:9)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2023-01-16T18:20:57Z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40FA7D9532E344CBAC23B2C1C3C53322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