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63102FC-B451-48AD-B951-D6AFCD3D48D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02FC-B451-48AD-B951-D6AFCD3D48D3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9F25C-1549-4DF6-8586-703BF99981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29782-4850-42E0-B94F-E0FCEC4C4F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528AB-4BB1-4ADD-837D-7FD11B0E2F6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37AB8-3726-4DC1-B0D8-E9BAC08DA6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9ADD-ECD3-4DD7-9D5B-36FEDDD0DE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D7DE3-4528-4F17-BEED-4EB0B49604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0792A-179C-4447-904C-F91405D3A8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B4AA0-147D-48C4-91D6-3693EC04E8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90A1-057A-4279-B0FA-A6412D9D68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0B8B5-A017-4148-A9D4-95BB514971C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D54FA-C077-4C34-895A-6BD8918FB2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753A540-3C8F-4BAD-BE26-A1E06D5EDF8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29w.com.cn/xinwen/20050308/29w_40470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787900" y="57340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 sz="3600" b="1">
              <a:solidFill>
                <a:srgbClr val="66FF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4"/>
          <p:cNvSpPr>
            <a:spLocks noGrp="1" noChangeArrowheads="1"/>
          </p:cNvSpPr>
          <p:nvPr/>
        </p:nvSpPr>
        <p:spPr bwMode="auto">
          <a:xfrm>
            <a:off x="166914" y="1066800"/>
            <a:ext cx="8839200" cy="2895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80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oUltraFLF" charset="0"/>
              </a:rPr>
              <a:t>Unit 4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zh-CN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oUltraFLF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52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oUltraFLF" charset="0"/>
              </a:rPr>
              <a:t>What’s the best movie theater?</a:t>
            </a:r>
          </a:p>
        </p:txBody>
      </p:sp>
      <p:sp>
        <p:nvSpPr>
          <p:cNvPr id="4" name="矩形 3"/>
          <p:cNvSpPr/>
          <p:nvPr/>
        </p:nvSpPr>
        <p:spPr>
          <a:xfrm>
            <a:off x="2651354" y="53340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theater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46125"/>
            <a:ext cx="561657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582737" y="5880100"/>
            <a:ext cx="467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movie theater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35487" y="5953125"/>
            <a:ext cx="44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040312" y="5880100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cinema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295400" y="4800600"/>
            <a:ext cx="6769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FF"/>
                </a:solidFill>
                <a:latin typeface="Trebuchet MS" panose="020B0603020202020204" pitchFamily="34" charset="0"/>
                <a:ea typeface="New Chn Characters" pitchFamily="2" charset="-122"/>
              </a:rPr>
              <a:t>What’s the best movie th</a:t>
            </a:r>
            <a:r>
              <a:rPr lang="en-US" altLang="zh-CN" sz="3600" b="1">
                <a:solidFill>
                  <a:srgbClr val="FF0000"/>
                </a:solidFill>
                <a:latin typeface="Trebuchet MS" panose="020B0603020202020204" pitchFamily="34" charset="0"/>
                <a:ea typeface="New Chn Characters" pitchFamily="2" charset="-122"/>
              </a:rPr>
              <a:t>ea</a:t>
            </a:r>
            <a:r>
              <a:rPr lang="en-US" altLang="zh-CN" sz="3600" b="1">
                <a:solidFill>
                  <a:srgbClr val="6600FF"/>
                </a:solidFill>
                <a:latin typeface="Trebuchet MS" panose="020B0603020202020204" pitchFamily="34" charset="0"/>
                <a:ea typeface="New Chn Characters" pitchFamily="2" charset="-122"/>
              </a:rPr>
              <a:t>ter to go to ?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6119812" y="5376863"/>
            <a:ext cx="2003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ym typeface="Kingsoft Phonetic Plain" pitchFamily="2" charset="2"/>
              </a:rPr>
              <a:t>/</a:t>
            </a:r>
            <a:r>
              <a:rPr lang="en-US" altLang="zh-CN" sz="4000" b="1">
                <a:sym typeface="GWIPA" pitchFamily="2" charset="2"/>
              </a:rPr>
              <a:t>'θiət ə/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utoUpdateAnimBg="0"/>
      <p:bldP spid="839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liuxt04105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50768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0"/>
            <a:ext cx="8964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99"/>
                </a:solidFill>
                <a:latin typeface="Comic Sans MS" panose="030F0702030302020204" pitchFamily="66" charset="0"/>
              </a:rPr>
              <a:t>As for the theater, what is important to you?</a:t>
            </a:r>
          </a:p>
        </p:txBody>
      </p:sp>
      <p:grpSp>
        <p:nvGrpSpPr>
          <p:cNvPr id="76804" name="Group 4"/>
          <p:cNvGrpSpPr/>
          <p:nvPr/>
        </p:nvGrpSpPr>
        <p:grpSpPr bwMode="auto">
          <a:xfrm>
            <a:off x="0" y="1484313"/>
            <a:ext cx="5291138" cy="1262062"/>
            <a:chOff x="0" y="0"/>
            <a:chExt cx="3333" cy="795"/>
          </a:xfrm>
        </p:grpSpPr>
        <p:pic>
          <p:nvPicPr>
            <p:cNvPr id="84997" name="Picture 5" descr="201101131511178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333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998" name="Rectangle 6"/>
            <p:cNvSpPr>
              <a:spLocks noChangeArrowheads="1"/>
            </p:cNvSpPr>
            <p:nvPr/>
          </p:nvSpPr>
          <p:spPr bwMode="auto">
            <a:xfrm>
              <a:off x="158" y="91"/>
              <a:ext cx="2767" cy="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comfortable seats</a:t>
              </a:r>
            </a:p>
            <a:p>
              <a:pPr algn="l">
                <a:lnSpc>
                  <a:spcPct val="8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CC"/>
                  </a:solidFill>
                  <a:latin typeface="Comic Sans MS" panose="030F0702030302020204" pitchFamily="66" charset="0"/>
                </a:rPr>
                <a:t>/'kʌmfətəbl/</a:t>
              </a:r>
              <a:r>
                <a:rPr lang="en-US" altLang="zh-CN" sz="3200">
                  <a:latin typeface="Comic Sans MS" panose="030F0702030302020204" pitchFamily="66" charset="0"/>
                </a:rPr>
                <a:t> </a:t>
              </a:r>
              <a:r>
                <a:rPr lang="en-US" altLang="zh-CN" sz="3200" b="1">
                  <a:solidFill>
                    <a:srgbClr val="0000CC"/>
                  </a:solidFill>
                  <a:latin typeface="Comic Sans MS" panose="030F0702030302020204" pitchFamily="66" charset="0"/>
                  <a:sym typeface="Kingsoft Phonetic Plain" pitchFamily="2" charset="2"/>
                </a:rPr>
                <a:t>/si:t</a:t>
              </a:r>
              <a:r>
                <a:rPr lang="en-US" altLang="zh-CN" sz="3200" b="1">
                  <a:solidFill>
                    <a:srgbClr val="0000CC"/>
                  </a:solidFill>
                  <a:latin typeface="Comic Sans MS" panose="030F0702030302020204" pitchFamily="66" charset="0"/>
                  <a:sym typeface="GWIPA" pitchFamily="2" charset="2"/>
                </a:rPr>
                <a:t>/</a:t>
              </a:r>
            </a:p>
          </p:txBody>
        </p:sp>
      </p:grpSp>
      <p:pic>
        <p:nvPicPr>
          <p:cNvPr id="76807" name="Picture 7" descr="20110113151117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620713"/>
            <a:ext cx="32670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5651500" y="1268413"/>
            <a:ext cx="25765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6600FF"/>
                </a:solidFill>
                <a:latin typeface="Comic Sans MS" panose="030F0702030302020204" pitchFamily="66" charset="0"/>
              </a:rPr>
              <a:t>big</a:t>
            </a:r>
            <a:r>
              <a:rPr lang="en-US" altLang="zh-CN" sz="3200" b="1">
                <a:solidFill>
                  <a:srgbClr val="CC3300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screen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CC"/>
                </a:solidFill>
                <a:latin typeface="Comic Sans MS" panose="030F0702030302020204" pitchFamily="66" charset="0"/>
                <a:sym typeface="GWIPA" pitchFamily="2" charset="2"/>
              </a:rPr>
              <a:t>       /'</a:t>
            </a:r>
            <a:r>
              <a:rPr lang="en-US" altLang="zh-CN" sz="2400" b="1">
                <a:solidFill>
                  <a:srgbClr val="0000CC"/>
                </a:solidFill>
                <a:latin typeface="Comic Sans MS" panose="030F0702030302020204" pitchFamily="66" charset="0"/>
                <a:sym typeface="Kingsoft Phonetic Plain" pitchFamily="2" charset="2"/>
              </a:rPr>
              <a:t>skri:n/</a:t>
            </a:r>
            <a:endParaRPr lang="en-US" altLang="zh-CN" sz="2400" b="1">
              <a:solidFill>
                <a:srgbClr val="0000CC"/>
              </a:solidFill>
              <a:latin typeface="Comic Sans MS" panose="030F0702030302020204" pitchFamily="66" charset="0"/>
              <a:sym typeface="GWIPA" pitchFamily="2" charset="2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CC3300"/>
                </a:solidFill>
                <a:latin typeface="Comic Sans MS" panose="030F0702030302020204" pitchFamily="66" charset="0"/>
              </a:rPr>
              <a:t>     </a:t>
            </a:r>
          </a:p>
        </p:txBody>
      </p:sp>
      <p:pic>
        <p:nvPicPr>
          <p:cNvPr id="76809" name="Picture 9" descr="20110113151117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8013" y="5081588"/>
            <a:ext cx="34559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6300788" y="5445125"/>
            <a:ext cx="3132137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6600FF"/>
                </a:solidFill>
                <a:latin typeface="Comic Sans MS" panose="030F0702030302020204" pitchFamily="66" charset="0"/>
              </a:rPr>
              <a:t>friendly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service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CC"/>
                </a:solidFill>
                <a:sym typeface="Kingsoft Phonetic Plain" pitchFamily="2" charset="2"/>
              </a:rPr>
              <a:t>                      </a:t>
            </a:r>
            <a:r>
              <a:rPr lang="en-US" altLang="zh-CN" sz="3600" b="1">
                <a:latin typeface="Comic Sans MS" panose="030F0702030302020204" pitchFamily="66" charset="0"/>
                <a:sym typeface="Kingsoft Phonetic Plain" pitchFamily="2" charset="2"/>
              </a:rPr>
              <a:t>/</a:t>
            </a:r>
            <a:r>
              <a:rPr lang="en-US" altLang="zh-CN" sz="3600" b="1">
                <a:latin typeface="Comic Sans MS" panose="030F0702030302020204" pitchFamily="66" charset="0"/>
                <a:sym typeface="GWIPA" pitchFamily="2" charset="2"/>
              </a:rPr>
              <a:t>'</a:t>
            </a:r>
            <a:r>
              <a:rPr lang="en-US" altLang="zh-CN" sz="3600" b="1">
                <a:latin typeface="Comic Sans MS" panose="030F0702030302020204" pitchFamily="66" charset="0"/>
                <a:sym typeface="Kingsoft Phonetic Plain" pitchFamily="2" charset="2"/>
              </a:rPr>
              <a:t>s</a:t>
            </a:r>
            <a:r>
              <a:rPr lang="en-US" altLang="zh-CN" sz="3600" b="1">
                <a:latin typeface="Comic Sans MS" panose="030F0702030302020204" pitchFamily="66" charset="0"/>
                <a:sym typeface="GWIPA" pitchFamily="2" charset="2"/>
              </a:rPr>
              <a:t>əvis/</a:t>
            </a:r>
            <a:r>
              <a:rPr lang="en-US" altLang="zh-CN" b="1">
                <a:solidFill>
                  <a:srgbClr val="0000CC"/>
                </a:solidFill>
                <a:sym typeface="Kingsoft Phonetic Plain" pitchFamily="2" charset="2"/>
              </a:rPr>
              <a:t> </a:t>
            </a:r>
            <a:endParaRPr lang="en-US" altLang="zh-CN" sz="3600" b="1">
              <a:solidFill>
                <a:srgbClr val="0000CC"/>
              </a:solidFill>
              <a:latin typeface="Comic Sans MS" panose="030F0702030302020204" pitchFamily="66" charset="0"/>
              <a:sym typeface="GWIPA" pitchFamily="2" charset="2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CC3300"/>
                </a:solidFill>
                <a:latin typeface="Comic Sans MS" panose="030F0702030302020204" pitchFamily="66" charset="0"/>
              </a:rPr>
              <a:t>     </a:t>
            </a:r>
          </a:p>
        </p:txBody>
      </p:sp>
      <p:grpSp>
        <p:nvGrpSpPr>
          <p:cNvPr id="76811" name="Group 11"/>
          <p:cNvGrpSpPr>
            <a:grpSpLocks noChangeAspect="1"/>
          </p:cNvGrpSpPr>
          <p:nvPr/>
        </p:nvGrpSpPr>
        <p:grpSpPr bwMode="auto">
          <a:xfrm>
            <a:off x="762000" y="3276600"/>
            <a:ext cx="3978275" cy="2527300"/>
            <a:chOff x="0" y="0"/>
            <a:chExt cx="1326" cy="862"/>
          </a:xfrm>
        </p:grpSpPr>
        <p:pic>
          <p:nvPicPr>
            <p:cNvPr id="85004" name="Picture 12" descr="Furniture logo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98" y="45"/>
              <a:ext cx="728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5" name="Picture 13" descr="Furniture logo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0"/>
              <a:ext cx="64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6814" name="Picture 14" descr="_162215038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3657600"/>
            <a:ext cx="33861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15" name="Group 15"/>
          <p:cNvGrpSpPr/>
          <p:nvPr/>
        </p:nvGrpSpPr>
        <p:grpSpPr bwMode="auto">
          <a:xfrm>
            <a:off x="228600" y="2819400"/>
            <a:ext cx="5334000" cy="3844925"/>
            <a:chOff x="0" y="0"/>
            <a:chExt cx="3560" cy="2614"/>
          </a:xfrm>
        </p:grpSpPr>
        <p:pic>
          <p:nvPicPr>
            <p:cNvPr id="85008" name="Picture 16" descr="201011217464955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3560" cy="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9" name="Text Box 17"/>
            <p:cNvSpPr txBox="1">
              <a:spLocks noChangeArrowheads="1"/>
            </p:cNvSpPr>
            <p:nvPr/>
          </p:nvSpPr>
          <p:spPr bwMode="auto">
            <a:xfrm>
              <a:off x="204" y="200"/>
              <a:ext cx="3039" cy="353"/>
            </a:xfrm>
            <a:prstGeom prst="rect">
              <a:avLst/>
            </a:prstGeom>
            <a:solidFill>
              <a:srgbClr val="CCFFCC">
                <a:alpha val="7803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FF3399"/>
                  </a:solidFill>
                  <a:latin typeface="Comic Sans MS" panose="030F0702030302020204" pitchFamily="66" charset="0"/>
                </a:rPr>
                <a:t>the best theater</a:t>
              </a:r>
            </a:p>
          </p:txBody>
        </p:sp>
      </p:grp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659563" y="378936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grpSp>
        <p:nvGrpSpPr>
          <p:cNvPr id="76819" name="Group 19"/>
          <p:cNvGrpSpPr/>
          <p:nvPr/>
        </p:nvGrpSpPr>
        <p:grpSpPr bwMode="auto">
          <a:xfrm>
            <a:off x="5651500" y="2636838"/>
            <a:ext cx="4456113" cy="1984375"/>
            <a:chOff x="0" y="0"/>
            <a:chExt cx="2807" cy="1250"/>
          </a:xfrm>
        </p:grpSpPr>
        <p:pic>
          <p:nvPicPr>
            <p:cNvPr id="85012" name="Picture 20" descr="201101131511178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058" cy="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13" name="Text Box 21"/>
            <p:cNvSpPr txBox="1">
              <a:spLocks noChangeArrowheads="1"/>
            </p:cNvSpPr>
            <p:nvPr/>
          </p:nvSpPr>
          <p:spPr bwMode="auto">
            <a:xfrm>
              <a:off x="493" y="408"/>
              <a:ext cx="23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66FF"/>
                  </a:solidFill>
                  <a:latin typeface="Comic Sans MS" panose="030F0702030302020204" pitchFamily="66" charset="0"/>
                </a:rPr>
                <a:t>best sound</a:t>
              </a:r>
              <a:r>
                <a:rPr lang="en-US" altLang="zh-CN">
                  <a:solidFill>
                    <a:srgbClr val="0066FF"/>
                  </a:solidFill>
                </a:rPr>
                <a:t> </a:t>
              </a:r>
            </a:p>
          </p:txBody>
        </p:sp>
      </p:grp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1066800" y="685800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latin typeface="Comic Sans MS" panose="030F0702030302020204" pitchFamily="66" charset="0"/>
              </a:rPr>
              <a:t>It has</a:t>
            </a:r>
            <a:r>
              <a:rPr lang="en-US" altLang="zh-CN">
                <a:latin typeface="Comic Sans MS" panose="030F0702030302020204" pitchFamily="66" charset="0"/>
              </a:rPr>
              <a:t>   - - -  - - -</a:t>
            </a:r>
          </a:p>
        </p:txBody>
      </p:sp>
      <p:pic>
        <p:nvPicPr>
          <p:cNvPr id="76823" name="Picture 23" descr="153920_130039478030000000_28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895600"/>
            <a:ext cx="48006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6" name="Oval 24"/>
          <p:cNvSpPr>
            <a:spLocks noChangeArrowheads="1"/>
          </p:cNvSpPr>
          <p:nvPr/>
        </p:nvSpPr>
        <p:spPr bwMode="auto">
          <a:xfrm rot="-342415">
            <a:off x="1219200" y="4572000"/>
            <a:ext cx="2438400" cy="609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FF"/>
                </a:solidFill>
                <a:prstDash val="sysDot"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68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768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utoUpdateAnimBg="0"/>
      <p:bldP spid="85002" grpId="0" autoUpdateAnimBg="0"/>
      <p:bldP spid="85016" grpId="0"/>
      <p:bldP spid="850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4"/>
          <p:cNvGrpSpPr/>
          <p:nvPr/>
        </p:nvGrpSpPr>
        <p:grpSpPr bwMode="auto">
          <a:xfrm>
            <a:off x="468313" y="792389"/>
            <a:ext cx="720725" cy="647700"/>
            <a:chOff x="158" y="164"/>
            <a:chExt cx="454" cy="408"/>
          </a:xfrm>
        </p:grpSpPr>
        <p:sp>
          <p:nvSpPr>
            <p:cNvPr id="86019" name="Oval 5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86020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3600" b="1">
                  <a:latin typeface="Times New Roman" panose="02020603050405020304" pitchFamily="18" charset="0"/>
                </a:rPr>
                <a:t>1a</a:t>
              </a:r>
            </a:p>
          </p:txBody>
        </p:sp>
      </p:grp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1258888" y="758825"/>
            <a:ext cx="7343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How do you choose which movie theater to go to? Write the things in the box under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“Important” </a:t>
            </a:r>
            <a:r>
              <a:rPr lang="en-US" altLang="zh-CN" sz="3600" b="1" dirty="0">
                <a:latin typeface="Times New Roman" panose="02020603050405020304" pitchFamily="18" charset="0"/>
              </a:rPr>
              <a:t>or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“Not Important”.</a:t>
            </a:r>
          </a:p>
        </p:txBody>
      </p:sp>
      <p:graphicFrame>
        <p:nvGraphicFramePr>
          <p:cNvPr id="12308" name="Group 20"/>
          <p:cNvGraphicFramePr>
            <a:graphicFrameLocks noGrp="1"/>
          </p:cNvGraphicFramePr>
          <p:nvPr/>
        </p:nvGraphicFramePr>
        <p:xfrm>
          <a:off x="250825" y="3175952"/>
          <a:ext cx="8713788" cy="3529648"/>
        </p:xfrm>
        <a:graphic>
          <a:graphicData uri="http://schemas.openxmlformats.org/drawingml/2006/table">
            <a:tbl>
              <a:tblPr/>
              <a:tblGrid>
                <a:gridCol w="432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0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comfortable seats   big screens       best sound                 cheap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new movies             close to home   buy tickets quickly   popular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Important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Not Important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8610600" cy="358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be close to  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接近于； 在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...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的近旁 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population of the city is close to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 million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这个城市的人口接近一百万。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My home is close to the cinema, so I often go to see a film.     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我家离电影院很近，所以我经常去看电影。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323850" y="4365625"/>
            <a:ext cx="828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West Lake Cinema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is _______ to my home than UME Movie City.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395288" y="3644900"/>
            <a:ext cx="6710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UME Movie City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is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close</a:t>
            </a:r>
            <a:r>
              <a:rPr lang="en-US" altLang="zh-CN" sz="3200" b="1">
                <a:latin typeface="Times New Roman" panose="02020603050405020304" pitchFamily="18" charset="0"/>
              </a:rPr>
              <a:t> to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my home.</a:t>
            </a:r>
          </a:p>
        </p:txBody>
      </p:sp>
      <p:grpSp>
        <p:nvGrpSpPr>
          <p:cNvPr id="88068" name="Group 4"/>
          <p:cNvGrpSpPr/>
          <p:nvPr/>
        </p:nvGrpSpPr>
        <p:grpSpPr bwMode="auto">
          <a:xfrm>
            <a:off x="1908175" y="2636838"/>
            <a:ext cx="2308225" cy="939800"/>
            <a:chOff x="1927" y="1661"/>
            <a:chExt cx="1454" cy="592"/>
          </a:xfrm>
        </p:grpSpPr>
        <p:pic>
          <p:nvPicPr>
            <p:cNvPr id="88069" name="Picture 7" descr="PIC_039"/>
            <p:cNvPicPr>
              <a:picLocks noChangeAspect="1" noChangeArrowheads="1"/>
            </p:cNvPicPr>
            <p:nvPr/>
          </p:nvPicPr>
          <p:blipFill>
            <a:blip r:embed="rId2" cstate="email"/>
            <a:srcRect r="-2259"/>
            <a:stretch>
              <a:fillRect/>
            </a:stretch>
          </p:blipFill>
          <p:spPr bwMode="auto">
            <a:xfrm>
              <a:off x="1927" y="1661"/>
              <a:ext cx="63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0" name="Text Box 8"/>
            <p:cNvSpPr txBox="1">
              <a:spLocks noChangeArrowheads="1"/>
            </p:cNvSpPr>
            <p:nvPr/>
          </p:nvSpPr>
          <p:spPr bwMode="auto">
            <a:xfrm>
              <a:off x="2517" y="1888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home</a:t>
              </a:r>
            </a:p>
          </p:txBody>
        </p:sp>
      </p:grpSp>
      <p:sp>
        <p:nvSpPr>
          <p:cNvPr id="88071" name="Text Box 16"/>
          <p:cNvSpPr txBox="1">
            <a:spLocks noChangeArrowheads="1"/>
          </p:cNvSpPr>
          <p:nvPr/>
        </p:nvSpPr>
        <p:spPr bwMode="auto">
          <a:xfrm flipH="1">
            <a:off x="2058988" y="2084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88072" name="Text Box 19"/>
          <p:cNvSpPr txBox="1">
            <a:spLocks noChangeArrowheads="1"/>
          </p:cNvSpPr>
          <p:nvPr/>
        </p:nvSpPr>
        <p:spPr bwMode="auto">
          <a:xfrm>
            <a:off x="684213" y="2276475"/>
            <a:ext cx="1255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0.5km</a:t>
            </a:r>
          </a:p>
        </p:txBody>
      </p:sp>
      <p:sp>
        <p:nvSpPr>
          <p:cNvPr id="88073" name="Text Box 22"/>
          <p:cNvSpPr txBox="1">
            <a:spLocks noChangeArrowheads="1"/>
          </p:cNvSpPr>
          <p:nvPr/>
        </p:nvSpPr>
        <p:spPr bwMode="auto">
          <a:xfrm>
            <a:off x="3851275" y="1989138"/>
            <a:ext cx="1279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2km</a:t>
            </a:r>
          </a:p>
        </p:txBody>
      </p:sp>
      <p:sp>
        <p:nvSpPr>
          <p:cNvPr id="88074" name="Text Box 23"/>
          <p:cNvSpPr txBox="1">
            <a:spLocks noChangeArrowheads="1"/>
          </p:cNvSpPr>
          <p:nvPr/>
        </p:nvSpPr>
        <p:spPr bwMode="auto">
          <a:xfrm>
            <a:off x="323850" y="5661025"/>
            <a:ext cx="8491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Hangzhou Theater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___________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to my home.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8075" name="Text Box 24"/>
          <p:cNvSpPr txBox="1">
            <a:spLocks noChangeArrowheads="1"/>
          </p:cNvSpPr>
          <p:nvPr/>
        </p:nvSpPr>
        <p:spPr bwMode="auto">
          <a:xfrm>
            <a:off x="900113" y="4868863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close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88076" name="Line 28"/>
          <p:cNvSpPr>
            <a:spLocks noChangeShapeType="1"/>
          </p:cNvSpPr>
          <p:nvPr/>
        </p:nvSpPr>
        <p:spPr bwMode="auto">
          <a:xfrm flipV="1">
            <a:off x="3348038" y="1916113"/>
            <a:ext cx="361950" cy="1223962"/>
          </a:xfrm>
          <a:prstGeom prst="line">
            <a:avLst/>
          </a:prstGeom>
          <a:noFill/>
          <a:ln w="9525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077" name="Line 26"/>
          <p:cNvSpPr>
            <a:spLocks noChangeShapeType="1"/>
          </p:cNvSpPr>
          <p:nvPr/>
        </p:nvSpPr>
        <p:spPr bwMode="auto">
          <a:xfrm flipH="1" flipV="1">
            <a:off x="2051050" y="1916113"/>
            <a:ext cx="288925" cy="64770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078" name="Line 27"/>
          <p:cNvSpPr>
            <a:spLocks noChangeShapeType="1"/>
          </p:cNvSpPr>
          <p:nvPr/>
        </p:nvSpPr>
        <p:spPr bwMode="auto">
          <a:xfrm flipV="1">
            <a:off x="3924300" y="1628775"/>
            <a:ext cx="2447925" cy="1655763"/>
          </a:xfrm>
          <a:prstGeom prst="line">
            <a:avLst/>
          </a:prstGeom>
          <a:noFill/>
          <a:ln w="952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079" name="Text Box 31"/>
          <p:cNvSpPr txBox="1">
            <a:spLocks noChangeArrowheads="1"/>
          </p:cNvSpPr>
          <p:nvPr/>
        </p:nvSpPr>
        <p:spPr bwMode="auto">
          <a:xfrm>
            <a:off x="7092950" y="2636838"/>
            <a:ext cx="1279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3km</a:t>
            </a:r>
          </a:p>
        </p:txBody>
      </p:sp>
      <p:pic>
        <p:nvPicPr>
          <p:cNvPr id="88080" name="Picture 18" descr="2119396191-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692150"/>
            <a:ext cx="237648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1" name="Picture 19" descr="201022714382630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404813"/>
            <a:ext cx="20161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2" name="Picture 21" descr="2013419176297695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04813"/>
            <a:ext cx="23764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Rectangle 13"/>
          <p:cNvSpPr>
            <a:spLocks noChangeArrowheads="1"/>
          </p:cNvSpPr>
          <p:nvPr/>
        </p:nvSpPr>
        <p:spPr bwMode="auto">
          <a:xfrm>
            <a:off x="4427538" y="5589588"/>
            <a:ext cx="1957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close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/>
      <p:bldP spid="88074" grpId="0"/>
      <p:bldP spid="88075" grpId="0"/>
      <p:bldP spid="880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ChangeArrowheads="1"/>
          </p:cNvSpPr>
          <p:nvPr/>
        </p:nvSpPr>
        <p:spPr bwMode="auto">
          <a:xfrm>
            <a:off x="2987675" y="4508500"/>
            <a:ext cx="5953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The tickets to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West Lake Cinema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 are ___________.</a:t>
            </a:r>
          </a:p>
        </p:txBody>
      </p:sp>
      <p:sp>
        <p:nvSpPr>
          <p:cNvPr id="89091" name="Rectangle 8"/>
          <p:cNvSpPr>
            <a:spLocks noChangeArrowheads="1"/>
          </p:cNvSpPr>
          <p:nvPr/>
        </p:nvSpPr>
        <p:spPr bwMode="auto">
          <a:xfrm>
            <a:off x="2843213" y="2636838"/>
            <a:ext cx="56149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The tickets to UME Movie City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    are ________.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2843213" y="549275"/>
            <a:ext cx="59769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The tickets to Hangzhou Theater are _________.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067175" y="3068638"/>
            <a:ext cx="1562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cheap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er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779838" y="4941888"/>
            <a:ext cx="2317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cheap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est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635375" y="981075"/>
            <a:ext cx="1301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cheap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6" name="Text Box 17"/>
          <p:cNvSpPr txBox="1">
            <a:spLocks noChangeArrowheads="1"/>
          </p:cNvSpPr>
          <p:nvPr/>
        </p:nvSpPr>
        <p:spPr bwMode="auto">
          <a:xfrm>
            <a:off x="971550" y="1773238"/>
            <a:ext cx="998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en-US" sz="3200" b="1">
                <a:latin typeface="Times New Roman" panose="02020603050405020304" pitchFamily="18" charset="0"/>
              </a:rPr>
              <a:t>￥</a:t>
            </a:r>
            <a:r>
              <a:rPr lang="en-US" altLang="zh-CN" sz="3200" b="1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89097" name="Rectangle 29"/>
          <p:cNvSpPr>
            <a:spLocks noChangeArrowheads="1"/>
          </p:cNvSpPr>
          <p:nvPr/>
        </p:nvSpPr>
        <p:spPr bwMode="auto">
          <a:xfrm>
            <a:off x="971550" y="4076700"/>
            <a:ext cx="1079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</a:rPr>
              <a:t>￥</a:t>
            </a:r>
            <a:r>
              <a:rPr lang="en-US" altLang="zh-CN" sz="3200" b="1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89098" name="Text Box 31"/>
          <p:cNvSpPr txBox="1">
            <a:spLocks noChangeArrowheads="1"/>
          </p:cNvSpPr>
          <p:nvPr/>
        </p:nvSpPr>
        <p:spPr bwMode="auto">
          <a:xfrm>
            <a:off x="971550" y="6092825"/>
            <a:ext cx="998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en-US" sz="3200" b="1">
                <a:latin typeface="Times New Roman" panose="02020603050405020304" pitchFamily="18" charset="0"/>
              </a:rPr>
              <a:t>￥</a:t>
            </a:r>
            <a:r>
              <a:rPr lang="en-US" altLang="zh-CN" sz="3200" b="1">
                <a:latin typeface="Times New Roman" panose="02020603050405020304" pitchFamily="18" charset="0"/>
              </a:rPr>
              <a:t>30</a:t>
            </a:r>
          </a:p>
        </p:txBody>
      </p:sp>
      <p:pic>
        <p:nvPicPr>
          <p:cNvPr id="89099" name="Picture 14" descr="2013419176297695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23764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5" descr="201022714382630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58152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16" descr="2119396191-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2349500"/>
            <a:ext cx="21605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5"/>
          <p:cNvSpPr txBox="1">
            <a:spLocks noChangeArrowheads="1"/>
          </p:cNvSpPr>
          <p:nvPr/>
        </p:nvSpPr>
        <p:spPr bwMode="auto">
          <a:xfrm>
            <a:off x="5651500" y="1557338"/>
            <a:ext cx="3168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has a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big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screen.</a:t>
            </a:r>
          </a:p>
        </p:txBody>
      </p:sp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3348038" y="2997200"/>
            <a:ext cx="3960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The second cinema</a:t>
            </a:r>
          </a:p>
        </p:txBody>
      </p:sp>
      <p:sp>
        <p:nvSpPr>
          <p:cNvPr id="90116" name="Text Box 7"/>
          <p:cNvSpPr txBox="1">
            <a:spLocks noChangeArrowheads="1"/>
          </p:cNvSpPr>
          <p:nvPr/>
        </p:nvSpPr>
        <p:spPr bwMode="auto">
          <a:xfrm>
            <a:off x="3348038" y="4724400"/>
            <a:ext cx="3186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The third cinema</a:t>
            </a:r>
          </a:p>
        </p:txBody>
      </p:sp>
      <p:sp>
        <p:nvSpPr>
          <p:cNvPr id="90117" name="Text Box 8"/>
          <p:cNvSpPr txBox="1">
            <a:spLocks noChangeArrowheads="1"/>
          </p:cNvSpPr>
          <p:nvPr/>
        </p:nvSpPr>
        <p:spPr bwMode="auto">
          <a:xfrm>
            <a:off x="5076825" y="3497263"/>
            <a:ext cx="3595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2"/>
              </a:rPr>
              <a:t>has a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</a:rPr>
              <a:t>bigger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2"/>
              </a:rPr>
              <a:t> screen.</a:t>
            </a:r>
          </a:p>
        </p:txBody>
      </p:sp>
      <p:sp>
        <p:nvSpPr>
          <p:cNvPr id="90118" name="Text Box 9"/>
          <p:cNvSpPr txBox="1">
            <a:spLocks noChangeArrowheads="1"/>
          </p:cNvSpPr>
          <p:nvPr/>
        </p:nvSpPr>
        <p:spPr bwMode="auto">
          <a:xfrm>
            <a:off x="4643438" y="5300663"/>
            <a:ext cx="4046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has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 biggest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screen.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90119" name="Text Box 10"/>
          <p:cNvSpPr txBox="1">
            <a:spLocks noChangeArrowheads="1"/>
          </p:cNvSpPr>
          <p:nvPr/>
        </p:nvSpPr>
        <p:spPr bwMode="auto">
          <a:xfrm>
            <a:off x="3348038" y="1125538"/>
            <a:ext cx="35290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The first cinema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0120" name="Line 11"/>
          <p:cNvSpPr>
            <a:spLocks noChangeShapeType="1"/>
          </p:cNvSpPr>
          <p:nvPr/>
        </p:nvSpPr>
        <p:spPr bwMode="auto">
          <a:xfrm>
            <a:off x="4140200" y="836613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21" name="Rectangle 12"/>
          <p:cNvSpPr>
            <a:spLocks noChangeArrowheads="1"/>
          </p:cNvSpPr>
          <p:nvPr/>
        </p:nvSpPr>
        <p:spPr bwMode="auto">
          <a:xfrm>
            <a:off x="5524500" y="284163"/>
            <a:ext cx="725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big</a:t>
            </a:r>
          </a:p>
        </p:txBody>
      </p:sp>
      <p:pic>
        <p:nvPicPr>
          <p:cNvPr id="90122" name="Picture 14" descr="image001-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36838"/>
            <a:ext cx="2952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6" descr="is0266lq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92150"/>
            <a:ext cx="259238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8" descr="c_1326079365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652963"/>
            <a:ext cx="28797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7" grpId="0"/>
      <p:bldP spid="90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ChangeArrowheads="1"/>
          </p:cNvSpPr>
          <p:nvPr/>
        </p:nvSpPr>
        <p:spPr bwMode="auto">
          <a:xfrm>
            <a:off x="3419475" y="4692650"/>
            <a:ext cx="3287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The third cinema</a:t>
            </a:r>
          </a:p>
        </p:txBody>
      </p:sp>
      <p:sp>
        <p:nvSpPr>
          <p:cNvPr id="91139" name="Rectangle 10"/>
          <p:cNvSpPr>
            <a:spLocks noChangeArrowheads="1"/>
          </p:cNvSpPr>
          <p:nvPr/>
        </p:nvSpPr>
        <p:spPr bwMode="auto">
          <a:xfrm>
            <a:off x="3635375" y="2565400"/>
            <a:ext cx="4752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The second cinema</a:t>
            </a:r>
          </a:p>
          <a:p>
            <a:pPr algn="l"/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0" name="Rectangle 11"/>
          <p:cNvSpPr>
            <a:spLocks noChangeArrowheads="1"/>
          </p:cNvSpPr>
          <p:nvPr/>
        </p:nvSpPr>
        <p:spPr bwMode="auto">
          <a:xfrm>
            <a:off x="4643438" y="3068638"/>
            <a:ext cx="3287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more comfortable</a:t>
            </a:r>
          </a:p>
        </p:txBody>
      </p:sp>
      <p:sp>
        <p:nvSpPr>
          <p:cNvPr id="91141" name="Rectangle 13"/>
          <p:cNvSpPr>
            <a:spLocks noChangeArrowheads="1"/>
          </p:cNvSpPr>
          <p:nvPr/>
        </p:nvSpPr>
        <p:spPr bwMode="auto">
          <a:xfrm flipV="1">
            <a:off x="3924300" y="5376863"/>
            <a:ext cx="4608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pPr algn="l"/>
            <a:endParaRPr lang="zh-CN" altLang="zh-CN" sz="3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Rectangle 14"/>
          <p:cNvSpPr>
            <a:spLocks noChangeArrowheads="1"/>
          </p:cNvSpPr>
          <p:nvPr/>
        </p:nvSpPr>
        <p:spPr bwMode="auto">
          <a:xfrm>
            <a:off x="3851275" y="1412875"/>
            <a:ext cx="4011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has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comfortable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seats.</a:t>
            </a:r>
          </a:p>
        </p:txBody>
      </p:sp>
      <p:sp>
        <p:nvSpPr>
          <p:cNvPr id="91143" name="Rectangle 15"/>
          <p:cNvSpPr>
            <a:spLocks noChangeArrowheads="1"/>
          </p:cNvSpPr>
          <p:nvPr/>
        </p:nvSpPr>
        <p:spPr bwMode="auto">
          <a:xfrm>
            <a:off x="4081463" y="3068638"/>
            <a:ext cx="5062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has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____________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seats.</a:t>
            </a:r>
          </a:p>
        </p:txBody>
      </p:sp>
      <p:sp>
        <p:nvSpPr>
          <p:cNvPr id="91144" name="Rectangle 16"/>
          <p:cNvSpPr>
            <a:spLocks noChangeArrowheads="1"/>
          </p:cNvSpPr>
          <p:nvPr/>
        </p:nvSpPr>
        <p:spPr bwMode="auto">
          <a:xfrm>
            <a:off x="3492500" y="5229225"/>
            <a:ext cx="5651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has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the most comfortable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seats</a:t>
            </a:r>
            <a:r>
              <a:rPr lang="en-US" altLang="zh-CN" sz="3200" b="1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1145" name="Rectangle 20"/>
          <p:cNvSpPr>
            <a:spLocks noChangeArrowheads="1"/>
          </p:cNvSpPr>
          <p:nvPr/>
        </p:nvSpPr>
        <p:spPr bwMode="auto">
          <a:xfrm>
            <a:off x="3851275" y="908050"/>
            <a:ext cx="302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The first cinema</a:t>
            </a:r>
          </a:p>
        </p:txBody>
      </p:sp>
      <p:sp>
        <p:nvSpPr>
          <p:cNvPr id="91146" name="Line 11"/>
          <p:cNvSpPr>
            <a:spLocks noChangeShapeType="1"/>
          </p:cNvSpPr>
          <p:nvPr/>
        </p:nvSpPr>
        <p:spPr bwMode="auto">
          <a:xfrm>
            <a:off x="4140200" y="836613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147" name="Rectangle 12"/>
          <p:cNvSpPr>
            <a:spLocks noChangeArrowheads="1"/>
          </p:cNvSpPr>
          <p:nvPr/>
        </p:nvSpPr>
        <p:spPr bwMode="auto">
          <a:xfrm>
            <a:off x="4745038" y="284163"/>
            <a:ext cx="2282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comfortable</a:t>
            </a:r>
          </a:p>
        </p:txBody>
      </p:sp>
      <p:pic>
        <p:nvPicPr>
          <p:cNvPr id="91148" name="Picture 18" descr="et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28082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9" name="Picture 21" descr="b35e1d456159414d92d2cc841173ad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36838"/>
            <a:ext cx="28082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0" name="Picture 24" descr="1215395615048_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724400"/>
            <a:ext cx="28432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/>
      <p:bldP spid="91142" grpId="0"/>
      <p:bldP spid="911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4"/>
          <p:cNvGrpSpPr/>
          <p:nvPr/>
        </p:nvGrpSpPr>
        <p:grpSpPr bwMode="auto">
          <a:xfrm>
            <a:off x="468313" y="892175"/>
            <a:ext cx="739775" cy="647700"/>
            <a:chOff x="158" y="164"/>
            <a:chExt cx="466" cy="408"/>
          </a:xfrm>
        </p:grpSpPr>
        <p:sp>
          <p:nvSpPr>
            <p:cNvPr id="92163" name="Oval 5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92164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4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3600" b="1">
                  <a:latin typeface="Times New Roman" panose="02020603050405020304" pitchFamily="18" charset="0"/>
                </a:rPr>
                <a:t>1b</a:t>
              </a:r>
            </a:p>
          </p:txBody>
        </p:sp>
      </p:grp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1338263" y="898525"/>
            <a:ext cx="7561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Listen and answer the questions.</a:t>
            </a:r>
          </a:p>
        </p:txBody>
      </p:sp>
      <p:sp>
        <p:nvSpPr>
          <p:cNvPr id="92167" name="Rectangle 57"/>
          <p:cNvSpPr>
            <a:spLocks noChangeArrowheads="1"/>
          </p:cNvSpPr>
          <p:nvPr/>
        </p:nvSpPr>
        <p:spPr bwMode="auto">
          <a:xfrm>
            <a:off x="611188" y="1827213"/>
            <a:ext cx="741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What is conversation 1 talking about?</a:t>
            </a:r>
          </a:p>
        </p:txBody>
      </p:sp>
      <p:sp>
        <p:nvSpPr>
          <p:cNvPr id="92168" name="Rectangle 58"/>
          <p:cNvSpPr>
            <a:spLocks noChangeArrowheads="1"/>
          </p:cNvSpPr>
          <p:nvPr/>
        </p:nvSpPr>
        <p:spPr bwMode="auto">
          <a:xfrm>
            <a:off x="539750" y="2908300"/>
            <a:ext cx="77041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2.What is conversation 2 talking about?</a:t>
            </a:r>
          </a:p>
          <a:p>
            <a:pPr algn="l"/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9" name="Rectangle 59"/>
          <p:cNvSpPr>
            <a:spLocks noChangeArrowheads="1"/>
          </p:cNvSpPr>
          <p:nvPr/>
        </p:nvSpPr>
        <p:spPr bwMode="auto">
          <a:xfrm>
            <a:off x="468313" y="4276725"/>
            <a:ext cx="79216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3.What is conversation 3 talking about?</a:t>
            </a:r>
          </a:p>
          <a:p>
            <a:pPr algn="l"/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70" name="Rectangle 60"/>
          <p:cNvSpPr>
            <a:spLocks noChangeArrowheads="1"/>
          </p:cNvSpPr>
          <p:nvPr/>
        </p:nvSpPr>
        <p:spPr bwMode="auto">
          <a:xfrm>
            <a:off x="755650" y="2476500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85800" indent="-685800" algn="l"/>
            <a:r>
              <a:rPr lang="en-US" altLang="zh-CN" sz="2400" b="1" dirty="0">
                <a:latin typeface="Times New Roman" panose="02020603050405020304" pitchFamily="18" charset="0"/>
              </a:rPr>
              <a:t>A. Movie World   B. Town Cinema     C. Screen City</a:t>
            </a:r>
          </a:p>
        </p:txBody>
      </p:sp>
      <p:sp>
        <p:nvSpPr>
          <p:cNvPr id="92174" name="Rectangle 60"/>
          <p:cNvSpPr>
            <a:spLocks noChangeArrowheads="1"/>
          </p:cNvSpPr>
          <p:nvPr/>
        </p:nvSpPr>
        <p:spPr bwMode="auto">
          <a:xfrm>
            <a:off x="755650" y="3700463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85800" indent="-685800" algn="l"/>
            <a:r>
              <a:rPr lang="en-US" altLang="zh-CN" sz="2400" b="1" dirty="0">
                <a:latin typeface="Times New Roman" panose="02020603050405020304" pitchFamily="18" charset="0"/>
              </a:rPr>
              <a:t>A. Movie World   B. Town Cinema     C. Screen City</a:t>
            </a:r>
          </a:p>
        </p:txBody>
      </p:sp>
      <p:sp>
        <p:nvSpPr>
          <p:cNvPr id="92175" name="Rectangle 60"/>
          <p:cNvSpPr>
            <a:spLocks noChangeArrowheads="1"/>
          </p:cNvSpPr>
          <p:nvPr/>
        </p:nvSpPr>
        <p:spPr bwMode="auto">
          <a:xfrm>
            <a:off x="755650" y="5211763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85800" indent="-685800" algn="l"/>
            <a:r>
              <a:rPr lang="en-US" altLang="zh-CN" sz="2400" b="1" dirty="0">
                <a:latin typeface="Times New Roman" panose="02020603050405020304" pitchFamily="18" charset="0"/>
              </a:rPr>
              <a:t>A. Movie World   B. Town Cinema     C. Screen City</a:t>
            </a:r>
          </a:p>
        </p:txBody>
      </p:sp>
      <p:sp>
        <p:nvSpPr>
          <p:cNvPr id="92176" name="AutoShape 45"/>
          <p:cNvSpPr>
            <a:spLocks noChangeArrowheads="1"/>
          </p:cNvSpPr>
          <p:nvPr/>
        </p:nvSpPr>
        <p:spPr bwMode="auto">
          <a:xfrm>
            <a:off x="3059113" y="2332038"/>
            <a:ext cx="576262" cy="647700"/>
          </a:xfrm>
          <a:prstGeom prst="irregularSeal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2177" name="AutoShape 46"/>
          <p:cNvSpPr>
            <a:spLocks noChangeArrowheads="1"/>
          </p:cNvSpPr>
          <p:nvPr/>
        </p:nvSpPr>
        <p:spPr bwMode="auto">
          <a:xfrm>
            <a:off x="5651500" y="3700463"/>
            <a:ext cx="576263" cy="576262"/>
          </a:xfrm>
          <a:prstGeom prst="irregularSeal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2178" name="AutoShape 47"/>
          <p:cNvSpPr>
            <a:spLocks noChangeArrowheads="1"/>
          </p:cNvSpPr>
          <p:nvPr/>
        </p:nvSpPr>
        <p:spPr bwMode="auto">
          <a:xfrm>
            <a:off x="684213" y="5140325"/>
            <a:ext cx="720725" cy="574675"/>
          </a:xfrm>
          <a:prstGeom prst="irregularSeal2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68" grpId="0"/>
      <p:bldP spid="92169" grpId="0"/>
      <p:bldP spid="92170" grpId="0"/>
      <p:bldP spid="92174" grpId="0"/>
      <p:bldP spid="92175" grpId="0"/>
      <p:bldP spid="92176" grpId="0"/>
      <p:bldP spid="92177" grpId="0"/>
      <p:bldP spid="921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4"/>
          <p:cNvGrpSpPr/>
          <p:nvPr/>
        </p:nvGrpSpPr>
        <p:grpSpPr bwMode="auto">
          <a:xfrm>
            <a:off x="468313" y="549275"/>
            <a:ext cx="739775" cy="647700"/>
            <a:chOff x="158" y="164"/>
            <a:chExt cx="466" cy="408"/>
          </a:xfrm>
        </p:grpSpPr>
        <p:sp>
          <p:nvSpPr>
            <p:cNvPr id="93187" name="Oval 5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93188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4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3600" b="1">
                  <a:latin typeface="Times New Roman" panose="02020603050405020304" pitchFamily="18" charset="0"/>
                </a:rPr>
                <a:t>1b</a:t>
              </a:r>
            </a:p>
          </p:txBody>
        </p:sp>
      </p:grpSp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1258888" y="404813"/>
            <a:ext cx="75612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Listen and match the statements with the movie theaters.</a:t>
            </a:r>
          </a:p>
        </p:txBody>
      </p:sp>
      <p:graphicFrame>
        <p:nvGraphicFramePr>
          <p:cNvPr id="60464" name="Group 48"/>
          <p:cNvGraphicFramePr>
            <a:graphicFrameLocks noGrp="1"/>
          </p:cNvGraphicFramePr>
          <p:nvPr/>
        </p:nvGraphicFramePr>
        <p:xfrm>
          <a:off x="323850" y="1916113"/>
          <a:ext cx="8569325" cy="4064001"/>
        </p:xfrm>
        <a:graphic>
          <a:graphicData uri="http://schemas.openxmlformats.org/drawingml/2006/table">
            <a:tbl>
              <a:tblPr/>
              <a:tblGrid>
                <a:gridCol w="518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Qualities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Movie theaters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 has the biggest screens.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It’s the most popular near here.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It’s the closest to home.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Town Cinema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 has the shortest waiting time.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 has the best sound.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 has the most comfortable seats.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3217" name="Rectangle 57"/>
          <p:cNvSpPr>
            <a:spLocks noChangeArrowheads="1"/>
          </p:cNvSpPr>
          <p:nvPr/>
        </p:nvSpPr>
        <p:spPr bwMode="auto">
          <a:xfrm>
            <a:off x="5580063" y="2565400"/>
            <a:ext cx="3240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Movie World</a:t>
            </a:r>
          </a:p>
        </p:txBody>
      </p:sp>
      <p:sp>
        <p:nvSpPr>
          <p:cNvPr id="93218" name="Rectangle 58"/>
          <p:cNvSpPr>
            <a:spLocks noChangeArrowheads="1"/>
          </p:cNvSpPr>
          <p:nvPr/>
        </p:nvSpPr>
        <p:spPr bwMode="auto">
          <a:xfrm>
            <a:off x="5580063" y="3068638"/>
            <a:ext cx="3240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Screen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City</a:t>
            </a:r>
          </a:p>
        </p:txBody>
      </p:sp>
      <p:sp>
        <p:nvSpPr>
          <p:cNvPr id="93219" name="Rectangle 59"/>
          <p:cNvSpPr>
            <a:spLocks noChangeArrowheads="1"/>
          </p:cNvSpPr>
          <p:nvPr/>
        </p:nvSpPr>
        <p:spPr bwMode="auto">
          <a:xfrm>
            <a:off x="5580063" y="4221163"/>
            <a:ext cx="3240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Town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Cinema</a:t>
            </a:r>
          </a:p>
        </p:txBody>
      </p:sp>
      <p:sp>
        <p:nvSpPr>
          <p:cNvPr id="93220" name="Rectangle 60"/>
          <p:cNvSpPr>
            <a:spLocks noChangeArrowheads="1"/>
          </p:cNvSpPr>
          <p:nvPr/>
        </p:nvSpPr>
        <p:spPr bwMode="auto">
          <a:xfrm>
            <a:off x="5580063" y="4797425"/>
            <a:ext cx="3240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Screen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City</a:t>
            </a:r>
          </a:p>
        </p:txBody>
      </p:sp>
      <p:sp>
        <p:nvSpPr>
          <p:cNvPr id="93221" name="Rectangle 61"/>
          <p:cNvSpPr>
            <a:spLocks noChangeArrowheads="1"/>
          </p:cNvSpPr>
          <p:nvPr/>
        </p:nvSpPr>
        <p:spPr bwMode="auto">
          <a:xfrm>
            <a:off x="5580063" y="5516563"/>
            <a:ext cx="3240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Movie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World</a:t>
            </a:r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1763713" y="1989138"/>
            <a:ext cx="4032250" cy="2232025"/>
          </a:xfrm>
          <a:prstGeom prst="wedgeEllipseCallout">
            <a:avLst>
              <a:gd name="adj1" fmla="val -43032"/>
              <a:gd name="adj2" fmla="val 57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You can buy tickets the most quickly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3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7" grpId="0"/>
      <p:bldP spid="93218" grpId="0"/>
      <p:bldP spid="93219" grpId="0"/>
      <p:bldP spid="93220" grpId="0"/>
      <p:bldP spid="93221" grpId="0"/>
      <p:bldP spid="93225" grpId="0"/>
      <p:bldP spid="932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143000" y="1501400"/>
            <a:ext cx="75438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Times New Roman" panose="02020603050405020304" pitchFamily="18" charset="0"/>
              </a:rPr>
              <a:t>Good, better, best,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Times New Roman" panose="02020603050405020304" pitchFamily="18" charset="0"/>
              </a:rPr>
              <a:t>Never let it rest.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Times New Roman" panose="02020603050405020304" pitchFamily="18" charset="0"/>
              </a:rPr>
              <a:t>Till “good” be “better”,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Times New Roman" panose="02020603050405020304" pitchFamily="18" charset="0"/>
              </a:rPr>
              <a:t>And “better”  “best”.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4"/>
          <p:cNvGrpSpPr/>
          <p:nvPr/>
        </p:nvGrpSpPr>
        <p:grpSpPr bwMode="auto">
          <a:xfrm>
            <a:off x="468313" y="847725"/>
            <a:ext cx="720725" cy="647700"/>
            <a:chOff x="158" y="164"/>
            <a:chExt cx="454" cy="408"/>
          </a:xfrm>
        </p:grpSpPr>
        <p:sp>
          <p:nvSpPr>
            <p:cNvPr id="94211" name="Oval 5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94212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3600" b="1">
                  <a:latin typeface="Times New Roman" panose="02020603050405020304" pitchFamily="18" charset="0"/>
                </a:rPr>
                <a:t>2a</a:t>
              </a:r>
            </a:p>
          </p:txBody>
        </p:sp>
      </p:grp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1258888" y="703263"/>
            <a:ext cx="75612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latin typeface="Times New Roman" panose="02020603050405020304" pitchFamily="18" charset="0"/>
              </a:rPr>
              <a:t>Listen to a reporter interviewing a boy. Circle the boy’s answers.</a:t>
            </a:r>
          </a:p>
        </p:txBody>
      </p:sp>
      <p:sp>
        <p:nvSpPr>
          <p:cNvPr id="94214" name="Oval 8"/>
          <p:cNvSpPr>
            <a:spLocks noChangeArrowheads="1"/>
          </p:cNvSpPr>
          <p:nvPr/>
        </p:nvSpPr>
        <p:spPr bwMode="auto">
          <a:xfrm>
            <a:off x="2195513" y="1279525"/>
            <a:ext cx="1368425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4215" name="AutoShape 9"/>
          <p:cNvSpPr>
            <a:spLocks noChangeArrowheads="1"/>
          </p:cNvSpPr>
          <p:nvPr/>
        </p:nvSpPr>
        <p:spPr bwMode="auto">
          <a:xfrm>
            <a:off x="679224" y="2143125"/>
            <a:ext cx="7704138" cy="4105275"/>
          </a:xfrm>
          <a:prstGeom prst="foldedCorner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685800" indent="-685800" algn="l">
              <a:lnSpc>
                <a:spcPct val="130000"/>
              </a:lnSpc>
              <a:spcBef>
                <a:spcPct val="1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       Green City Survey</a:t>
            </a:r>
          </a:p>
          <a:p>
            <a:pPr marL="685800" indent="-685800" algn="l">
              <a:lnSpc>
                <a:spcPct val="13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1. Which is the best clothes store?</a:t>
            </a:r>
          </a:p>
          <a:p>
            <a:pPr marL="685800" indent="-685800" algn="l">
              <a:lnSpc>
                <a:spcPct val="13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a. Miller’s  b. Blue Moon  c. Dream Clothes</a:t>
            </a:r>
          </a:p>
          <a:p>
            <a:pPr marL="685800" indent="-685800" algn="l">
              <a:lnSpc>
                <a:spcPct val="13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2. Which is the best radio station?</a:t>
            </a:r>
          </a:p>
          <a:p>
            <a:pPr marL="685800" indent="-685800" algn="l">
              <a:lnSpc>
                <a:spcPct val="13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a. 970 AM      b. 97.9 FM       c. 107.9 FM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4217" name="Oval 12"/>
          <p:cNvSpPr>
            <a:spLocks noChangeArrowheads="1"/>
          </p:cNvSpPr>
          <p:nvPr/>
        </p:nvSpPr>
        <p:spPr bwMode="auto">
          <a:xfrm>
            <a:off x="679224" y="3798888"/>
            <a:ext cx="503238" cy="576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94218" name="Oval 13"/>
          <p:cNvSpPr>
            <a:spLocks noChangeArrowheads="1"/>
          </p:cNvSpPr>
          <p:nvPr/>
        </p:nvSpPr>
        <p:spPr bwMode="auto">
          <a:xfrm>
            <a:off x="5648099" y="5167313"/>
            <a:ext cx="503238" cy="576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/>
      <p:bldP spid="942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4"/>
          <p:cNvGrpSpPr/>
          <p:nvPr/>
        </p:nvGrpSpPr>
        <p:grpSpPr bwMode="auto">
          <a:xfrm>
            <a:off x="323850" y="692150"/>
            <a:ext cx="739775" cy="647700"/>
            <a:chOff x="158" y="164"/>
            <a:chExt cx="466" cy="408"/>
          </a:xfrm>
        </p:grpSpPr>
        <p:sp>
          <p:nvSpPr>
            <p:cNvPr id="95235" name="Oval 5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95236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4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3600" b="1">
                  <a:latin typeface="Times New Roman" panose="02020603050405020304" pitchFamily="18" charset="0"/>
                </a:rPr>
                <a:t>2b</a:t>
              </a:r>
            </a:p>
          </p:txBody>
        </p:sp>
      </p:grpSp>
      <p:sp>
        <p:nvSpPr>
          <p:cNvPr id="95237" name="Text Box 7"/>
          <p:cNvSpPr txBox="1">
            <a:spLocks noChangeArrowheads="1"/>
          </p:cNvSpPr>
          <p:nvPr/>
        </p:nvSpPr>
        <p:spPr bwMode="auto">
          <a:xfrm>
            <a:off x="1116013" y="549275"/>
            <a:ext cx="7705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Listen again. Write the correct store or radio station next to each statement.</a:t>
            </a:r>
          </a:p>
        </p:txBody>
      </p:sp>
      <p:sp>
        <p:nvSpPr>
          <p:cNvPr id="95238" name="AutoShape 10"/>
          <p:cNvSpPr>
            <a:spLocks noChangeArrowheads="1"/>
          </p:cNvSpPr>
          <p:nvPr/>
        </p:nvSpPr>
        <p:spPr bwMode="auto">
          <a:xfrm>
            <a:off x="250825" y="1773238"/>
            <a:ext cx="2233613" cy="2232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Miller’s 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Blue Moon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Dream Clothes</a:t>
            </a:r>
          </a:p>
        </p:txBody>
      </p:sp>
      <p:sp>
        <p:nvSpPr>
          <p:cNvPr id="95239" name="Text Box 11"/>
          <p:cNvSpPr txBox="1">
            <a:spLocks noChangeArrowheads="1"/>
          </p:cNvSpPr>
          <p:nvPr/>
        </p:nvSpPr>
        <p:spPr bwMode="auto">
          <a:xfrm>
            <a:off x="2484438" y="1773238"/>
            <a:ext cx="61912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Arial Black" panose="020B0A04020102020204" pitchFamily="34" charset="0"/>
              </a:rPr>
              <a:t>Clothes stores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 It’s the most expensive.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 It has the best clothes.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 It’s the worst store.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 You can buy clothes the most cheaply there.</a:t>
            </a:r>
          </a:p>
        </p:txBody>
      </p:sp>
      <p:sp>
        <p:nvSpPr>
          <p:cNvPr id="95241" name="Rectangle 13"/>
          <p:cNvSpPr>
            <a:spLocks noChangeArrowheads="1"/>
          </p:cNvSpPr>
          <p:nvPr/>
        </p:nvSpPr>
        <p:spPr bwMode="auto">
          <a:xfrm>
            <a:off x="2411413" y="2349500"/>
            <a:ext cx="2079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Blue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Moon</a:t>
            </a:r>
          </a:p>
        </p:txBody>
      </p:sp>
      <p:sp>
        <p:nvSpPr>
          <p:cNvPr id="95242" name="Rectangle 14"/>
          <p:cNvSpPr>
            <a:spLocks noChangeArrowheads="1"/>
          </p:cNvSpPr>
          <p:nvPr/>
        </p:nvSpPr>
        <p:spPr bwMode="auto">
          <a:xfrm>
            <a:off x="2627313" y="2997200"/>
            <a:ext cx="1562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Miller’s</a:t>
            </a:r>
          </a:p>
        </p:txBody>
      </p:sp>
      <p:sp>
        <p:nvSpPr>
          <p:cNvPr id="95243" name="Rectangle 15"/>
          <p:cNvSpPr>
            <a:spLocks noChangeArrowheads="1"/>
          </p:cNvSpPr>
          <p:nvPr/>
        </p:nvSpPr>
        <p:spPr bwMode="auto">
          <a:xfrm>
            <a:off x="1763713" y="3573463"/>
            <a:ext cx="2808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Dream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Clothes</a:t>
            </a:r>
          </a:p>
        </p:txBody>
      </p:sp>
      <p:sp>
        <p:nvSpPr>
          <p:cNvPr id="95244" name="Rectangle 16"/>
          <p:cNvSpPr>
            <a:spLocks noChangeArrowheads="1"/>
          </p:cNvSpPr>
          <p:nvPr/>
        </p:nvSpPr>
        <p:spPr bwMode="auto">
          <a:xfrm>
            <a:off x="2339975" y="4149725"/>
            <a:ext cx="194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Miller’s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  <p:bldP spid="95242" grpId="0"/>
      <p:bldP spid="95243" grpId="0"/>
      <p:bldP spid="952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4"/>
          <p:cNvGrpSpPr/>
          <p:nvPr/>
        </p:nvGrpSpPr>
        <p:grpSpPr bwMode="auto">
          <a:xfrm>
            <a:off x="323850" y="692150"/>
            <a:ext cx="739775" cy="647700"/>
            <a:chOff x="158" y="164"/>
            <a:chExt cx="466" cy="408"/>
          </a:xfrm>
        </p:grpSpPr>
        <p:sp>
          <p:nvSpPr>
            <p:cNvPr id="96259" name="Oval 5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96260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4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3600" b="1">
                  <a:latin typeface="Times New Roman" panose="02020603050405020304" pitchFamily="18" charset="0"/>
                </a:rPr>
                <a:t>2b</a:t>
              </a:r>
            </a:p>
          </p:txBody>
        </p:sp>
      </p:grp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1116013" y="549275"/>
            <a:ext cx="7705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Listen again. Write the correct store or radio station next to each statement.</a:t>
            </a:r>
          </a:p>
        </p:txBody>
      </p:sp>
      <p:sp>
        <p:nvSpPr>
          <p:cNvPr id="96266" name="AutoShape 4"/>
          <p:cNvSpPr>
            <a:spLocks noChangeArrowheads="1"/>
          </p:cNvSpPr>
          <p:nvPr/>
        </p:nvSpPr>
        <p:spPr bwMode="auto">
          <a:xfrm>
            <a:off x="323850" y="1844675"/>
            <a:ext cx="2016125" cy="2232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  <a:spcBef>
                <a:spcPct val="1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970 AM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97.9 FM</a:t>
            </a:r>
          </a:p>
          <a:p>
            <a:pPr algn="l">
              <a:lnSpc>
                <a:spcPct val="110000"/>
              </a:lnSpc>
              <a:spcBef>
                <a:spcPct val="1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107.9 FM</a:t>
            </a:r>
          </a:p>
        </p:txBody>
      </p:sp>
      <p:sp>
        <p:nvSpPr>
          <p:cNvPr id="96267" name="Text Box 5"/>
          <p:cNvSpPr txBox="1">
            <a:spLocks noChangeArrowheads="1"/>
          </p:cNvSpPr>
          <p:nvPr/>
        </p:nvSpPr>
        <p:spPr bwMode="auto">
          <a:xfrm>
            <a:off x="2411413" y="1700213"/>
            <a:ext cx="5903912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>
                <a:latin typeface="Arial Black" panose="020B0A04020102020204" pitchFamily="34" charset="0"/>
                <a:ea typeface="Arial Unicode MS" pitchFamily="34" charset="-122"/>
              </a:rPr>
              <a:t>Radio stations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_______ It has the worst music.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_______ They play the most boring songs.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_______ The DJs choose songs the most carefully.</a:t>
            </a:r>
          </a:p>
          <a:p>
            <a:pPr algn="l"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_______ It’s the most popular.</a:t>
            </a:r>
          </a:p>
        </p:txBody>
      </p:sp>
      <p:sp>
        <p:nvSpPr>
          <p:cNvPr id="96268" name="Rectangle 6"/>
          <p:cNvSpPr>
            <a:spLocks noChangeArrowheads="1"/>
          </p:cNvSpPr>
          <p:nvPr/>
        </p:nvSpPr>
        <p:spPr bwMode="auto">
          <a:xfrm>
            <a:off x="2411413" y="2276475"/>
            <a:ext cx="1573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970 AM</a:t>
            </a:r>
          </a:p>
        </p:txBody>
      </p:sp>
      <p:sp>
        <p:nvSpPr>
          <p:cNvPr id="96269" name="Rectangle 7"/>
          <p:cNvSpPr>
            <a:spLocks noChangeArrowheads="1"/>
          </p:cNvSpPr>
          <p:nvPr/>
        </p:nvSpPr>
        <p:spPr bwMode="auto">
          <a:xfrm>
            <a:off x="2411413" y="2852738"/>
            <a:ext cx="1628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97.9 FM</a:t>
            </a:r>
          </a:p>
        </p:txBody>
      </p:sp>
      <p:sp>
        <p:nvSpPr>
          <p:cNvPr id="96270" name="Rectangle 8"/>
          <p:cNvSpPr>
            <a:spLocks noChangeArrowheads="1"/>
          </p:cNvSpPr>
          <p:nvPr/>
        </p:nvSpPr>
        <p:spPr bwMode="auto">
          <a:xfrm>
            <a:off x="2124075" y="4005263"/>
            <a:ext cx="1831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107.9 FM</a:t>
            </a:r>
          </a:p>
        </p:txBody>
      </p:sp>
      <p:sp>
        <p:nvSpPr>
          <p:cNvPr id="96271" name="Rectangle 9"/>
          <p:cNvSpPr>
            <a:spLocks noChangeArrowheads="1"/>
          </p:cNvSpPr>
          <p:nvPr/>
        </p:nvSpPr>
        <p:spPr bwMode="auto">
          <a:xfrm>
            <a:off x="2339975" y="5157788"/>
            <a:ext cx="1628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97.9 FM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/>
      <p:bldP spid="96269" grpId="0"/>
      <p:bldP spid="96270" grpId="0"/>
      <p:bldP spid="962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4"/>
          <p:cNvGrpSpPr/>
          <p:nvPr/>
        </p:nvGrpSpPr>
        <p:grpSpPr bwMode="auto">
          <a:xfrm>
            <a:off x="611188" y="836613"/>
            <a:ext cx="720725" cy="647700"/>
            <a:chOff x="158" y="164"/>
            <a:chExt cx="454" cy="408"/>
          </a:xfrm>
        </p:grpSpPr>
        <p:sp>
          <p:nvSpPr>
            <p:cNvPr id="97283" name="Oval 5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97284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3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3600" b="1">
                  <a:latin typeface="Times New Roman" panose="02020603050405020304" pitchFamily="18" charset="0"/>
                </a:rPr>
                <a:t>2c</a:t>
              </a:r>
            </a:p>
          </p:txBody>
        </p:sp>
      </p:grp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1692275" y="620713"/>
            <a:ext cx="6553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Student A, you are the reporter. Student B, you are the boy. Role-play a conversation.</a:t>
            </a:r>
          </a:p>
        </p:txBody>
      </p:sp>
      <p:pic>
        <p:nvPicPr>
          <p:cNvPr id="97286" name="Picture 9" descr="nanh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708275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19"/>
          <p:cNvSpPr>
            <a:spLocks noChangeArrowheads="1" noChangeShapeType="1" noTextEdit="1"/>
          </p:cNvSpPr>
          <p:nvPr/>
        </p:nvSpPr>
        <p:spPr bwMode="auto">
          <a:xfrm>
            <a:off x="2362200" y="914400"/>
            <a:ext cx="4071937" cy="984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PAIRWORK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04322" y="2067109"/>
            <a:ext cx="7624282" cy="4188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A: Hello! I’m a reporter. Can I ask you 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some questions?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B: Sure.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A: What’s the best clothing store in town?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B: I think Miller’s is the best.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A: Why do you think so?</a:t>
            </a:r>
          </a:p>
          <a:p>
            <a:pPr algn="l">
              <a:lnSpc>
                <a:spcPct val="110000"/>
              </a:lnSpc>
              <a:spcBef>
                <a:spcPct val="5000"/>
              </a:spcBef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B: Well, Miller’s has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5"/>
          <p:cNvSpPr txBox="1">
            <a:spLocks noChangeArrowheads="1"/>
          </p:cNvSpPr>
          <p:nvPr/>
        </p:nvSpPr>
        <p:spPr bwMode="auto">
          <a:xfrm>
            <a:off x="642938" y="1357313"/>
            <a:ext cx="7786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Greg is new in town. Here is a dialog between Greg and Helen, one of his warm-hearted neighbors. Please read the dialog silently first and underline all superlative forms of adjectives and adverbs.</a:t>
            </a:r>
          </a:p>
        </p:txBody>
      </p:sp>
      <p:grpSp>
        <p:nvGrpSpPr>
          <p:cNvPr id="99331" name="Group 4"/>
          <p:cNvGrpSpPr/>
          <p:nvPr/>
        </p:nvGrpSpPr>
        <p:grpSpPr bwMode="auto">
          <a:xfrm>
            <a:off x="684213" y="620713"/>
            <a:ext cx="739775" cy="647700"/>
            <a:chOff x="158" y="164"/>
            <a:chExt cx="466" cy="408"/>
          </a:xfrm>
        </p:grpSpPr>
        <p:sp>
          <p:nvSpPr>
            <p:cNvPr id="99332" name="Oval 5"/>
            <p:cNvSpPr>
              <a:spLocks noChangeArrowheads="1"/>
            </p:cNvSpPr>
            <p:nvPr/>
          </p:nvSpPr>
          <p:spPr bwMode="auto">
            <a:xfrm>
              <a:off x="158" y="164"/>
              <a:ext cx="454" cy="4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99333" name="Text Box 18"/>
            <p:cNvSpPr txBox="1">
              <a:spLocks noChangeArrowheads="1"/>
            </p:cNvSpPr>
            <p:nvPr/>
          </p:nvSpPr>
          <p:spPr bwMode="auto">
            <a:xfrm>
              <a:off x="204" y="164"/>
              <a:ext cx="4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3600" b="1">
                  <a:latin typeface="Times New Roman" panose="02020603050405020304" pitchFamily="18" charset="0"/>
                </a:rPr>
                <a:t>2d</a:t>
              </a:r>
            </a:p>
          </p:txBody>
        </p:sp>
      </p:grpSp>
      <p:pic>
        <p:nvPicPr>
          <p:cNvPr id="99334" name="图片 9" descr="图片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357688"/>
            <a:ext cx="272732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5"/>
          <p:cNvSpPr txBox="1">
            <a:spLocks noChangeArrowheads="1"/>
          </p:cNvSpPr>
          <p:nvPr/>
        </p:nvSpPr>
        <p:spPr bwMode="auto">
          <a:xfrm>
            <a:off x="468313" y="476250"/>
            <a:ext cx="8424862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Greg: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Hi, I’m new in town.</a:t>
            </a: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Helen: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Hi, I’m Helen. Welcome to the neighborhood!   How do you like it so far?</a:t>
            </a:r>
          </a:p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Greg: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It’s fantastic, but I still don’t really know my way around.</a:t>
            </a: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Helen: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Well, </a:t>
            </a:r>
            <a:r>
              <a:rPr lang="en-US" altLang="zh-CN" sz="2800" b="1" dirty="0">
                <a:latin typeface="Times New Roman" panose="02020603050405020304" pitchFamily="18" charset="0"/>
              </a:rPr>
              <a:t>the best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supermarket is on the Center Street. You can buy the freshest food there.</a:t>
            </a:r>
          </a:p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Greg: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Oh, great. Is there a cinema around here? I love watching movies.</a:t>
            </a: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Helen: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Yes, Sun Cinema is the newest one. You can sit the most comfortably because they have the biggest seats.</a:t>
            </a:r>
          </a:p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Greg: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Thanks for telling me.</a:t>
            </a: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Helen: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No problem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5"/>
          <p:cNvSpPr txBox="1">
            <a:spLocks noChangeArrowheads="1"/>
          </p:cNvSpPr>
          <p:nvPr/>
        </p:nvSpPr>
        <p:spPr bwMode="auto">
          <a:xfrm>
            <a:off x="522742" y="554347"/>
            <a:ext cx="8424862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Greg: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Hi, I’m new in town.</a:t>
            </a: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Helen: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Hi, I’m Helen. Welcome to the neighborhood!   How do you like it so far?</a:t>
            </a:r>
          </a:p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Greg: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It’s fantastic, but I still don’t really know my way around.</a:t>
            </a: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Helen: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Well, 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the best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supermarket is on the Center Street. You can buy 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the freshest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food there.</a:t>
            </a:r>
          </a:p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Greg: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Oh, great. Is there a cinema around here? I love watching movies.</a:t>
            </a: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Helen: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Yes, Sun Cinema is 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the newest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one. You can sit 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the most comfortably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because they have 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the biggest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seats.</a:t>
            </a:r>
          </a:p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Greg: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Thanks for telling me.</a:t>
            </a: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Helen: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No problem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0"/>
          <p:cNvSpPr txBox="1">
            <a:spLocks noChangeArrowheads="1"/>
          </p:cNvSpPr>
          <p:nvPr/>
        </p:nvSpPr>
        <p:spPr bwMode="auto">
          <a:xfrm>
            <a:off x="714375" y="785813"/>
            <a:ext cx="7929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Listen and role-play the conversation.</a:t>
            </a:r>
          </a:p>
        </p:txBody>
      </p:sp>
      <p:pic>
        <p:nvPicPr>
          <p:cNvPr id="102403" name="Picture 12" descr="Disney-Cartoon-wallpaper-classic-disney-14019510-1024-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16113"/>
            <a:ext cx="5040312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7345362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5000"/>
              </a:lnSpc>
              <a:spcBef>
                <a:spcPct val="1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                   </a:t>
            </a:r>
            <a:r>
              <a:rPr kumimoji="1" lang="en-US" altLang="zh-CN" sz="4000" b="1" dirty="0">
                <a:latin typeface="Times New Roman" panose="02020603050405020304" pitchFamily="18" charset="0"/>
              </a:rPr>
              <a:t>Summary</a:t>
            </a:r>
          </a:p>
          <a:p>
            <a:pPr algn="l">
              <a:lnSpc>
                <a:spcPct val="115000"/>
              </a:lnSpc>
              <a:spcBef>
                <a:spcPct val="10000"/>
              </a:spcBef>
            </a:pPr>
            <a:r>
              <a:rPr kumimoji="1" lang="en-US" altLang="zh-CN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cheap -cheaper - cheap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est</a:t>
            </a:r>
          </a:p>
          <a:p>
            <a:pPr algn="l">
              <a:lnSpc>
                <a:spcPct val="115000"/>
              </a:lnSpc>
              <a:spcBef>
                <a:spcPct val="10000"/>
              </a:spcBef>
            </a:pPr>
            <a:r>
              <a:rPr kumimoji="1" lang="en-US" altLang="zh-CN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clos</a:t>
            </a:r>
            <a:r>
              <a:rPr kumimoji="1" lang="en-US" altLang="zh-CN" sz="32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- closer - close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st</a:t>
            </a:r>
          </a:p>
          <a:p>
            <a:pPr algn="l">
              <a:lnSpc>
                <a:spcPct val="115000"/>
              </a:lnSpc>
              <a:spcBef>
                <a:spcPct val="10000"/>
              </a:spcBef>
            </a:pPr>
            <a:r>
              <a:rPr kumimoji="1" lang="en-US" altLang="zh-CN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comfortable - more ~ -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most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~</a:t>
            </a:r>
          </a:p>
          <a:p>
            <a:pPr algn="l">
              <a:lnSpc>
                <a:spcPct val="115000"/>
              </a:lnSpc>
              <a:spcBef>
                <a:spcPct val="10000"/>
              </a:spcBef>
            </a:pPr>
            <a:r>
              <a:rPr kumimoji="1" lang="en-US" altLang="zh-CN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good -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better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best</a:t>
            </a:r>
          </a:p>
          <a:p>
            <a:pPr algn="l">
              <a:lnSpc>
                <a:spcPct val="115000"/>
              </a:lnSpc>
              <a:spcBef>
                <a:spcPct val="10000"/>
              </a:spcBef>
            </a:pPr>
            <a:r>
              <a:rPr kumimoji="1" lang="en-US" altLang="zh-CN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bad -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worse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worst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big - bigger - biggest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short - shorter - shortest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popular - more popular - most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popular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0" y="476250"/>
            <a:ext cx="241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               </a:t>
            </a:r>
          </a:p>
        </p:txBody>
      </p:sp>
      <p:sp>
        <p:nvSpPr>
          <p:cNvPr id="74755" name="Text Box 12"/>
          <p:cNvSpPr txBox="1">
            <a:spLocks noChangeArrowheads="1"/>
          </p:cNvSpPr>
          <p:nvPr/>
        </p:nvSpPr>
        <p:spPr bwMode="auto">
          <a:xfrm>
            <a:off x="1048884" y="1066800"/>
            <a:ext cx="56880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  <a:latin typeface="RockoUltraFLF" charset="0"/>
              </a:rPr>
              <a:t>GOOD ,  BETTER,   BEST</a:t>
            </a:r>
          </a:p>
        </p:txBody>
      </p:sp>
      <p:sp>
        <p:nvSpPr>
          <p:cNvPr id="74758" name="Text Box 16"/>
          <p:cNvSpPr txBox="1">
            <a:spLocks noChangeArrowheads="1"/>
          </p:cNvSpPr>
          <p:nvPr/>
        </p:nvSpPr>
        <p:spPr bwMode="auto">
          <a:xfrm>
            <a:off x="685800" y="2389168"/>
            <a:ext cx="77676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FF0066"/>
                </a:solidFill>
                <a:latin typeface="RockoUltraFLF" charset="0"/>
              </a:rPr>
              <a:t>Remember</a:t>
            </a:r>
            <a:r>
              <a:rPr lang="en-US" altLang="zh-CN" sz="3600" b="1" dirty="0">
                <a:solidFill>
                  <a:srgbClr val="FF0066"/>
                </a:solidFill>
                <a:latin typeface="RockoUltraFLF" charset="0"/>
              </a:rPr>
              <a:t>:</a:t>
            </a:r>
          </a:p>
          <a:p>
            <a:pPr algn="l">
              <a:lnSpc>
                <a:spcPct val="160000"/>
              </a:lnSpc>
              <a:spcBef>
                <a:spcPct val="50000"/>
              </a:spcBef>
            </a:pPr>
            <a:r>
              <a:rPr lang="en-US" altLang="zh-CN" sz="3600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We should try to do everything the best ,not the worst.(</a:t>
            </a:r>
            <a:r>
              <a:rPr lang="zh-CN" altLang="en-US" sz="3600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尽力把所有事情做到最好</a:t>
            </a:r>
            <a:r>
              <a:rPr lang="en-US" altLang="zh-CN" sz="3600" b="1" i="1" dirty="0">
                <a:solidFill>
                  <a:srgbClr val="000099"/>
                </a:solidFill>
                <a:latin typeface="Comic Sans MS" panose="030F0702030302020204" pitchFamily="66" charset="0"/>
              </a:rPr>
              <a:t>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339975" y="3933825"/>
            <a:ext cx="6400800" cy="863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b="1"/>
              <a:t>This apple is </a:t>
            </a:r>
            <a:r>
              <a:rPr lang="en-US" altLang="zh-CN" b="1">
                <a:solidFill>
                  <a:srgbClr val="FF00FF"/>
                </a:solidFill>
              </a:rPr>
              <a:t>the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FF0000"/>
                </a:solidFill>
              </a:rPr>
              <a:t>biggest of all</a:t>
            </a:r>
            <a:r>
              <a:rPr lang="en-US" altLang="zh-CN"/>
              <a:t>.</a:t>
            </a:r>
          </a:p>
        </p:txBody>
      </p:sp>
      <p:pic>
        <p:nvPicPr>
          <p:cNvPr id="83971" name="Picture 3" descr="苹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265588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苹果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1125538"/>
            <a:ext cx="2305050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9" name="Picture 5" descr="苹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0"/>
            <a:ext cx="15795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516688" y="1844675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big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148263" y="2924175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bigger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 autoUpdateAnimBg="0"/>
      <p:bldP spid="778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76200" y="1893094"/>
            <a:ext cx="60118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44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He’s </a:t>
            </a:r>
            <a:r>
              <a:rPr lang="en-US" altLang="zh-CN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most popular</a:t>
            </a:r>
            <a:r>
              <a:rPr lang="en-US" altLang="zh-CN" sz="44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actor, and he’s famous for doing Chinese kung </a:t>
            </a:r>
            <a:r>
              <a:rPr lang="en-US" altLang="zh-CN" sz="4400" b="1" i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fu</a:t>
            </a:r>
            <a:r>
              <a:rPr lang="en-US" altLang="zh-CN" sz="44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8851" name="灯片编号占位符 2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r"/>
            <a:fld id="{91C40BBC-534D-419B-BAA3-82FF23F9C773}" type="slidenum">
              <a:rPr lang="en-US" altLang="zh-CN" sz="1400"/>
              <a:t>5</a:t>
            </a:fld>
            <a:endParaRPr lang="en-US" altLang="zh-CN" sz="1400"/>
          </a:p>
        </p:txBody>
      </p:sp>
      <p:pic>
        <p:nvPicPr>
          <p:cNvPr id="69636" name="Picture 3" descr="97245430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0400" y="3278981"/>
            <a:ext cx="33528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3757613" y="6096000"/>
            <a:ext cx="5386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most popular actor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375229" y="696686"/>
            <a:ext cx="708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Guessing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6934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He is </a:t>
            </a:r>
            <a:r>
              <a:rPr lang="en-US" altLang="zh-CN" sz="40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the tallest</a:t>
            </a:r>
            <a:r>
              <a:rPr lang="en-US" altLang="zh-CN" sz="4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basketball </a:t>
            </a:r>
          </a:p>
          <a:p>
            <a:pPr algn="l"/>
            <a:endParaRPr lang="en-US" altLang="zh-CN" sz="40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40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player in China .</a:t>
            </a:r>
          </a:p>
        </p:txBody>
      </p:sp>
      <p:sp>
        <p:nvSpPr>
          <p:cNvPr id="79875" name="灯片编号占位符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r"/>
            <a:fld id="{D5DDCB30-059A-490B-80F2-D756EDE6CC36}" type="slidenum">
              <a:rPr lang="en-US" altLang="zh-CN" sz="1400"/>
              <a:t>6</a:t>
            </a:fld>
            <a:endParaRPr lang="en-US" altLang="zh-CN" sz="1400"/>
          </a:p>
        </p:txBody>
      </p:sp>
      <p:pic>
        <p:nvPicPr>
          <p:cNvPr id="70660" name="Picture 9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08312"/>
            <a:ext cx="38100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45343" y="58674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tallest basketball player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42875" y="1050925"/>
            <a:ext cx="9001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 i="1" dirty="0">
                <a:latin typeface="Verdana" panose="020B0604030504040204" pitchFamily="34" charset="0"/>
              </a:rPr>
              <a:t>It is </a:t>
            </a:r>
            <a:r>
              <a:rPr lang="en-US" altLang="zh-CN" sz="4000" b="1" i="1" dirty="0">
                <a:solidFill>
                  <a:srgbClr val="FF0000"/>
                </a:solidFill>
                <a:latin typeface="Verdana" panose="020B0604030504040204" pitchFamily="34" charset="0"/>
              </a:rPr>
              <a:t>the longest</a:t>
            </a:r>
            <a:r>
              <a:rPr lang="en-US" altLang="zh-CN" sz="4000" b="1" i="1" dirty="0">
                <a:latin typeface="Verdana" panose="020B0604030504040204" pitchFamily="34" charset="0"/>
              </a:rPr>
              <a:t> wall in China.</a:t>
            </a: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371475" y="2257961"/>
            <a:ext cx="7019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 i="1" dirty="0">
                <a:latin typeface="Verdana" panose="020B0604030504040204" pitchFamily="34" charset="0"/>
              </a:rPr>
              <a:t>It is </a:t>
            </a:r>
            <a:r>
              <a:rPr lang="en-US" altLang="zh-CN" sz="4000" b="1" i="1" dirty="0">
                <a:solidFill>
                  <a:srgbClr val="FF0000"/>
                </a:solidFill>
                <a:latin typeface="Verdana" panose="020B0604030504040204" pitchFamily="34" charset="0"/>
              </a:rPr>
              <a:t>the biggest</a:t>
            </a:r>
            <a:r>
              <a:rPr lang="en-US" altLang="zh-CN" sz="4000" b="1" i="1" dirty="0">
                <a:latin typeface="Verdana" panose="020B0604030504040204" pitchFamily="34" charset="0"/>
              </a:rPr>
              <a:t> square in China</a:t>
            </a:r>
            <a:r>
              <a:rPr lang="en-US" altLang="zh-CN" sz="4000" b="1" i="1" dirty="0" smtClean="0">
                <a:latin typeface="Verdana" panose="020B0604030504040204" pitchFamily="34" charset="0"/>
              </a:rPr>
              <a:t>.</a:t>
            </a:r>
            <a:endParaRPr lang="en-US" altLang="zh-CN" sz="4000" b="1" i="1" dirty="0">
              <a:latin typeface="Verdana" panose="020B0604030504040204" pitchFamily="34" charset="0"/>
            </a:endParaRPr>
          </a:p>
        </p:txBody>
      </p:sp>
      <p:pic>
        <p:nvPicPr>
          <p:cNvPr id="71684" name="Picture 4" descr="a6ee9c97c9e61e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190875"/>
            <a:ext cx="29813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aeca1d09cf5cae65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275" y="4105275"/>
            <a:ext cx="3403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/>
          </p:cNvSpPr>
          <p:nvPr/>
        </p:nvSpPr>
        <p:spPr bwMode="auto">
          <a:xfrm>
            <a:off x="539750" y="549275"/>
            <a:ext cx="8027988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4400" b="1" i="1">
                <a:latin typeface="Comic Sans MS" panose="030F0702030302020204" pitchFamily="66" charset="0"/>
              </a:rPr>
              <a:t>Discuss</a:t>
            </a:r>
            <a:r>
              <a:rPr lang="en-US" altLang="zh-CN" sz="4800" b="1" i="1">
                <a:latin typeface="Comic Sans MS" panose="030F0702030302020204" pitchFamily="66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      </a:t>
            </a:r>
            <a:r>
              <a:rPr lang="en-US" altLang="zh-CN" sz="3600" b="1">
                <a:latin typeface="Times New Roman" panose="02020603050405020304" pitchFamily="18" charset="0"/>
              </a:rPr>
              <a:t>Do you like to go to the movies?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       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          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784975" y="5156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900113" y="2349500"/>
            <a:ext cx="684053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FF"/>
                </a:solidFill>
                <a:latin typeface="Trebuchet MS" panose="020B0603020202020204" pitchFamily="34" charset="0"/>
                <a:ea typeface="New Chn Characters" pitchFamily="2" charset="-122"/>
              </a:rPr>
              <a:t>Who do you want to go with?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FF"/>
                </a:solidFill>
                <a:latin typeface="Trebuchet MS" panose="020B0603020202020204" pitchFamily="34" charset="0"/>
                <a:ea typeface="New Chn Characters" pitchFamily="2" charset="-122"/>
              </a:rPr>
              <a:t>Why?</a:t>
            </a:r>
          </a:p>
        </p:txBody>
      </p:sp>
      <p:grpSp>
        <p:nvGrpSpPr>
          <p:cNvPr id="86021" name="Group 5"/>
          <p:cNvGrpSpPr/>
          <p:nvPr/>
        </p:nvGrpSpPr>
        <p:grpSpPr bwMode="auto">
          <a:xfrm>
            <a:off x="755650" y="3292475"/>
            <a:ext cx="7632700" cy="3565525"/>
            <a:chOff x="0" y="0"/>
            <a:chExt cx="4808" cy="2246"/>
          </a:xfrm>
        </p:grpSpPr>
        <p:pic>
          <p:nvPicPr>
            <p:cNvPr id="81926" name="Picture 6" descr="u=2809048437,311699256&amp;fm=0&amp;gp=0_副本_副本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0" y="0"/>
              <a:ext cx="3538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27" name="Group 7"/>
            <p:cNvGrpSpPr/>
            <p:nvPr/>
          </p:nvGrpSpPr>
          <p:grpSpPr bwMode="auto">
            <a:xfrm>
              <a:off x="0" y="812"/>
              <a:ext cx="1294" cy="726"/>
              <a:chOff x="0" y="0"/>
              <a:chExt cx="1815" cy="1298"/>
            </a:xfrm>
          </p:grpSpPr>
          <p:pic>
            <p:nvPicPr>
              <p:cNvPr id="81928" name="Picture 8" descr="2457331_121255187078_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1815" cy="1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025" name="WordArt 9"/>
              <p:cNvSpPr>
                <a:spLocks noChangeArrowheads="1" noChangeShapeType="1"/>
              </p:cNvSpPr>
              <p:nvPr/>
            </p:nvSpPr>
            <p:spPr bwMode="auto">
              <a:xfrm>
                <a:off x="318" y="499"/>
                <a:ext cx="720" cy="44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>
                  <a:defRPr/>
                </a:pPr>
                <a:r>
                  <a:rPr lang="en-US" altLang="zh-CN" sz="3600" b="1">
                    <a:solidFill>
                      <a:srgbClr val="00FFFF"/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guests</a:t>
                </a:r>
              </a:p>
              <a:p>
                <a:pPr>
                  <a:defRPr/>
                </a:pPr>
                <a:r>
                  <a:rPr lang="zh-CN" altLang="en-US" sz="3600" b="1">
                    <a:solidFill>
                      <a:srgbClr val="00FFFF"/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嘉宾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2457331_08324603820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3"/>
          <p:cNvSpPr>
            <a:spLocks noChangeArrowheads="1" noChangeShapeType="1"/>
          </p:cNvSpPr>
          <p:nvPr/>
        </p:nvSpPr>
        <p:spPr bwMode="auto">
          <a:xfrm>
            <a:off x="971550" y="2852738"/>
            <a:ext cx="6913563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 panose="02050604050505020204"/>
              </a:rPr>
              <a:t>go to the movies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ookman Old Style" panose="02050604050505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747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全屏显示(4:3)</PresentationFormat>
  <Paragraphs>199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 Unicode MS</vt:lpstr>
      <vt:lpstr>GWIPA</vt:lpstr>
      <vt:lpstr>Kingsoft Phonetic Plain</vt:lpstr>
      <vt:lpstr>New Chn Characters</vt:lpstr>
      <vt:lpstr>RockoUltraFLF</vt:lpstr>
      <vt:lpstr>黑体</vt:lpstr>
      <vt:lpstr>宋体</vt:lpstr>
      <vt:lpstr>微软雅黑</vt:lpstr>
      <vt:lpstr>Arial</vt:lpstr>
      <vt:lpstr>Arial Black</vt:lpstr>
      <vt:lpstr>Bookman Old Style</vt:lpstr>
      <vt:lpstr>Comic Sans MS</vt:lpstr>
      <vt:lpstr>Times New Roman</vt:lpstr>
      <vt:lpstr>Trebuchet MS</vt:lpstr>
      <vt:lpstr>Verdana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2023-01-16T18:21:09Z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04DB87D5B6C649BE8E1CE3A170DDE64D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