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89" r:id="rId2"/>
    <p:sldId id="390" r:id="rId3"/>
    <p:sldId id="392" r:id="rId4"/>
    <p:sldId id="332" r:id="rId5"/>
    <p:sldId id="370" r:id="rId6"/>
    <p:sldId id="362" r:id="rId7"/>
    <p:sldId id="363" r:id="rId8"/>
    <p:sldId id="364" r:id="rId9"/>
    <p:sldId id="365" r:id="rId10"/>
    <p:sldId id="366" r:id="rId11"/>
    <p:sldId id="371" r:id="rId12"/>
    <p:sldId id="372" r:id="rId13"/>
    <p:sldId id="367" r:id="rId14"/>
    <p:sldId id="376" r:id="rId15"/>
    <p:sldId id="377" r:id="rId16"/>
    <p:sldId id="368" r:id="rId17"/>
    <p:sldId id="369" r:id="rId18"/>
    <p:sldId id="393" r:id="rId19"/>
    <p:sldId id="38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00FF"/>
    <a:srgbClr val="FF3300"/>
    <a:srgbClr val="CC0099"/>
    <a:srgbClr val="006666"/>
    <a:srgbClr val="006699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-16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 b="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C40720E-1968-4727-AF72-ACB3B3D74AA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27DFD-5E07-40BF-9BD7-9BA3E9BD408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BAB1B-4C5E-4D54-AF61-16B79BD74E9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A05AC-DE65-4208-925E-4576E512C2A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E62E2-C24C-4EFA-83B7-DADAA53D803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42A5B-17ED-4034-82FB-FED44DF5B84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1A90B-555B-473F-B09C-89BE760505A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DDC53-C037-4E33-B2ED-5200603F4A2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0CA60-E449-4712-B5BE-DF4C1C689AA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5393D-E3BA-43F1-B147-DD90852348C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84D11-3F18-45C5-9643-30A9E42B4BC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 b="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933D204-3A31-4221-A554-2D48824B4625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J:\&#20154;&#25945;&#29256;%20&#20843;&#24180;&#32423;&#33521;&#35821;&#19978;&#20876;%20-%20&#26410;&#25913;\Unit%201\U1%20&#21271;&#20140;&#22478;&#24066;&#23459;&#20256;&#29255;.wmv" TargetMode="External"/><Relationship Id="rId1" Type="http://schemas.microsoft.com/office/2007/relationships/media" Target="file:///J:\&#20154;&#25945;&#29256;%20&#20843;&#24180;&#32423;&#33521;&#35821;&#19978;&#20876;%20-%20&#26410;&#25913;\Unit%201\U1%20&#21271;&#20140;&#22478;&#24066;&#23459;&#20256;&#29255;.wmv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2339752" y="3789040"/>
            <a:ext cx="420339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600" dirty="0" smtClean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Section B  (</a:t>
            </a:r>
            <a:r>
              <a:rPr lang="zh-CN" altLang="en-US" sz="3600" dirty="0" smtClean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第</a:t>
            </a:r>
            <a:r>
              <a:rPr lang="en-US" altLang="zh-CN" sz="3600" dirty="0" smtClean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3600" dirty="0" smtClean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课时</a:t>
            </a:r>
            <a:r>
              <a:rPr lang="en-US" altLang="zh-CN" sz="3600" dirty="0" smtClean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altLang="zh-CN" sz="3600" dirty="0">
              <a:solidFill>
                <a:srgbClr val="FF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50825" y="1052736"/>
            <a:ext cx="8642350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en-US" altLang="zh-CN" sz="5400" dirty="0">
                <a:solidFill>
                  <a:srgbClr val="070707"/>
                </a:solidFill>
                <a:ea typeface="隶书" panose="02010509060101010101" pitchFamily="49" charset="-122"/>
                <a:cs typeface="Times New Roman" panose="02020603050405020304" pitchFamily="18" charset="0"/>
              </a:rPr>
              <a:t>Unit 1</a:t>
            </a:r>
          </a:p>
          <a:p>
            <a:pPr algn="ctr" eaLnBrk="1" hangingPunct="1"/>
            <a:r>
              <a:rPr lang="en-US" altLang="zh-CN" sz="4800" dirty="0">
                <a:solidFill>
                  <a:srgbClr val="070707"/>
                </a:solidFill>
                <a:ea typeface="隶书" panose="020105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4800" dirty="0">
                <a:ea typeface="隶书" panose="02010509060101010101" pitchFamily="49" charset="-122"/>
                <a:cs typeface="Times New Roman" panose="02020603050405020304" pitchFamily="18" charset="0"/>
              </a:rPr>
              <a:t>Where did you go on vacation</a:t>
            </a:r>
            <a:r>
              <a:rPr lang="en-US" altLang="zh-CN" sz="4800" dirty="0" smtClean="0">
                <a:ea typeface="隶书" panose="02010509060101010101" pitchFamily="49" charset="-122"/>
                <a:cs typeface="Times New Roman" panose="02020603050405020304" pitchFamily="18" charset="0"/>
              </a:rPr>
              <a:t>?</a:t>
            </a:r>
            <a:r>
              <a:rPr lang="en-US" altLang="zh-CN" sz="5400" dirty="0" smtClean="0">
                <a:solidFill>
                  <a:srgbClr val="070707"/>
                </a:solidFill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5400" dirty="0">
              <a:solidFill>
                <a:srgbClr val="070707"/>
              </a:solidFill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0933" y="5805264"/>
            <a:ext cx="9164933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71600" y="496887"/>
            <a:ext cx="799306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/>
              <a:t>Imagine you are all foreigners on vacation in China. You meet each other at the airport on your way home. Talk about what you did on your vacation.</a:t>
            </a:r>
            <a:endParaRPr lang="zh-CN" altLang="en-US" sz="3200" dirty="0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250825" y="638175"/>
            <a:ext cx="647700" cy="5762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3600"/>
              <a:t>4</a:t>
            </a:r>
          </a:p>
        </p:txBody>
      </p:sp>
      <p:pic>
        <p:nvPicPr>
          <p:cNvPr id="14340" name="Picture 4" descr="2008119114919476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050" y="3141663"/>
            <a:ext cx="511175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可爱的男孩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2276475"/>
            <a:ext cx="2232025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女孩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588" y="2565400"/>
            <a:ext cx="17732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323850" y="620713"/>
            <a:ext cx="3455988" cy="1222375"/>
          </a:xfrm>
          <a:prstGeom prst="wedgeEllipseCallout">
            <a:avLst>
              <a:gd name="adj1" fmla="val -1032"/>
              <a:gd name="adj2" fmla="val 854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en-US" altLang="zh-CN"/>
              <a:t>Hi, my name’s</a:t>
            </a:r>
          </a:p>
          <a:p>
            <a:r>
              <a:rPr lang="en-US" altLang="zh-CN"/>
              <a:t>   Paul.</a:t>
            </a: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539750" y="4941888"/>
            <a:ext cx="2663825" cy="1295400"/>
          </a:xfrm>
          <a:prstGeom prst="wedgeEllipseCallout">
            <a:avLst>
              <a:gd name="adj1" fmla="val -296"/>
              <a:gd name="adj2" fmla="val -675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/>
              <a:t>I went to Nanjing.</a:t>
            </a: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3924300" y="628650"/>
            <a:ext cx="4751388" cy="1800225"/>
          </a:xfrm>
          <a:prstGeom prst="wedgeEllipseCallout">
            <a:avLst>
              <a:gd name="adj1" fmla="val 26787"/>
              <a:gd name="adj2" fmla="val 683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/>
              <a:t>Hi, Paul. I’m Anna. Where did you go on vacation?</a:t>
            </a: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3708400" y="4724400"/>
            <a:ext cx="5113338" cy="1827213"/>
          </a:xfrm>
          <a:prstGeom prst="wedgeEllipseCallout">
            <a:avLst>
              <a:gd name="adj1" fmla="val 22806"/>
              <a:gd name="adj2" fmla="val -65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/>
              <a:t>Oh, I went to Beijing. Did you do anything special in Nanjing?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39750" y="620713"/>
            <a:ext cx="4543425" cy="2519362"/>
            <a:chOff x="0" y="0"/>
            <a:chExt cx="3011" cy="2358"/>
          </a:xfrm>
        </p:grpSpPr>
        <p:pic>
          <p:nvPicPr>
            <p:cNvPr id="16393" name="Picture 3" descr="11942309626-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3000" cy="2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4" name="Text Box 4"/>
            <p:cNvSpPr txBox="1">
              <a:spLocks noChangeArrowheads="1"/>
            </p:cNvSpPr>
            <p:nvPr/>
          </p:nvSpPr>
          <p:spPr bwMode="auto">
            <a:xfrm>
              <a:off x="1813" y="45"/>
              <a:ext cx="1198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>
                  <a:solidFill>
                    <a:schemeClr val="bg1"/>
                  </a:solidFill>
                </a:rPr>
                <a:t>Shanghai</a:t>
              </a:r>
            </a:p>
          </p:txBody>
        </p:sp>
      </p:grpSp>
      <p:grpSp>
        <p:nvGrpSpPr>
          <p:cNvPr id="3" name="Group 5"/>
          <p:cNvGrpSpPr/>
          <p:nvPr/>
        </p:nvGrpSpPr>
        <p:grpSpPr bwMode="auto">
          <a:xfrm>
            <a:off x="539750" y="3500438"/>
            <a:ext cx="4408488" cy="2592387"/>
            <a:chOff x="0" y="0"/>
            <a:chExt cx="2880" cy="2160"/>
          </a:xfrm>
        </p:grpSpPr>
        <p:pic>
          <p:nvPicPr>
            <p:cNvPr id="16391" name="Picture 6" descr="132107159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880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Text Box 7"/>
            <p:cNvSpPr txBox="1">
              <a:spLocks noChangeArrowheads="1"/>
            </p:cNvSpPr>
            <p:nvPr/>
          </p:nvSpPr>
          <p:spPr bwMode="auto">
            <a:xfrm>
              <a:off x="1904" y="0"/>
              <a:ext cx="960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>
                  <a:solidFill>
                    <a:schemeClr val="bg1"/>
                  </a:solidFill>
                </a:rPr>
                <a:t>Tianjin</a:t>
              </a:r>
            </a:p>
          </p:txBody>
        </p:sp>
      </p:grpSp>
      <p:grpSp>
        <p:nvGrpSpPr>
          <p:cNvPr id="4" name="Group 8"/>
          <p:cNvGrpSpPr/>
          <p:nvPr/>
        </p:nvGrpSpPr>
        <p:grpSpPr bwMode="auto">
          <a:xfrm>
            <a:off x="4932363" y="2205038"/>
            <a:ext cx="3830637" cy="2852737"/>
            <a:chOff x="0" y="0"/>
            <a:chExt cx="2413" cy="1797"/>
          </a:xfrm>
        </p:grpSpPr>
        <p:pic>
          <p:nvPicPr>
            <p:cNvPr id="16389" name="Picture 9" descr="805_12431777696kC1"/>
            <p:cNvPicPr>
              <a:picLocks noChangeAspect="1" noChangeArrowheads="1"/>
            </p:cNvPicPr>
            <p:nvPr/>
          </p:nvPicPr>
          <p:blipFill>
            <a:blip r:embed="rId4" cstate="email"/>
            <a:srcRect l="-168"/>
            <a:stretch>
              <a:fillRect/>
            </a:stretch>
          </p:blipFill>
          <p:spPr bwMode="auto">
            <a:xfrm>
              <a:off x="0" y="0"/>
              <a:ext cx="2404" cy="1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Text Box 10"/>
            <p:cNvSpPr txBox="1">
              <a:spLocks noChangeArrowheads="1"/>
            </p:cNvSpPr>
            <p:nvPr/>
          </p:nvSpPr>
          <p:spPr bwMode="auto">
            <a:xfrm>
              <a:off x="1089" y="45"/>
              <a:ext cx="13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>
                  <a:solidFill>
                    <a:schemeClr val="bg1"/>
                  </a:solidFill>
                </a:rPr>
                <a:t>Chongqing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3203575" y="620713"/>
            <a:ext cx="302418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6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Self Check</a:t>
            </a:r>
            <a:endParaRPr lang="zh-CN" altLang="en-US" sz="3600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6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258888" y="1773238"/>
            <a:ext cx="7416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dirty="0"/>
              <a:t>Complete the conversations with the correct words in the box.</a:t>
            </a:r>
            <a:endParaRPr lang="zh-CN" altLang="en-US" sz="3600" dirty="0"/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539750" y="1916113"/>
            <a:ext cx="647700" cy="5762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3600"/>
              <a:t>1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84213" y="3141663"/>
            <a:ext cx="2087562" cy="30162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0000FF"/>
                </a:solidFill>
              </a:rPr>
              <a:t>anything</a:t>
            </a:r>
          </a:p>
          <a:p>
            <a:r>
              <a:rPr lang="en-US" altLang="zh-CN" sz="3200">
                <a:solidFill>
                  <a:srgbClr val="0000FF"/>
                </a:solidFill>
              </a:rPr>
              <a:t>everything</a:t>
            </a:r>
          </a:p>
          <a:p>
            <a:r>
              <a:rPr lang="en-US" altLang="zh-CN" sz="3200">
                <a:solidFill>
                  <a:srgbClr val="0000FF"/>
                </a:solidFill>
              </a:rPr>
              <a:t>nothing</a:t>
            </a:r>
          </a:p>
          <a:p>
            <a:r>
              <a:rPr lang="en-US" altLang="zh-CN" sz="3200">
                <a:solidFill>
                  <a:srgbClr val="0000FF"/>
                </a:solidFill>
              </a:rPr>
              <a:t>anyone</a:t>
            </a:r>
          </a:p>
          <a:p>
            <a:r>
              <a:rPr lang="en-US" altLang="zh-CN" sz="3200">
                <a:solidFill>
                  <a:srgbClr val="0000FF"/>
                </a:solidFill>
              </a:rPr>
              <a:t>everyone</a:t>
            </a:r>
          </a:p>
          <a:p>
            <a:r>
              <a:rPr lang="en-US" altLang="zh-CN" sz="3200">
                <a:solidFill>
                  <a:srgbClr val="0000FF"/>
                </a:solidFill>
              </a:rPr>
              <a:t>no one</a:t>
            </a:r>
            <a:endParaRPr lang="zh-CN" altLang="en-US" sz="3200">
              <a:solidFill>
                <a:srgbClr val="0000FF"/>
              </a:solidFill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916238" y="3500438"/>
            <a:ext cx="5616575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altLang="zh-CN" sz="3200"/>
              <a:t>1. A: Did ________ go on vacation with you last month?</a:t>
            </a:r>
          </a:p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altLang="zh-CN" sz="3200"/>
              <a:t>    B: Yes, my family went to the countryside with me.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716463" y="3500438"/>
            <a:ext cx="20875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3300"/>
                </a:solidFill>
              </a:rPr>
              <a:t>anyone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771775" y="836613"/>
            <a:ext cx="5616575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altLang="zh-CN" sz="3200"/>
              <a:t>2. A: Did your family go to the beach with you last weekend?</a:t>
            </a:r>
          </a:p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altLang="zh-CN" sz="3200"/>
              <a:t>    B: No. __________ from my family went, but my friend went with me.</a:t>
            </a:r>
          </a:p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altLang="zh-CN" sz="3200"/>
              <a:t>3. A: I didn’t bring back anything from Malaysia.</a:t>
            </a:r>
          </a:p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altLang="zh-CN" sz="3200"/>
              <a:t>    B: ___________ at all? Why not?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11188" y="1773238"/>
            <a:ext cx="2087562" cy="30162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0000FF"/>
                </a:solidFill>
              </a:rPr>
              <a:t>anything</a:t>
            </a:r>
          </a:p>
          <a:p>
            <a:r>
              <a:rPr lang="en-US" altLang="zh-CN" sz="3200">
                <a:solidFill>
                  <a:srgbClr val="0000FF"/>
                </a:solidFill>
              </a:rPr>
              <a:t>everything</a:t>
            </a:r>
          </a:p>
          <a:p>
            <a:r>
              <a:rPr lang="en-US" altLang="zh-CN" sz="3200">
                <a:solidFill>
                  <a:srgbClr val="0000FF"/>
                </a:solidFill>
              </a:rPr>
              <a:t>nothing</a:t>
            </a:r>
          </a:p>
          <a:p>
            <a:r>
              <a:rPr lang="en-US" altLang="zh-CN" sz="3200">
                <a:solidFill>
                  <a:srgbClr val="0000FF"/>
                </a:solidFill>
              </a:rPr>
              <a:t>anyone</a:t>
            </a:r>
          </a:p>
          <a:p>
            <a:r>
              <a:rPr lang="en-US" altLang="zh-CN" sz="3200">
                <a:solidFill>
                  <a:srgbClr val="0000FF"/>
                </a:solidFill>
              </a:rPr>
              <a:t>everyone</a:t>
            </a:r>
          </a:p>
          <a:p>
            <a:r>
              <a:rPr lang="en-US" altLang="zh-CN" sz="3200">
                <a:solidFill>
                  <a:srgbClr val="0000FF"/>
                </a:solidFill>
              </a:rPr>
              <a:t>no one</a:t>
            </a:r>
            <a:endParaRPr lang="zh-CN" altLang="en-US" sz="3200">
              <a:solidFill>
                <a:srgbClr val="0000FF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00563" y="1916113"/>
            <a:ext cx="20875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3300"/>
                </a:solidFill>
              </a:rPr>
              <a:t>No one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851275" y="4652963"/>
            <a:ext cx="20875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3300"/>
                </a:solidFill>
              </a:rPr>
              <a:t>Nothing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916238" y="1125538"/>
            <a:ext cx="5616575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altLang="zh-CN" sz="3200"/>
              <a:t>4. A: Did you buy _________ in the shopping center?</a:t>
            </a:r>
          </a:p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altLang="zh-CN" sz="3200"/>
              <a:t>    B: No, I didn’t. _________ was very expensive.</a:t>
            </a:r>
          </a:p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altLang="zh-CN" sz="3200"/>
              <a:t>5. A: How was the volleyball game yesterday?</a:t>
            </a:r>
          </a:p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altLang="zh-CN" sz="3200"/>
              <a:t>    B: Great! ____________ had a fun time!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84213" y="1700213"/>
            <a:ext cx="2087562" cy="30162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0000FF"/>
                </a:solidFill>
              </a:rPr>
              <a:t>anything</a:t>
            </a:r>
          </a:p>
          <a:p>
            <a:r>
              <a:rPr lang="en-US" altLang="zh-CN" sz="3200">
                <a:solidFill>
                  <a:srgbClr val="0000FF"/>
                </a:solidFill>
              </a:rPr>
              <a:t>everything</a:t>
            </a:r>
          </a:p>
          <a:p>
            <a:r>
              <a:rPr lang="en-US" altLang="zh-CN" sz="3200">
                <a:solidFill>
                  <a:srgbClr val="0000FF"/>
                </a:solidFill>
              </a:rPr>
              <a:t>nothing</a:t>
            </a:r>
          </a:p>
          <a:p>
            <a:r>
              <a:rPr lang="en-US" altLang="zh-CN" sz="3200">
                <a:solidFill>
                  <a:srgbClr val="0000FF"/>
                </a:solidFill>
              </a:rPr>
              <a:t>anyone</a:t>
            </a:r>
          </a:p>
          <a:p>
            <a:r>
              <a:rPr lang="en-US" altLang="zh-CN" sz="3200">
                <a:solidFill>
                  <a:srgbClr val="0000FF"/>
                </a:solidFill>
              </a:rPr>
              <a:t>everyone</a:t>
            </a:r>
          </a:p>
          <a:p>
            <a:r>
              <a:rPr lang="en-US" altLang="zh-CN" sz="3200">
                <a:solidFill>
                  <a:srgbClr val="0000FF"/>
                </a:solidFill>
              </a:rPr>
              <a:t>no one</a:t>
            </a:r>
            <a:endParaRPr lang="zh-CN" altLang="en-US" sz="3200">
              <a:solidFill>
                <a:srgbClr val="0000FF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227763" y="1125538"/>
            <a:ext cx="20875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3300"/>
                </a:solidFill>
              </a:rPr>
              <a:t>anything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011863" y="2205038"/>
            <a:ext cx="23749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3300"/>
                </a:solidFill>
              </a:rPr>
              <a:t>Everything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364163" y="4437063"/>
            <a:ext cx="20875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3300"/>
                </a:solidFill>
              </a:rPr>
              <a:t>Everyone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2"/>
          <p:cNvSpPr>
            <a:spLocks noChangeArrowheads="1"/>
          </p:cNvSpPr>
          <p:nvPr/>
        </p:nvSpPr>
        <p:spPr bwMode="auto">
          <a:xfrm>
            <a:off x="468313" y="666750"/>
            <a:ext cx="647700" cy="5762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3600"/>
              <a:t>2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116013" y="523875"/>
            <a:ext cx="77771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/>
              <a:t>Complete the passage with the correct forms of the verbs in brackets.</a:t>
            </a:r>
            <a:endParaRPr lang="zh-CN" altLang="en-US" sz="36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84213" y="1844675"/>
            <a:ext cx="80645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/>
              <a:t>Last August, our class _______ (do) something very special on our school trip. We _______ (go) to Mount Tai. We _______ (start) our trip at 12:00 at night. Everyone in our class _______ (take) a bag with some food and water. After three hours, someone looked at the map and _______ (find) out we </a:t>
            </a:r>
            <a:r>
              <a:rPr lang="en-US" altLang="zh-CN"/>
              <a:t>________ </a:t>
            </a:r>
            <a:r>
              <a:rPr lang="en-US" altLang="zh-CN" sz="3200"/>
              <a:t>(be, not) anywhere near the top. </a:t>
            </a:r>
            <a:endParaRPr lang="zh-CN" altLang="en-US" sz="320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356100" y="1844675"/>
            <a:ext cx="20875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3300"/>
                </a:solidFill>
              </a:rPr>
              <a:t>did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900113" y="27813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3300"/>
                </a:solidFill>
              </a:rPr>
              <a:t>went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156325" y="2781300"/>
            <a:ext cx="1511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3300"/>
                </a:solidFill>
              </a:rPr>
              <a:t>started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555875" y="3789363"/>
            <a:ext cx="20875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3300"/>
                </a:solidFill>
              </a:rPr>
              <a:t>took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787900" y="4797425"/>
            <a:ext cx="20875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3300"/>
                </a:solidFill>
              </a:rPr>
              <a:t>found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755650" y="5229225"/>
            <a:ext cx="20875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3300"/>
                </a:solidFill>
              </a:rPr>
              <a:t>weren’t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  <p:bldP spid="20487" grpId="0"/>
      <p:bldP spid="20488" grpId="0"/>
      <p:bldP spid="20489" grpId="0"/>
      <p:bldP spid="204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4213" y="1125538"/>
            <a:ext cx="7991475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/>
              <a:t>My legs _______ (be) so tired that I wanted to stop. My classmates _______ (tell) me to keep going, so I _______ (go) on. At 5:00 a.m., we got to the top! Everyone _______ (jump) up and down in excitement. Twenty minutes later, the sun _______ (start) to come up. It was so beautiful that we_______ (forget) about the last five hours!</a:t>
            </a:r>
            <a:endParaRPr lang="zh-CN" altLang="en-US" sz="320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339975" y="1125538"/>
            <a:ext cx="20875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3300"/>
                </a:solidFill>
              </a:rPr>
              <a:t>were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427538" y="1700213"/>
            <a:ext cx="20875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3300"/>
                </a:solidFill>
              </a:rPr>
              <a:t>told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779838" y="2276475"/>
            <a:ext cx="20875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3300"/>
                </a:solidFill>
              </a:rPr>
              <a:t>went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516688" y="2708275"/>
            <a:ext cx="20875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3300"/>
                </a:solidFill>
              </a:rPr>
              <a:t>jumped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572000" y="3860800"/>
            <a:ext cx="20875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3300"/>
                </a:solidFill>
              </a:rPr>
              <a:t>started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092950" y="4365625"/>
            <a:ext cx="1296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3300"/>
                </a:solidFill>
              </a:rPr>
              <a:t>forgot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  <p:bldP spid="21509" grpId="0"/>
      <p:bldP spid="21510" grpId="0"/>
      <p:bldP spid="21511" grpId="0"/>
      <p:bldP spid="215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1042988" y="1700213"/>
            <a:ext cx="7777162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/>
            <a:r>
              <a:rPr lang="en-US" altLang="zh-CN" dirty="0">
                <a:solidFill>
                  <a:srgbClr val="6600FF"/>
                </a:solidFill>
                <a:cs typeface="Times New Roman" panose="02020603050405020304" pitchFamily="18" charset="0"/>
              </a:rPr>
              <a:t>1. Simple past tense: </a:t>
            </a:r>
          </a:p>
          <a:p>
            <a:pPr marL="514350" indent="-514350"/>
            <a:r>
              <a:rPr lang="en-US" altLang="zh-CN" dirty="0">
                <a:cs typeface="Times New Roman" panose="02020603050405020304" pitchFamily="18" charset="0"/>
              </a:rPr>
              <a:t>    do</a:t>
            </a:r>
            <a:r>
              <a:rPr lang="zh-CN" altLang="en-US" dirty="0">
                <a:cs typeface="Times New Roman" panose="02020603050405020304" pitchFamily="18" charset="0"/>
              </a:rPr>
              <a:t>→</a:t>
            </a:r>
            <a:r>
              <a:rPr lang="en-US" altLang="zh-CN" dirty="0">
                <a:cs typeface="Times New Roman" panose="02020603050405020304" pitchFamily="18" charset="0"/>
              </a:rPr>
              <a:t>did  am/is</a:t>
            </a:r>
            <a:r>
              <a:rPr lang="zh-CN" altLang="en-US" dirty="0">
                <a:cs typeface="Times New Roman" panose="02020603050405020304" pitchFamily="18" charset="0"/>
              </a:rPr>
              <a:t> →</a:t>
            </a:r>
            <a:r>
              <a:rPr lang="en-US" altLang="zh-CN" dirty="0">
                <a:cs typeface="Times New Roman" panose="02020603050405020304" pitchFamily="18" charset="0"/>
              </a:rPr>
              <a:t>was  are </a:t>
            </a:r>
            <a:r>
              <a:rPr lang="zh-CN" altLang="en-US" dirty="0">
                <a:cs typeface="Times New Roman" panose="02020603050405020304" pitchFamily="18" charset="0"/>
              </a:rPr>
              <a:t>→ </a:t>
            </a:r>
            <a:r>
              <a:rPr lang="en-US" altLang="zh-CN" dirty="0">
                <a:cs typeface="Times New Roman" panose="02020603050405020304" pitchFamily="18" charset="0"/>
              </a:rPr>
              <a:t>were  </a:t>
            </a:r>
            <a:r>
              <a:rPr lang="en-US" altLang="zh-CN" i="1" dirty="0">
                <a:cs typeface="Times New Roman" panose="02020603050405020304" pitchFamily="18" charset="0"/>
              </a:rPr>
              <a:t>v</a:t>
            </a:r>
            <a:r>
              <a:rPr lang="en-US" altLang="zh-CN" dirty="0">
                <a:cs typeface="Times New Roman" panose="02020603050405020304" pitchFamily="18" charset="0"/>
              </a:rPr>
              <a:t>. </a:t>
            </a:r>
            <a:r>
              <a:rPr lang="zh-CN" altLang="en-US" dirty="0">
                <a:cs typeface="Times New Roman" panose="02020603050405020304" pitchFamily="18" charset="0"/>
              </a:rPr>
              <a:t>→</a:t>
            </a:r>
            <a:r>
              <a:rPr lang="en-US" altLang="zh-CN" i="1" dirty="0">
                <a:cs typeface="Times New Roman" panose="02020603050405020304" pitchFamily="18" charset="0"/>
              </a:rPr>
              <a:t>v</a:t>
            </a:r>
            <a:r>
              <a:rPr lang="en-US" altLang="zh-CN" dirty="0">
                <a:cs typeface="Times New Roman" panose="02020603050405020304" pitchFamily="18" charset="0"/>
              </a:rPr>
              <a:t>.-</a:t>
            </a:r>
            <a:r>
              <a:rPr lang="en-US" altLang="zh-CN" dirty="0" err="1">
                <a:cs typeface="Times New Roman" panose="02020603050405020304" pitchFamily="18" charset="0"/>
              </a:rPr>
              <a:t>ed</a:t>
            </a:r>
            <a:endParaRPr lang="en-US" altLang="zh-CN" dirty="0">
              <a:cs typeface="Times New Roman" panose="02020603050405020304" pitchFamily="18" charset="0"/>
            </a:endParaRPr>
          </a:p>
          <a:p>
            <a:pPr marL="514350" indent="-514350">
              <a:spcBef>
                <a:spcPts val="1200"/>
              </a:spcBef>
            </a:pPr>
            <a:r>
              <a:rPr lang="en-US" altLang="zh-CN" dirty="0">
                <a:solidFill>
                  <a:srgbClr val="6600FF"/>
                </a:solidFill>
                <a:cs typeface="Times New Roman" panose="02020603050405020304" pitchFamily="18" charset="0"/>
              </a:rPr>
              <a:t>2. </a:t>
            </a:r>
            <a:r>
              <a:rPr lang="en-US" altLang="zh-CN" dirty="0">
                <a:solidFill>
                  <a:srgbClr val="6600FF"/>
                </a:solidFill>
              </a:rPr>
              <a:t>Indefinite pronouns: </a:t>
            </a:r>
          </a:p>
          <a:p>
            <a:pPr marL="514350" indent="-514350"/>
            <a:r>
              <a:rPr lang="en-US" altLang="zh-CN" dirty="0">
                <a:cs typeface="Times New Roman" panose="02020603050405020304" pitchFamily="18" charset="0"/>
              </a:rPr>
              <a:t>    something, someone, anything, anybody…</a:t>
            </a:r>
          </a:p>
          <a:p>
            <a:pPr marL="514350" indent="-514350">
              <a:spcBef>
                <a:spcPts val="1200"/>
              </a:spcBef>
            </a:pPr>
            <a:r>
              <a:rPr lang="en-US" altLang="zh-CN" dirty="0">
                <a:solidFill>
                  <a:srgbClr val="6600FF"/>
                </a:solidFill>
                <a:cs typeface="Times New Roman" panose="02020603050405020304" pitchFamily="18" charset="0"/>
              </a:rPr>
              <a:t>3. Sentence patterns:</a:t>
            </a:r>
          </a:p>
          <a:p>
            <a:pPr marL="514350" indent="-514350"/>
            <a:r>
              <a:rPr lang="en-US" altLang="zh-CN" dirty="0">
                <a:cs typeface="Times New Roman" panose="02020603050405020304" pitchFamily="18" charset="0"/>
              </a:rPr>
              <a:t>    — Where did you go on vacation?</a:t>
            </a:r>
          </a:p>
          <a:p>
            <a:pPr marL="514350" indent="-514350"/>
            <a:r>
              <a:rPr lang="en-US" altLang="zh-CN" dirty="0">
                <a:cs typeface="Times New Roman" panose="02020603050405020304" pitchFamily="18" charset="0"/>
              </a:rPr>
              <a:t>    — I went to …</a:t>
            </a:r>
          </a:p>
          <a:p>
            <a:pPr marL="514350" indent="-514350"/>
            <a:r>
              <a:rPr lang="en-US" altLang="zh-CN" dirty="0">
                <a:cs typeface="Times New Roman" panose="02020603050405020304" pitchFamily="18" charset="0"/>
              </a:rPr>
              <a:t>    — Did you …?</a:t>
            </a:r>
          </a:p>
          <a:p>
            <a:pPr marL="514350" indent="-514350"/>
            <a:r>
              <a:rPr lang="en-US" altLang="zh-CN" dirty="0">
                <a:cs typeface="Times New Roman" panose="02020603050405020304" pitchFamily="18" charset="0"/>
              </a:rPr>
              <a:t>    — Yes, …did. / No, …didn’t.</a:t>
            </a:r>
          </a:p>
        </p:txBody>
      </p:sp>
      <p:pic>
        <p:nvPicPr>
          <p:cNvPr id="22531" name="Picture 5" descr="2009102116895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3357563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图片 5" descr="框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706438"/>
            <a:ext cx="3387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28"/>
          <p:cNvSpPr txBox="1">
            <a:spLocks noChangeArrowheads="1"/>
          </p:cNvSpPr>
          <p:nvPr/>
        </p:nvSpPr>
        <p:spPr bwMode="auto">
          <a:xfrm>
            <a:off x="3059113" y="790575"/>
            <a:ext cx="2736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000" dirty="0">
                <a:solidFill>
                  <a:srgbClr val="FF0000"/>
                </a:solidFill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7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3276600" y="765175"/>
            <a:ext cx="2530475" cy="10080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3600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Homework</a:t>
            </a:r>
            <a:endParaRPr lang="zh-CN" altLang="en-US" sz="3600" kern="10" dirty="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84213" y="2349500"/>
            <a:ext cx="77755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/>
              <a:t>1. Complete Self Check on Page 8.</a:t>
            </a:r>
          </a:p>
          <a:p>
            <a:pPr eaLnBrk="1" hangingPunct="1"/>
            <a:r>
              <a:rPr lang="zh-CN" altLang="en-US" sz="3200" dirty="0"/>
              <a:t>2. Work on your diary entry and make sure  </a:t>
            </a:r>
            <a:endParaRPr lang="en-US" altLang="zh-CN" sz="3200" dirty="0"/>
          </a:p>
          <a:p>
            <a:pPr eaLnBrk="1" hangingPunct="1"/>
            <a:r>
              <a:rPr lang="en-US" altLang="zh-CN" sz="3200" dirty="0"/>
              <a:t>    </a:t>
            </a:r>
            <a:r>
              <a:rPr lang="zh-CN" altLang="en-US" sz="3200" dirty="0"/>
              <a:t>there are no mistakes. Then, write it   </a:t>
            </a:r>
            <a:endParaRPr lang="en-US" altLang="zh-CN" sz="3200" dirty="0"/>
          </a:p>
          <a:p>
            <a:pPr eaLnBrk="1" hangingPunct="1"/>
            <a:r>
              <a:rPr lang="en-US" altLang="zh-CN" sz="3200" dirty="0"/>
              <a:t>    </a:t>
            </a:r>
            <a:r>
              <a:rPr lang="zh-CN" altLang="en-US" sz="3200" dirty="0"/>
              <a:t>down in your exercise book.</a:t>
            </a:r>
          </a:p>
        </p:txBody>
      </p:sp>
      <p:pic>
        <p:nvPicPr>
          <p:cNvPr id="23556" name="图片 3" descr="图片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32588" y="4724400"/>
            <a:ext cx="2154237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7" name="Rectangle 3"/>
          <p:cNvSpPr>
            <a:spLocks noChangeArrowheads="1"/>
          </p:cNvSpPr>
          <p:nvPr/>
        </p:nvSpPr>
        <p:spPr bwMode="auto">
          <a:xfrm>
            <a:off x="250825" y="1477963"/>
            <a:ext cx="8424863" cy="5046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kumimoji="1" lang="en-US" altLang="zh-CN" sz="3200" dirty="0">
                <a:solidFill>
                  <a:srgbClr val="6600FF"/>
                </a:solidFill>
                <a:latin typeface="+mn-lt"/>
                <a:ea typeface="宋体" panose="02010600030101010101" pitchFamily="2" charset="-122"/>
              </a:rPr>
              <a:t> Key words &amp; phrases:</a:t>
            </a:r>
          </a:p>
          <a:p>
            <a:pPr fontAlgn="t">
              <a:buFont typeface="Arial" panose="020B0604020202020204" pitchFamily="34" charset="0"/>
              <a:buNone/>
              <a:defRPr/>
            </a:pPr>
            <a:r>
              <a:rPr lang="en-US" altLang="zh-CN" b="0" dirty="0">
                <a:ea typeface="宋体" panose="02010600030101010101" pitchFamily="2" charset="-122"/>
              </a:rPr>
              <a:t>     duck</a:t>
            </a:r>
            <a:r>
              <a:rPr lang="zh-CN" altLang="zh-CN" b="0" dirty="0">
                <a:ea typeface="宋体" panose="02010600030101010101" pitchFamily="2" charset="-122"/>
              </a:rPr>
              <a:t>，</a:t>
            </a:r>
            <a:r>
              <a:rPr lang="en-US" altLang="zh-CN" b="0" dirty="0">
                <a:ea typeface="宋体" panose="02010600030101010101" pitchFamily="2" charset="-122"/>
              </a:rPr>
              <a:t>dislike</a:t>
            </a:r>
            <a:r>
              <a:rPr lang="zh-CN" altLang="zh-CN" b="0" dirty="0">
                <a:ea typeface="宋体" panose="02010600030101010101" pitchFamily="2" charset="-122"/>
              </a:rPr>
              <a:t>，</a:t>
            </a:r>
            <a:r>
              <a:rPr lang="en-US" altLang="zh-CN" b="0" dirty="0">
                <a:ea typeface="宋体" panose="02010600030101010101" pitchFamily="2" charset="-122"/>
              </a:rPr>
              <a:t>take photos</a:t>
            </a:r>
            <a:r>
              <a:rPr lang="zh-CN" altLang="zh-CN" b="0" dirty="0">
                <a:ea typeface="宋体" panose="02010600030101010101" pitchFamily="2" charset="-122"/>
              </a:rPr>
              <a:t>，</a:t>
            </a:r>
            <a:r>
              <a:rPr lang="en-US" altLang="zh-CN" b="0" dirty="0" err="1">
                <a:ea typeface="宋体" panose="02010600030101010101" pitchFamily="2" charset="-122"/>
              </a:rPr>
              <a:t>Tian'anmen</a:t>
            </a:r>
            <a:r>
              <a:rPr lang="en-US" altLang="zh-CN" b="0" dirty="0">
                <a:ea typeface="宋体" panose="02010600030101010101" pitchFamily="2" charset="-122"/>
              </a:rPr>
              <a:t> Square</a:t>
            </a:r>
            <a:r>
              <a:rPr lang="zh-CN" altLang="zh-CN" b="0" dirty="0">
                <a:ea typeface="宋体" panose="02010600030101010101" pitchFamily="2" charset="-122"/>
              </a:rPr>
              <a:t>，</a:t>
            </a:r>
            <a:r>
              <a:rPr lang="en-US" altLang="zh-CN" b="0" dirty="0">
                <a:ea typeface="宋体" panose="02010600030101010101" pitchFamily="2" charset="-122"/>
              </a:rPr>
              <a:t>  </a:t>
            </a:r>
          </a:p>
          <a:p>
            <a:pPr fontAlgn="t">
              <a:buFont typeface="Arial" panose="020B0604020202020204" pitchFamily="34" charset="0"/>
              <a:buNone/>
              <a:defRPr/>
            </a:pPr>
            <a:r>
              <a:rPr lang="en-US" altLang="zh-CN" b="0" dirty="0">
                <a:ea typeface="宋体" panose="02010600030101010101" pitchFamily="2" charset="-122"/>
              </a:rPr>
              <a:t>     the Palace Museum</a:t>
            </a:r>
            <a:r>
              <a:rPr lang="zh-CN" altLang="zh-CN" b="0" dirty="0">
                <a:ea typeface="宋体" panose="02010600030101010101" pitchFamily="2" charset="-122"/>
              </a:rPr>
              <a:t>，</a:t>
            </a:r>
            <a:r>
              <a:rPr lang="en-US" altLang="zh-CN" b="0" dirty="0">
                <a:ea typeface="宋体" panose="02010600030101010101" pitchFamily="2" charset="-122"/>
              </a:rPr>
              <a:t>bring back</a:t>
            </a:r>
            <a:r>
              <a:rPr lang="zh-CN" altLang="zh-CN" b="0" dirty="0">
                <a:ea typeface="宋体" panose="02010600030101010101" pitchFamily="2" charset="-122"/>
              </a:rPr>
              <a:t>，</a:t>
            </a:r>
            <a:r>
              <a:rPr lang="en-US" altLang="zh-CN" b="0" dirty="0">
                <a:ea typeface="宋体" panose="02010600030101010101" pitchFamily="2" charset="-122"/>
              </a:rPr>
              <a:t>shopping center</a:t>
            </a:r>
            <a:r>
              <a:rPr lang="zh-CN" altLang="zh-CN" b="0" dirty="0">
                <a:ea typeface="宋体" panose="02010600030101010101" pitchFamily="2" charset="-122"/>
              </a:rPr>
              <a:t>，</a:t>
            </a:r>
            <a:r>
              <a:rPr lang="en-US" altLang="zh-CN" b="0" dirty="0">
                <a:ea typeface="宋体" panose="02010600030101010101" pitchFamily="2" charset="-122"/>
              </a:rPr>
              <a:t>  </a:t>
            </a:r>
          </a:p>
          <a:p>
            <a:pPr fontAlgn="t">
              <a:buFont typeface="Arial" panose="020B0604020202020204" pitchFamily="34" charset="0"/>
              <a:buNone/>
              <a:defRPr/>
            </a:pPr>
            <a:r>
              <a:rPr lang="en-US" altLang="zh-CN" b="0" dirty="0">
                <a:ea typeface="宋体" panose="02010600030101010101" pitchFamily="2" charset="-122"/>
              </a:rPr>
              <a:t>     have a fun time</a:t>
            </a:r>
            <a:r>
              <a:rPr lang="zh-CN" altLang="zh-CN" b="0" dirty="0">
                <a:ea typeface="宋体" panose="02010600030101010101" pitchFamily="2" charset="-122"/>
              </a:rPr>
              <a:t>，</a:t>
            </a:r>
            <a:r>
              <a:rPr lang="en-US" altLang="zh-CN" b="0" dirty="0">
                <a:ea typeface="宋体" panose="02010600030101010101" pitchFamily="2" charset="-122"/>
              </a:rPr>
              <a:t>school trip</a:t>
            </a:r>
            <a:r>
              <a:rPr lang="zh-CN" altLang="zh-CN" b="0" dirty="0">
                <a:ea typeface="宋体" panose="02010600030101010101" pitchFamily="2" charset="-122"/>
              </a:rPr>
              <a:t>，</a:t>
            </a:r>
            <a:r>
              <a:rPr lang="en-US" altLang="zh-CN" b="0" dirty="0">
                <a:ea typeface="宋体" panose="02010600030101010101" pitchFamily="2" charset="-122"/>
              </a:rPr>
              <a:t>come up</a:t>
            </a:r>
          </a:p>
          <a:p>
            <a:pPr fontAlgn="t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kumimoji="1" lang="en-US" altLang="zh-CN" sz="3200" dirty="0">
                <a:solidFill>
                  <a:srgbClr val="6600FF"/>
                </a:solidFill>
                <a:latin typeface="+mn-lt"/>
                <a:ea typeface="宋体" panose="02010600030101010101" pitchFamily="2" charset="-122"/>
              </a:rPr>
              <a:t> Key sentences: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kumimoji="1" lang="en-US" altLang="zh-CN" b="0" dirty="0"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b="0" dirty="0">
                <a:ea typeface="宋体" panose="02010600030101010101" pitchFamily="2" charset="-122"/>
              </a:rPr>
              <a:t>1. How did you feel about the trip?</a:t>
            </a:r>
            <a:endParaRPr lang="zh-CN" altLang="zh-CN" b="0" dirty="0"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zh-CN" altLang="zh-CN" b="0" dirty="0">
                <a:ea typeface="宋体" panose="02010600030101010101" pitchFamily="2" charset="-122"/>
              </a:rPr>
              <a:t>　</a:t>
            </a:r>
            <a:r>
              <a:rPr lang="en-US" altLang="zh-CN" b="0" dirty="0">
                <a:ea typeface="宋体" panose="02010600030101010101" pitchFamily="2" charset="-122"/>
              </a:rPr>
              <a:t>2. It was so beautiful that we forgot about the last five 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b="0" dirty="0">
                <a:ea typeface="宋体" panose="02010600030101010101" pitchFamily="2" charset="-122"/>
              </a:rPr>
              <a:t>        hours!</a:t>
            </a:r>
            <a:endParaRPr lang="zh-CN" altLang="zh-CN" b="0" dirty="0">
              <a:ea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kumimoji="1" lang="en-US" altLang="zh-CN" sz="3200" dirty="0">
                <a:solidFill>
                  <a:srgbClr val="6600FF"/>
                </a:solidFill>
                <a:latin typeface="+mn-lt"/>
                <a:ea typeface="宋体" panose="02010600030101010101" pitchFamily="2" charset="-122"/>
              </a:rPr>
              <a:t> Write a travel diary </a:t>
            </a:r>
            <a:r>
              <a:rPr lang="en-US" altLang="zh-CN" sz="3200" dirty="0">
                <a:solidFill>
                  <a:srgbClr val="6600FF"/>
                </a:solidFill>
                <a:latin typeface="+mn-lt"/>
                <a:ea typeface="宋体" panose="02010600030101010101" pitchFamily="2" charset="-122"/>
              </a:rPr>
              <a:t>about your past    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6600FF"/>
                </a:solidFill>
                <a:latin typeface="+mn-lt"/>
                <a:ea typeface="宋体" panose="02010600030101010101" pitchFamily="2" charset="-122"/>
              </a:rPr>
              <a:t>    events.</a:t>
            </a:r>
            <a:endParaRPr kumimoji="1" lang="en-US" altLang="zh-CN" sz="3200" dirty="0">
              <a:solidFill>
                <a:srgbClr val="6600FF"/>
              </a:solidFill>
              <a:latin typeface="+mn-lt"/>
              <a:ea typeface="宋体" panose="02010600030101010101" pitchFamily="2" charset="-122"/>
            </a:endParaRPr>
          </a:p>
        </p:txBody>
      </p:sp>
      <p:pic>
        <p:nvPicPr>
          <p:cNvPr id="6147" name="Picture 19" descr="asdaq d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652463"/>
            <a:ext cx="1703388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4101"/>
          <p:cNvSpPr txBox="1"/>
          <p:nvPr/>
        </p:nvSpPr>
        <p:spPr bwMode="auto">
          <a:xfrm>
            <a:off x="500063" y="692150"/>
            <a:ext cx="1714500" cy="446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2300">
                <a:solidFill>
                  <a:schemeClr val="tx1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rPr>
              <a:t>学习目标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250825" y="692150"/>
            <a:ext cx="806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6600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Enjoy the beautiful scenery——</a:t>
            </a:r>
            <a:endParaRPr lang="zh-CN" altLang="en-US" sz="3600">
              <a:solidFill>
                <a:srgbClr val="6600FF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2" name="U1 北京城市宣传片.wmv">
            <a:hlinkClick r:id="" action="ppaction://media"/>
          </p:cNvPr>
          <p:cNvPicPr>
            <a:picLocks noRo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1762125"/>
            <a:ext cx="6330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6" descr="C:\Users\Administrator\AppData\Roaming\Tencent\Users\2737460587\QQ\WinTemp\RichOle\UCZA}OY`@UYA)0O)Z}8@EP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6525" y="1738313"/>
            <a:ext cx="6330950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" fill="hold" display="1">
                  <p:stCondLst>
                    <p:cond delay="indefinite"/>
                  </p:stCondLst>
                  <p:endCondLst>
                    <p:cond evt="onNext" delay="indefinite">
                      <p:tgtEl>
                        <p:sldTgt/>
                      </p:tgtEl>
                    </p:cond>
                    <p:cond evt="onPrev" delay="indefinite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116013" y="404813"/>
            <a:ext cx="6985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chemeClr val="tx2"/>
                </a:solidFill>
              </a:rPr>
              <a:t>Where did you go on vacation?</a:t>
            </a:r>
          </a:p>
          <a:p>
            <a:pPr algn="ctr" eaLnBrk="1" hangingPunct="1"/>
            <a:r>
              <a:rPr lang="en-US" altLang="zh-CN" sz="3600" dirty="0">
                <a:solidFill>
                  <a:schemeClr val="tx2"/>
                </a:solidFill>
              </a:rPr>
              <a:t>Do you know these places?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5250" y="5387975"/>
            <a:ext cx="2298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err="1">
                <a:solidFill>
                  <a:srgbClr val="0000FF"/>
                </a:solidFill>
              </a:rPr>
              <a:t>Tian’anmen</a:t>
            </a:r>
            <a:endParaRPr lang="en-US" altLang="zh-CN" sz="32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zh-CN" sz="3200" dirty="0">
                <a:solidFill>
                  <a:srgbClr val="0000FF"/>
                </a:solidFill>
              </a:rPr>
              <a:t> Square</a:t>
            </a:r>
          </a:p>
        </p:txBody>
      </p:sp>
      <p:pic>
        <p:nvPicPr>
          <p:cNvPr id="8196" name="Picture 4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5250" y="1704975"/>
            <a:ext cx="27273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2177138_093128009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59100" y="1704975"/>
            <a:ext cx="31178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786063" y="5776913"/>
            <a:ext cx="35702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00FF"/>
                </a:solidFill>
              </a:rPr>
              <a:t>the Palace Museum</a:t>
            </a:r>
          </a:p>
        </p:txBody>
      </p:sp>
      <p:pic>
        <p:nvPicPr>
          <p:cNvPr id="8199" name="Picture 2" descr="263-596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1888" y="1706563"/>
            <a:ext cx="2779712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211888" y="5153025"/>
            <a:ext cx="30273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00FF"/>
                </a:solidFill>
              </a:rPr>
              <a:t>a Beijing </a:t>
            </a:r>
            <a:r>
              <a:rPr lang="en-US" altLang="zh-CN" sz="3200" i="1">
                <a:solidFill>
                  <a:srgbClr val="0000FF"/>
                </a:solidFill>
              </a:rPr>
              <a:t>hutong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7171" grpId="0"/>
      <p:bldP spid="81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9750" y="908050"/>
            <a:ext cx="860425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0000"/>
              </a:spcBef>
            </a:pPr>
            <a:r>
              <a:rPr lang="en-US" altLang="zh-CN" sz="3600" dirty="0">
                <a:solidFill>
                  <a:schemeClr val="tx2"/>
                </a:solidFill>
              </a:rPr>
              <a:t>Did you go to the places before? </a:t>
            </a:r>
          </a:p>
          <a:p>
            <a:pPr eaLnBrk="1" hangingPunct="1">
              <a:lnSpc>
                <a:spcPct val="120000"/>
              </a:lnSpc>
              <a:spcBef>
                <a:spcPct val="10000"/>
              </a:spcBef>
            </a:pPr>
            <a:r>
              <a:rPr lang="en-US" altLang="zh-CN" sz="3600" dirty="0">
                <a:solidFill>
                  <a:schemeClr val="tx2"/>
                </a:solidFill>
              </a:rPr>
              <a:t>If you did, when did you go? </a:t>
            </a:r>
          </a:p>
          <a:p>
            <a:pPr eaLnBrk="1" hangingPunct="1">
              <a:lnSpc>
                <a:spcPct val="120000"/>
              </a:lnSpc>
              <a:spcBef>
                <a:spcPct val="10000"/>
              </a:spcBef>
            </a:pPr>
            <a:r>
              <a:rPr lang="en-US" altLang="zh-CN" sz="3600" dirty="0">
                <a:solidFill>
                  <a:schemeClr val="tx2"/>
                </a:solidFill>
              </a:rPr>
              <a:t>What do you think of the places? </a:t>
            </a:r>
          </a:p>
          <a:p>
            <a:pPr eaLnBrk="1" hangingPunct="1">
              <a:lnSpc>
                <a:spcPct val="120000"/>
              </a:lnSpc>
              <a:spcBef>
                <a:spcPct val="10000"/>
              </a:spcBef>
            </a:pPr>
            <a:r>
              <a:rPr lang="en-US" altLang="zh-CN" sz="3600" dirty="0">
                <a:solidFill>
                  <a:schemeClr val="tx2"/>
                </a:solidFill>
              </a:rPr>
              <a:t>If you didn’t, can you describe them out?</a:t>
            </a:r>
          </a:p>
        </p:txBody>
      </p:sp>
      <p:pic>
        <p:nvPicPr>
          <p:cNvPr id="9219" name="Picture 3" descr="龙猫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4005263"/>
            <a:ext cx="3144837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323850" y="638175"/>
            <a:ext cx="720725" cy="5762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3600"/>
              <a:t>3a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042988" y="404813"/>
            <a:ext cx="785018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/>
              <a:t>Complete the diary entry about a trip to one of these places.</a:t>
            </a:r>
          </a:p>
          <a:p>
            <a:r>
              <a:rPr lang="en-US" altLang="zh-CN" sz="3200"/>
              <a:t>Use the words and phrases in the box to help you.</a:t>
            </a:r>
            <a:endParaRPr lang="zh-CN" altLang="en-US" sz="320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258888" y="4222750"/>
            <a:ext cx="6624637" cy="2227263"/>
          </a:xfrm>
          <a:prstGeom prst="rect">
            <a:avLst/>
          </a:prstGeom>
          <a:solidFill>
            <a:srgbClr val="FFCC99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  </a:t>
            </a:r>
            <a:r>
              <a:rPr lang="en-US" altLang="zh-CN">
                <a:solidFill>
                  <a:srgbClr val="0000FF"/>
                </a:solidFill>
              </a:rPr>
              <a:t>hot and sunny         tired         happy</a:t>
            </a:r>
          </a:p>
          <a:p>
            <a:r>
              <a:rPr lang="en-US" altLang="zh-CN">
                <a:solidFill>
                  <a:srgbClr val="0000FF"/>
                </a:solidFill>
              </a:rPr>
              <a:t>  Beijing duck                             delicious</a:t>
            </a:r>
          </a:p>
          <a:p>
            <a:r>
              <a:rPr lang="en-US" altLang="zh-CN">
                <a:solidFill>
                  <a:srgbClr val="0000FF"/>
                </a:solidFill>
              </a:rPr>
              <a:t>  take some photos                     beautiful</a:t>
            </a:r>
          </a:p>
          <a:p>
            <a:r>
              <a:rPr lang="en-US" altLang="zh-CN">
                <a:solidFill>
                  <a:srgbClr val="0000FF"/>
                </a:solidFill>
              </a:rPr>
              <a:t>  buy something special             interesting</a:t>
            </a:r>
          </a:p>
          <a:p>
            <a:r>
              <a:rPr lang="en-US" altLang="zh-CN">
                <a:solidFill>
                  <a:srgbClr val="0000FF"/>
                </a:solidFill>
              </a:rPr>
              <a:t>  learn something important     August</a:t>
            </a:r>
            <a:endParaRPr lang="zh-CN" altLang="en-US">
              <a:solidFill>
                <a:srgbClr val="0000FF"/>
              </a:solidFill>
            </a:endParaRPr>
          </a:p>
        </p:txBody>
      </p:sp>
      <p:grpSp>
        <p:nvGrpSpPr>
          <p:cNvPr id="10245" name="Group 5"/>
          <p:cNvGrpSpPr/>
          <p:nvPr/>
        </p:nvGrpSpPr>
        <p:grpSpPr bwMode="auto">
          <a:xfrm>
            <a:off x="827088" y="2565400"/>
            <a:ext cx="2447925" cy="1611313"/>
            <a:chOff x="0" y="0"/>
            <a:chExt cx="1542" cy="1015"/>
          </a:xfrm>
        </p:grpSpPr>
        <p:pic>
          <p:nvPicPr>
            <p:cNvPr id="10252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542" cy="1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Rectangle 7"/>
            <p:cNvSpPr>
              <a:spLocks noChangeArrowheads="1"/>
            </p:cNvSpPr>
            <p:nvPr/>
          </p:nvSpPr>
          <p:spPr bwMode="auto">
            <a:xfrm>
              <a:off x="46" y="46"/>
              <a:ext cx="1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</a:rPr>
                <a:t>Tian’anmen Square</a:t>
              </a:r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10246" name="Group 8"/>
          <p:cNvGrpSpPr/>
          <p:nvPr/>
        </p:nvGrpSpPr>
        <p:grpSpPr bwMode="auto">
          <a:xfrm>
            <a:off x="3348038" y="2565400"/>
            <a:ext cx="2447925" cy="1611313"/>
            <a:chOff x="0" y="0"/>
            <a:chExt cx="1542" cy="1015"/>
          </a:xfrm>
        </p:grpSpPr>
        <p:pic>
          <p:nvPicPr>
            <p:cNvPr id="10250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542" cy="1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1" name="Rectangle 10"/>
            <p:cNvSpPr>
              <a:spLocks noChangeArrowheads="1"/>
            </p:cNvSpPr>
            <p:nvPr/>
          </p:nvSpPr>
          <p:spPr bwMode="auto">
            <a:xfrm>
              <a:off x="45" y="46"/>
              <a:ext cx="14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/>
                <a:t>the Palace Museum</a:t>
              </a:r>
              <a:endParaRPr lang="zh-CN" altLang="en-US" sz="2000"/>
            </a:p>
          </p:txBody>
        </p:sp>
      </p:grpSp>
      <p:grpSp>
        <p:nvGrpSpPr>
          <p:cNvPr id="10247" name="Group 11"/>
          <p:cNvGrpSpPr/>
          <p:nvPr/>
        </p:nvGrpSpPr>
        <p:grpSpPr bwMode="auto">
          <a:xfrm>
            <a:off x="5940425" y="2565400"/>
            <a:ext cx="2232025" cy="1584325"/>
            <a:chOff x="0" y="0"/>
            <a:chExt cx="1406" cy="998"/>
          </a:xfrm>
        </p:grpSpPr>
        <p:pic>
          <p:nvPicPr>
            <p:cNvPr id="10248" name="Picture 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1406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Rectangle 13"/>
            <p:cNvSpPr>
              <a:spLocks noChangeArrowheads="1"/>
            </p:cNvSpPr>
            <p:nvPr/>
          </p:nvSpPr>
          <p:spPr bwMode="auto">
            <a:xfrm>
              <a:off x="45" y="46"/>
              <a:ext cx="12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</a:rPr>
                <a:t>a Beijing </a:t>
              </a:r>
              <a:r>
                <a:rPr lang="en-US" altLang="zh-CN" sz="2000" i="1">
                  <a:solidFill>
                    <a:schemeClr val="bg1"/>
                  </a:solidFill>
                </a:rPr>
                <a:t>hutong</a:t>
              </a:r>
              <a:endParaRPr lang="zh-CN" altLang="en-US" sz="2000" i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39750" y="476250"/>
            <a:ext cx="81375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lang="en-US" altLang="zh-CN" sz="3200" dirty="0"/>
              <a:t>                            Wednesday, _______20th</a:t>
            </a:r>
          </a:p>
          <a:p>
            <a:pPr>
              <a:lnSpc>
                <a:spcPct val="105000"/>
              </a:lnSpc>
            </a:pPr>
            <a:r>
              <a:rPr lang="en-US" altLang="zh-CN" sz="3200" dirty="0"/>
              <a:t>Today the weather was _______________.</a:t>
            </a:r>
          </a:p>
          <a:p>
            <a:pPr>
              <a:lnSpc>
                <a:spcPct val="105000"/>
              </a:lnSpc>
            </a:pPr>
            <a:r>
              <a:rPr lang="en-US" altLang="zh-CN" sz="3200" dirty="0"/>
              <a:t>I went to ____________________________</a:t>
            </a:r>
          </a:p>
          <a:p>
            <a:pPr>
              <a:lnSpc>
                <a:spcPct val="105000"/>
              </a:lnSpc>
            </a:pPr>
            <a:r>
              <a:rPr lang="en-US" altLang="zh-CN" sz="3200" dirty="0"/>
              <a:t>____________________________. It was ______________________. We ______________________________________.</a:t>
            </a:r>
          </a:p>
          <a:p>
            <a:pPr>
              <a:lnSpc>
                <a:spcPct val="105000"/>
              </a:lnSpc>
            </a:pPr>
            <a:r>
              <a:rPr lang="en-US" altLang="zh-CN" sz="3200" dirty="0"/>
              <a:t>I liked this place because ___________________________________.</a:t>
            </a:r>
          </a:p>
          <a:p>
            <a:pPr>
              <a:lnSpc>
                <a:spcPct val="105000"/>
              </a:lnSpc>
            </a:pPr>
            <a:r>
              <a:rPr lang="en-US" altLang="zh-CN" sz="3200" dirty="0"/>
              <a:t>For dinner we had ______________. It was _____________.</a:t>
            </a:r>
          </a:p>
          <a:p>
            <a:pPr>
              <a:lnSpc>
                <a:spcPct val="105000"/>
              </a:lnSpc>
            </a:pPr>
            <a:r>
              <a:rPr lang="en-US" altLang="zh-CN" sz="3200" dirty="0"/>
              <a:t>In the evening, I felt really ___________.</a:t>
            </a:r>
            <a:endParaRPr lang="zh-CN" altLang="en-US" sz="3200" dirty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508625" y="404813"/>
            <a:ext cx="18002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0000"/>
                </a:solidFill>
              </a:rPr>
              <a:t>August</a:t>
            </a:r>
            <a:endParaRPr lang="en-US" altLang="zh-CN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932363" y="981075"/>
            <a:ext cx="2952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0000"/>
                </a:solidFill>
              </a:rPr>
              <a:t>hot and sunny</a:t>
            </a:r>
            <a:endParaRPr lang="en-US" altLang="zh-CN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900113" y="1484313"/>
            <a:ext cx="71294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</a:rPr>
              <a:t>              Tian’anmen Square/the Palace Museum/ a Beijing hutong</a:t>
            </a:r>
            <a:endParaRPr lang="en-US" altLang="zh-CN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971550" y="2492375"/>
            <a:ext cx="4248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</a:rPr>
              <a:t>interesting/beautiful</a:t>
            </a:r>
            <a:endParaRPr lang="en-US" altLang="zh-CN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39750" y="2997200"/>
            <a:ext cx="8243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</a:rPr>
              <a:t>took some photos/bought something special</a:t>
            </a:r>
            <a:endParaRPr lang="en-US" altLang="zh-CN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900113" y="4005263"/>
            <a:ext cx="6048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</a:rPr>
              <a:t>I learned something important</a:t>
            </a:r>
            <a:endParaRPr lang="en-US" altLang="zh-CN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140200" y="4508500"/>
            <a:ext cx="2808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</a:rPr>
              <a:t>Beijing duck</a:t>
            </a:r>
            <a:endParaRPr lang="en-US" altLang="zh-CN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827088" y="5084763"/>
            <a:ext cx="4248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</a:rPr>
              <a:t>delicious</a:t>
            </a:r>
            <a:endParaRPr lang="en-US" altLang="zh-CN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795963" y="5589588"/>
            <a:ext cx="15113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</a:rPr>
              <a:t>tired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69" grpId="0"/>
      <p:bldP spid="11270" grpId="0"/>
      <p:bldP spid="11271" grpId="0"/>
      <p:bldP spid="11272" grpId="0"/>
      <p:bldP spid="11273" grpId="0"/>
      <p:bldP spid="11274" grpId="0"/>
      <p:bldP spid="112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2"/>
          <p:cNvSpPr>
            <a:spLocks noChangeArrowheads="1"/>
          </p:cNvSpPr>
          <p:nvPr/>
        </p:nvSpPr>
        <p:spPr bwMode="auto">
          <a:xfrm>
            <a:off x="323850" y="709613"/>
            <a:ext cx="720725" cy="5762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3600"/>
              <a:t>3b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116013" y="407988"/>
            <a:ext cx="72009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</a:rPr>
              <a:t>Answer the questions to make notes about a vacation you took.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619250" y="1700213"/>
            <a:ext cx="6408738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en-US" altLang="zh-CN" sz="3200" dirty="0"/>
              <a:t>1. Where did you go? </a:t>
            </a:r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en-US" altLang="zh-CN" sz="3200" dirty="0"/>
              <a:t>2. Did you go with anyone? </a:t>
            </a:r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en-US" altLang="zh-CN" sz="3200" dirty="0"/>
              <a:t>3. How was the weather? </a:t>
            </a:r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en-US" altLang="zh-CN" sz="3200" dirty="0"/>
              <a:t>4. What did you do every day? </a:t>
            </a:r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en-US" altLang="zh-CN" sz="3200" dirty="0"/>
              <a:t>5. What food did you eat?</a:t>
            </a:r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en-US" altLang="zh-CN" sz="3200" dirty="0"/>
              <a:t>6. What did you like best?</a:t>
            </a:r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en-US" altLang="zh-CN" sz="3200" dirty="0"/>
              <a:t>7. Did you dislike anything?</a:t>
            </a:r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en-US" altLang="zh-CN" sz="3200" dirty="0"/>
              <a:t>8. How did you feel about the trip? 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323850" y="709613"/>
            <a:ext cx="720725" cy="5762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3600"/>
              <a:t>3c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116013" y="404813"/>
            <a:ext cx="7416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0070C0"/>
                </a:solidFill>
              </a:rPr>
              <a:t>Write a travel diary like Jane’s on page 5. Use your notes in 3b.</a:t>
            </a:r>
            <a:endParaRPr lang="zh-CN" altLang="en-US" sz="3200">
              <a:solidFill>
                <a:srgbClr val="0070C0"/>
              </a:solidFill>
            </a:endParaRPr>
          </a:p>
        </p:txBody>
      </p:sp>
      <p:pic>
        <p:nvPicPr>
          <p:cNvPr id="13316" name="图片 5" descr="背景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628775"/>
            <a:ext cx="835342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图片 4" descr="图片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24750" y="1755775"/>
            <a:ext cx="1295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1058863" y="2697163"/>
            <a:ext cx="754538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______________________________________</a:t>
            </a:r>
          </a:p>
          <a:p>
            <a:pPr eaLnBrk="1" hangingPunct="1"/>
            <a:r>
              <a:rPr lang="en-US" altLang="zh-CN"/>
              <a:t>_________________________________________</a:t>
            </a:r>
          </a:p>
          <a:p>
            <a:pPr eaLnBrk="1" hangingPunct="1"/>
            <a:r>
              <a:rPr lang="en-US" altLang="zh-CN"/>
              <a:t>_________________________________________</a:t>
            </a:r>
            <a:endParaRPr lang="zh-CN" altLang="en-US"/>
          </a:p>
          <a:p>
            <a:pPr eaLnBrk="1" hangingPunct="1"/>
            <a:r>
              <a:rPr lang="en-US" altLang="zh-CN"/>
              <a:t>_________________________________________</a:t>
            </a:r>
            <a:endParaRPr lang="zh-CN" altLang="en-US"/>
          </a:p>
          <a:p>
            <a:pPr eaLnBrk="1" hangingPunct="1"/>
            <a:r>
              <a:rPr lang="en-US" altLang="zh-CN"/>
              <a:t>_________________________________________</a:t>
            </a:r>
            <a:endParaRPr lang="zh-CN" altLang="en-US"/>
          </a:p>
          <a:p>
            <a:pPr eaLnBrk="1" hangingPunct="1"/>
            <a:r>
              <a:rPr lang="en-US" altLang="zh-CN"/>
              <a:t>_________________________________________</a:t>
            </a:r>
            <a:endParaRPr lang="zh-CN" altLang="en-US"/>
          </a:p>
          <a:p>
            <a:pPr eaLnBrk="1" hangingPunct="1"/>
            <a:r>
              <a:rPr lang="en-US" altLang="zh-CN"/>
              <a:t>_________________________________________</a:t>
            </a:r>
            <a:endParaRPr lang="zh-CN" altLang="en-US"/>
          </a:p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917</Words>
  <Application>Microsoft Office PowerPoint</Application>
  <PresentationFormat>全屏显示(4:3)</PresentationFormat>
  <Paragraphs>150</Paragraphs>
  <Slides>19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隶书</vt:lpstr>
      <vt:lpstr>宋体</vt:lpstr>
      <vt:lpstr>微软雅黑</vt:lpstr>
      <vt:lpstr>幼圆</vt:lpstr>
      <vt:lpstr>Arial</vt:lpstr>
      <vt:lpstr>Calibri</vt:lpstr>
      <vt:lpstr>Comic Sans MS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2015-01-20T03:45:00Z</dcterms:created>
  <dcterms:modified xsi:type="dcterms:W3CDTF">2023-01-16T18:21:32Z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596D459C45D64EF0B85FBB9B7D660BB7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