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1" r:id="rId2"/>
    <p:sldId id="292" r:id="rId3"/>
    <p:sldId id="263" r:id="rId4"/>
    <p:sldId id="269" r:id="rId5"/>
    <p:sldId id="270" r:id="rId6"/>
    <p:sldId id="272" r:id="rId7"/>
    <p:sldId id="264" r:id="rId8"/>
    <p:sldId id="265" r:id="rId9"/>
    <p:sldId id="273" r:id="rId10"/>
    <p:sldId id="267" r:id="rId11"/>
    <p:sldId id="284" r:id="rId12"/>
    <p:sldId id="285" r:id="rId13"/>
    <p:sldId id="288" r:id="rId14"/>
    <p:sldId id="258" r:id="rId15"/>
    <p:sldId id="293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FF0000"/>
    <a:srgbClr val="0066FF"/>
    <a:srgbClr val="FF00FF"/>
    <a:srgbClr val="FF3399"/>
    <a:srgbClr val="99C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12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D692C-8F68-4EEF-A8A6-6088F3B6632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304EF-4708-48BD-B4C2-995B51B0E1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304EF-4708-48BD-B4C2-995B51B0E17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7C743-9204-4A02-8700-F95ECEF2E9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A6293-C574-4CF4-B543-BA44A4813FA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D0575-8CA8-4358-870F-1B277AB13C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B8865-B756-4882-A466-B745832B70FE}" type="datetimeFigureOut">
              <a:rPr lang="zh-CN" altLang="en-US"/>
              <a:t>2023-01-17</a:t>
            </a:fld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C6228-7A85-4362-88DC-AFFE405709E5}" type="slidenum">
              <a:rPr lang="zh-CN" altLang="en-US"/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D7DC8-B36B-4E4B-910A-BCD153C6B77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6225"/>
            <a:ext cx="8229600" cy="114141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3B962-D0A5-4BC4-813C-A0E2EE27F07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C1DD-BC0C-446E-A00D-6A93721DA4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93FC5-5537-4FC5-ABA9-AD20115A64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39894-6099-4276-8741-E4F4C36E0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9C318-6E45-4415-BB65-524E7A19E9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C6FE6-FD9D-44F0-B917-8B05DA4D7A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44D2E-DBA7-49D8-8CF6-EEE6578B4D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1AF79-540E-4F41-9D80-8DB8B8DD0C1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642DC-11E4-4051-A883-17AFAC28CA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9219" name="Text Placeholder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375D8BB-83C3-4E32-80D7-63CA1EC43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26DC392-3705-4FF3-B6E8-0D9870C27D1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file:///D:\&#21021;&#20013;&#36164;&#28304;\&#20154;&#25945;&#29256;\&#35838;&#20214;\&#20161;&#29233;&#29256;\&#19971;&#19979;\&#26032;&#24314;&#25991;&#20214;&#22841;\SectionD&#35838;&#25991;&#24405;&#38899;1.mp3" TargetMode="External"/><Relationship Id="rId1" Type="http://schemas.microsoft.com/office/2007/relationships/media" Target="file:///D:\&#21021;&#20013;&#36164;&#28304;\&#20154;&#25945;&#29256;\&#35838;&#20214;\&#20161;&#29233;&#29256;\&#19971;&#19979;\&#26032;&#24314;&#25991;&#20214;&#22841;\SectionD&#35838;&#25991;&#24405;&#38899;1.mp3" TargetMode="Externa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38142;&#25509;&#36164;&#28304;/p59-2.swf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组合 58"/>
          <p:cNvGrpSpPr/>
          <p:nvPr/>
        </p:nvGrpSpPr>
        <p:grpSpPr bwMode="auto">
          <a:xfrm>
            <a:off x="1692275" y="1108075"/>
            <a:ext cx="6286500" cy="592138"/>
            <a:chOff x="1835772" y="972644"/>
            <a:chExt cx="6286500" cy="593139"/>
          </a:xfrm>
        </p:grpSpPr>
        <p:sp>
          <p:nvSpPr>
            <p:cNvPr id="57" name="KSO_Shape"/>
            <p:cNvSpPr/>
            <p:nvPr/>
          </p:nvSpPr>
          <p:spPr>
            <a:xfrm>
              <a:off x="2412035" y="972644"/>
              <a:ext cx="4979987" cy="585188"/>
            </a:xfrm>
            <a:prstGeom prst="parallelogram">
              <a:avLst/>
            </a:prstGeom>
            <a:solidFill>
              <a:srgbClr val="8CBC00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dirty="0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4340" name="TextBox 3"/>
            <p:cNvSpPr>
              <a:spLocks noChangeArrowheads="1"/>
            </p:cNvSpPr>
            <p:nvPr/>
          </p:nvSpPr>
          <p:spPr bwMode="auto">
            <a:xfrm>
              <a:off x="1835772" y="980796"/>
              <a:ext cx="6286500" cy="58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32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初中英语仁爱版七年级下</a:t>
              </a:r>
            </a:p>
          </p:txBody>
        </p:sp>
      </p:grpSp>
      <p:sp>
        <p:nvSpPr>
          <p:cNvPr id="14341" name="TextBox 9"/>
          <p:cNvSpPr>
            <a:spLocks noChangeArrowheads="1"/>
          </p:cNvSpPr>
          <p:nvPr/>
        </p:nvSpPr>
        <p:spPr bwMode="auto">
          <a:xfrm>
            <a:off x="1036638" y="2132856"/>
            <a:ext cx="73517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Unit7 Topic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1</a:t>
            </a:r>
          </a:p>
          <a:p>
            <a:pPr algn="ctr"/>
            <a:r>
              <a:rPr lang="en-US" altLang="zh-CN" sz="48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When 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is your birthday?</a:t>
            </a:r>
          </a:p>
        </p:txBody>
      </p:sp>
      <p:sp>
        <p:nvSpPr>
          <p:cNvPr id="14342" name="TextBox 10"/>
          <p:cNvSpPr>
            <a:spLocks noChangeArrowheads="1"/>
          </p:cNvSpPr>
          <p:nvPr/>
        </p:nvSpPr>
        <p:spPr bwMode="auto">
          <a:xfrm>
            <a:off x="2699792" y="3473451"/>
            <a:ext cx="3787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Section D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5852671" y="4221087"/>
            <a:ext cx="2607761" cy="1577805"/>
          </a:xfrm>
          <a:prstGeom prst="ellipse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946433" y="577800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3"/>
          <p:cNvSpPr>
            <a:spLocks noChangeArrowheads="1" noChangeShapeType="1" noTextEdit="1"/>
          </p:cNvSpPr>
          <p:nvPr/>
        </p:nvSpPr>
        <p:spPr bwMode="auto">
          <a:xfrm>
            <a:off x="393700" y="1277938"/>
            <a:ext cx="771525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800" kern="10">
                <a:ln w="9525">
                  <a:solidFill>
                    <a:srgbClr val="FF00FF"/>
                  </a:solidFill>
                  <a:round/>
                </a:ln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Listen to 1 and then complete the table.</a:t>
            </a:r>
            <a:endParaRPr lang="zh-CN" altLang="en-US" sz="2800" kern="10">
              <a:ln w="9525">
                <a:solidFill>
                  <a:srgbClr val="FF00FF"/>
                </a:solidFill>
                <a:round/>
              </a:ln>
              <a:solidFill>
                <a:srgbClr val="0000CC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29701" name="Group 5"/>
          <p:cNvGraphicFramePr>
            <a:graphicFrameLocks noGrp="1"/>
          </p:cNvGraphicFramePr>
          <p:nvPr/>
        </p:nvGraphicFramePr>
        <p:xfrm>
          <a:off x="250825" y="2420938"/>
          <a:ext cx="8715375" cy="2146373"/>
        </p:xfrm>
        <a:graphic>
          <a:graphicData uri="http://schemas.openxmlformats.org/drawingml/2006/table">
            <a:tbl>
              <a:tblPr/>
              <a:tblGrid>
                <a:gridCol w="1498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6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5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94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Object</a:t>
                      </a:r>
                    </a:p>
                  </a:txBody>
                  <a:tcPr marL="91439" marR="91439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What shape?</a:t>
                      </a:r>
                    </a:p>
                  </a:txBody>
                  <a:tcPr marL="91439" marR="91439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How long?</a:t>
                      </a:r>
                    </a:p>
                  </a:txBody>
                  <a:tcPr marL="91439" marR="91439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How wide?</a:t>
                      </a:r>
                    </a:p>
                  </a:txBody>
                  <a:tcPr marL="91439" marR="91439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What do we use it for?</a:t>
                      </a:r>
                    </a:p>
                  </a:txBody>
                  <a:tcPr marL="91439" marR="91439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computer</a:t>
                      </a:r>
                    </a:p>
                  </a:txBody>
                  <a:tcPr marL="91439" marR="91439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91439" marR="91439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9" marR="91439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9" marR="91439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9" marR="91439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pencil-box</a:t>
                      </a:r>
                    </a:p>
                  </a:txBody>
                  <a:tcPr marL="91439" marR="91439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rectangle</a:t>
                      </a:r>
                    </a:p>
                  </a:txBody>
                  <a:tcPr marL="91439" marR="91439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9" marR="91439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9" marR="91439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9" marR="91439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1763713" y="3363913"/>
            <a:ext cx="2087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square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384550" y="3363913"/>
            <a:ext cx="866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36cm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3582" name="Text Box 33"/>
          <p:cNvSpPr txBox="1">
            <a:spLocks noChangeArrowheads="1"/>
          </p:cNvSpPr>
          <p:nvPr/>
        </p:nvSpPr>
        <p:spPr bwMode="auto">
          <a:xfrm>
            <a:off x="4748213" y="3363913"/>
            <a:ext cx="866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</a:rPr>
              <a:t>36cm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6016625" y="3268663"/>
            <a:ext cx="2894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studying or playing games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3417888" y="3935413"/>
            <a:ext cx="866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20cm</a:t>
            </a: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4840288" y="3935413"/>
            <a:ext cx="714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8cm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6088063" y="3916363"/>
            <a:ext cx="305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keeping pens and pencils</a:t>
            </a:r>
          </a:p>
        </p:txBody>
      </p:sp>
      <p:pic>
        <p:nvPicPr>
          <p:cNvPr id="41" name="SectionD课文录音1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347788"/>
            <a:ext cx="35401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67477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</p:childTnLst>
        </p:cTn>
      </p:par>
    </p:tnLst>
    <p:bldLst>
      <p:bldP spid="23554" grpId="0" animBg="1"/>
      <p:bldP spid="29727" grpId="0"/>
      <p:bldP spid="29728" grpId="0"/>
      <p:bldP spid="29730" grpId="0"/>
      <p:bldP spid="29731" grpId="0"/>
      <p:bldP spid="29732" grpId="0"/>
      <p:bldP spid="297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3922713"/>
            <a:ext cx="3149600" cy="65405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birthday </a:t>
            </a:r>
            <a:r>
              <a:rPr lang="zh-CN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cake</a:t>
            </a:r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47688" y="4941888"/>
            <a:ext cx="57261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Mrs.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Brown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birthday is coming.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570663" y="3846513"/>
            <a:ext cx="21701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Mrs. </a:t>
            </a:r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Brown</a:t>
            </a:r>
          </a:p>
        </p:txBody>
      </p:sp>
      <p:grpSp>
        <p:nvGrpSpPr>
          <p:cNvPr id="24580" name="组合 1"/>
          <p:cNvGrpSpPr/>
          <p:nvPr/>
        </p:nvGrpSpPr>
        <p:grpSpPr bwMode="auto">
          <a:xfrm>
            <a:off x="611188" y="1528763"/>
            <a:ext cx="8112125" cy="2206625"/>
            <a:chOff x="611560" y="1529442"/>
            <a:chExt cx="8111147" cy="2206033"/>
          </a:xfrm>
        </p:grpSpPr>
        <p:pic>
          <p:nvPicPr>
            <p:cNvPr id="26627" name="Picture 3" descr="未命名"/>
            <p:cNvPicPr>
              <a:picLocks noGrp="1"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611560" y="1529442"/>
              <a:ext cx="3096839" cy="2185401"/>
            </a:xfrm>
            <a:prstGeom prst="rect">
              <a:avLst/>
            </a:prstGeom>
            <a:noFill/>
            <a:ln w="38100" cap="sq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30724" name="Picture 4">
              <a:hlinkClick r:id="rId3" action="ppaction://hlinkfile"/>
            </p:cNvPr>
            <p:cNvPicPr>
              <a:picLocks noGrp="1"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6168727" y="1550073"/>
              <a:ext cx="2553980" cy="2156834"/>
            </a:xfrm>
            <a:prstGeom prst="rect">
              <a:avLst/>
            </a:prstGeom>
            <a:noFill/>
            <a:ln w="38100" cap="sq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30727" name="Picture 7"/>
            <p:cNvPicPr>
              <a:picLocks noGrp="1"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3798876" y="1550073"/>
              <a:ext cx="2536519" cy="2185402"/>
            </a:xfrm>
            <a:prstGeom prst="rect">
              <a:avLst/>
            </a:prstGeom>
            <a:noFill/>
            <a:ln w="38100" cap="sq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24584" name="椭圆 5"/>
          <p:cNvSpPr>
            <a:spLocks noChangeArrowheads="1"/>
          </p:cNvSpPr>
          <p:nvPr/>
        </p:nvSpPr>
        <p:spPr bwMode="auto">
          <a:xfrm>
            <a:off x="230188" y="438150"/>
            <a:ext cx="2808287" cy="604838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Presentation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ldLvl="0"/>
      <p:bldP spid="30725" grpId="0"/>
      <p:bldP spid="307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476250"/>
            <a:ext cx="8104187" cy="825500"/>
          </a:xfrm>
          <a:ln w="28575">
            <a:solidFill>
              <a:schemeClr val="bg1"/>
            </a:solidFill>
            <a:prstDash val="sysDot"/>
            <a:miter lim="800000"/>
          </a:ln>
        </p:spPr>
        <p:txBody>
          <a:bodyPr/>
          <a:lstStyle/>
          <a:p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passage and circle T(True) or F(False).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290513" y="1622425"/>
            <a:ext cx="7272337" cy="48577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1.May 23rd is Mrs.Brown's birthday.</a:t>
            </a:r>
            <a:endParaRPr lang="zh-CN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zh-CN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2.Marry and her father want to celebrate the birthday at home.</a:t>
            </a:r>
          </a:p>
          <a:p>
            <a:pPr>
              <a:buFont typeface="Wingdings" panose="05000000000000000000" pitchFamily="2" charset="2"/>
              <a:buNone/>
            </a:pPr>
            <a:endParaRPr lang="zh-CN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3.Marry's father wants to buy some beautiful flowers for his wife.</a:t>
            </a:r>
          </a:p>
          <a:p>
            <a:pPr>
              <a:buFont typeface="Wingdings" panose="05000000000000000000" pitchFamily="2" charset="2"/>
              <a:buNone/>
            </a:pPr>
            <a:endParaRPr lang="zh-CN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4.Marry and her father want to make a birthday cake at home.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7351713" y="1622425"/>
            <a:ext cx="1579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T      F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7351713" y="2919413"/>
            <a:ext cx="15795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T      F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7348538" y="4287838"/>
            <a:ext cx="1579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T      F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5264150" y="5724525"/>
            <a:ext cx="1579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</a:rPr>
              <a:t>T      F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7996238" y="1622425"/>
            <a:ext cx="935037" cy="574675"/>
          </a:xfrm>
          <a:prstGeom prst="ellipse">
            <a:avLst/>
          </a:prstGeom>
          <a:solidFill>
            <a:srgbClr val="FF0066">
              <a:alpha val="0"/>
            </a:srgbClr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buFont typeface="Wingdings" panose="05000000000000000000" pitchFamily="2" charset="2"/>
              <a:buNone/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7131050" y="2919413"/>
            <a:ext cx="936625" cy="574675"/>
          </a:xfrm>
          <a:prstGeom prst="ellipse">
            <a:avLst/>
          </a:prstGeom>
          <a:solidFill>
            <a:srgbClr val="FF0066">
              <a:alpha val="0"/>
            </a:srgbClr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buFont typeface="Wingdings" panose="05000000000000000000" pitchFamily="2" charset="2"/>
              <a:buNone/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131050" y="4287838"/>
            <a:ext cx="936625" cy="574675"/>
          </a:xfrm>
          <a:prstGeom prst="ellipse">
            <a:avLst/>
          </a:prstGeom>
          <a:solidFill>
            <a:srgbClr val="FF0066">
              <a:alpha val="0"/>
            </a:srgbClr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buFont typeface="Wingdings" panose="05000000000000000000" pitchFamily="2" charset="2"/>
              <a:buNone/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5908675" y="5727700"/>
            <a:ext cx="935038" cy="574675"/>
          </a:xfrm>
          <a:prstGeom prst="ellipse">
            <a:avLst/>
          </a:prstGeom>
          <a:solidFill>
            <a:srgbClr val="FF0066">
              <a:alpha val="0"/>
            </a:srgbClr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buFont typeface="Wingdings" panose="05000000000000000000" pitchFamily="2" charset="2"/>
              <a:buNone/>
            </a:pPr>
            <a:endParaRPr lang="zh-C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nimBg="1"/>
      <p:bldP spid="31753" grpId="0" animBg="1"/>
      <p:bldP spid="31754" grpId="0" animBg="1"/>
      <p:bldP spid="317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93713"/>
            <a:ext cx="45370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649288" y="534988"/>
            <a:ext cx="3781425" cy="777875"/>
          </a:xfrm>
        </p:spPr>
        <p:txBody>
          <a:bodyPr anchor="ctr"/>
          <a:lstStyle/>
          <a:p>
            <a:pPr eaLnBrk="1" hangingPunct="1"/>
            <a:r>
              <a:rPr lang="en-US" altLang="zh-CN" sz="4000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Written work.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idx="1"/>
          </p:nvPr>
        </p:nvSpPr>
        <p:spPr>
          <a:xfrm>
            <a:off x="3059113" y="3213100"/>
            <a:ext cx="5470525" cy="360045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p"/>
            </a:pPr>
            <a:r>
              <a:rPr lang="zh-CN" altLang="en-US" sz="28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cook a big dinner  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p"/>
            </a:pPr>
            <a:r>
              <a:rPr lang="en-US" altLang="zh-CN" sz="28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make a cake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p"/>
            </a:pPr>
            <a:r>
              <a:rPr lang="en-US" altLang="zh-CN" sz="28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buy some flowers    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p"/>
            </a:pPr>
            <a:r>
              <a:rPr lang="en-US" altLang="zh-CN" sz="28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make a birthday card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p"/>
            </a:pPr>
            <a:r>
              <a:rPr lang="en-US" altLang="zh-CN" sz="28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do some cleaning          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p"/>
            </a:pPr>
            <a:r>
              <a:rPr lang="en-US" altLang="zh-CN" sz="28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sing a song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95288" y="1438275"/>
            <a:ext cx="7993062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When is your father’s/mother’s birthday? 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What </a:t>
            </a:r>
            <a:r>
              <a:rPr lang="zh-CN" altLang="en-US" sz="2800" dirty="0">
                <a:latin typeface="Times New Roman" panose="02020603050405020304" pitchFamily="18" charset="0"/>
              </a:rPr>
              <a:t>will</a:t>
            </a:r>
            <a:r>
              <a:rPr lang="en-US" altLang="zh-CN" sz="2800" dirty="0">
                <a:latin typeface="Times New Roman" panose="02020603050405020304" pitchFamily="18" charset="0"/>
              </a:rPr>
              <a:t> you do to celebrate it? 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Check  (</a:t>
            </a:r>
            <a:r>
              <a:rPr lang="en-US" altLang="zh-CN" sz="2800" dirty="0">
                <a:solidFill>
                  <a:srgbClr val="FF33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</a:t>
            </a:r>
            <a:r>
              <a:rPr lang="en-US" altLang="zh-CN" sz="2800" dirty="0">
                <a:latin typeface="Times New Roman" panose="02020603050405020304" pitchFamily="18" charset="0"/>
              </a:rPr>
              <a:t>) the things below. Then write  your plan.</a:t>
            </a:r>
          </a:p>
        </p:txBody>
      </p:sp>
    </p:spTree>
  </p:cSld>
  <p:clrMapOvr>
    <a:masterClrMapping/>
  </p:clrMapOvr>
  <p:transition advClick="0" advTm="11000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3" grpId="0"/>
      <p:bldP spid="327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/>
        </p:nvSpPr>
        <p:spPr bwMode="auto">
          <a:xfrm>
            <a:off x="323850" y="2060575"/>
            <a:ext cx="8929688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the past simple tense with “was/were”.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how to talk about dates.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describing objects and features(shapes).</a:t>
            </a:r>
            <a:r>
              <a:rPr lang="zh-CN" altLang="en-US" sz="3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zh-CN" altLang="en-US" sz="3200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0" name="椭圆 5"/>
          <p:cNvSpPr>
            <a:spLocks noChangeArrowheads="1"/>
          </p:cNvSpPr>
          <p:nvPr/>
        </p:nvSpPr>
        <p:spPr bwMode="auto">
          <a:xfrm>
            <a:off x="179388" y="447675"/>
            <a:ext cx="2808287" cy="604838"/>
          </a:xfrm>
          <a:prstGeom prst="ellipse">
            <a:avLst/>
          </a:prstGeom>
          <a:solidFill>
            <a:srgbClr val="A1D4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Summary</a:t>
            </a:r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图片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8125" y="4365625"/>
            <a:ext cx="1855788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图片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65188" y="985838"/>
            <a:ext cx="1673225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Box 4"/>
          <p:cNvSpPr>
            <a:spLocks noChangeArrowheads="1"/>
          </p:cNvSpPr>
          <p:nvPr/>
        </p:nvSpPr>
        <p:spPr bwMode="auto">
          <a:xfrm>
            <a:off x="2249488" y="14874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Homework:</a:t>
            </a:r>
            <a:endParaRPr lang="zh-CN" altLang="en-US" sz="3600" b="1" dirty="0">
              <a:solidFill>
                <a:srgbClr val="00206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8677" name="矩形 1"/>
          <p:cNvSpPr>
            <a:spLocks noChangeArrowheads="1"/>
          </p:cNvSpPr>
          <p:nvPr/>
        </p:nvSpPr>
        <p:spPr bwMode="auto">
          <a:xfrm>
            <a:off x="1258888" y="2492375"/>
            <a:ext cx="74707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1.Write a passage about your father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s/mother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birthday plan.</a:t>
            </a:r>
          </a:p>
          <a:p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2.Finish your workbook(Setion D</a:t>
            </a:r>
            <a:r>
              <a:rPr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4"/>
          <p:cNvSpPr/>
          <p:nvPr/>
        </p:nvSpPr>
        <p:spPr bwMode="gray">
          <a:xfrm>
            <a:off x="2720975" y="1966913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2555875" y="1557338"/>
            <a:ext cx="5029200" cy="623887"/>
          </a:xfrm>
          <a:prstGeom prst="rect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 typeface="Webdings" panose="05030102010509060703" pitchFamily="18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Review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363" name="椭圆 18"/>
          <p:cNvSpPr>
            <a:spLocks noChangeArrowheads="1"/>
          </p:cNvSpPr>
          <p:nvPr/>
        </p:nvSpPr>
        <p:spPr bwMode="auto">
          <a:xfrm>
            <a:off x="2644775" y="1592263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>
              <a:lnSpc>
                <a:spcPct val="120000"/>
              </a:lnSpc>
            </a:pPr>
            <a:r>
              <a:rPr lang="en-US" altLang="zh-CN" b="1">
                <a:solidFill>
                  <a:srgbClr val="DEB509"/>
                </a:solidFill>
                <a:latin typeface="Raavi" pitchFamily="34" charset="0"/>
                <a:ea typeface="方正舒体" panose="02010601030101010101" pitchFamily="2" charset="-122"/>
              </a:rPr>
              <a:t>1</a:t>
            </a:r>
            <a:endParaRPr lang="zh-CN" altLang="en-US" b="1">
              <a:solidFill>
                <a:srgbClr val="DEB509"/>
              </a:solidFill>
              <a:latin typeface="Raavi" pitchFamily="34" charset="0"/>
              <a:ea typeface="方正舒体" panose="02010601030101010101" pitchFamily="2" charset="-122"/>
            </a:endParaRPr>
          </a:p>
        </p:txBody>
      </p:sp>
      <p:sp>
        <p:nvSpPr>
          <p:cNvPr id="20" name="Freeform 4"/>
          <p:cNvSpPr/>
          <p:nvPr/>
        </p:nvSpPr>
        <p:spPr bwMode="gray">
          <a:xfrm>
            <a:off x="2720975" y="2892425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5365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55875" y="2482850"/>
            <a:ext cx="5029200" cy="623888"/>
          </a:xfrm>
          <a:prstGeom prst="rect">
            <a:avLst/>
          </a:prstGeom>
          <a:gradFill rotWithShape="1">
            <a:gsLst>
              <a:gs pos="0">
                <a:srgbClr val="A3E391"/>
              </a:gs>
              <a:gs pos="100000">
                <a:srgbClr val="62D044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Presentation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366" name="椭圆 24"/>
          <p:cNvSpPr>
            <a:spLocks noChangeArrowheads="1"/>
          </p:cNvSpPr>
          <p:nvPr/>
        </p:nvSpPr>
        <p:spPr bwMode="auto">
          <a:xfrm>
            <a:off x="2644775" y="2517775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>
              <a:lnSpc>
                <a:spcPct val="120000"/>
              </a:lnSpc>
            </a:pPr>
            <a:r>
              <a:rPr lang="en-US" altLang="zh-CN" b="1">
                <a:solidFill>
                  <a:srgbClr val="62D044"/>
                </a:solidFill>
                <a:latin typeface="Raavi" pitchFamily="34" charset="0"/>
                <a:ea typeface="方正舒体" panose="02010601030101010101" pitchFamily="2" charset="-122"/>
              </a:rPr>
              <a:t>2</a:t>
            </a:r>
            <a:endParaRPr lang="zh-CN" altLang="en-US" b="1">
              <a:solidFill>
                <a:srgbClr val="62D044"/>
              </a:solidFill>
              <a:latin typeface="Raavi" pitchFamily="34" charset="0"/>
              <a:ea typeface="方正舒体" panose="02010601030101010101" pitchFamily="2" charset="-122"/>
            </a:endParaRPr>
          </a:p>
        </p:txBody>
      </p:sp>
      <p:sp>
        <p:nvSpPr>
          <p:cNvPr id="23" name="Freeform 4"/>
          <p:cNvSpPr/>
          <p:nvPr/>
        </p:nvSpPr>
        <p:spPr bwMode="gray">
          <a:xfrm>
            <a:off x="2720975" y="3817938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5368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65400" y="3398838"/>
            <a:ext cx="5029200" cy="623887"/>
          </a:xfrm>
          <a:prstGeom prst="rect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Consolidation</a:t>
            </a:r>
          </a:p>
        </p:txBody>
      </p:sp>
      <p:sp>
        <p:nvSpPr>
          <p:cNvPr id="15369" name="椭圆 27"/>
          <p:cNvSpPr>
            <a:spLocks noChangeArrowheads="1"/>
          </p:cNvSpPr>
          <p:nvPr/>
        </p:nvSpPr>
        <p:spPr bwMode="auto">
          <a:xfrm>
            <a:off x="2644775" y="3443288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>
              <a:lnSpc>
                <a:spcPct val="120000"/>
              </a:lnSpc>
            </a:pPr>
            <a:r>
              <a:rPr lang="en-US" altLang="zh-CN" b="1">
                <a:solidFill>
                  <a:srgbClr val="F57C89"/>
                </a:solidFill>
                <a:latin typeface="Raavi" pitchFamily="34" charset="0"/>
                <a:ea typeface="方正舒体" panose="02010601030101010101" pitchFamily="2" charset="-122"/>
              </a:rPr>
              <a:t>3</a:t>
            </a:r>
            <a:endParaRPr lang="zh-CN" altLang="en-US" b="1">
              <a:solidFill>
                <a:srgbClr val="F57C89"/>
              </a:solidFill>
              <a:latin typeface="Raavi" pitchFamily="34" charset="0"/>
              <a:ea typeface="方正舒体" panose="02010601030101010101" pitchFamily="2" charset="-122"/>
            </a:endParaRPr>
          </a:p>
        </p:txBody>
      </p:sp>
      <p:sp>
        <p:nvSpPr>
          <p:cNvPr id="26" name="Freeform 4"/>
          <p:cNvSpPr/>
          <p:nvPr/>
        </p:nvSpPr>
        <p:spPr bwMode="gray">
          <a:xfrm>
            <a:off x="2720975" y="4743450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5371" name="Rectangle 5"/>
          <p:cNvSpPr>
            <a:spLocks noChangeArrowheads="1"/>
          </p:cNvSpPr>
          <p:nvPr/>
        </p:nvSpPr>
        <p:spPr bwMode="auto">
          <a:xfrm>
            <a:off x="2555875" y="4333875"/>
            <a:ext cx="5029200" cy="623888"/>
          </a:xfrm>
          <a:prstGeom prst="rect">
            <a:avLst/>
          </a:prstGeom>
          <a:solidFill>
            <a:srgbClr val="A1D4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Summary</a:t>
            </a:r>
          </a:p>
        </p:txBody>
      </p:sp>
      <p:sp>
        <p:nvSpPr>
          <p:cNvPr id="15372" name="椭圆 30"/>
          <p:cNvSpPr>
            <a:spLocks noChangeArrowheads="1"/>
          </p:cNvSpPr>
          <p:nvPr/>
        </p:nvSpPr>
        <p:spPr bwMode="auto">
          <a:xfrm>
            <a:off x="2644775" y="4368800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>
              <a:lnSpc>
                <a:spcPct val="120000"/>
              </a:lnSpc>
            </a:pPr>
            <a:r>
              <a:rPr lang="en-US" altLang="zh-CN" b="1">
                <a:solidFill>
                  <a:srgbClr val="19C2FF"/>
                </a:solidFill>
                <a:latin typeface="Raavi" pitchFamily="34" charset="0"/>
                <a:ea typeface="方正舒体" panose="02010601030101010101" pitchFamily="2" charset="-122"/>
              </a:rPr>
              <a:t>4</a:t>
            </a:r>
            <a:endParaRPr lang="zh-CN" altLang="en-US" b="1">
              <a:solidFill>
                <a:srgbClr val="19C2FF"/>
              </a:solidFill>
              <a:latin typeface="Raavi" pitchFamily="34" charset="0"/>
              <a:ea typeface="方正舒体" panose="02010601030101010101" pitchFamily="2" charset="-122"/>
            </a:endParaRPr>
          </a:p>
        </p:txBody>
      </p:sp>
      <p:pic>
        <p:nvPicPr>
          <p:cNvPr id="15373" name="图片 2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5725" y="1265238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图片 2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5725" y="2233613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图片 2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20800" y="3168650"/>
            <a:ext cx="1201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图片 2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20800" y="4137025"/>
            <a:ext cx="1201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492500" y="1700213"/>
            <a:ext cx="5400675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-What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the date today?  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-It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May 2nd, 2013.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-What was the date yesterday?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It was May 1st, 2013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-When were you born?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 was born on...</a:t>
            </a:r>
          </a:p>
        </p:txBody>
      </p:sp>
      <p:graphicFrame>
        <p:nvGraphicFramePr>
          <p:cNvPr id="20483" name="Group 3"/>
          <p:cNvGraphicFramePr>
            <a:graphicFrameLocks noGrp="1"/>
          </p:cNvGraphicFramePr>
          <p:nvPr/>
        </p:nvGraphicFramePr>
        <p:xfrm>
          <a:off x="900113" y="1773238"/>
          <a:ext cx="2392362" cy="2073275"/>
        </p:xfrm>
        <a:graphic>
          <a:graphicData uri="http://schemas.openxmlformats.org/drawingml/2006/table">
            <a:tbl>
              <a:tblPr/>
              <a:tblGrid>
                <a:gridCol w="2392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2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2013年5月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8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6394" name="组合 1"/>
          <p:cNvGrpSpPr/>
          <p:nvPr/>
        </p:nvGrpSpPr>
        <p:grpSpPr bwMode="auto">
          <a:xfrm>
            <a:off x="179388" y="447675"/>
            <a:ext cx="8080375" cy="604838"/>
            <a:chOff x="179388" y="447675"/>
            <a:chExt cx="8079821" cy="604838"/>
          </a:xfrm>
        </p:grpSpPr>
        <p:sp>
          <p:nvSpPr>
            <p:cNvPr id="16395" name="椭圆 5"/>
            <p:cNvSpPr>
              <a:spLocks noChangeArrowheads="1"/>
            </p:cNvSpPr>
            <p:nvPr/>
          </p:nvSpPr>
          <p:spPr bwMode="auto">
            <a:xfrm>
              <a:off x="179388" y="447675"/>
              <a:ext cx="2808287" cy="604838"/>
            </a:xfrm>
            <a:prstGeom prst="ellipse">
              <a:avLst/>
            </a:prstGeom>
            <a:gradFill rotWithShape="1">
              <a:gsLst>
                <a:gs pos="0">
                  <a:srgbClr val="F4D121"/>
                </a:gs>
                <a:gs pos="100000">
                  <a:srgbClr val="D2AA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Review</a:t>
              </a:r>
              <a:endPara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2576614" y="895218"/>
              <a:ext cx="5682595" cy="16587"/>
            </a:xfrm>
            <a:prstGeom prst="line">
              <a:avLst/>
            </a:prstGeom>
            <a:ln w="57150">
              <a:gradFill flip="none" rotWithShape="1">
                <a:gsLst>
                  <a:gs pos="0">
                    <a:srgbClr val="EAC112"/>
                  </a:gs>
                  <a:gs pos="16000">
                    <a:srgbClr val="87C620"/>
                  </a:gs>
                  <a:gs pos="77000">
                    <a:srgbClr val="EFD220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97" name="文本框 1"/>
          <p:cNvSpPr txBox="1">
            <a:spLocks noChangeArrowheads="1"/>
          </p:cNvSpPr>
          <p:nvPr/>
        </p:nvSpPr>
        <p:spPr bwMode="auto">
          <a:xfrm>
            <a:off x="3571875" y="388938"/>
            <a:ext cx="41036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Ask and answer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/>
          <p:cNvGraphicFramePr>
            <a:graphicFrameLocks noGrp="1"/>
          </p:cNvGraphicFramePr>
          <p:nvPr>
            <p:ph type="tbl" idx="1"/>
          </p:nvPr>
        </p:nvGraphicFramePr>
        <p:xfrm>
          <a:off x="466725" y="1566863"/>
          <a:ext cx="8143875" cy="4525963"/>
        </p:xfrm>
        <a:graphic>
          <a:graphicData uri="http://schemas.openxmlformats.org/drawingml/2006/table">
            <a:tbl>
              <a:tblPr/>
              <a:tblGrid>
                <a:gridCol w="814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When _____ you born?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 _____ born in January,1999.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When was Kangkang born?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 _____ born on May 13th, 2000.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Where ____ he born?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 was born in China.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419" name="AutoShape 16"/>
          <p:cNvSpPr>
            <a:spLocks noChangeArrowheads="1"/>
          </p:cNvSpPr>
          <p:nvPr/>
        </p:nvSpPr>
        <p:spPr bwMode="auto">
          <a:xfrm>
            <a:off x="466725" y="692150"/>
            <a:ext cx="3635375" cy="863600"/>
          </a:xfrm>
          <a:prstGeom prst="flowChartAlternateProcess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20" name="WordArt 17"/>
          <p:cNvSpPr>
            <a:spLocks noChangeArrowheads="1" noChangeShapeType="1" noTextEdit="1"/>
          </p:cNvSpPr>
          <p:nvPr/>
        </p:nvSpPr>
        <p:spPr bwMode="auto">
          <a:xfrm>
            <a:off x="908050" y="909638"/>
            <a:ext cx="2871788" cy="525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Past Simple(I)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solidFill>
                <a:srgbClr val="0000CC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1908175" y="1557338"/>
            <a:ext cx="1082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828675" y="2212975"/>
            <a:ext cx="928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1365250" y="3725863"/>
            <a:ext cx="928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012950" y="4581525"/>
            <a:ext cx="928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2" grpId="0" bldLvl="0"/>
      <p:bldP spid="21523" grpId="0" bldLvl="0"/>
      <p:bldP spid="21524" grpId="0" bldLvl="0"/>
      <p:bldP spid="21525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2"/>
          <p:cNvSpPr>
            <a:spLocks noChangeArrowheads="1"/>
          </p:cNvSpPr>
          <p:nvPr/>
        </p:nvSpPr>
        <p:spPr bwMode="auto">
          <a:xfrm>
            <a:off x="395288" y="908050"/>
            <a:ext cx="3635375" cy="865188"/>
          </a:xfrm>
          <a:prstGeom prst="flowChartAlternateProcess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4" name="WordArt 3"/>
          <p:cNvSpPr>
            <a:spLocks noChangeArrowheads="1" noChangeShapeType="1" noTextEdit="1"/>
          </p:cNvSpPr>
          <p:nvPr/>
        </p:nvSpPr>
        <p:spPr bwMode="auto">
          <a:xfrm>
            <a:off x="573088" y="1052513"/>
            <a:ext cx="3357562" cy="525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2700">
                  <a:solidFill>
                    <a:srgbClr val="EAEAEA"/>
                  </a:solidFill>
                  <a:round/>
                </a:ln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Ordinal Numbers</a:t>
            </a:r>
            <a:endParaRPr lang="zh-CN" altLang="en-US" sz="3600" kern="10">
              <a:ln w="12700">
                <a:solidFill>
                  <a:srgbClr val="EAEAEA"/>
                </a:solidFill>
                <a:round/>
              </a:ln>
              <a:solidFill>
                <a:srgbClr val="0000CC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23556" name="Group 4"/>
          <p:cNvGraphicFramePr>
            <a:graphicFrameLocks noGrp="1"/>
          </p:cNvGraphicFramePr>
          <p:nvPr/>
        </p:nvGraphicFramePr>
        <p:xfrm>
          <a:off x="395288" y="1771650"/>
          <a:ext cx="8208962" cy="2943226"/>
        </p:xfrm>
        <a:graphic>
          <a:graphicData uri="http://schemas.openxmlformats.org/drawingml/2006/table">
            <a:tbl>
              <a:tblPr/>
              <a:tblGrid>
                <a:gridCol w="2479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3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5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1st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2nd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3rd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third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12th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20th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thirty-first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7146925" y="3284538"/>
            <a:ext cx="9794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21st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3635375" y="2563813"/>
            <a:ext cx="15192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898525" y="4005263"/>
            <a:ext cx="1492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twelfth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3492500" y="4011613"/>
            <a:ext cx="19034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twentieth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1276350" y="2690813"/>
            <a:ext cx="9286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0" grpId="0" bldLvl="0"/>
      <p:bldP spid="23601" grpId="0" bldLvl="0"/>
      <p:bldP spid="23602" grpId="0" bldLvl="0"/>
      <p:bldP spid="23603" grpId="0" bldLvl="0"/>
      <p:bldP spid="23604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2"/>
          <p:cNvSpPr>
            <a:spLocks noChangeArrowheads="1"/>
          </p:cNvSpPr>
          <p:nvPr/>
        </p:nvSpPr>
        <p:spPr bwMode="auto">
          <a:xfrm>
            <a:off x="323850" y="981075"/>
            <a:ext cx="3635375" cy="865188"/>
          </a:xfrm>
          <a:prstGeom prst="flowChartAlternateProcess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WordArt 3"/>
          <p:cNvSpPr>
            <a:spLocks noChangeArrowheads="1" noChangeShapeType="1" noTextEdit="1"/>
          </p:cNvSpPr>
          <p:nvPr/>
        </p:nvSpPr>
        <p:spPr bwMode="auto">
          <a:xfrm>
            <a:off x="430213" y="1125538"/>
            <a:ext cx="3429000" cy="525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2700">
                  <a:solidFill>
                    <a:srgbClr val="EAEAEA"/>
                  </a:solidFill>
                  <a:round/>
                </a:ln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Ordinal Numbers</a:t>
            </a:r>
            <a:endParaRPr lang="zh-CN" altLang="en-US" sz="3600" kern="10">
              <a:ln w="12700">
                <a:solidFill>
                  <a:srgbClr val="EAEAEA"/>
                </a:solidFill>
                <a:round/>
              </a:ln>
              <a:solidFill>
                <a:srgbClr val="0000CC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24580" name="Group 4"/>
          <p:cNvGraphicFramePr>
            <a:graphicFrameLocks noGrp="1"/>
          </p:cNvGraphicFramePr>
          <p:nvPr/>
        </p:nvGraphicFramePr>
        <p:xfrm>
          <a:off x="323850" y="1844675"/>
          <a:ext cx="8351838" cy="2943226"/>
        </p:xfrm>
        <a:graphic>
          <a:graphicData uri="http://schemas.openxmlformats.org/drawingml/2006/table">
            <a:tbl>
              <a:tblPr/>
              <a:tblGrid>
                <a:gridCol w="2523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7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5th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8th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9th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ninth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40th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90th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101st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1077913" y="2636838"/>
            <a:ext cx="9794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fifth</a:t>
            </a:r>
          </a:p>
        </p:txBody>
      </p: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3781425" y="2636838"/>
            <a:ext cx="1338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eighth</a:t>
            </a: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1044575" y="4078288"/>
            <a:ext cx="1543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fortieth</a:t>
            </a:r>
          </a:p>
        </p:txBody>
      </p:sp>
      <p:sp>
        <p:nvSpPr>
          <p:cNvPr id="24627" name="Text Box 51"/>
          <p:cNvSpPr txBox="1">
            <a:spLocks noChangeArrowheads="1"/>
          </p:cNvSpPr>
          <p:nvPr/>
        </p:nvSpPr>
        <p:spPr bwMode="auto">
          <a:xfrm>
            <a:off x="3421063" y="4078288"/>
            <a:ext cx="1800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ninetieth</a:t>
            </a:r>
          </a:p>
        </p:txBody>
      </p:sp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5868988" y="4149725"/>
            <a:ext cx="2806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hundred and first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4" grpId="0" bldLvl="0"/>
      <p:bldP spid="24625" grpId="0" bldLvl="0"/>
      <p:bldP spid="24626" grpId="0" bldLvl="0"/>
      <p:bldP spid="24627" grpId="0" bldLvl="0"/>
      <p:bldP spid="24628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900113" y="1666875"/>
            <a:ext cx="441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B: What </a:t>
            </a:r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is it?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00113" y="2278063"/>
            <a:ext cx="419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C: It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s a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rect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ngle.</a:t>
            </a:r>
          </a:p>
        </p:txBody>
      </p:sp>
      <p:pic>
        <p:nvPicPr>
          <p:cNvPr id="25605" name="Picture 5" descr="2008513936335039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5900" y="2443163"/>
            <a:ext cx="2743200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900113" y="981075"/>
            <a:ext cx="441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A:  </a:t>
            </a:r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5357813" y="3814763"/>
            <a:ext cx="26812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pencil-box </a:t>
            </a:r>
          </a:p>
          <a:p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cm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6.4 cm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900113" y="3814763"/>
            <a:ext cx="441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B: How</a:t>
            </a:r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is it?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900113" y="4424363"/>
            <a:ext cx="3581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C: It</a:t>
            </a: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s 24 cm.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900113" y="3128963"/>
            <a:ext cx="441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A:  </a:t>
            </a:r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endParaRPr lang="zh-CN" altLang="en-US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862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862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  <p:bldP spid="25606" grpId="0"/>
      <p:bldP spid="25608" grpId="0"/>
      <p:bldP spid="25609" grpId="0"/>
      <p:bldP spid="256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887413" y="1666875"/>
            <a:ext cx="441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B: How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</a:t>
            </a:r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is it?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887413" y="2276475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C: It</a:t>
            </a:r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 6.4 cm.</a:t>
            </a:r>
          </a:p>
        </p:txBody>
      </p:sp>
      <p:pic>
        <p:nvPicPr>
          <p:cNvPr id="26629" name="Picture 5" descr="2008513936335039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35600" y="1554163"/>
            <a:ext cx="3354388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887413" y="981075"/>
            <a:ext cx="441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A: 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 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5724525" y="3159125"/>
            <a:ext cx="37449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pencil-box </a:t>
            </a:r>
          </a:p>
          <a:p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cm</a:t>
            </a: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6.4 cm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927100" y="3933825"/>
            <a:ext cx="586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B: What do we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it for?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927100" y="4543425"/>
            <a:ext cx="70104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C: We use it to keep pencils, rulers, </a:t>
            </a:r>
          </a:p>
          <a:p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erasers and so on.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927100" y="3248025"/>
            <a:ext cx="441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A: 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85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85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26630" grpId="0"/>
      <p:bldP spid="26632" grpId="0"/>
      <p:bldP spid="26633" grpId="0"/>
      <p:bldP spid="266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ChangeArrowheads="1"/>
          </p:cNvSpPr>
          <p:nvPr/>
        </p:nvSpPr>
        <p:spPr bwMode="auto">
          <a:xfrm>
            <a:off x="468313" y="547688"/>
            <a:ext cx="3635375" cy="865187"/>
          </a:xfrm>
          <a:prstGeom prst="flowChartAlternateProcess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0" name="WordArt 3"/>
          <p:cNvSpPr>
            <a:spLocks noChangeArrowheads="1" noChangeShapeType="1" noTextEdit="1"/>
          </p:cNvSpPr>
          <p:nvPr/>
        </p:nvSpPr>
        <p:spPr bwMode="auto">
          <a:xfrm>
            <a:off x="828675" y="692150"/>
            <a:ext cx="2870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Functions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solidFill>
                <a:srgbClr val="0000CC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14338" y="1414463"/>
            <a:ext cx="8910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677" name="Group 5"/>
          <p:cNvGraphicFramePr>
            <a:graphicFrameLocks noGrp="1"/>
          </p:cNvGraphicFramePr>
          <p:nvPr/>
        </p:nvGraphicFramePr>
        <p:xfrm>
          <a:off x="468313" y="1427163"/>
          <a:ext cx="7848600" cy="4522789"/>
        </p:xfrm>
        <a:graphic>
          <a:graphicData uri="http://schemas.openxmlformats.org/drawingml/2006/table">
            <a:tbl>
              <a:tblPr/>
              <a:tblGrid>
                <a:gridCol w="784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When is your birthday, Kangkang?         May 13th.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 the _______ today?                     It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 May 8th.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 the ________ of your present?    It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 round.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What________ is it?                                It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 a circle.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How long/wide is it?</a:t>
                      </a:r>
                    </a:p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 24/6.4 centimeters long/wide.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What do we use it for?</a:t>
                      </a:r>
                    </a:p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 use it to keep pencils, rulers...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628900" y="1989138"/>
            <a:ext cx="868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2557463" y="2492375"/>
            <a:ext cx="1120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1562100" y="3068638"/>
            <a:ext cx="1120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3" grpId="0" bldLvl="0"/>
      <p:bldP spid="28704" grpId="0" bldLvl="0"/>
      <p:bldP spid="28705" grpId="0" bldLvl="0"/>
    </p:bldLst>
  </p:timing>
</p:sld>
</file>

<file path=ppt/theme/theme1.xml><?xml version="1.0" encoding="utf-8"?>
<a:theme xmlns:a="http://schemas.openxmlformats.org/drawingml/2006/main" name="WWW.2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全屏显示(4:3)</PresentationFormat>
  <Paragraphs>142</Paragraphs>
  <Slides>15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Raavi</vt:lpstr>
      <vt:lpstr>方正舒体</vt:lpstr>
      <vt:lpstr>黑体</vt:lpstr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Webdings</vt:lpstr>
      <vt:lpstr>Wingdings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 birthday cake </vt:lpstr>
      <vt:lpstr>Read the passage and circle T(True) or F(False).</vt:lpstr>
      <vt:lpstr>Written work.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2011-09-13T11:12:00Z</dcterms:created>
  <dcterms:modified xsi:type="dcterms:W3CDTF">2023-01-16T18:22:01Z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6165CDCCF1C54E8DB9B18DB852824B3E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