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58" r:id="rId4"/>
    <p:sldId id="259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5" r:id="rId14"/>
    <p:sldId id="294" r:id="rId15"/>
    <p:sldId id="261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FFCC"/>
    <a:srgbClr val="FF00FF"/>
    <a:srgbClr val="FF33CC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022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15F9966-5710-4487-B50B-7ED4906607B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37AB51B-7086-4B95-B447-C61142312A2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416BD9E-FB93-48C3-887F-2382E766C250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8ADDCC-1E4C-4130-A830-839DD47AC24C}" type="slidenum">
              <a:rPr lang="zh-CN" altLang="en-US" smtClean="0"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FEF3770-D715-47D8-B3F7-5F1611CA9DEF}" type="slidenum">
              <a:rPr lang="zh-CN" altLang="en-US" smtClean="0"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534FEB9-E64B-4264-BA75-C5D8C614FC94}" type="slidenum">
              <a:rPr lang="zh-CN" altLang="en-US" smtClean="0"/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DF8E909-BACC-4C04-8DE4-207B79F63B6F}" type="slidenum">
              <a:rPr lang="zh-CN" altLang="en-US" smtClean="0"/>
              <a:t>13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C852B3C-B385-4265-9EE8-A8086B3AD6B3}" type="slidenum">
              <a:rPr lang="zh-CN" altLang="en-US" smtClean="0"/>
              <a:t>14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224E176-89F0-4733-BAEC-1FA70CB79372}" type="slidenum">
              <a:rPr lang="zh-CN" altLang="en-US" smtClean="0"/>
              <a:t>15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0E0F032-8386-408C-B571-D4659F130333}" type="slidenum">
              <a:rPr lang="zh-CN" altLang="en-US" smtClean="0"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A84C6D9-3E9C-4226-B1AE-7A6243D366D8}" type="slidenum">
              <a:rPr lang="zh-CN" altLang="en-US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94912E-FA39-4E50-8CE3-B4E7EF983552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3914A05-EE6B-4B1C-8E8F-5053A0CF97D3}" type="slidenum">
              <a:rPr lang="zh-CN" altLang="en-US" smtClean="0"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A7A6967-C06F-4F1E-8999-0F7F4A99712E}" type="slidenum">
              <a:rPr lang="zh-CN" altLang="en-US" smtClean="0"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1AEC0AE-C0CC-475E-A6F6-184BED35E341}" type="slidenum">
              <a:rPr lang="zh-CN" altLang="en-US" smtClean="0"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EDC2954-927F-4D12-8D08-3E5E643B9E8C}" type="slidenum">
              <a:rPr lang="zh-CN" altLang="en-US" smtClean="0"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E1874E5-D2E4-46F6-8754-8818FFB58532}" type="slidenum">
              <a:rPr lang="zh-CN" altLang="en-US" smtClean="0"/>
              <a:t>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152F7E-A1EE-496F-813E-272A7D84D394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682D2-D604-4890-A55F-845676A155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4FB55-D720-4C7D-BDF0-613BD5A1D40B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FE02E-76AF-4BD9-8E7E-492565C824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174503-04E8-4B48-939F-726C6FB3C521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9F39B-C841-4573-A8C1-2D2CB90379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20928D-AFFD-45F5-AA96-0556AFBA7652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2ABF2-FBAF-414F-B362-975411F5C3C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17E9E-768E-4881-A72F-E51BF540575D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FA792-23D3-417D-AC92-8AD4CA97E1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37783-E2BA-43DA-8072-FD21DEA22998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A7089-D54A-400E-BE96-D6C8214051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D24FC-D833-45F2-855F-F0FCA56C9BD6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808E5-4A36-4669-8D55-66FCE2EC78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70034D-7B9D-4CA0-A824-C74C38A5C009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AE605-E5B5-4998-AF7F-47CAB553B0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63373C-3179-42F4-B1A7-27A411689871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4C5F-890F-4CC0-A7C0-B5303C11A2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9E1123-73C9-469A-9855-6164A1C72018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79821-FD17-44CE-9D2A-413C986805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80D2E5-7F74-41DE-BCC5-C6ADB0ECC9EE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53904-5FF3-4912-97F5-2BAFD24CFE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21482C6-8AD1-4CBA-AFDA-1524E6AB82CC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7CF26C6-47A4-4137-8E16-0F73D2A0C51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1115616" y="2780928"/>
            <a:ext cx="70564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解决问题（二）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8134" y="1294077"/>
            <a:ext cx="757237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冀教版数学五年级上册第二单元</a:t>
            </a:r>
          </a:p>
        </p:txBody>
      </p:sp>
      <p:sp>
        <p:nvSpPr>
          <p:cNvPr id="5" name="矩形 4"/>
          <p:cNvSpPr/>
          <p:nvPr/>
        </p:nvSpPr>
        <p:spPr>
          <a:xfrm>
            <a:off x="2866745" y="5445224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1266" name="Picture 2" descr="HH00625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222375"/>
            <a:ext cx="2016125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900113" y="1457325"/>
            <a:ext cx="15843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凑整计算</a:t>
            </a:r>
          </a:p>
        </p:txBody>
      </p: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755650" y="3352800"/>
            <a:ext cx="79930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买菜遇到总价接近整元时，有时买家主动提出多买点菜凑成整元钱，而卖菜人也会图省事，再添上点菜，凑成整元也方便找钱。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1498600" y="1271588"/>
            <a:ext cx="6889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镜头之三</a:t>
            </a:r>
          </a:p>
        </p:txBody>
      </p:sp>
      <p:pic>
        <p:nvPicPr>
          <p:cNvPr id="12291" name="Picture 6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539750" y="1196975"/>
            <a:ext cx="8667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673" y="2204864"/>
            <a:ext cx="6562725" cy="3648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187450" y="1271588"/>
            <a:ext cx="5184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这堆西瓜能卖多少元钱？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39750" y="2052638"/>
            <a:ext cx="2087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方法一：</a:t>
            </a:r>
            <a:endParaRPr lang="en-US" altLang="zh-CN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827088" y="2781300"/>
            <a:ext cx="6985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因为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2.5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与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5.5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的平均数是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，所以可以按每个西瓜的质量是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千克来估算：</a:t>
            </a:r>
            <a:endParaRPr lang="en-US" altLang="zh-CN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987675" y="4292600"/>
            <a:ext cx="25923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2880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827088" y="4292600"/>
            <a:ext cx="25923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3.6×4×200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1187450" y="1271588"/>
            <a:ext cx="5184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这堆西瓜能卖多少元钱？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39750" y="2052638"/>
            <a:ext cx="2087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方法二：</a:t>
            </a:r>
            <a:endParaRPr lang="en-US" altLang="zh-CN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827088" y="2781300"/>
            <a:ext cx="698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按照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个大的和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个小的来估算：</a:t>
            </a:r>
            <a:endParaRPr lang="en-US" altLang="zh-CN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348038" y="3644900"/>
            <a:ext cx="2592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1980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900113" y="3644900"/>
            <a:ext cx="2592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3.6×5.5×100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348038" y="4284663"/>
            <a:ext cx="2592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900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00113" y="4284663"/>
            <a:ext cx="2592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3.6×2.5×100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476375" y="4860925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1980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900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348038" y="4860925"/>
            <a:ext cx="2592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2880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5362" name="Picture 2" descr="HH00625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222375"/>
            <a:ext cx="2016125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900113" y="1720850"/>
            <a:ext cx="1584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估算</a:t>
            </a:r>
          </a:p>
        </p:txBody>
      </p:sp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755650" y="3352800"/>
            <a:ext cx="79930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在买卖物品的过程中，有时可以先估算出物品的质量，进而估算出所卖的钱数。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6386" name="图片 6" descr="抠图、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1139825"/>
            <a:ext cx="25717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1285875" y="2003425"/>
            <a:ext cx="171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</a:rPr>
              <a:t>练一练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500063" y="2703513"/>
            <a:ext cx="85010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从网上调查今日各种蔬菜的价格，和同学一起做买卖蔬菜的游戏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6389" name="Picture 12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2857500" y="4019550"/>
            <a:ext cx="33623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2971800" y="980728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357188" y="1988840"/>
            <a:ext cx="84772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、结合菜市场的问题情境，了解并能解释买菜现象中隐含的数学问题。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、体会数学在生活中应用的广泛性和灵活性。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、感受小数计算在买菜中的作业，体会数学的价值和做家庭主人的责任感。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6"/>
          <p:cNvSpPr txBox="1">
            <a:spLocks noChangeArrowheads="1"/>
          </p:cNvSpPr>
          <p:nvPr/>
        </p:nvSpPr>
        <p:spPr bwMode="auto">
          <a:xfrm>
            <a:off x="1531585" y="904875"/>
            <a:ext cx="6889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镜头之一</a:t>
            </a: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572735" y="830262"/>
            <a:ext cx="8667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65189" y="1772816"/>
            <a:ext cx="5613621" cy="448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468313" y="1271588"/>
            <a:ext cx="8388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）阿姨买菜时是怎样计算要花多少元钱的？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68313" y="2206625"/>
            <a:ext cx="28082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解决问题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68313" y="3068638"/>
            <a:ext cx="8280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阿姨根据“单价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数量＝总价”来计算所花的钱数。</a:t>
            </a:r>
            <a:endParaRPr lang="en-US" altLang="zh-CN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195513" y="4419600"/>
            <a:ext cx="201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1.2×1.6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779838" y="4429125"/>
            <a:ext cx="2592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1.92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6"/>
          <p:cNvSpPr txBox="1">
            <a:spLocks noChangeArrowheads="1"/>
          </p:cNvSpPr>
          <p:nvPr/>
        </p:nvSpPr>
        <p:spPr bwMode="auto">
          <a:xfrm>
            <a:off x="468313" y="1271588"/>
            <a:ext cx="8388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）阿姨付钱时你发现了什么问题？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68313" y="2206625"/>
            <a:ext cx="28082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解决问题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1116013" y="2924175"/>
            <a:ext cx="48244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阿姨付给卖菜人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元。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468313" y="3779838"/>
            <a:ext cx="32400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卖菜人应找：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916238" y="3779838"/>
            <a:ext cx="25923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1.92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356100" y="3789363"/>
            <a:ext cx="2592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0.08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516688" y="3789363"/>
            <a:ext cx="2592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（分）</a:t>
            </a:r>
            <a:endParaRPr lang="en-US" altLang="zh-CN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39750" y="4500563"/>
            <a:ext cx="6119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卖菜人却给阿姨找回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角钱。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771775" y="5373688"/>
            <a:ext cx="4176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想一想：为什么？</a:t>
            </a:r>
            <a:endParaRPr lang="en-US" altLang="zh-CN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7170" name="Picture 2" descr="HH00625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222375"/>
            <a:ext cx="2103438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928688" y="1617663"/>
            <a:ext cx="13144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舍“分”计算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755650" y="3352800"/>
            <a:ext cx="76327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在购物过程中，遇到总价是几元几角几分时，一般情况下卖主会把“分”舍去不计，这种现象称为“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抹零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8194" name="TextBox 6"/>
          <p:cNvSpPr txBox="1">
            <a:spLocks noChangeArrowheads="1"/>
          </p:cNvSpPr>
          <p:nvPr/>
        </p:nvSpPr>
        <p:spPr bwMode="auto">
          <a:xfrm>
            <a:off x="1498600" y="1271588"/>
            <a:ext cx="6889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镜头之二</a:t>
            </a: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539750" y="1196975"/>
            <a:ext cx="8667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4" cstate="email">
            <a:lum contrast="20000"/>
          </a:blip>
          <a:srcRect/>
          <a:stretch>
            <a:fillRect/>
          </a:stretch>
        </p:blipFill>
        <p:spPr bwMode="auto">
          <a:xfrm>
            <a:off x="1979613" y="1736725"/>
            <a:ext cx="5688012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5" cstate="email">
            <a:lum contrast="20000"/>
          </a:blip>
          <a:srcRect/>
          <a:stretch>
            <a:fillRect/>
          </a:stretch>
        </p:blipFill>
        <p:spPr bwMode="auto">
          <a:xfrm>
            <a:off x="1965325" y="4581525"/>
            <a:ext cx="5630863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9218" name="TextBox 6"/>
          <p:cNvSpPr txBox="1">
            <a:spLocks noChangeArrowheads="1"/>
          </p:cNvSpPr>
          <p:nvPr/>
        </p:nvSpPr>
        <p:spPr bwMode="auto">
          <a:xfrm>
            <a:off x="468313" y="1271588"/>
            <a:ext cx="8388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）叔叔怎样计算需要多少元钱？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68313" y="2206625"/>
            <a:ext cx="28082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解决问题</a:t>
            </a:r>
            <a:endParaRPr lang="en-US" altLang="zh-CN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68313" y="3068638"/>
            <a:ext cx="8280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叔叔根据“单价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数量＝总价”来计算所花的钱数。</a:t>
            </a:r>
            <a:endParaRPr lang="en-US" altLang="zh-CN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484438" y="4419600"/>
            <a:ext cx="2016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2×2.9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779838" y="4429125"/>
            <a:ext cx="2592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5.8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（元）</a:t>
            </a:r>
            <a:endParaRPr lang="en-US" altLang="zh-CN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Box 6"/>
          <p:cNvSpPr txBox="1">
            <a:spLocks noChangeArrowheads="1"/>
          </p:cNvSpPr>
          <p:nvPr/>
        </p:nvSpPr>
        <p:spPr bwMode="auto">
          <a:xfrm>
            <a:off x="468313" y="1271588"/>
            <a:ext cx="8388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）叔叔付钱时你发现了什么问题？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68313" y="2206625"/>
            <a:ext cx="28082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解决问题</a:t>
            </a:r>
            <a:endParaRPr lang="en-US" altLang="zh-CN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1116013" y="3298825"/>
            <a:ext cx="64087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付钱时，叔叔不想让卖菜人找零钱，提出买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元钱的青椒，卖菜人也同意，又给叔叔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0.1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千克的青椒。</a:t>
            </a:r>
            <a:endParaRPr lang="en-US" altLang="zh-CN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771775" y="5373688"/>
            <a:ext cx="4176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想一想：为什么？</a:t>
            </a:r>
            <a:endParaRPr lang="en-US" altLang="zh-CN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21cnjy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1cnjy0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cnjy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cnjy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cnjy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全屏显示(4:3)</PresentationFormat>
  <Paragraphs>70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华文楷体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2014-09-03T07:06:00Z</dcterms:created>
  <dcterms:modified xsi:type="dcterms:W3CDTF">2023-01-16T18:22:06Z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07176A7E7BC44FDE987C76EA99E62947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