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85" r:id="rId5"/>
    <p:sldId id="261" r:id="rId6"/>
    <p:sldId id="270" r:id="rId7"/>
    <p:sldId id="267" r:id="rId8"/>
    <p:sldId id="263" r:id="rId9"/>
    <p:sldId id="268" r:id="rId10"/>
    <p:sldId id="269" r:id="rId11"/>
    <p:sldId id="262" r:id="rId12"/>
    <p:sldId id="280" r:id="rId13"/>
    <p:sldId id="281" r:id="rId14"/>
    <p:sldId id="264" r:id="rId15"/>
    <p:sldId id="282" r:id="rId16"/>
    <p:sldId id="284" r:id="rId17"/>
    <p:sldId id="283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58E"/>
    <a:srgbClr val="438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advClick="0" advTm="0">
        <p:wipe dir="r"/>
      </p:transition>
    </mc:Choice>
    <mc:Fallback xmlns="">
      <p:transition advClick="0" advTm="0">
        <p:wipe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747e59cdf5fa3ece2e98758e9add1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-66675"/>
            <a:ext cx="12216765" cy="69138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83280" y="1880870"/>
            <a:ext cx="5669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学校消防安全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93695" y="3198495"/>
            <a:ext cx="57759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XXX</a:t>
            </a:r>
            <a:r>
              <a:rPr lang="zh-CN" altLang="en-US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学校      三年级四班        主讲人：</a:t>
            </a:r>
            <a:r>
              <a:rPr lang="en-US" altLang="zh-CN" sz="2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XXX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93695" y="3859530"/>
            <a:ext cx="661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等线 Light" panose="02010600030101010101" charset="-122"/>
                <a:ea typeface="等线 Light" panose="02010600030101010101" charset="-122"/>
              </a:rPr>
              <a:t>In order to make the students more deeply realize the importance of dormitory fire safety, we will summarize some examples, hoping to bring some warnings to everyone.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2575" y="97663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学会逃生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282190" y="2527935"/>
            <a:ext cx="2442210" cy="1920875"/>
            <a:chOff x="1029" y="6146"/>
            <a:chExt cx="3846" cy="3025"/>
          </a:xfrm>
        </p:grpSpPr>
        <p:sp>
          <p:nvSpPr>
            <p:cNvPr id="6" name="文本框 5"/>
            <p:cNvSpPr txBox="1"/>
            <p:nvPr/>
          </p:nvSpPr>
          <p:spPr>
            <a:xfrm>
              <a:off x="1029" y="6846"/>
              <a:ext cx="3846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不要惊慌失措，保持镇定和头脑清醒，不要盲目奔跑，看清疏散指示寻找安全出口有序离开。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9" y="6146"/>
              <a:ext cx="21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逃生一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83715" y="5143500"/>
            <a:ext cx="2442210" cy="1366520"/>
            <a:chOff x="1029" y="6146"/>
            <a:chExt cx="3846" cy="2152"/>
          </a:xfrm>
        </p:grpSpPr>
        <p:sp>
          <p:nvSpPr>
            <p:cNvPr id="10" name="文本框 9"/>
            <p:cNvSpPr txBox="1"/>
            <p:nvPr/>
          </p:nvSpPr>
          <p:spPr>
            <a:xfrm>
              <a:off x="1029" y="6846"/>
              <a:ext cx="384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想办法就地扑救，能扑灭的要尽量设法扑灭。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29" y="6146"/>
              <a:ext cx="21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逃生二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28260" y="2053590"/>
            <a:ext cx="2442210" cy="1089660"/>
            <a:chOff x="1029" y="6146"/>
            <a:chExt cx="3846" cy="1716"/>
          </a:xfrm>
        </p:grpSpPr>
        <p:sp>
          <p:nvSpPr>
            <p:cNvPr id="13" name="文本框 12"/>
            <p:cNvSpPr txBox="1"/>
            <p:nvPr/>
          </p:nvSpPr>
          <p:spPr>
            <a:xfrm>
              <a:off x="1029" y="6846"/>
              <a:ext cx="384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切勿在火灾发生时使用电梯。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29" y="6146"/>
              <a:ext cx="21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逃生三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13295" y="4498340"/>
            <a:ext cx="2442210" cy="1089660"/>
            <a:chOff x="1029" y="6146"/>
            <a:chExt cx="3846" cy="1716"/>
          </a:xfrm>
        </p:grpSpPr>
        <p:sp>
          <p:nvSpPr>
            <p:cNvPr id="16" name="文本框 15"/>
            <p:cNvSpPr txBox="1"/>
            <p:nvPr/>
          </p:nvSpPr>
          <p:spPr>
            <a:xfrm>
              <a:off x="1029" y="6846"/>
              <a:ext cx="384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切忌不要在情急之下利用跳楼逃生。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29" y="6146"/>
              <a:ext cx="21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逃生四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02600" y="1620520"/>
            <a:ext cx="2442210" cy="1089660"/>
            <a:chOff x="1029" y="6146"/>
            <a:chExt cx="3846" cy="1716"/>
          </a:xfrm>
        </p:grpSpPr>
        <p:sp>
          <p:nvSpPr>
            <p:cNvPr id="22" name="文本框 21"/>
            <p:cNvSpPr txBox="1"/>
            <p:nvPr/>
          </p:nvSpPr>
          <p:spPr>
            <a:xfrm>
              <a:off x="1029" y="6846"/>
              <a:ext cx="384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到达安全地区，及时电话报警。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9" y="6146"/>
              <a:ext cx="21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逃生五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8500" y="1531620"/>
            <a:ext cx="10795000" cy="4978400"/>
            <a:chOff x="2160" y="1670"/>
            <a:chExt cx="17000" cy="7840"/>
          </a:xfrm>
          <a:noFill/>
        </p:grpSpPr>
        <p:sp>
          <p:nvSpPr>
            <p:cNvPr id="19" name="任意多边形 18"/>
            <p:cNvSpPr/>
            <p:nvPr/>
          </p:nvSpPr>
          <p:spPr>
            <a:xfrm>
              <a:off x="2160" y="2590"/>
              <a:ext cx="17000" cy="6280"/>
            </a:xfrm>
            <a:custGeom>
              <a:avLst/>
              <a:gdLst>
                <a:gd name="connisteX0" fmla="*/ 0 w 10795000"/>
                <a:gd name="connsiteY0" fmla="*/ 3987800 h 3987800"/>
                <a:gd name="connisteX1" fmla="*/ 1587500 w 10795000"/>
                <a:gd name="connsiteY1" fmla="*/ 2603500 h 3987800"/>
                <a:gd name="connisteX2" fmla="*/ 4279900 w 10795000"/>
                <a:gd name="connsiteY2" fmla="*/ 3136900 h 3987800"/>
                <a:gd name="connisteX3" fmla="*/ 6413500 w 10795000"/>
                <a:gd name="connsiteY3" fmla="*/ 1358900 h 3987800"/>
                <a:gd name="connisteX4" fmla="*/ 8458200 w 10795000"/>
                <a:gd name="connsiteY4" fmla="*/ 1371600 h 3987800"/>
                <a:gd name="connisteX5" fmla="*/ 10795000 w 10795000"/>
                <a:gd name="connsiteY5" fmla="*/ 0 h 39878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0795000" h="3987800">
                  <a:moveTo>
                    <a:pt x="0" y="3987800"/>
                  </a:moveTo>
                  <a:cubicBezTo>
                    <a:pt x="263525" y="3700145"/>
                    <a:pt x="731520" y="2773680"/>
                    <a:pt x="1587500" y="2603500"/>
                  </a:cubicBezTo>
                  <a:cubicBezTo>
                    <a:pt x="2443480" y="2433320"/>
                    <a:pt x="3314700" y="3385820"/>
                    <a:pt x="4279900" y="3136900"/>
                  </a:cubicBezTo>
                  <a:cubicBezTo>
                    <a:pt x="5245100" y="2887980"/>
                    <a:pt x="5577840" y="1711960"/>
                    <a:pt x="6413500" y="1358900"/>
                  </a:cubicBezTo>
                  <a:cubicBezTo>
                    <a:pt x="7249160" y="1005840"/>
                    <a:pt x="7581900" y="1643380"/>
                    <a:pt x="8458200" y="1371600"/>
                  </a:cubicBezTo>
                  <a:cubicBezTo>
                    <a:pt x="9334500" y="1099820"/>
                    <a:pt x="10368280" y="274320"/>
                    <a:pt x="107950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曲线连接符 19"/>
            <p:cNvCxnSpPr/>
            <p:nvPr/>
          </p:nvCxnSpPr>
          <p:spPr>
            <a:xfrm rot="5400000" flipV="1">
              <a:off x="1830" y="4380"/>
              <a:ext cx="3140" cy="1720"/>
            </a:xfrm>
            <a:prstGeom prst="curvedConnector3">
              <a:avLst>
                <a:gd name="adj1" fmla="val 5003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曲线连接符 23"/>
            <p:cNvCxnSpPr/>
            <p:nvPr/>
          </p:nvCxnSpPr>
          <p:spPr>
            <a:xfrm>
              <a:off x="14460" y="4850"/>
              <a:ext cx="4240" cy="640"/>
            </a:xfrm>
            <a:prstGeom prst="curvedConnector3">
              <a:avLst>
                <a:gd name="adj1" fmla="val 50024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曲线连接符 24"/>
            <p:cNvCxnSpPr/>
            <p:nvPr/>
          </p:nvCxnSpPr>
          <p:spPr>
            <a:xfrm>
              <a:off x="7880" y="7550"/>
              <a:ext cx="4560" cy="1960"/>
            </a:xfrm>
            <a:prstGeom prst="curvedConnector3">
              <a:avLst>
                <a:gd name="adj1" fmla="val 5791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曲线连接符 25"/>
            <p:cNvCxnSpPr/>
            <p:nvPr/>
          </p:nvCxnSpPr>
          <p:spPr>
            <a:xfrm rot="5400000" flipV="1">
              <a:off x="7790" y="4270"/>
              <a:ext cx="3140" cy="1720"/>
            </a:xfrm>
            <a:prstGeom prst="curvedConnector3">
              <a:avLst>
                <a:gd name="adj1" fmla="val 5003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曲线连接符 26"/>
            <p:cNvCxnSpPr/>
            <p:nvPr/>
          </p:nvCxnSpPr>
          <p:spPr>
            <a:xfrm rot="5400000" flipV="1">
              <a:off x="11730" y="2380"/>
              <a:ext cx="3140" cy="1720"/>
            </a:xfrm>
            <a:prstGeom prst="curvedConnector3">
              <a:avLst>
                <a:gd name="adj1" fmla="val 5003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747e59cdf5fa3ece2e98758e9add1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" y="-27940"/>
            <a:ext cx="12216765" cy="69138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24300" y="2224405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7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灭火常识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25725" y="3596640"/>
            <a:ext cx="661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等线 Light" panose="02010600030101010101" charset="-122"/>
                <a:ea typeface="等线 Light" panose="02010600030101010101" charset="-122"/>
              </a:rPr>
              <a:t>In order to make the students more deeply realize the importance of dormitory fire safety, we will summarize some examples, hoping to bring some warnings to everyone.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52575" y="77343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灭火常识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552575" y="1986280"/>
            <a:ext cx="8079740" cy="1590040"/>
            <a:chOff x="2445" y="3328"/>
            <a:chExt cx="12724" cy="2504"/>
          </a:xfrm>
        </p:grpSpPr>
        <p:grpSp>
          <p:nvGrpSpPr>
            <p:cNvPr id="19" name="组合 18"/>
            <p:cNvGrpSpPr/>
            <p:nvPr/>
          </p:nvGrpSpPr>
          <p:grpSpPr>
            <a:xfrm>
              <a:off x="2445" y="3328"/>
              <a:ext cx="12724" cy="2504"/>
              <a:chOff x="1029" y="6146"/>
              <a:chExt cx="11204" cy="70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029" y="6688"/>
                <a:ext cx="11204" cy="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>
                  <a:buNone/>
                </a:pPr>
                <a:r>
                  <a:rPr lang="zh-CN" altLang="en-US" dirty="0">
                    <a:solidFill>
                      <a:schemeClr val="bg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这些物品遇水后极易发生反应或者燃烧、是绝不能用水扑救的。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29" y="6146"/>
                <a:ext cx="3846" cy="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>
                  <a:buNone/>
                </a:pPr>
                <a:r>
                  <a:rPr lang="zh-CN" altLang="en-US" dirty="0">
                    <a:solidFill>
                      <a:schemeClr val="bg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（一）化学危险物品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445" y="4075"/>
              <a:ext cx="1272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在实验室常存有一定量的硫酸、硝酸、盐酸、碱金属、钾、纳、锂、易燃金属铝粉、镁粉等。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52575" y="3827780"/>
            <a:ext cx="8079740" cy="1590040"/>
            <a:chOff x="2445" y="3328"/>
            <a:chExt cx="12724" cy="2504"/>
          </a:xfrm>
        </p:grpSpPr>
        <p:grpSp>
          <p:nvGrpSpPr>
            <p:cNvPr id="31" name="组合 30"/>
            <p:cNvGrpSpPr/>
            <p:nvPr/>
          </p:nvGrpSpPr>
          <p:grpSpPr>
            <a:xfrm>
              <a:off x="2445" y="3328"/>
              <a:ext cx="12724" cy="2504"/>
              <a:chOff x="1029" y="6146"/>
              <a:chExt cx="11204" cy="705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029" y="6688"/>
                <a:ext cx="11204" cy="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>
                  <a:buNone/>
                </a:pPr>
                <a:r>
                  <a:rPr lang="zh-CN" altLang="en-US" dirty="0">
                    <a:solidFill>
                      <a:schemeClr val="bg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切勿向失火电脑泼水，防止爆炸发生。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029" y="6146"/>
                <a:ext cx="3846" cy="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>
                  <a:buNone/>
                </a:pPr>
                <a:r>
                  <a:rPr lang="zh-CN" altLang="en-US" dirty="0">
                    <a:solidFill>
                      <a:schemeClr val="bg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（二）计算机</a:t>
                </a: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2445" y="4075"/>
              <a:ext cx="1272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电脑着火应马上拔下电源，使用干粉或者二氧化碳灭火器扑救。如果发现及时，也可以拔下电源后迅速用湿地毯或棉被等覆盖电脑。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2575" y="77343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灭火常识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651375" y="2068195"/>
            <a:ext cx="5006975" cy="1119505"/>
            <a:chOff x="2445" y="3328"/>
            <a:chExt cx="7885" cy="1763"/>
          </a:xfrm>
        </p:grpSpPr>
        <p:sp>
          <p:nvSpPr>
            <p:cNvPr id="9" name="文本框 8"/>
            <p:cNvSpPr txBox="1"/>
            <p:nvPr/>
          </p:nvSpPr>
          <p:spPr>
            <a:xfrm>
              <a:off x="2445" y="3328"/>
              <a:ext cx="4368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（三）燃料油、油漆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45" y="4075"/>
              <a:ext cx="788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燃料油或油漆起火千万不能用水浇，应用泡沫、干粉、1211灭火器具或沙土进行扑救。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1375" y="3909695"/>
            <a:ext cx="5317490" cy="1673225"/>
            <a:chOff x="2445" y="3328"/>
            <a:chExt cx="8374" cy="2635"/>
          </a:xfrm>
        </p:grpSpPr>
        <p:sp>
          <p:nvSpPr>
            <p:cNvPr id="6" name="文本框 5"/>
            <p:cNvSpPr txBox="1"/>
            <p:nvPr/>
          </p:nvSpPr>
          <p:spPr>
            <a:xfrm>
              <a:off x="2445" y="3328"/>
              <a:ext cx="4368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（四）电器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45" y="4075"/>
              <a:ext cx="837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电器发生火灾时，首先要切断电源，在无法切断电源的情况下千万不能用水和泡沫扑救，因为水和泡沫都能导电。应用灭火器或者沙土进行扑救，而且要与电器设备和电线保持2米以上距离。</a:t>
              </a:r>
            </a:p>
          </p:txBody>
        </p:sp>
      </p:grpSp>
      <p:pic>
        <p:nvPicPr>
          <p:cNvPr id="7" name="图片 6" descr="8cc78fd52cbe6cb2119c620b4eb2c13a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385570" y="1897380"/>
            <a:ext cx="2831465" cy="38995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747e59cdf5fa3ece2e98758e9add1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" y="-27940"/>
            <a:ext cx="12216765" cy="69138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24300" y="2224405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7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自护自救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25725" y="3596640"/>
            <a:ext cx="661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等线 Light" panose="02010600030101010101" charset="-122"/>
                <a:ea typeface="等线 Light" panose="02010600030101010101" charset="-122"/>
              </a:rPr>
              <a:t>In order to make the students more deeply realize the importance of dormitory fire safety, we will summarize some examples, hoping to bring some warnings to everyone.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2575" y="77343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自护自救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8255" y="2937510"/>
            <a:ext cx="6976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altLang="zh-CN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：不可搭乘电梯，因为火灾时往往会切断电源，会被困于电梯之中。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8255" y="3514090"/>
            <a:ext cx="2620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altLang="zh-CN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：以毛巾或者手帕掩口。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18255" y="4117975"/>
            <a:ext cx="5020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altLang="zh-CN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：顺着避难方向指标，进入安全楼梯逃生。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8255" y="4745990"/>
            <a:ext cx="422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altLang="zh-CN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：浓烟中采取低姿势爬行。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18255" y="5337175"/>
            <a:ext cx="2620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altLang="zh-CN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：沿墙面逃生。</a:t>
            </a:r>
          </a:p>
        </p:txBody>
      </p:sp>
      <p:pic>
        <p:nvPicPr>
          <p:cNvPr id="7" name="图片 6" descr="4169987656608dd8aa4421274e0bbf81"/>
          <p:cNvPicPr>
            <a:picLocks noChangeAspect="1"/>
          </p:cNvPicPr>
          <p:nvPr/>
        </p:nvPicPr>
        <p:blipFill>
          <a:blip r:embed="rId5">
            <a:grayscl/>
            <a:lum bright="70000" contrast="-70000"/>
          </a:blip>
          <a:stretch>
            <a:fillRect/>
          </a:stretch>
        </p:blipFill>
        <p:spPr>
          <a:xfrm>
            <a:off x="597535" y="2853690"/>
            <a:ext cx="2735580" cy="28517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13" grpId="0"/>
      <p:bldP spid="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2575" y="773430"/>
            <a:ext cx="2468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室内待救时</a:t>
            </a:r>
          </a:p>
          <a:p>
            <a:endParaRPr lang="zh-CN" altLang="en-US" sz="36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20190" y="4815205"/>
            <a:ext cx="9139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浓烟是火灾中致命的杀手，大量的浓烟吸入人体会造成死亡，吸入微量的浓烟则可能导致昏厥，影响逃生。因此务必记住，逃生过程中，尽量避免吸入浓烟。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632585" y="3995420"/>
            <a:ext cx="2620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塞住门缝，防止烟流进来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963795" y="3995420"/>
            <a:ext cx="2620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设法告知外面的人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39100" y="3995420"/>
            <a:ext cx="2620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要避免吸入浓烟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</a:p>
        </p:txBody>
      </p:sp>
      <p:pic>
        <p:nvPicPr>
          <p:cNvPr id="7" name="图片 6" descr="H:\蓝色\fa951335f6fb3dee2acdb1b3f6c8f479.pngfa951335f6fb3dee2acdb1b3f6c8f479"/>
          <p:cNvPicPr>
            <a:picLocks noChangeAspect="1"/>
          </p:cNvPicPr>
          <p:nvPr/>
        </p:nvPicPr>
        <p:blipFill>
          <a:blip r:embed="rId5">
            <a:grayscl/>
            <a:lum bright="70000" contrast="-70000"/>
          </a:blip>
          <a:srcRect/>
          <a:stretch>
            <a:fillRect/>
          </a:stretch>
        </p:blipFill>
        <p:spPr>
          <a:xfrm>
            <a:off x="1955800" y="1851660"/>
            <a:ext cx="1973580" cy="1972945"/>
          </a:xfrm>
          <a:prstGeom prst="rect">
            <a:avLst/>
          </a:prstGeom>
        </p:spPr>
      </p:pic>
      <p:pic>
        <p:nvPicPr>
          <p:cNvPr id="3" name="图片 2" descr="H:\蓝色\fa951335f6fb3dee2acdb1b3f6c8f479.pngfa951335f6fb3dee2acdb1b3f6c8f479"/>
          <p:cNvPicPr>
            <a:picLocks noChangeAspect="1"/>
          </p:cNvPicPr>
          <p:nvPr/>
        </p:nvPicPr>
        <p:blipFill>
          <a:blip r:embed="rId5">
            <a:grayscl/>
            <a:lum bright="70000" contrast="-70000"/>
          </a:blip>
          <a:srcRect/>
          <a:stretch>
            <a:fillRect/>
          </a:stretch>
        </p:blipFill>
        <p:spPr>
          <a:xfrm>
            <a:off x="5109845" y="1851660"/>
            <a:ext cx="1973580" cy="1972945"/>
          </a:xfrm>
          <a:prstGeom prst="rect">
            <a:avLst/>
          </a:prstGeom>
        </p:spPr>
      </p:pic>
      <p:pic>
        <p:nvPicPr>
          <p:cNvPr id="6" name="图片 5" descr="H:\蓝色\fa951335f6fb3dee2acdb1b3f6c8f479.pngfa951335f6fb3dee2acdb1b3f6c8f479"/>
          <p:cNvPicPr>
            <a:picLocks noChangeAspect="1"/>
          </p:cNvPicPr>
          <p:nvPr/>
        </p:nvPicPr>
        <p:blipFill>
          <a:blip r:embed="rId5">
            <a:grayscl/>
            <a:lum bright="70000" contrast="-70000"/>
          </a:blip>
          <a:srcRect/>
          <a:stretch>
            <a:fillRect/>
          </a:stretch>
        </p:blipFill>
        <p:spPr>
          <a:xfrm>
            <a:off x="8362315" y="1851660"/>
            <a:ext cx="1973580" cy="19729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2575" y="773430"/>
            <a:ext cx="3383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无法期待获救时</a:t>
            </a:r>
          </a:p>
          <a:p>
            <a:endParaRPr lang="zh-CN" altLang="en-US" sz="36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13" name="图片 12" descr="H:\蓝色\e1bea50736894a33dbae1dac77ae47e1.pnge1bea50736894a33dbae1dac77ae47e1"/>
          <p:cNvPicPr>
            <a:picLocks noChangeAspect="1"/>
          </p:cNvPicPr>
          <p:nvPr/>
        </p:nvPicPr>
        <p:blipFill>
          <a:blip r:embed="rId5">
            <a:grayscl/>
            <a:lum bright="70000" contrast="-70000"/>
          </a:blip>
          <a:srcRect/>
          <a:stretch>
            <a:fillRect/>
          </a:stretch>
        </p:blipFill>
        <p:spPr>
          <a:xfrm>
            <a:off x="1342390" y="2268220"/>
            <a:ext cx="2927985" cy="40601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49775" y="2990850"/>
            <a:ext cx="6123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当无法获救时，绝不要放弃求生意愿，此时应当力求镇定，利用现场之物品或地形地物，设法逃生。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49775" y="4384040"/>
            <a:ext cx="61239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在火灾中，常发生逃生无门，被迫跳楼的状况，非到万不得已，绝对不可跳楼，因为跳楼非死即重伤，最好能静静待在房间内，设法防止火及烟的侵袭，等待消防人员的救援。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747e59cdf5fa3ece2e98758e9add1e9"/>
          <p:cNvPicPr>
            <a:picLocks noChangeAspect="1"/>
          </p:cNvPicPr>
          <p:nvPr/>
        </p:nvPicPr>
        <p:blipFill>
          <a:blip r:embed="rId4"/>
          <a:srcRect l="9980" b="36187"/>
          <a:stretch>
            <a:fillRect/>
          </a:stretch>
        </p:blipFill>
        <p:spPr>
          <a:xfrm>
            <a:off x="-12700" y="2461260"/>
            <a:ext cx="12216765" cy="4411980"/>
          </a:xfrm>
          <a:prstGeom prst="rect">
            <a:avLst/>
          </a:prstGeom>
        </p:spPr>
      </p:pic>
      <p:pic>
        <p:nvPicPr>
          <p:cNvPr id="2" name="图片 1" descr="5747e59cdf5fa3ece2e98758e9add1e9"/>
          <p:cNvPicPr>
            <a:picLocks noChangeAspect="1"/>
          </p:cNvPicPr>
          <p:nvPr/>
        </p:nvPicPr>
        <p:blipFill>
          <a:blip r:embed="rId4"/>
          <a:srcRect b="36187"/>
          <a:stretch>
            <a:fillRect/>
          </a:stretch>
        </p:blipFill>
        <p:spPr>
          <a:xfrm>
            <a:off x="-12065" y="-27940"/>
            <a:ext cx="12216765" cy="4411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75655" y="2222500"/>
            <a:ext cx="32550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01</a:t>
            </a:r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：   消防常识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49620" y="3013710"/>
            <a:ext cx="3333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02</a:t>
            </a:r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：   认识火灾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36920" y="3848735"/>
            <a:ext cx="3333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03</a:t>
            </a:r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：   学会逃生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49620" y="4645025"/>
            <a:ext cx="3333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04</a:t>
            </a:r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：   </a:t>
            </a:r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灭火常识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36920" y="5522595"/>
            <a:ext cx="3333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05</a:t>
            </a:r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：   </a:t>
            </a:r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自护自救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86585" y="2107565"/>
            <a:ext cx="1097280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目</a:t>
            </a:r>
          </a:p>
          <a:p>
            <a:pPr>
              <a:lnSpc>
                <a:spcPct val="150000"/>
              </a:lnSpc>
            </a:pPr>
            <a:r>
              <a:rPr lang="zh-CN" altLang="en-US" sz="7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83865" y="2888615"/>
            <a:ext cx="1013460" cy="2633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5400">
                <a:solidFill>
                  <a:schemeClr val="bg1"/>
                </a:solidFill>
                <a:latin typeface="华文宋体" panose="02010600040101010101" charset="-122"/>
                <a:ea typeface="华文宋体" panose="02010600040101010101" charset="-122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747e59cdf5fa3ece2e98758e9add1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" y="-27940"/>
            <a:ext cx="12216765" cy="69138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24300" y="2224405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7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消防常识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25725" y="3596640"/>
            <a:ext cx="661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等线 Light" panose="02010600030101010101" charset="-122"/>
                <a:ea typeface="等线 Light" panose="02010600030101010101" charset="-122"/>
              </a:rPr>
              <a:t>In order to make the students more deeply realize the importance of dormitory fire safety, we will summarize some examples, hoping to bring some warnings to everyone.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75" y="128143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消防常识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8875" y="2042160"/>
            <a:ext cx="9724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如果发生火灾，最重要的是报警，这样才能及时补救，控制火势，减轻火灾造成的损失，火警电话号码是119。同时在报警的时候我们必须牢记几点：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8875" y="3221990"/>
            <a:ext cx="972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1.报警时要讲清楚着火单位所在的县区，街道，胡同，门牌号或乡村地址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8875" y="3764280"/>
            <a:ext cx="972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2.要说清楚是什么东西着火和火势大小，以便消防部门调出相应的消防车辆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8875" y="4330700"/>
            <a:ext cx="7690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3.说清楚报警人的姓名和使用的电话号码要注意听清楚消防对的询问，正确简洁的予以回答，待对方明确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58875" y="5129530"/>
            <a:ext cx="7690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4.说明可以挂断电话，方可挂断电话报警后要到路口等候消防车，指示消防车去火场的道路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747e59cdf5fa3ece2e98758e9add1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" y="-27940"/>
            <a:ext cx="12216765" cy="69138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24300" y="2224405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7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认识火宅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25725" y="3596640"/>
            <a:ext cx="661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等线 Light" panose="02010600030101010101" charset="-122"/>
                <a:ea typeface="等线 Light" panose="02010600030101010101" charset="-122"/>
              </a:rPr>
              <a:t>In order to make the students more deeply realize the importance of dormitory fire safety, we will summarize some examples, hoping to bring some warnings to everyone.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0975" y="97663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认识火宅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50975" y="2233930"/>
            <a:ext cx="9724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如果发生火灾，最重要的是报警，这样才能及时补救，控制火势，减轻火灾造成的损失，火警电话号码是119。同时在报警的时候我们必须牢记几点：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450975" y="3318510"/>
            <a:ext cx="6898640" cy="1946910"/>
            <a:chOff x="2445" y="4266"/>
            <a:chExt cx="10864" cy="3066"/>
          </a:xfrm>
        </p:grpSpPr>
        <p:sp>
          <p:nvSpPr>
            <p:cNvPr id="11" name="文本框 10"/>
            <p:cNvSpPr txBox="1"/>
            <p:nvPr/>
          </p:nvSpPr>
          <p:spPr>
            <a:xfrm>
              <a:off x="2445" y="4266"/>
              <a:ext cx="1086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违章使用电热器具，如：电炉、电热器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45" y="5375"/>
              <a:ext cx="1086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违章使用各种灶具，引起周围可燃物酿成火灾。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45" y="6316"/>
              <a:ext cx="1086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违章乱拉临时线路，并靠近易燃或可燃物，绝缘性能低短路造成火灾。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0975" y="97663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认识火宅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77745" y="4384040"/>
            <a:ext cx="3095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焚烧信件等杂物，失去控制或者遗留火种，引燃周围可燃物造成火灾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265045" y="2669540"/>
            <a:ext cx="3095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在教室或者休息室点蜡烛，不慎引燃周围可燃物造成火灾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421245" y="2669540"/>
            <a:ext cx="3095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电器设备老化，超负荷用电造成火灾。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21245" y="4384040"/>
            <a:ext cx="3095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卧床吸烟或者将烟头，火柴乱丢乱扔</a:t>
            </a:r>
          </a:p>
        </p:txBody>
      </p:sp>
      <p:pic>
        <p:nvPicPr>
          <p:cNvPr id="3" name="图片 2" descr="bf9450e8e3212eb669ef28ec860c8d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575" y="2669540"/>
            <a:ext cx="966470" cy="1287780"/>
          </a:xfrm>
          <a:prstGeom prst="rect">
            <a:avLst/>
          </a:prstGeom>
        </p:spPr>
      </p:pic>
      <p:pic>
        <p:nvPicPr>
          <p:cNvPr id="6" name="图片 5" descr="bf9450e8e3212eb669ef28ec860c8d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775" y="2669540"/>
            <a:ext cx="966470" cy="1287780"/>
          </a:xfrm>
          <a:prstGeom prst="rect">
            <a:avLst/>
          </a:prstGeom>
        </p:spPr>
      </p:pic>
      <p:pic>
        <p:nvPicPr>
          <p:cNvPr id="7" name="图片 6" descr="bf9450e8e3212eb669ef28ec860c8d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275" y="4384040"/>
            <a:ext cx="966470" cy="1287780"/>
          </a:xfrm>
          <a:prstGeom prst="rect">
            <a:avLst/>
          </a:prstGeom>
        </p:spPr>
      </p:pic>
      <p:pic>
        <p:nvPicPr>
          <p:cNvPr id="8" name="图片 7" descr="bf9450e8e3212eb669ef28ec860c8d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475" y="4384040"/>
            <a:ext cx="966470" cy="12877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747e59cdf5fa3ece2e98758e9add1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" y="-27940"/>
            <a:ext cx="12216765" cy="69138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24300" y="2224405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7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学会逃走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25725" y="3596640"/>
            <a:ext cx="661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等线 Light" panose="02010600030101010101" charset="-122"/>
                <a:ea typeface="等线 Light" panose="02010600030101010101" charset="-122"/>
              </a:rPr>
              <a:t>In order to make the students more deeply realize the importance of dormitory fire safety, we will summarize some examples, hoping to bring some warnings to everyone.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-34925"/>
            <a:ext cx="12230100" cy="6915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2575" y="97663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学会逃生</a:t>
            </a:r>
          </a:p>
        </p:txBody>
      </p:sp>
      <p:pic>
        <p:nvPicPr>
          <p:cNvPr id="3" name="图片 2" descr="04bbcaf290b7e90dfc9a5c9910daaa8e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172585" y="3267075"/>
            <a:ext cx="3847465" cy="3847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55815" y="3983990"/>
            <a:ext cx="3914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高等学校高楼多，教学楼，实验楼，学生住宅，多半是多层建筑，少者五、六层，多着十多层。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05910" y="1790700"/>
            <a:ext cx="39141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同学们生活、学习在这些场所，一旦发生火灾，由于没有思想准备，可能会惊慌失措当发现楼梯口通道烟雾弥漫或熊熊烈火烧着楼梯时，更是急得团团转，不知如何是好。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6615" y="3983990"/>
            <a:ext cx="3914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在这种火灾面前，我们要有压倒它的勇气，要有临危不惧的精神，要有敢于战胜它的胆识。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heme/theme1.xml><?xml version="1.0" encoding="utf-8"?>
<a:theme xmlns:a="http://schemas.openxmlformats.org/drawingml/2006/main" name="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宽屏</PresentationFormat>
  <Paragraphs>95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 Light</vt:lpstr>
      <vt:lpstr>黑体</vt:lpstr>
      <vt:lpstr>华文楷体</vt:lpstr>
      <vt:lpstr>华文宋体</vt:lpstr>
      <vt:lpstr>华文新魏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2023-01-10T05:51:22Z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075D8D20AF1842EAAB71C2460EA1310D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