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AAFA890-6C4B-4EF7-9D8F-E738D3235F6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B437F2-1E38-4759-9A45-B280ABBBCEE0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45A0E6A-BFE2-4512-83D1-43CBBA7D8D39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0CCF325-BE63-46F1-BCF9-3C73A5F32B32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F54B2A3-9CB2-4309-B78F-16C46A9338A6}" type="slidenum">
              <a:rPr lang="zh-CN" altLang="en-US" sz="1200">
                <a:latin typeface="+mn-lt"/>
                <a:ea typeface="+mn-ea"/>
              </a:rPr>
              <a:t>11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76E3356-929B-40A9-93FD-FE0B89A3874F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6C76E4A3-51B6-45BE-A0FB-9F5E776271BA}" type="slidenum">
              <a:rPr lang="zh-CN" altLang="en-US" sz="1200">
                <a:latin typeface="+mn-lt"/>
                <a:ea typeface="+mn-ea"/>
              </a:rPr>
              <a:t>12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DCD22AC-9B71-4C2D-8665-01B6634790DC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A74DDC5C-15F2-42D9-86FB-B90C6FE2CB66}" type="slidenum">
              <a:rPr lang="zh-CN" altLang="en-US" sz="1200">
                <a:latin typeface="+mn-lt"/>
                <a:ea typeface="+mn-ea"/>
              </a:rPr>
              <a:t>13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55341F1-D19E-4828-9006-0C98C03A5430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BAE79F7-CA54-41EF-A278-AFE0A894B109}" type="slidenum">
              <a:rPr lang="zh-CN" altLang="en-US" sz="1200">
                <a:latin typeface="+mn-lt"/>
                <a:ea typeface="+mn-ea"/>
              </a:rPr>
              <a:t>14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3CE5BD0-2C83-44A9-8648-7C826553BF0A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7F387AB4-CBED-4D61-8995-8B6AAD3E712E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8B2BB72-F823-4C12-8134-50C7564DC21D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9CBF802-5AC3-4C80-9DD1-6AE83BD50A8B}" type="slidenum">
              <a:rPr lang="zh-CN" altLang="en-US" sz="1200">
                <a:latin typeface="+mn-lt"/>
                <a:ea typeface="+mn-ea"/>
              </a:rPr>
              <a:t>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6F3E096-3937-4E3F-8BB9-93D4C549EE7D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77BE352-56C2-473C-921C-0B59F51EAC50}" type="slidenum">
              <a:rPr lang="zh-CN" altLang="en-US" sz="1200">
                <a:latin typeface="+mn-lt"/>
                <a:ea typeface="+mn-ea"/>
              </a:r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C7D1F87-8B32-41DB-8371-AB4D1CE443E5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1F6A83CC-2725-4339-B387-D7694AC39660}" type="slidenum">
              <a:rPr lang="zh-CN" altLang="en-US" sz="1200">
                <a:latin typeface="+mn-lt"/>
                <a:ea typeface="+mn-ea"/>
              </a:rPr>
              <a:t>6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99B384-AF92-422B-A52E-ADC5AC4186EB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5F9126C-A1C9-49B2-890C-6D4E1346830F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F33E8B7-999F-4D99-A0EF-723F06F0487D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8198BBA0-41A7-4DBA-A7C7-F5802A63ECF1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E5528E5-58AD-45C3-96D8-55468464D92F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8819703-9C71-49A1-909F-EC74B086D933}" type="slidenum">
              <a:rPr lang="zh-CN" altLang="en-US" sz="1200">
                <a:latin typeface="+mn-lt"/>
                <a:ea typeface="+mn-ea"/>
              </a:rPr>
              <a:t>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730ABBE-15F2-4A72-A449-55A84EA6E851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34E24BD0-05F3-4DC3-B5C1-6B659DABCB16}" type="slidenum">
              <a:rPr lang="zh-CN" altLang="en-US" sz="1200">
                <a:latin typeface="+mn-lt"/>
                <a:ea typeface="+mn-ea"/>
              </a:rPr>
              <a:t>10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9405C-137D-4396-983E-A187FDB78C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549E-F674-47B0-9436-9E9B0501B7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E1A5-B3EC-4949-8E30-2FB7170ABF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B019-2B80-47D4-B774-ED6CF29484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C3AC8-0F4C-40EB-95F0-24B80905D9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E07E-1A19-4885-AF8B-0150C15462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57D1-62E5-438F-8B7A-9880583D59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260AA-0FA3-4FB6-BB55-6F74348E1A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EF9B-3AAE-46B5-9136-26109CF3CD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D5321-B944-435A-A7C6-A9F76B31DA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7C55-B00F-4CC1-833A-67BF14480E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21A01FC-926C-498C-BE70-EF1467AFC51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file:///C:\Users\MeBiuS\Desktop\&#33521;&#35821;%20&#19977;&#24180;&#32423;&#19979;&#20876;%20&#25945;&#23398;&#35838;&#20214;\Module%203\Unit%208\&#38899;&#39057;\Listen%20and%20say-1.mp3" TargetMode="External"/><Relationship Id="rId1" Type="http://schemas.microsoft.com/office/2007/relationships/media" Target="file:///C:\Users\MeBiuS\Desktop\&#33521;&#35821;%20&#19977;&#24180;&#32423;&#19979;&#20876;%20&#25945;&#23398;&#35838;&#20214;\Module%203\Unit%208\&#38899;&#39057;\Listen%20and%20say-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file:///C:\Users\MeBiuS\Desktop\&#33521;&#35821;%20&#19977;&#24180;&#32423;&#19979;&#20876;%20&#25945;&#23398;&#35838;&#20214;\Module%203\Unit%208\&#38899;&#39057;\Listen%20and%20say-2.mp3" TargetMode="External"/><Relationship Id="rId1" Type="http://schemas.microsoft.com/office/2007/relationships/media" Target="file:///C:\Users\MeBiuS\Desktop\&#33521;&#35821;%20&#19977;&#24180;&#32423;&#19979;&#20876;%20&#25945;&#23398;&#35838;&#20214;\Module%203\Unit%208\&#38899;&#39057;\Listen%20and%20say-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MeBiuS\Desktop\&#33521;&#35821;%20&#19977;&#24180;&#32423;&#19979;&#20876;%20&#25945;&#23398;&#35838;&#20214;\Module%203\Unit%208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3\Unit%208\&#38899;&#39057;\Listen%20and%20s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07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156176" y="3686174"/>
            <a:ext cx="18716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第一课时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3" y="2708920"/>
            <a:ext cx="4536505" cy="31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标题 1"/>
          <p:cNvSpPr>
            <a:spLocks noGrp="1"/>
          </p:cNvSpPr>
          <p:nvPr>
            <p:ph type="title" idx="4294967295"/>
          </p:nvPr>
        </p:nvSpPr>
        <p:spPr>
          <a:xfrm>
            <a:off x="0" y="1268760"/>
            <a:ext cx="9144000" cy="1152128"/>
          </a:xfrm>
        </p:spPr>
        <p:txBody>
          <a:bodyPr/>
          <a:lstStyle/>
          <a:p>
            <a:r>
              <a:rPr lang="en-US" altLang="zh-CN" sz="9600" i="1" dirty="0">
                <a:solidFill>
                  <a:srgbClr val="7D87BB"/>
                </a:solidFill>
                <a:latin typeface="Broadway" panose="04040905080B02020502" pitchFamily="82" charset="0"/>
              </a:rPr>
              <a:t>Happy birthday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608781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150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>
            <a:off x="827584" y="9080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Sing a song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079501" y="2152650"/>
            <a:ext cx="6985000" cy="2590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Happy birthday!</a:t>
            </a:r>
            <a:endParaRPr lang="zh-CN" altLang="en-US" sz="36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3555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196975"/>
            <a:ext cx="84915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1547813" y="1052513"/>
            <a:ext cx="3600450" cy="936625"/>
          </a:xfrm>
          <a:prstGeom prst="wedgeRoundRectCallout">
            <a:avLst>
              <a:gd name="adj1" fmla="val -6640"/>
              <a:gd name="adj2" fmla="val 969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250" y="1125538"/>
            <a:ext cx="403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Happy birthday, Alice!</a:t>
            </a:r>
          </a:p>
          <a:p>
            <a:r>
              <a:rPr lang="en-US" altLang="zh-CN" sz="2400" dirty="0">
                <a:latin typeface="GCFrutiger" pitchFamily="50" charset="0"/>
              </a:rPr>
              <a:t>Here’s a card for you. 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364163" y="1700213"/>
            <a:ext cx="3529012" cy="576262"/>
          </a:xfrm>
          <a:prstGeom prst="wedgeRoundRectCallout">
            <a:avLst>
              <a:gd name="adj1" fmla="val -35223"/>
              <a:gd name="adj2" fmla="val 1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5600" y="174307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Thank you, Miss Fang.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684213" y="5661025"/>
            <a:ext cx="3743325" cy="576263"/>
          </a:xfrm>
          <a:prstGeom prst="wedgeRoundRectCallout">
            <a:avLst>
              <a:gd name="adj1" fmla="val 1024"/>
              <a:gd name="adj2" fmla="val -1363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5703888"/>
            <a:ext cx="3671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How old are you, Alice?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5364163" y="5949950"/>
            <a:ext cx="1584325" cy="574675"/>
          </a:xfrm>
          <a:prstGeom prst="wedgeRoundRectCallout">
            <a:avLst>
              <a:gd name="adj1" fmla="val -28120"/>
              <a:gd name="adj2" fmla="val -141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5600" y="59912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I’m nine.</a:t>
            </a:r>
          </a:p>
        </p:txBody>
      </p:sp>
      <p:pic>
        <p:nvPicPr>
          <p:cNvPr id="2" name="Listen and say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09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5603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196975"/>
            <a:ext cx="9144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1331913" y="1268413"/>
            <a:ext cx="5832475" cy="647700"/>
          </a:xfrm>
          <a:prstGeom prst="wedgeRoundRectCallout">
            <a:avLst>
              <a:gd name="adj1" fmla="val -13326"/>
              <a:gd name="adj2" fmla="val 1073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1352550"/>
            <a:ext cx="612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Let’s sing “Happy birthday” together. </a:t>
            </a:r>
          </a:p>
        </p:txBody>
      </p:sp>
      <p:grpSp>
        <p:nvGrpSpPr>
          <p:cNvPr id="25608" name="组合 13"/>
          <p:cNvGrpSpPr/>
          <p:nvPr/>
        </p:nvGrpSpPr>
        <p:grpSpPr bwMode="auto">
          <a:xfrm>
            <a:off x="611188" y="5589588"/>
            <a:ext cx="7777162" cy="1008062"/>
            <a:chOff x="827584" y="5589240"/>
            <a:chExt cx="7416824" cy="1008112"/>
          </a:xfrm>
        </p:grpSpPr>
        <p:sp>
          <p:nvSpPr>
            <p:cNvPr id="11" name="圆角矩形标注 10"/>
            <p:cNvSpPr/>
            <p:nvPr/>
          </p:nvSpPr>
          <p:spPr>
            <a:xfrm>
              <a:off x="827584" y="5589240"/>
              <a:ext cx="7416824" cy="1008112"/>
            </a:xfrm>
            <a:prstGeom prst="wedgeRoundRectCallout">
              <a:avLst>
                <a:gd name="adj1" fmla="val 32061"/>
                <a:gd name="adj2" fmla="val -10770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827584" y="5589240"/>
              <a:ext cx="7416824" cy="1008112"/>
            </a:xfrm>
            <a:prstGeom prst="wedgeRoundRectCallout">
              <a:avLst>
                <a:gd name="adj1" fmla="val -26138"/>
                <a:gd name="adj2" fmla="val -12904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827584" y="5589240"/>
              <a:ext cx="7416824" cy="1008112"/>
            </a:xfrm>
            <a:prstGeom prst="wedgeRoundRectCallout">
              <a:avLst>
                <a:gd name="adj1" fmla="val -10546"/>
                <a:gd name="adj2" fmla="val -13971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5661025"/>
            <a:ext cx="7704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Happy birthday to you! Happy birthday to you! Happy birthday, dear Alice. Happy birthday to you!</a:t>
            </a:r>
          </a:p>
        </p:txBody>
      </p:sp>
      <p:sp>
        <p:nvSpPr>
          <p:cNvPr id="2561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Listen and say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8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765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412875"/>
            <a:ext cx="7750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50" y="1341438"/>
            <a:ext cx="9077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3323">
            <a:off x="117475" y="236538"/>
            <a:ext cx="21891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369585" y="2348880"/>
            <a:ext cx="403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GCFrutiger" pitchFamily="50" charset="0"/>
              </a:rPr>
              <a:t>1  Read and act </a:t>
            </a:r>
            <a:r>
              <a:rPr lang="en-US" altLang="zh-CN" sz="2400" i="1" dirty="0">
                <a:latin typeface="GCFrutiger" pitchFamily="50" charset="0"/>
              </a:rPr>
              <a:t>Listen and say.</a:t>
            </a:r>
          </a:p>
          <a:p>
            <a:r>
              <a:rPr lang="en-US" altLang="zh-CN" sz="2400" dirty="0">
                <a:latin typeface="GCFrutiger" pitchFamily="50" charset="0"/>
              </a:rPr>
              <a:t>2  Sing the song “Happy birthday</a:t>
            </a:r>
            <a:r>
              <a:rPr lang="en-US" altLang="zh-CN" sz="2400" dirty="0" smtClean="0">
                <a:latin typeface="GCFrutiger" pitchFamily="50" charset="0"/>
              </a:rPr>
              <a:t>”</a:t>
            </a:r>
            <a:r>
              <a:rPr lang="en-US" altLang="zh-CN" sz="2400" i="1" dirty="0" smtClean="0">
                <a:latin typeface="GCFrutiger" pitchFamily="50" charset="0"/>
              </a:rPr>
              <a:t>. </a:t>
            </a:r>
            <a:endParaRPr lang="en-US" altLang="zh-CN" sz="2400" i="1" dirty="0">
              <a:latin typeface="GCFrutiger" pitchFamily="50" charset="0"/>
            </a:endParaRPr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2124075" y="1341438"/>
            <a:ext cx="41021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09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1115616" y="1232694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Sing a song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187624" y="2492896"/>
            <a:ext cx="6985000" cy="2590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宋体" panose="02010600030101010101" pitchFamily="2" charset="-122"/>
              </a:rPr>
              <a:t>Happy birthday!</a:t>
            </a:r>
            <a:endParaRPr lang="zh-CN" altLang="en-US" sz="40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7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4413" y="1773238"/>
            <a:ext cx="71580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1773238"/>
            <a:ext cx="89344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listen and say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49275"/>
            <a:ext cx="3671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88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1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68153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07950" y="931863"/>
            <a:ext cx="8675688" cy="394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4000" dirty="0">
                <a:latin typeface="GCFrutiger" pitchFamily="50" charset="0"/>
              </a:rPr>
              <a:t> How old is Alice?</a:t>
            </a:r>
          </a:p>
          <a:p>
            <a:endParaRPr lang="en-US" altLang="zh-CN" sz="4000" dirty="0">
              <a:latin typeface="GCFrutiger" pitchFamily="50" charset="0"/>
            </a:endParaRPr>
          </a:p>
          <a:p>
            <a:pPr>
              <a:spcBef>
                <a:spcPts val="600"/>
              </a:spcBef>
            </a:pPr>
            <a:r>
              <a:rPr lang="en-US" altLang="zh-CN" sz="4000" dirty="0">
                <a:latin typeface="GCFrutiger" pitchFamily="50" charset="0"/>
              </a:rPr>
              <a:t>2. What does Miss Fang give Alice?</a:t>
            </a:r>
          </a:p>
          <a:p>
            <a:endParaRPr lang="en-US" altLang="zh-CN" sz="4000" dirty="0">
              <a:latin typeface="GCFrutiger" pitchFamily="50" charset="0"/>
            </a:endParaRPr>
          </a:p>
          <a:p>
            <a:pPr>
              <a:spcBef>
                <a:spcPts val="600"/>
              </a:spcBef>
            </a:pPr>
            <a:r>
              <a:rPr lang="en-US" altLang="zh-CN" sz="4000" dirty="0">
                <a:latin typeface="GCFrutiger" pitchFamily="50" charset="0"/>
              </a:rPr>
              <a:t>3. What do Miss Fang and the students do for Alice?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84213" y="162877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0000CC"/>
                </a:solidFill>
                <a:latin typeface="GCFrutiger" pitchFamily="50" charset="0"/>
              </a:rPr>
              <a:t>She is nine.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84213" y="2924175"/>
            <a:ext cx="809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0000CC"/>
                </a:solidFill>
                <a:latin typeface="GCFrutiger" pitchFamily="50" charset="0"/>
              </a:rPr>
              <a:t>A card.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84213" y="4868863"/>
            <a:ext cx="809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0000CC"/>
                </a:solidFill>
                <a:latin typeface="GCFrutiger" pitchFamily="50" charset="0"/>
              </a:rPr>
              <a:t>They sing a song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126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1270" name="矩形 3"/>
          <p:cNvSpPr>
            <a:spLocks noChangeArrowheads="1"/>
          </p:cNvSpPr>
          <p:nvPr/>
        </p:nvSpPr>
        <p:spPr bwMode="auto">
          <a:xfrm>
            <a:off x="3995738" y="765175"/>
            <a:ext cx="156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CC"/>
                </a:solidFill>
                <a:latin typeface="GCFrutiger" pitchFamily="50" charset="0"/>
              </a:rPr>
              <a:t>cards</a:t>
            </a:r>
            <a:endParaRPr lang="en-US" altLang="zh-CN" sz="4400">
              <a:latin typeface="GCFrutiger" pitchFamily="50" charset="0"/>
            </a:endParaRPr>
          </a:p>
        </p:txBody>
      </p:sp>
      <p:pic>
        <p:nvPicPr>
          <p:cNvPr id="7173" name="Picture 4" descr="D:\课件制作\Unit1-9\u8\pictures\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484313"/>
            <a:ext cx="226853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3059113" y="4797425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00CC"/>
                </a:solidFill>
                <a:latin typeface="GCFrutiger" pitchFamily="50" charset="0"/>
              </a:rPr>
              <a:t>birthday cards</a:t>
            </a:r>
            <a:endParaRPr lang="en-US" altLang="zh-CN" sz="4800">
              <a:latin typeface="GCFrutiger" pitchFamily="50" charset="0"/>
            </a:endParaRPr>
          </a:p>
        </p:txBody>
      </p:sp>
      <p:pic>
        <p:nvPicPr>
          <p:cNvPr id="7175" name="Picture 2" descr="D:\课件制作\Unit1-9\u8\pictures\ca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1471613"/>
            <a:ext cx="24479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D:\课件制作\Unit1-9\u8\pictures\cc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1341438"/>
            <a:ext cx="266223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2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331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318" name="矩形 3"/>
          <p:cNvSpPr>
            <a:spLocks noChangeArrowheads="1"/>
          </p:cNvSpPr>
          <p:nvPr/>
        </p:nvSpPr>
        <p:spPr bwMode="auto">
          <a:xfrm>
            <a:off x="3995738" y="765175"/>
            <a:ext cx="1563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CC"/>
                </a:solidFill>
                <a:latin typeface="GCFrutiger" pitchFamily="50" charset="0"/>
              </a:rPr>
              <a:t>cards</a:t>
            </a:r>
            <a:endParaRPr lang="en-US" altLang="zh-CN" sz="4400">
              <a:latin typeface="GCFrutiger" pitchFamily="50" charset="0"/>
            </a:endParaRPr>
          </a:p>
        </p:txBody>
      </p:sp>
      <p:pic>
        <p:nvPicPr>
          <p:cNvPr id="13319" name="Picture 4" descr="D:\课件制作\Unit1-9\u8\pictures\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484313"/>
            <a:ext cx="226853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矩形 7"/>
          <p:cNvSpPr>
            <a:spLocks noChangeArrowheads="1"/>
          </p:cNvSpPr>
          <p:nvPr/>
        </p:nvSpPr>
        <p:spPr bwMode="auto">
          <a:xfrm>
            <a:off x="5364163" y="5661025"/>
            <a:ext cx="342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a Christmas card</a:t>
            </a:r>
            <a:endParaRPr lang="en-US" altLang="zh-CN" sz="3200" dirty="0">
              <a:latin typeface="GCFrutiger" pitchFamily="50" charset="0"/>
            </a:endParaRPr>
          </a:p>
        </p:txBody>
      </p:sp>
      <p:sp>
        <p:nvSpPr>
          <p:cNvPr id="8199" name="矩形 9"/>
          <p:cNvSpPr>
            <a:spLocks noChangeArrowheads="1"/>
          </p:cNvSpPr>
          <p:nvPr/>
        </p:nvSpPr>
        <p:spPr bwMode="auto">
          <a:xfrm>
            <a:off x="3059113" y="5013325"/>
            <a:ext cx="339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a New Year card</a:t>
            </a:r>
            <a:endParaRPr lang="en-US" altLang="zh-CN" sz="3200" dirty="0">
              <a:latin typeface="GCFrutiger" pitchFamily="50" charset="0"/>
            </a:endParaRPr>
          </a:p>
        </p:txBody>
      </p:sp>
      <p:sp>
        <p:nvSpPr>
          <p:cNvPr id="13322" name="矩形 10"/>
          <p:cNvSpPr>
            <a:spLocks noChangeArrowheads="1"/>
          </p:cNvSpPr>
          <p:nvPr/>
        </p:nvSpPr>
        <p:spPr bwMode="auto">
          <a:xfrm>
            <a:off x="971550" y="4365625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a birthday card</a:t>
            </a:r>
            <a:endParaRPr lang="en-US" altLang="zh-CN" sz="3200" dirty="0">
              <a:latin typeface="GCFrutiger" pitchFamily="50" charset="0"/>
            </a:endParaRPr>
          </a:p>
        </p:txBody>
      </p:sp>
      <p:grpSp>
        <p:nvGrpSpPr>
          <p:cNvPr id="3" name="组合 12"/>
          <p:cNvGrpSpPr/>
          <p:nvPr/>
        </p:nvGrpSpPr>
        <p:grpSpPr bwMode="auto">
          <a:xfrm>
            <a:off x="5903913" y="1490663"/>
            <a:ext cx="3132137" cy="2514600"/>
            <a:chOff x="5784873" y="4221087"/>
            <a:chExt cx="3940151" cy="2875037"/>
          </a:xfrm>
        </p:grpSpPr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4873" y="4221087"/>
              <a:ext cx="3940151" cy="287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20905658">
              <a:off x="6206480" y="5201455"/>
              <a:ext cx="3456385" cy="165678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rush Script MT" panose="03060802040406070304" pitchFamily="66" charset="0"/>
                  <a:ea typeface="宋体" panose="02010600030101010101" pitchFamily="2" charset="-122"/>
                </a:rPr>
                <a:t>Merry Christmas</a:t>
              </a:r>
              <a:endPara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anose="030608020404060703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8202" name="Picture 13" descr="D:\课件制作\Unit1-9\u8\pictures\newyear2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1557338"/>
            <a:ext cx="269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536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539750" y="2060575"/>
            <a:ext cx="406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Here’s a card for you.</a:t>
            </a:r>
          </a:p>
        </p:txBody>
      </p:sp>
      <p:pic>
        <p:nvPicPr>
          <p:cNvPr id="8197" name="Picture 5" descr="D:\课件制作\Unit1-9\u8\pictures\card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97773" y="2366938"/>
            <a:ext cx="1806038" cy="23042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do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5" descr="D:\课件制作\Unit1-9\u8\pictures\card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4302">
            <a:off x="2634537" y="1076408"/>
            <a:ext cx="1599565" cy="20408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5" name="矩形 3"/>
          <p:cNvSpPr>
            <a:spLocks noChangeArrowheads="1"/>
          </p:cNvSpPr>
          <p:nvPr/>
        </p:nvSpPr>
        <p:spPr bwMode="auto">
          <a:xfrm>
            <a:off x="684213" y="1484313"/>
            <a:ext cx="576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Here’s                         for you.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92500" y="3500438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Thank you. I like it.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4221163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Thanks. I like it very much.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8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945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out loud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9462" name="矩形 3"/>
          <p:cNvSpPr>
            <a:spLocks noChangeArrowheads="1"/>
          </p:cNvSpPr>
          <p:nvPr/>
        </p:nvSpPr>
        <p:spPr bwMode="auto">
          <a:xfrm>
            <a:off x="539750" y="1916113"/>
            <a:ext cx="4062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GCFrutiger" pitchFamily="50" charset="0"/>
              </a:rPr>
              <a:t>Here’s a card for you.</a:t>
            </a:r>
          </a:p>
        </p:txBody>
      </p:sp>
      <p:pic>
        <p:nvPicPr>
          <p:cNvPr id="8197" name="Picture 5" descr="D:\课件制作\Unit1-9\u8\pictures\card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37410" y="2006576"/>
            <a:ext cx="1806038" cy="23042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8" name="矩形 6"/>
          <p:cNvSpPr>
            <a:spLocks noChangeArrowheads="1"/>
          </p:cNvSpPr>
          <p:nvPr/>
        </p:nvSpPr>
        <p:spPr bwMode="auto">
          <a:xfrm>
            <a:off x="611188" y="4365625"/>
            <a:ext cx="415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GCFrutiger" pitchFamily="50" charset="0"/>
              </a:rPr>
              <a:t>Here’s a song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全屏显示(4:3)</PresentationFormat>
  <Paragraphs>73</Paragraphs>
  <Slides>14</Slides>
  <Notes>13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Adobe Garamond Pro Bold</vt:lpstr>
      <vt:lpstr>GCFrutiger</vt:lpstr>
      <vt:lpstr>宋体</vt:lpstr>
      <vt:lpstr>微软雅黑</vt:lpstr>
      <vt:lpstr>Arial</vt:lpstr>
      <vt:lpstr>Arial Black</vt:lpstr>
      <vt:lpstr>Broadway</vt:lpstr>
      <vt:lpstr>Brush Script MT</vt:lpstr>
      <vt:lpstr>Calibri</vt:lpstr>
      <vt:lpstr>WWW.2PPT.COM
</vt:lpstr>
      <vt:lpstr>Happy birthday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2013-05-21T10:25:00Z</dcterms:created>
  <dcterms:modified xsi:type="dcterms:W3CDTF">2023-01-16T18:22:31Z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D55088FF83D44D20B30AF9A04CB6BBA7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