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368" r:id="rId4"/>
    <p:sldId id="261" r:id="rId5"/>
    <p:sldId id="369" r:id="rId6"/>
    <p:sldId id="295" r:id="rId7"/>
    <p:sldId id="293" r:id="rId8"/>
    <p:sldId id="353" r:id="rId9"/>
    <p:sldId id="354" r:id="rId10"/>
    <p:sldId id="355" r:id="rId11"/>
    <p:sldId id="288" r:id="rId12"/>
    <p:sldId id="258" r:id="rId13"/>
  </p:sldIdLst>
  <p:sldSz cx="12192000" cy="6858000"/>
  <p:notesSz cx="6858000" cy="9144000"/>
  <p:embeddedFontLst>
    <p:embeddedFont>
      <p:font typeface="思源黑体 CN Light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思源黑体 CN Bold" panose="02010600030101010101" charset="-122"/>
      <p:regular r:id="rId21"/>
    </p:embeddedFont>
    <p:embeddedFont>
      <p:font typeface="思源黑体 CN Heavy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13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8BC64BB8-54AF-4247-81F9-7E2E0DEF8B7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95DED6DB-84FE-440F-AF28-2BFB9A2F46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193"/>
            <a:ext cx="3493311" cy="762066"/>
          </a:xfrm>
          <a:prstGeom prst="rect">
            <a:avLst/>
          </a:prstGeom>
          <a:ln>
            <a:solidFill>
              <a:srgbClr val="F98E13"/>
            </a:solidFill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005" y="434975"/>
            <a:ext cx="612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98E13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  <a:lvl2pPr marL="4572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2pPr>
            <a:lvl3pPr marL="9144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3pPr>
            <a:lvl4pPr marL="13716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4pPr>
            <a:lvl5pPr marL="18288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smtClean="0">
                <a:solidFill>
                  <a:srgbClr val="F98E13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  <a:lvl2pPr>
              <a:defRPr lang="zh-CN" altLang="en-US" smtClean="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2pPr>
            <a:lvl3pPr>
              <a:defRPr lang="zh-CN" altLang="en-US" smtClean="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3pPr>
            <a:lvl4pPr>
              <a:defRPr lang="zh-CN" altLang="en-US" smtClean="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4pPr>
            <a:lvl5pPr>
              <a:def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5pPr>
          </a:lstStyle>
          <a:p>
            <a:pPr marL="457200" lvl="0" indent="-45720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1879453"/>
            <a:ext cx="575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  <a:tileRect/>
                </a:gradFill>
                <a:latin typeface="思源黑体 CN Heavy" panose="02010600030101010101" pitchFamily="34" charset="-122"/>
                <a:ea typeface="思源黑体 CN Heavy" panose="02010600030101010101" pitchFamily="34" charset="-122"/>
              </a:rPr>
              <a:t>二年级数学下册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3969026" y="2999543"/>
            <a:ext cx="7865746" cy="1494841"/>
            <a:chOff x="1447051" y="3427840"/>
            <a:chExt cx="7865746" cy="1494841"/>
          </a:xfrm>
        </p:grpSpPr>
        <p:sp>
          <p:nvSpPr>
            <p:cNvPr id="9" name="文本框 8"/>
            <p:cNvSpPr txBox="1"/>
            <p:nvPr/>
          </p:nvSpPr>
          <p:spPr>
            <a:xfrm>
              <a:off x="1494820" y="4691849"/>
              <a:ext cx="70852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TWO STEP MIXED OPERATION WITH PARENTHESES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051" y="3427840"/>
              <a:ext cx="7865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带小括号的两步混合运算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2" y="4545882"/>
              <a:ext cx="70118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659851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5.3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1244338" y="1219201"/>
            <a:ext cx="238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填一填。</a:t>
            </a: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1012563" y="1668890"/>
            <a:ext cx="11464572" cy="13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（1）算式里有括号的，要先算（                     ），再算（                       ）。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（2）算式 8×（4＋3）应该先算（        ）法，再算（         ）法。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（3）49÷（9－2）应该先算（        ）法，再算（         ）法。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659550" y="174944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括号里面的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29012" y="174944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括号外面的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08500" y="2181542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加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926351" y="2181542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788227" y="261364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减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421263" y="261364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除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1244338" y="3159837"/>
            <a:ext cx="245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6.计算。</a:t>
            </a: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244338" y="3695302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（54－9）÷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6388168" y="3695302"/>
            <a:ext cx="250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30÷（70－64）</a:t>
            </a:r>
          </a:p>
        </p:txBody>
      </p: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1244338" y="4618632"/>
            <a:ext cx="1959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（5＋2）×3</a:t>
            </a: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6368788" y="4618632"/>
            <a:ext cx="239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6×（41－35）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761850" y="4156967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45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910992" y="4156967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589960" y="4156967"/>
            <a:ext cx="87992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589960" y="5107450"/>
            <a:ext cx="87992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852419" y="5177134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7473787" y="4184119"/>
            <a:ext cx="11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7347611" y="5105863"/>
            <a:ext cx="1157188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679217" y="5080297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847687" y="3696889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=9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8791767" y="3695302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=5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3847687" y="4620220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=21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610628" y="4618631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=36</a:t>
            </a:r>
          </a:p>
        </p:txBody>
      </p:sp>
      <p:sp>
        <p:nvSpPr>
          <p:cNvPr id="35" name="文本框 2"/>
          <p:cNvSpPr txBox="1">
            <a:spLocks noChangeArrowheads="1"/>
          </p:cNvSpPr>
          <p:nvPr/>
        </p:nvSpPr>
        <p:spPr bwMode="auto">
          <a:xfrm>
            <a:off x="1244338" y="5617548"/>
            <a:ext cx="10598150" cy="8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7.二（1）班要给 40 棵树浇水，已经浇了16 </a:t>
            </a:r>
            <a:r>
              <a:rPr lang="en-US" altLang="zh-CN" sz="2000" b="1" dirty="0" err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棵，还剩下多少棵没浇？如果每桶水可以浇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3 </a:t>
            </a:r>
            <a:r>
              <a:rPr lang="en-US" altLang="zh-CN" sz="2000" b="1" dirty="0" err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棵树，浇剩下的树还需要几桶水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？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267325" y="6118701"/>
            <a:ext cx="2265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40－16=24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（棵）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7801963" y="6118701"/>
            <a:ext cx="3034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40－16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÷3=8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（桶）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11" grpId="0"/>
      <p:bldP spid="17" grpId="0"/>
      <p:bldP spid="18" grpId="0"/>
      <p:bldP spid="19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90044" y="2133081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244338" y="3101699"/>
            <a:ext cx="10055225" cy="2497863"/>
          </a:xfrm>
          <a:prstGeom prst="rect">
            <a:avLst/>
          </a:prstGeom>
          <a:noFill/>
          <a:ln w="9525">
            <a:solidFill>
              <a:srgbClr val="F98E13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含有小括号的两步混合运算的运算顺序：算式里有小括号的，要先算小括号里面的，再算小括号外面的。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2225093"/>
            <a:ext cx="5754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800" dirty="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  <a:tileRect/>
                </a:gradFill>
                <a:latin typeface="思源黑体 CN Heavy" panose="02010600030101010101" pitchFamily="34" charset="-122"/>
                <a:ea typeface="思源黑体 CN Heavy" panose="02010600030101010101" pitchFamily="34" charset="-122"/>
              </a:rPr>
              <a:t>谢谢观看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5959397" y="4030501"/>
            <a:ext cx="5827605" cy="407577"/>
            <a:chOff x="1494821" y="4545882"/>
            <a:chExt cx="5827605" cy="407577"/>
          </a:xfrm>
        </p:grpSpPr>
        <p:sp>
          <p:nvSpPr>
            <p:cNvPr id="9" name="文本框 8"/>
            <p:cNvSpPr txBox="1"/>
            <p:nvPr/>
          </p:nvSpPr>
          <p:spPr>
            <a:xfrm>
              <a:off x="1494821" y="4691849"/>
              <a:ext cx="5386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THANKS FOR WATCHING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3" y="4545882"/>
              <a:ext cx="5754193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572767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5.3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938171" y="2330106"/>
            <a:ext cx="10572750" cy="2969274"/>
          </a:xfrm>
          <a:prstGeom prst="rect">
            <a:avLst/>
          </a:prstGeom>
          <a:noFill/>
          <a:ln w="9525">
            <a:solidFill>
              <a:srgbClr val="F98E13"/>
            </a:solidFill>
            <a:miter lim="800000"/>
          </a:ln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2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进一步掌握含有小括号的混合运算的运算顺序，能正确地进行两步混合运算的计算。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（重点）</a:t>
            </a:r>
            <a:endParaRPr lang="zh-CN" altLang="en-US" sz="32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理解小括号在混合运算中的意义和作用，会正确运用小括号列综合算式。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1473200" y="2382196"/>
            <a:ext cx="4148138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46－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23＋19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       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443384" y="4342258"/>
            <a:ext cx="394652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先算括号里面的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再算括号外面的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6523038" y="2382196"/>
            <a:ext cx="3916362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14+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70－16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       </a:t>
            </a:r>
          </a:p>
        </p:txBody>
      </p:sp>
      <p:sp>
        <p:nvSpPr>
          <p:cNvPr id="7173" name="文本框 4"/>
          <p:cNvSpPr txBox="1">
            <a:spLocks noChangeArrowheads="1"/>
          </p:cNvSpPr>
          <p:nvPr/>
        </p:nvSpPr>
        <p:spPr bwMode="auto">
          <a:xfrm>
            <a:off x="1244338" y="1324002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说出各题的运算顺序，再计算出结果。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64647" y="4340670"/>
            <a:ext cx="3944937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先算括号里面的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再算括号外面的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73200" y="2955879"/>
            <a:ext cx="25654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=46－42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470650" y="2955879"/>
            <a:ext cx="25654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=14+54</a:t>
            </a:r>
            <a:endParaRPr lang="en-US" altLang="zh-CN" sz="28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=68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复习导入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1244338" y="2295939"/>
            <a:ext cx="3764984" cy="3399183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04254" y="2295939"/>
            <a:ext cx="3764984" cy="3399183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44338" y="127770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681286" y="1277706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含有小括号的两步混合运算的运算顺序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244338" y="2010986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681286" y="2121694"/>
            <a:ext cx="92281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你还记得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58－（14＋6）是按怎样的运算顺序计算的吗？</a:t>
            </a:r>
          </a:p>
        </p:txBody>
      </p:sp>
      <p:sp>
        <p:nvSpPr>
          <p:cNvPr id="4" name="对话气泡: 圆角矩形 20"/>
          <p:cNvSpPr/>
          <p:nvPr/>
        </p:nvSpPr>
        <p:spPr>
          <a:xfrm flipH="1">
            <a:off x="1244338" y="4054475"/>
            <a:ext cx="3295650" cy="1270000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小括号有什么作用？</a:t>
            </a:r>
          </a:p>
        </p:txBody>
      </p:sp>
      <p:sp>
        <p:nvSpPr>
          <p:cNvPr id="11" name="矩形 10"/>
          <p:cNvSpPr/>
          <p:nvPr/>
        </p:nvSpPr>
        <p:spPr>
          <a:xfrm>
            <a:off x="5003331" y="3508513"/>
            <a:ext cx="6069220" cy="2420662"/>
          </a:xfrm>
          <a:prstGeom prst="rect">
            <a:avLst/>
          </a:prstGeom>
          <a:noFill/>
          <a:ln>
            <a:solidFill>
              <a:srgbClr val="F98E13"/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noProof="1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小括号作用：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改变运算顺序。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noProof="1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有小括号的算式：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先算小括号里面的，再算小括号外面的。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65149" y="1786836"/>
            <a:ext cx="3522663" cy="1031875"/>
          </a:xfrm>
          <a:prstGeom prst="rect">
            <a:avLst/>
          </a:prstGeom>
          <a:noFill/>
          <a:ln>
            <a:solidFill>
              <a:srgbClr val="F98E13"/>
            </a:solidFill>
          </a:ln>
          <a:effectLst>
            <a:outerShdw blurRad="50800" dist="50800" dir="5400000" sx="102000" sy="102000" algn="ct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7×</a:t>
            </a:r>
            <a:r>
              <a:rPr lang="zh-CN" altLang="en-US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en-US" altLang="zh-CN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－5</a:t>
            </a:r>
            <a:r>
              <a:rPr lang="zh-CN" altLang="en-US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40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24536" y="1786836"/>
            <a:ext cx="3787775" cy="1031875"/>
          </a:xfrm>
          <a:prstGeom prst="rect">
            <a:avLst/>
          </a:prstGeom>
          <a:noFill/>
          <a:ln>
            <a:solidFill>
              <a:srgbClr val="F98E13"/>
            </a:solidFill>
          </a:ln>
          <a:effectLst>
            <a:outerShdw blurRad="50800" dist="50800" dir="5400000" sx="102000" sy="102000" algn="ct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77</a:t>
            </a:r>
            <a:r>
              <a:rPr lang="en-US" altLang="zh-CN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－42</a:t>
            </a:r>
            <a:r>
              <a:rPr lang="zh-CN" altLang="en-US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）÷</a:t>
            </a:r>
            <a:r>
              <a:rPr lang="en-US" altLang="zh-CN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7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73761" y="3004449"/>
            <a:ext cx="3928855" cy="8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77－42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）÷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442062" y="4463360"/>
            <a:ext cx="19367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=35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÷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7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=5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7475400" y="3790260"/>
            <a:ext cx="1884362" cy="12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8278676" y="3896624"/>
            <a:ext cx="9525" cy="5667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54048" y="3075886"/>
            <a:ext cx="3638550" cy="8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7×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7－5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754048" y="4534799"/>
            <a:ext cx="22288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=7  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× 2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=14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631936" y="3874398"/>
            <a:ext cx="1884362" cy="12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3466962" y="3968060"/>
            <a:ext cx="9525" cy="5667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7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sp>
        <p:nvSpPr>
          <p:cNvPr id="18" name="矩形 17"/>
          <p:cNvSpPr/>
          <p:nvPr/>
        </p:nvSpPr>
        <p:spPr>
          <a:xfrm>
            <a:off x="1164824" y="1580323"/>
            <a:ext cx="4556387" cy="4591878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40229" y="1580323"/>
            <a:ext cx="4556387" cy="4591878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973139" y="1217037"/>
            <a:ext cx="592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P49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</a:p>
        </p:txBody>
      </p:sp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1244338" y="1843365"/>
            <a:ext cx="1170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计算。</a:t>
            </a:r>
          </a:p>
        </p:txBody>
      </p:sp>
      <p:sp>
        <p:nvSpPr>
          <p:cNvPr id="12291" name="文本框 1"/>
          <p:cNvSpPr txBox="1">
            <a:spLocks noChangeArrowheads="1"/>
          </p:cNvSpPr>
          <p:nvPr/>
        </p:nvSpPr>
        <p:spPr bwMode="auto">
          <a:xfrm>
            <a:off x="1244337" y="2549801"/>
            <a:ext cx="364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               </a:t>
            </a:r>
            <a:endParaRPr lang="zh-CN" altLang="en-US" sz="24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292" name="文本框 3"/>
          <p:cNvSpPr txBox="1">
            <a:spLocks noChangeArrowheads="1"/>
          </p:cNvSpPr>
          <p:nvPr/>
        </p:nvSpPr>
        <p:spPr bwMode="auto">
          <a:xfrm>
            <a:off x="1263531" y="3759082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48÷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293" name="文本框 4"/>
          <p:cNvSpPr txBox="1">
            <a:spLocks noChangeArrowheads="1"/>
          </p:cNvSpPr>
          <p:nvPr/>
        </p:nvSpPr>
        <p:spPr bwMode="auto">
          <a:xfrm>
            <a:off x="4557350" y="3759082"/>
            <a:ext cx="250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28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13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294" name="文本框 7"/>
          <p:cNvSpPr txBox="1">
            <a:spLocks noChangeArrowheads="1"/>
          </p:cNvSpPr>
          <p:nvPr/>
        </p:nvSpPr>
        <p:spPr bwMode="auto">
          <a:xfrm>
            <a:off x="4362202" y="2549801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×3</a:t>
            </a:r>
            <a:endParaRPr lang="zh-CN" altLang="en-US" sz="24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605449" y="3118314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37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46074" y="2549801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9</a:t>
            </a:r>
            <a:endParaRPr lang="zh-CN" altLang="en-US" sz="24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085294" y="310885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804695" y="2549801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21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54730" y="4343504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273230" y="3098918"/>
            <a:ext cx="1291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672826" y="3098916"/>
            <a:ext cx="1291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166181" y="4308200"/>
            <a:ext cx="1291338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412778" y="4309786"/>
            <a:ext cx="12913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925841" y="4343504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46074" y="3759082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804695" y="3759082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27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小试牛刀</a:t>
            </a:r>
          </a:p>
        </p:txBody>
      </p:sp>
      <p:sp>
        <p:nvSpPr>
          <p:cNvPr id="34" name="文本框 5"/>
          <p:cNvSpPr txBox="1">
            <a:spLocks noChangeArrowheads="1"/>
          </p:cNvSpPr>
          <p:nvPr/>
        </p:nvSpPr>
        <p:spPr bwMode="auto">
          <a:xfrm>
            <a:off x="1280714" y="4968363"/>
            <a:ext cx="1959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 dirty="0">
                <a:sym typeface="Times New Roman" panose="02020603050405020304" pitchFamily="18" charset="0"/>
              </a:rPr>
              <a:t>6×</a:t>
            </a:r>
            <a:r>
              <a:rPr lang="zh-CN" altLang="en-US" dirty="0">
                <a:sym typeface="Times New Roman" panose="02020603050405020304" pitchFamily="18" charset="0"/>
              </a:rPr>
              <a:t>（</a:t>
            </a:r>
            <a:r>
              <a:rPr lang="en-US" altLang="zh-CN" dirty="0">
                <a:sym typeface="Times New Roman" panose="02020603050405020304" pitchFamily="18" charset="0"/>
              </a:rPr>
              <a:t>7</a:t>
            </a:r>
            <a:r>
              <a:rPr lang="zh-CN" altLang="en-US" dirty="0">
                <a:sym typeface="Times New Roman" panose="02020603050405020304" pitchFamily="18" charset="0"/>
              </a:rPr>
              <a:t>＋</a:t>
            </a:r>
            <a:r>
              <a:rPr lang="en-US" altLang="zh-CN" dirty="0">
                <a:sym typeface="Times New Roman" panose="02020603050405020304" pitchFamily="18" charset="0"/>
              </a:rPr>
              <a:t>2</a:t>
            </a:r>
            <a:r>
              <a:rPr lang="zh-CN" altLang="en-US" dirty="0">
                <a:sym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35" name="文本框 6"/>
          <p:cNvSpPr txBox="1">
            <a:spLocks noChangeArrowheads="1"/>
          </p:cNvSpPr>
          <p:nvPr/>
        </p:nvSpPr>
        <p:spPr bwMode="auto">
          <a:xfrm>
            <a:off x="4401958" y="4968363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zh-CN" altLang="en-US" dirty="0">
                <a:sym typeface="Times New Roman" panose="02020603050405020304" pitchFamily="18" charset="0"/>
              </a:rPr>
              <a:t>（</a:t>
            </a:r>
            <a:r>
              <a:rPr lang="en-US" altLang="zh-CN" dirty="0">
                <a:sym typeface="Times New Roman" panose="02020603050405020304" pitchFamily="18" charset="0"/>
              </a:rPr>
              <a:t>88</a:t>
            </a:r>
            <a:r>
              <a:rPr lang="zh-CN" altLang="en-US" dirty="0">
                <a:sym typeface="Times New Roman" panose="02020603050405020304" pitchFamily="18" charset="0"/>
              </a:rPr>
              <a:t>－</a:t>
            </a:r>
            <a:r>
              <a:rPr lang="en-US" altLang="zh-CN" dirty="0">
                <a:sym typeface="Times New Roman" panose="02020603050405020304" pitchFamily="18" charset="0"/>
              </a:rPr>
              <a:t>56</a:t>
            </a:r>
            <a:r>
              <a:rPr lang="zh-CN" altLang="en-US" dirty="0">
                <a:sym typeface="Times New Roman" panose="02020603050405020304" pitchFamily="18" charset="0"/>
              </a:rPr>
              <a:t>）</a:t>
            </a:r>
            <a:r>
              <a:rPr lang="en-US" altLang="zh-CN" dirty="0">
                <a:sym typeface="Times New Roman" panose="02020603050405020304" pitchFamily="18" charset="0"/>
              </a:rPr>
              <a:t>÷8</a:t>
            </a:r>
            <a:endParaRPr lang="zh-CN" altLang="en-US" dirty="0"/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904964" y="4968883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zh-CN" altLang="zh-CN" dirty="0">
                <a:sym typeface="Times New Roman" panose="02020603050405020304" pitchFamily="18" charset="0"/>
              </a:rPr>
              <a:t>＝</a:t>
            </a:r>
            <a:r>
              <a:rPr lang="en-US" altLang="zh-CN" dirty="0">
                <a:sym typeface="Times New Roman" panose="02020603050405020304" pitchFamily="18" charset="0"/>
              </a:rPr>
              <a:t>54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6568236" y="4968884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zh-CN" altLang="zh-CN" dirty="0">
                <a:sym typeface="Times New Roman" panose="02020603050405020304" pitchFamily="18" charset="0"/>
              </a:rPr>
              <a:t>＝</a:t>
            </a:r>
            <a:r>
              <a:rPr lang="en-US" altLang="zh-CN" dirty="0"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312986" y="5510897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 dirty="0"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flipV="1">
            <a:off x="2048779" y="5475692"/>
            <a:ext cx="105245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4749865" y="5475692"/>
            <a:ext cx="105245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076233" y="5509309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 dirty="0">
                <a:sym typeface="Times New Roman" panose="02020603050405020304" pitchFamily="18" charset="0"/>
              </a:rPr>
              <a:t>32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  <p:bldP spid="13" grpId="0"/>
      <p:bldP spid="15" grpId="0"/>
      <p:bldP spid="17" grpId="0"/>
      <p:bldP spid="18" grpId="0"/>
      <p:bldP spid="19" grpId="0"/>
      <p:bldP spid="36" grpId="0"/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632005" y="1033360"/>
            <a:ext cx="103981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P49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上下两题有什么相同点和不同点？</a:t>
            </a: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739084" y="1698937"/>
            <a:ext cx="9461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  4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5×7             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72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÷9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24÷4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×7           72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18÷9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                 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24÷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 </a:t>
            </a:r>
            <a:endParaRPr lang="zh-CN" altLang="en-US" sz="28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07745" y="2868488"/>
            <a:ext cx="9278938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相同点：数字、运算符号相同。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不同点：加了小括号后改变了运算顺序。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809625" y="3871912"/>
            <a:ext cx="659288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 dirty="0"/>
              <a:t>2.(</a:t>
            </a:r>
            <a:r>
              <a:rPr lang="zh-CN" altLang="en-US" dirty="0"/>
              <a:t>选自教材</a:t>
            </a:r>
            <a:r>
              <a:rPr lang="en-US" altLang="zh-CN" dirty="0"/>
              <a:t>P49 </a:t>
            </a:r>
            <a:r>
              <a:rPr lang="zh-CN" altLang="en-US" dirty="0"/>
              <a:t>做一做</a:t>
            </a:r>
            <a:r>
              <a:rPr lang="en-US" altLang="zh-CN" dirty="0"/>
              <a:t>)</a:t>
            </a:r>
          </a:p>
        </p:txBody>
      </p:sp>
      <p:pic>
        <p:nvPicPr>
          <p:cNvPr id="9" name="Picture 17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67" y="3818669"/>
            <a:ext cx="4886328" cy="21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551612" y="4530335"/>
            <a:ext cx="7524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30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175374" y="5327734"/>
            <a:ext cx="7524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35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534208" y="4530335"/>
            <a:ext cx="7524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215120" y="5327734"/>
            <a:ext cx="7524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07745" y="5997226"/>
            <a:ext cx="5106988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算式：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_____________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1115" y="5786208"/>
            <a:ext cx="37528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65</a:t>
            </a: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</a:t>
            </a: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</a:t>
            </a: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400" b="1" dirty="0">
                <a:solidFill>
                  <a:srgbClr val="1C1C1C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674833" y="5786208"/>
            <a:ext cx="46847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21÷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43</a:t>
            </a: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－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）</a:t>
            </a: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  <a:endParaRPr lang="en-US" altLang="zh-CN" sz="2400" b="1" dirty="0">
              <a:solidFill>
                <a:srgbClr val="1C1C1C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90609" y="6049613"/>
            <a:ext cx="596582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算式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:__________________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0"/>
          <p:cNvSpPr>
            <a:spLocks noChangeArrowheads="1"/>
          </p:cNvSpPr>
          <p:nvPr/>
        </p:nvSpPr>
        <p:spPr bwMode="auto">
          <a:xfrm>
            <a:off x="1153422" y="1233901"/>
            <a:ext cx="7586663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3.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P51 T7)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6386" name="文本框 3"/>
          <p:cNvSpPr txBox="1">
            <a:spLocks noChangeArrowheads="1"/>
          </p:cNvSpPr>
          <p:nvPr/>
        </p:nvSpPr>
        <p:spPr bwMode="auto">
          <a:xfrm>
            <a:off x="1484314" y="2254251"/>
            <a:ext cx="2095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56－  (23+8 ) </a:t>
            </a:r>
            <a:endParaRPr lang="zh-CN" altLang="en-US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宋体" panose="02010600030101010101" pitchFamily="2" charset="-122"/>
            </a:endParaRPr>
          </a:p>
        </p:txBody>
      </p:sp>
      <p:sp>
        <p:nvSpPr>
          <p:cNvPr id="16387" name="文本框 4"/>
          <p:cNvSpPr txBox="1">
            <a:spLocks noChangeArrowheads="1"/>
          </p:cNvSpPr>
          <p:nvPr/>
        </p:nvSpPr>
        <p:spPr bwMode="auto">
          <a:xfrm>
            <a:off x="6130926" y="2218760"/>
            <a:ext cx="201048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(24－18) ×9</a:t>
            </a:r>
          </a:p>
        </p:txBody>
      </p:sp>
      <p:sp>
        <p:nvSpPr>
          <p:cNvPr id="16388" name="文本框 5"/>
          <p:cNvSpPr txBox="1">
            <a:spLocks noChangeArrowheads="1"/>
          </p:cNvSpPr>
          <p:nvPr/>
        </p:nvSpPr>
        <p:spPr bwMode="auto">
          <a:xfrm>
            <a:off x="1412514" y="3544669"/>
            <a:ext cx="1899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5×(28÷7) </a:t>
            </a:r>
          </a:p>
        </p:txBody>
      </p:sp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6238876" y="3509178"/>
            <a:ext cx="2191626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88－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(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46－18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)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639814" y="2887157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10644" y="4087087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456431" y="4179162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28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497048" y="2254251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25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312724" y="2274129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54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497048" y="3544669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20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8312724" y="3564547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60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334996" y="2815617"/>
            <a:ext cx="99969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177566" y="4067971"/>
            <a:ext cx="99969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7140974" y="4067971"/>
            <a:ext cx="1000439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312700" y="2815617"/>
            <a:ext cx="99969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576456" y="2887158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31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27" name="文本框 6"/>
          <p:cNvSpPr txBox="1">
            <a:spLocks noChangeArrowheads="1"/>
          </p:cNvSpPr>
          <p:nvPr/>
        </p:nvSpPr>
        <p:spPr bwMode="auto">
          <a:xfrm>
            <a:off x="1481197" y="4854965"/>
            <a:ext cx="2081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(14＋35)÷7  </a:t>
            </a:r>
            <a:endParaRPr lang="zh-CN" altLang="en-US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6238876" y="4762891"/>
            <a:ext cx="175881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36÷(3×3)</a:t>
            </a:r>
            <a:endParaRPr lang="zh-CN" altLang="en-US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1481197" y="5384320"/>
            <a:ext cx="14501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945142" y="5493853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49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7027331" y="5384320"/>
            <a:ext cx="92482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222951" y="5423154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9</a:t>
            </a:r>
            <a:endParaRPr lang="en-US" altLang="zh-CN" sz="24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3497048" y="4854964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7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376203" y="4779730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1" grpId="0"/>
      <p:bldP spid="22" grpId="0"/>
      <p:bldP spid="23" grpId="0"/>
      <p:bldP spid="24" grpId="0"/>
      <p:bldP spid="3" grpId="0"/>
      <p:bldP spid="30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1244338" y="1322466"/>
            <a:ext cx="96297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4.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P51 T8)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比较上下两题的运算运算顺序和计算结果。</a:t>
            </a:r>
          </a:p>
        </p:txBody>
      </p:sp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1806576" y="2079958"/>
            <a:ext cx="1776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18＋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27÷9</a:t>
            </a:r>
          </a:p>
        </p:txBody>
      </p:sp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6624638" y="2079958"/>
            <a:ext cx="134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4×8－3</a:t>
            </a:r>
          </a:p>
        </p:txBody>
      </p:sp>
      <p:sp>
        <p:nvSpPr>
          <p:cNvPr id="18436" name="文本框 8"/>
          <p:cNvSpPr txBox="1">
            <a:spLocks noChangeArrowheads="1"/>
          </p:cNvSpPr>
          <p:nvPr/>
        </p:nvSpPr>
        <p:spPr bwMode="auto">
          <a:xfrm>
            <a:off x="1576389" y="2733361"/>
            <a:ext cx="239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18＋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27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÷9</a:t>
            </a:r>
          </a:p>
        </p:txBody>
      </p:sp>
      <p:sp>
        <p:nvSpPr>
          <p:cNvPr id="18437" name="文本框 9"/>
          <p:cNvSpPr txBox="1">
            <a:spLocks noChangeArrowheads="1"/>
          </p:cNvSpPr>
          <p:nvPr/>
        </p:nvSpPr>
        <p:spPr bwMode="auto">
          <a:xfrm>
            <a:off x="6624639" y="2733361"/>
            <a:ext cx="1959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4×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8－3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83024" y="2079958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21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96505" y="2079958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29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948197" y="2733361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396505" y="2733361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20</a:t>
            </a:r>
          </a:p>
        </p:txBody>
      </p:sp>
      <p:sp>
        <p:nvSpPr>
          <p:cNvPr id="14" name="对话气泡: 圆角矩形 20"/>
          <p:cNvSpPr/>
          <p:nvPr/>
        </p:nvSpPr>
        <p:spPr>
          <a:xfrm>
            <a:off x="1446975" y="3429000"/>
            <a:ext cx="8367090" cy="866774"/>
          </a:xfrm>
          <a:prstGeom prst="wedgeRoundRectCallout">
            <a:avLst>
              <a:gd name="adj1" fmla="val -26152"/>
              <a:gd name="adj2" fmla="val -76909"/>
              <a:gd name="adj3" fmla="val 16667"/>
            </a:avLst>
          </a:prstGeom>
          <a:solidFill>
            <a:schemeClr val="bg1"/>
          </a:solidFill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加了小括号，改变了运算顺序，计算结果也会不同。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graphicFrame>
        <p:nvGraphicFramePr>
          <p:cNvPr id="19" name="表格 18"/>
          <p:cNvGraphicFramePr/>
          <p:nvPr/>
        </p:nvGraphicFramePr>
        <p:xfrm>
          <a:off x="1574801" y="5086053"/>
          <a:ext cx="9180515" cy="1012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5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被减数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42＋14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7×9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减数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15－3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  <a:cs typeface="Times New Roman" panose="02020603050405020304" pitchFamily="18" charset="0"/>
                        </a:rPr>
                        <a:t>36÷6</a:t>
                      </a:r>
                    </a:p>
                  </a:txBody>
                  <a:tcPr marL="91445" marR="91445" marT="45710" marB="4571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1281114" y="4447995"/>
            <a:ext cx="96297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P51 T9)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根据下表列出相应的算式，并计算。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48930" y="6211749"/>
            <a:ext cx="10894142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42＋14－35=21             7×9－28=35       62－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15－3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=50        50－36÷6=44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  <p:bldP spid="14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宽屏</PresentationFormat>
  <Paragraphs>166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思源黑体 CN Light</vt:lpstr>
      <vt:lpstr>Calibri</vt:lpstr>
      <vt:lpstr>思源黑体 CN Bold</vt:lpstr>
      <vt:lpstr>FandolFang R</vt:lpstr>
      <vt:lpstr>宋体</vt:lpstr>
      <vt:lpstr>Arial</vt:lpstr>
      <vt:lpstr>思源黑体 CN Heavy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48</cp:revision>
  <dcterms:created xsi:type="dcterms:W3CDTF">2020-06-05T01:58:00Z</dcterms:created>
  <dcterms:modified xsi:type="dcterms:W3CDTF">2023-01-16T18:22:59Z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672534FC9F8040BA92910A2F760B850B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