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sldIdLst>
    <p:sldId id="256" r:id="rId2"/>
    <p:sldId id="1051" r:id="rId3"/>
    <p:sldId id="1052" r:id="rId4"/>
    <p:sldId id="1056" r:id="rId5"/>
    <p:sldId id="1055" r:id="rId6"/>
    <p:sldId id="1057" r:id="rId7"/>
    <p:sldId id="1059" r:id="rId8"/>
    <p:sldId id="1058" r:id="rId9"/>
    <p:sldId id="1054" r:id="rId10"/>
    <p:sldId id="1060" r:id="rId11"/>
    <p:sldId id="1061" r:id="rId12"/>
    <p:sldId id="1062" r:id="rId13"/>
    <p:sldId id="1063" r:id="rId14"/>
    <p:sldId id="1064" r:id="rId15"/>
    <p:sldId id="1065" r:id="rId16"/>
    <p:sldId id="1066" r:id="rId17"/>
    <p:sldId id="1067" r:id="rId18"/>
    <p:sldId id="1068" r:id="rId19"/>
    <p:sldId id="1069" r:id="rId20"/>
    <p:sldId id="1070" r:id="rId21"/>
    <p:sldId id="1071" r:id="rId22"/>
    <p:sldId id="1072" r:id="rId23"/>
    <p:sldId id="1073" r:id="rId24"/>
    <p:sldId id="1074" r:id="rId25"/>
    <p:sldId id="1075" r:id="rId26"/>
    <p:sldId id="1076" r:id="rId27"/>
    <p:sldId id="1077" r:id="rId28"/>
    <p:sldId id="1078" r:id="rId29"/>
    <p:sldId id="1079" r:id="rId30"/>
    <p:sldId id="1080" r:id="rId31"/>
    <p:sldId id="1081" r:id="rId32"/>
    <p:sldId id="1082" r:id="rId33"/>
    <p:sldId id="1090" r:id="rId34"/>
    <p:sldId id="1083" r:id="rId35"/>
    <p:sldId id="1084" r:id="rId3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6370" autoAdjust="0"/>
  </p:normalViewPr>
  <p:slideViewPr>
    <p:cSldViewPr snapToGrid="0">
      <p:cViewPr>
        <p:scale>
          <a:sx n="100" d="100"/>
          <a:sy n="100" d="100"/>
        </p:scale>
        <p:origin x="-240" y="-264"/>
      </p:cViewPr>
      <p:guideLst>
        <p:guide orient="horz" pos="21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9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4F50-2106-43F6-8BD0-C31361EB15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4005-1CC4-46EC-862D-504F2FE6E2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80159" y="593766"/>
            <a:ext cx="8933213" cy="41564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 userDrawn="1"/>
        </p:nvSpPr>
        <p:spPr>
          <a:xfrm>
            <a:off x="138051" y="308759"/>
            <a:ext cx="392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高中英语  必修第一册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UNIT</a:t>
            </a:r>
            <a:r>
              <a:rPr lang="en-US" altLang="zh-CN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  Exploring English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200" b="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1pPr>
      <a:lvl2pPr marL="4572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 txBox="1"/>
          <p:nvPr/>
        </p:nvSpPr>
        <p:spPr bwMode="auto">
          <a:xfrm>
            <a:off x="243730" y="2344226"/>
            <a:ext cx="6766670" cy="121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2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Exploring English</a:t>
            </a:r>
          </a:p>
          <a:p>
            <a:pPr algn="ctr"/>
            <a:endParaRPr lang="en-US" altLang="zh-CN" sz="16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70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Section A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Starting out &amp; Understanding ideas</a:t>
            </a:r>
            <a:endParaRPr lang="en-US" altLang="zh-CN" sz="1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34643" y="1733268"/>
            <a:ext cx="1830277" cy="244036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555432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>
            <a:normAutofit lnSpcReduction="10000"/>
          </a:bodyPr>
          <a:lstStyle/>
          <a:p>
            <a:r>
              <a:rPr lang="zh-CN" altLang="en-US" b="1" dirty="0"/>
              <a:t>单句语法填空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Although she managed to buy some medicine</a:t>
            </a:r>
            <a:r>
              <a:rPr lang="zh-CN" altLang="en-US" dirty="0"/>
              <a:t>，</a:t>
            </a:r>
            <a:r>
              <a:rPr lang="en-US" altLang="zh-CN" dirty="0"/>
              <a:t>the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instructions on the bottle really made her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/>
              <a:t>.</a:t>
            </a:r>
            <a:r>
              <a:rPr lang="zh-CN" altLang="en-US" dirty="0"/>
              <a:t>（</a:t>
            </a:r>
            <a:r>
              <a:rPr lang="en-US" altLang="zh-CN" dirty="0"/>
              <a:t>confuse</a:t>
            </a:r>
            <a:r>
              <a:rPr lang="zh-CN" altLang="en-US" dirty="0"/>
              <a:t>）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）［词汇复现］</a:t>
            </a:r>
            <a:r>
              <a:rPr lang="en-US" altLang="zh-CN" i="1" dirty="0"/>
              <a:t>Actually</a:t>
            </a:r>
            <a:r>
              <a:rPr lang="zh-CN" altLang="en-US" dirty="0"/>
              <a:t>，</a:t>
            </a:r>
            <a:r>
              <a:rPr lang="en-US" altLang="zh-CN" dirty="0"/>
              <a:t>it’s not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confuse</a:t>
            </a:r>
            <a:r>
              <a:rPr lang="zh-CN" altLang="en-US" dirty="0"/>
              <a:t>）</a:t>
            </a:r>
            <a:r>
              <a:rPr lang="en-US" altLang="zh-CN" dirty="0"/>
              <a:t>that a word has different meanings in different </a:t>
            </a:r>
            <a:r>
              <a:rPr lang="en-US" altLang="zh-CN" i="1" dirty="0"/>
              <a:t>contexts</a:t>
            </a:r>
            <a:r>
              <a:rPr lang="en-US" altLang="zh-CN" dirty="0"/>
              <a:t>. </a:t>
            </a:r>
          </a:p>
          <a:p>
            <a:r>
              <a:rPr lang="zh-CN" altLang="en-US" b="1" dirty="0"/>
              <a:t>单句写作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）［词汇复现］</a:t>
            </a:r>
            <a:r>
              <a:rPr lang="en-US" altLang="zh-CN" dirty="0"/>
              <a:t>I </a:t>
            </a:r>
            <a:r>
              <a:rPr lang="zh-CN" altLang="en-US" u="sng" dirty="0"/>
              <a:t> 　　　　  　　　　 </a:t>
            </a:r>
            <a:r>
              <a:rPr lang="zh-CN" altLang="en-US" u="sng" dirty="0" smtClean="0"/>
              <a:t>     </a:t>
            </a:r>
            <a:r>
              <a:rPr lang="zh-CN" altLang="en-US" dirty="0" smtClean="0"/>
              <a:t>（</a:t>
            </a:r>
            <a:r>
              <a:rPr lang="zh-CN" altLang="en-US" dirty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感到疑惑） </a:t>
            </a:r>
            <a:r>
              <a:rPr lang="en-US" altLang="zh-CN" dirty="0" smtClean="0"/>
              <a:t>your </a:t>
            </a:r>
            <a:r>
              <a:rPr lang="en-US" altLang="zh-CN" dirty="0"/>
              <a:t>recent </a:t>
            </a:r>
            <a:r>
              <a:rPr lang="en-US" altLang="zh-CN" i="1" dirty="0"/>
              <a:t>behavior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People often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me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（把</a:t>
            </a:r>
            <a:r>
              <a:rPr lang="en-US" altLang="zh-CN" dirty="0"/>
              <a:t>……</a:t>
            </a:r>
            <a:r>
              <a:rPr lang="zh-CN" altLang="en-US" dirty="0"/>
              <a:t>和</a:t>
            </a:r>
            <a:r>
              <a:rPr lang="en-US" altLang="zh-CN" dirty="0"/>
              <a:t>……</a:t>
            </a:r>
            <a:r>
              <a:rPr lang="zh-CN" altLang="en-US" dirty="0"/>
              <a:t>弄混）</a:t>
            </a:r>
            <a:r>
              <a:rPr lang="en-US" altLang="zh-CN" dirty="0"/>
              <a:t>my twin sister. </a:t>
            </a:r>
          </a:p>
        </p:txBody>
      </p:sp>
      <p:sp>
        <p:nvSpPr>
          <p:cNvPr id="4" name="文本框 4"/>
          <p:cNvSpPr txBox="1"/>
          <p:nvPr/>
        </p:nvSpPr>
        <p:spPr>
          <a:xfrm>
            <a:off x="5809587" y="1359486"/>
            <a:ext cx="1087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confusing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561890" y="1895473"/>
            <a:ext cx="1087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confused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4146324" y="2473543"/>
            <a:ext cx="1087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confusing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2569783" y="4281320"/>
            <a:ext cx="24042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confused with/ about </a:t>
            </a:r>
          </a:p>
        </p:txBody>
      </p:sp>
      <p:sp>
        <p:nvSpPr>
          <p:cNvPr id="8" name="文本框 4"/>
          <p:cNvSpPr txBox="1"/>
          <p:nvPr/>
        </p:nvSpPr>
        <p:spPr>
          <a:xfrm>
            <a:off x="2380597" y="4911941"/>
            <a:ext cx="938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confuse</a:t>
            </a:r>
          </a:p>
        </p:txBody>
      </p:sp>
      <p:sp>
        <p:nvSpPr>
          <p:cNvPr id="9" name="文本框 4"/>
          <p:cNvSpPr txBox="1"/>
          <p:nvPr/>
        </p:nvSpPr>
        <p:spPr>
          <a:xfrm>
            <a:off x="3760074" y="4922451"/>
            <a:ext cx="5990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词汇四 　</a:t>
            </a:r>
            <a:r>
              <a:rPr lang="en-US" altLang="zh-CN" b="1" dirty="0">
                <a:solidFill>
                  <a:srgbClr val="00B0F0"/>
                </a:solidFill>
              </a:rPr>
              <a:t>unique </a:t>
            </a:r>
            <a:r>
              <a:rPr lang="en-US" altLang="zh-CN" b="1" i="1" dirty="0">
                <a:solidFill>
                  <a:srgbClr val="00B0F0"/>
                </a:solidFill>
              </a:rPr>
              <a:t>adj. </a:t>
            </a:r>
            <a:r>
              <a:rPr lang="zh-CN" altLang="en-US" b="1" dirty="0">
                <a:solidFill>
                  <a:srgbClr val="00B0F0"/>
                </a:solidFill>
              </a:rPr>
              <a:t>独一无二的，独特的</a:t>
            </a:r>
            <a:r>
              <a:rPr lang="zh-CN" altLang="en-US" dirty="0"/>
              <a:t>	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教材原句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r>
              <a:rPr lang="en-US" altLang="zh-CN" dirty="0"/>
              <a:t>You also have to wonder at the </a:t>
            </a:r>
            <a:r>
              <a:rPr lang="en-US" altLang="zh-CN" b="1" dirty="0"/>
              <a:t>unique </a:t>
            </a:r>
            <a:r>
              <a:rPr lang="en-US" altLang="zh-CN" dirty="0"/>
              <a:t>madness of a language... </a:t>
            </a:r>
            <a:endParaRPr lang="en-US" altLang="zh-CN" dirty="0" smtClean="0"/>
          </a:p>
          <a:p>
            <a:r>
              <a:rPr lang="zh-CN" altLang="en-US" dirty="0" smtClean="0"/>
              <a:t>你</a:t>
            </a:r>
            <a:r>
              <a:rPr lang="zh-CN" altLang="en-US" dirty="0"/>
              <a:t>一定还会对一种语言独特的疯狂感到惊奇</a:t>
            </a:r>
            <a:r>
              <a:rPr lang="en-US" altLang="zh-CN" dirty="0"/>
              <a:t>…… 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r>
              <a:rPr lang="en-US" altLang="zh-CN" dirty="0"/>
              <a:t>be unique to </a:t>
            </a:r>
            <a:r>
              <a:rPr lang="zh-CN" altLang="en-US" dirty="0"/>
              <a:t>为</a:t>
            </a:r>
            <a:r>
              <a:rPr lang="en-US" altLang="zh-CN" dirty="0"/>
              <a:t>……</a:t>
            </a:r>
            <a:r>
              <a:rPr lang="zh-CN" altLang="en-US" dirty="0"/>
              <a:t>所特有的　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误区</a:t>
            </a:r>
            <a:r>
              <a:rPr lang="zh-CN" altLang="en-US" b="1" dirty="0" smtClean="0"/>
              <a:t>警示</a:t>
            </a:r>
            <a:r>
              <a:rPr lang="en-US" altLang="zh-CN" dirty="0" smtClean="0"/>
              <a:t>】</a:t>
            </a:r>
          </a:p>
          <a:p>
            <a:r>
              <a:rPr lang="en-US" altLang="zh-CN" dirty="0" smtClean="0"/>
              <a:t>unique </a:t>
            </a:r>
            <a:r>
              <a:rPr lang="zh-CN" altLang="en-US" dirty="0"/>
              <a:t>表示“唯一的，独一无二的”时， 不与</a:t>
            </a:r>
            <a:r>
              <a:rPr lang="en-US" altLang="zh-CN" dirty="0"/>
              <a:t>more</a:t>
            </a:r>
            <a:r>
              <a:rPr lang="zh-CN" altLang="en-US" dirty="0"/>
              <a:t>，</a:t>
            </a:r>
            <a:r>
              <a:rPr lang="en-US" altLang="zh-CN" dirty="0"/>
              <a:t>most </a:t>
            </a:r>
            <a:r>
              <a:rPr lang="zh-CN" altLang="en-US" dirty="0"/>
              <a:t>及</a:t>
            </a:r>
            <a:r>
              <a:rPr lang="en-US" altLang="zh-CN" dirty="0"/>
              <a:t>very</a:t>
            </a:r>
            <a:r>
              <a:rPr lang="zh-CN" altLang="en-US" dirty="0"/>
              <a:t>，</a:t>
            </a:r>
            <a:r>
              <a:rPr lang="en-US" altLang="zh-CN" dirty="0"/>
              <a:t>rather </a:t>
            </a:r>
            <a:r>
              <a:rPr lang="zh-CN" altLang="en-US" dirty="0"/>
              <a:t>等表示程度的副词连用；但当表示“独特的”时， 可与这些副词连用。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/>
              <a:t>单句写作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This kind of monkey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</a:t>
            </a:r>
            <a:r>
              <a:rPr lang="zh-CN" altLang="en-US" dirty="0"/>
              <a:t>（为</a:t>
            </a:r>
            <a:r>
              <a:rPr lang="en-US" altLang="zh-CN" dirty="0"/>
              <a:t>……</a:t>
            </a:r>
            <a:r>
              <a:rPr lang="zh-CN" altLang="en-US" dirty="0"/>
              <a:t>所独有的）</a:t>
            </a:r>
            <a:r>
              <a:rPr lang="en-US" altLang="zh-CN" dirty="0"/>
              <a:t>the island.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The young man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</a:t>
            </a:r>
            <a:r>
              <a:rPr lang="zh-CN" altLang="en-US" dirty="0" smtClean="0"/>
              <a:t>（</a:t>
            </a:r>
            <a:r>
              <a:rPr lang="zh-CN" altLang="en-US" dirty="0"/>
              <a:t>制订了一份独特的计划）</a:t>
            </a:r>
            <a:r>
              <a:rPr lang="en-US" altLang="zh-CN" dirty="0"/>
              <a:t>for his English.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The problem which makes you worried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　　　</a:t>
            </a:r>
            <a:r>
              <a:rPr lang="zh-CN" altLang="en-US" dirty="0" smtClean="0"/>
              <a:t>（</a:t>
            </a:r>
            <a:r>
              <a:rPr lang="zh-CN" altLang="en-US" dirty="0"/>
              <a:t>不只是你的儿子有）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）［词汇复现］</a:t>
            </a:r>
            <a:r>
              <a:rPr lang="zh-CN" altLang="en-US" u="sng" dirty="0"/>
              <a:t> 　　　 　　　　　　　</a:t>
            </a:r>
            <a:r>
              <a:rPr lang="zh-CN" altLang="en-US" u="sng" dirty="0" smtClean="0"/>
              <a:t> </a:t>
            </a:r>
            <a:r>
              <a:rPr lang="zh-CN" altLang="en-US" dirty="0" smtClean="0"/>
              <a:t>（</a:t>
            </a:r>
            <a:r>
              <a:rPr lang="zh-CN" altLang="en-US" dirty="0"/>
              <a:t>这个雕塑是独一无二的）；</a:t>
            </a:r>
            <a:r>
              <a:rPr lang="en-US" altLang="zh-CN" dirty="0"/>
              <a:t>it has made a deep </a:t>
            </a:r>
            <a:r>
              <a:rPr lang="en-US" altLang="zh-CN" i="1" dirty="0"/>
              <a:t>impression </a:t>
            </a:r>
            <a:r>
              <a:rPr lang="en-US" altLang="zh-CN" dirty="0"/>
              <a:t>on us. </a:t>
            </a:r>
          </a:p>
        </p:txBody>
      </p:sp>
      <p:sp>
        <p:nvSpPr>
          <p:cNvPr id="4" name="文本框 4"/>
          <p:cNvSpPr txBox="1"/>
          <p:nvPr/>
        </p:nvSpPr>
        <p:spPr>
          <a:xfrm>
            <a:off x="3318625" y="1338426"/>
            <a:ext cx="17499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unique to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88022" y="1979557"/>
            <a:ext cx="2380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a unique plan 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4627181" y="3104124"/>
            <a:ext cx="2380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unique to your son 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2538250" y="4228730"/>
            <a:ext cx="2380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sculpture is unique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词汇五 　</a:t>
            </a:r>
            <a:r>
              <a:rPr lang="en-US" altLang="zh-CN" b="1" dirty="0">
                <a:solidFill>
                  <a:srgbClr val="00B0F0"/>
                </a:solidFill>
              </a:rPr>
              <a:t>burn up </a:t>
            </a:r>
            <a:r>
              <a:rPr lang="zh-CN" altLang="en-US" b="1" dirty="0">
                <a:solidFill>
                  <a:srgbClr val="00B0F0"/>
                </a:solidFill>
              </a:rPr>
              <a:t>烧毁，烧</a:t>
            </a:r>
            <a:r>
              <a:rPr lang="zh-CN" altLang="en-US" b="1" dirty="0" smtClean="0">
                <a:solidFill>
                  <a:srgbClr val="00B0F0"/>
                </a:solidFill>
              </a:rPr>
              <a:t>尽      </a:t>
            </a:r>
            <a:r>
              <a:rPr lang="en-US" altLang="zh-CN" b="1" dirty="0" smtClean="0">
                <a:solidFill>
                  <a:srgbClr val="00B0F0"/>
                </a:solidFill>
              </a:rPr>
              <a:t>burn </a:t>
            </a:r>
            <a:r>
              <a:rPr lang="en-US" altLang="zh-CN" b="1" dirty="0">
                <a:solidFill>
                  <a:srgbClr val="00B0F0"/>
                </a:solidFill>
              </a:rPr>
              <a:t>down </a:t>
            </a:r>
            <a:r>
              <a:rPr lang="zh-CN" altLang="en-US" b="1" dirty="0">
                <a:solidFill>
                  <a:srgbClr val="00B0F0"/>
                </a:solidFill>
              </a:rPr>
              <a:t>烧毁</a:t>
            </a:r>
            <a:r>
              <a:rPr lang="zh-CN" altLang="en-US" dirty="0"/>
              <a:t>	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教材原句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r>
              <a:rPr lang="en-US" altLang="zh-CN" dirty="0"/>
              <a:t>...a house can </a:t>
            </a:r>
            <a:r>
              <a:rPr lang="en-US" altLang="zh-CN" b="1" dirty="0"/>
              <a:t>burn up </a:t>
            </a:r>
            <a:r>
              <a:rPr lang="en-US" altLang="zh-CN" dirty="0"/>
              <a:t>as it </a:t>
            </a:r>
            <a:r>
              <a:rPr lang="en-US" altLang="zh-CN" b="1" dirty="0"/>
              <a:t>burns down</a:t>
            </a:r>
            <a:r>
              <a:rPr lang="en-US" altLang="zh-CN" dirty="0" smtClean="0"/>
              <a:t>...</a:t>
            </a:r>
          </a:p>
          <a:p>
            <a:r>
              <a:rPr lang="en-US" altLang="zh-CN" dirty="0" smtClean="0"/>
              <a:t>……</a:t>
            </a:r>
            <a:r>
              <a:rPr lang="zh-CN" altLang="en-US" dirty="0"/>
              <a:t>房子“</a:t>
            </a:r>
            <a:r>
              <a:rPr lang="en-US" altLang="zh-CN" dirty="0"/>
              <a:t>burns down</a:t>
            </a:r>
            <a:r>
              <a:rPr lang="en-US" altLang="zh-CN" dirty="0" smtClean="0"/>
              <a:t>” </a:t>
            </a:r>
            <a:r>
              <a:rPr lang="zh-CN" altLang="en-US" dirty="0" smtClean="0"/>
              <a:t>时</a:t>
            </a:r>
            <a:r>
              <a:rPr lang="zh-CN" altLang="en-US" dirty="0"/>
              <a:t>，它会 “ </a:t>
            </a:r>
            <a:r>
              <a:rPr lang="en-US" altLang="zh-CN" dirty="0"/>
              <a:t>burn up”…… 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r>
              <a:rPr lang="en-US" altLang="zh-CN" dirty="0"/>
              <a:t>burn...to the ground </a:t>
            </a:r>
            <a:r>
              <a:rPr lang="zh-CN" altLang="en-US" dirty="0"/>
              <a:t>把</a:t>
            </a:r>
            <a:r>
              <a:rPr lang="en-US" altLang="zh-CN" dirty="0"/>
              <a:t>……</a:t>
            </a:r>
            <a:r>
              <a:rPr lang="zh-CN" altLang="en-US" dirty="0"/>
              <a:t>烧成平地</a:t>
            </a:r>
          </a:p>
          <a:p>
            <a:r>
              <a:rPr lang="en-US" altLang="zh-CN" dirty="0"/>
              <a:t>burn out </a:t>
            </a:r>
            <a:r>
              <a:rPr lang="zh-CN" altLang="en-US" dirty="0"/>
              <a:t>烧尽；熄灭；出故障；耗尽体力； 累垮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【</a:t>
            </a:r>
            <a:r>
              <a:rPr lang="zh-CN" altLang="en-US" b="1" dirty="0" smtClean="0"/>
              <a:t>词语辨析</a:t>
            </a:r>
            <a:r>
              <a:rPr lang="en-US" altLang="zh-CN" dirty="0" smtClean="0"/>
              <a:t>】</a:t>
            </a:r>
          </a:p>
          <a:p>
            <a:r>
              <a:rPr lang="en-US" altLang="zh-CN" dirty="0" smtClean="0"/>
              <a:t>burn </a:t>
            </a:r>
            <a:r>
              <a:rPr lang="en-US" altLang="zh-CN" dirty="0"/>
              <a:t>up</a:t>
            </a:r>
            <a:r>
              <a:rPr lang="zh-CN" altLang="en-US" dirty="0"/>
              <a:t>，</a:t>
            </a:r>
            <a:r>
              <a:rPr lang="en-US" altLang="zh-CN" dirty="0"/>
              <a:t>burn down </a:t>
            </a:r>
            <a:r>
              <a:rPr lang="zh-CN" altLang="en-US" dirty="0" smtClean="0"/>
              <a:t>与 </a:t>
            </a:r>
            <a:r>
              <a:rPr lang="en-US" altLang="zh-CN" dirty="0" smtClean="0"/>
              <a:t>burn </a:t>
            </a:r>
            <a:r>
              <a:rPr lang="en-US" altLang="zh-CN" dirty="0"/>
              <a:t>out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up </a:t>
            </a:r>
            <a:r>
              <a:rPr lang="zh-CN" altLang="en-US" dirty="0"/>
              <a:t>表示“</a:t>
            </a:r>
            <a:r>
              <a:rPr lang="en-US" altLang="zh-CN" dirty="0"/>
              <a:t>completely”→ burn up </a:t>
            </a:r>
            <a:r>
              <a:rPr lang="zh-CN" altLang="en-US" dirty="0"/>
              <a:t>烧尽， 消耗（</a:t>
            </a:r>
            <a:r>
              <a:rPr lang="en-US" altLang="zh-CN" dirty="0"/>
              <a:t>to destroy... completely by fire</a:t>
            </a:r>
            <a:r>
              <a:rPr lang="zh-CN" altLang="en-US" dirty="0"/>
              <a:t>）；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down </a:t>
            </a:r>
            <a:r>
              <a:rPr lang="zh-CN" altLang="en-US" dirty="0"/>
              <a:t>表示“下，倒下”→ </a:t>
            </a:r>
            <a:r>
              <a:rPr lang="en-US" altLang="zh-CN" dirty="0"/>
              <a:t>burn down</a:t>
            </a:r>
            <a:r>
              <a:rPr lang="zh-CN" altLang="en-US" dirty="0"/>
              <a:t>（被） 烧毁（</a:t>
            </a:r>
            <a:r>
              <a:rPr lang="en-US" altLang="zh-CN" dirty="0"/>
              <a:t>to be destroyed by fire</a:t>
            </a:r>
            <a:r>
              <a:rPr lang="zh-CN" altLang="en-US" dirty="0"/>
              <a:t>）； 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out </a:t>
            </a:r>
            <a:r>
              <a:rPr lang="zh-CN" altLang="en-US" dirty="0"/>
              <a:t>表示“</a:t>
            </a:r>
            <a:r>
              <a:rPr lang="en-US" altLang="zh-CN" dirty="0"/>
              <a:t>from the inside of ”→ burn out </a:t>
            </a:r>
            <a:r>
              <a:rPr lang="zh-CN" altLang="en-US" dirty="0"/>
              <a:t>烧尽，燃尽，耗尽，实指某物内部全部烧毁（</a:t>
            </a:r>
            <a:r>
              <a:rPr lang="en-US" altLang="zh-CN" dirty="0"/>
              <a:t>to make </a:t>
            </a:r>
            <a:r>
              <a:rPr lang="en-US" altLang="zh-CN" dirty="0" err="1"/>
              <a:t>sth</a:t>
            </a:r>
            <a:r>
              <a:rPr lang="en-US" altLang="zh-CN" dirty="0"/>
              <a:t>. hollow by fire</a:t>
            </a:r>
            <a:r>
              <a:rPr lang="zh-CN" altLang="en-US" dirty="0"/>
              <a:t>）；还可指“耗尽体力，筋疲力尽”	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学法</a:t>
            </a:r>
            <a:r>
              <a:rPr lang="zh-CN" altLang="en-US" b="1" dirty="0" smtClean="0"/>
              <a:t>点拨</a:t>
            </a:r>
            <a:r>
              <a:rPr lang="en-US" altLang="zh-CN" dirty="0" smtClean="0"/>
              <a:t>】</a:t>
            </a:r>
          </a:p>
          <a:p>
            <a:r>
              <a:rPr lang="en-US" altLang="zh-CN" dirty="0" smtClean="0"/>
              <a:t>burn </a:t>
            </a:r>
            <a:r>
              <a:rPr lang="zh-CN" altLang="en-US" dirty="0"/>
              <a:t>的过去式、过去分词有两组： </a:t>
            </a:r>
          </a:p>
          <a:p>
            <a:r>
              <a:rPr lang="en-US" altLang="zh-CN" dirty="0"/>
              <a:t>burnt</a:t>
            </a:r>
            <a:r>
              <a:rPr lang="zh-CN" altLang="en-US" dirty="0"/>
              <a:t>，</a:t>
            </a:r>
            <a:r>
              <a:rPr lang="en-US" altLang="zh-CN" dirty="0"/>
              <a:t>burnt</a:t>
            </a:r>
            <a:r>
              <a:rPr lang="zh-CN" altLang="en-US" dirty="0"/>
              <a:t>；</a:t>
            </a:r>
            <a:r>
              <a:rPr lang="en-US" altLang="zh-CN" dirty="0"/>
              <a:t>burned</a:t>
            </a:r>
            <a:r>
              <a:rPr lang="zh-CN" altLang="en-US" dirty="0"/>
              <a:t>，</a:t>
            </a:r>
            <a:r>
              <a:rPr lang="en-US" altLang="zh-CN" dirty="0"/>
              <a:t>burned 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The major part of the town was burnt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The tower</a:t>
            </a:r>
            <a:r>
              <a:rPr lang="zh-CN" altLang="en-US" dirty="0"/>
              <a:t>，</a:t>
            </a:r>
            <a:r>
              <a:rPr lang="en-US" altLang="zh-CN" dirty="0"/>
              <a:t>which was completed just a month ago</a:t>
            </a:r>
            <a:r>
              <a:rPr lang="zh-CN" altLang="en-US" dirty="0"/>
              <a:t>，</a:t>
            </a:r>
            <a:r>
              <a:rPr lang="en-US" altLang="zh-CN" dirty="0"/>
              <a:t>was burned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the ground last night.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Don’t forget to turn off the gas</a:t>
            </a:r>
            <a:r>
              <a:rPr lang="zh-CN" altLang="en-US" dirty="0"/>
              <a:t>；</a:t>
            </a:r>
            <a:r>
              <a:rPr lang="en-US" altLang="zh-CN" dirty="0"/>
              <a:t>otherwise you might burn the house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I turned on the switch</a:t>
            </a:r>
            <a:r>
              <a:rPr lang="zh-CN" altLang="en-US" dirty="0"/>
              <a:t>，</a:t>
            </a:r>
            <a:r>
              <a:rPr lang="en-US" altLang="zh-CN" dirty="0"/>
              <a:t>but the light had burnt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/>
              <a:t>. 	</a:t>
            </a:r>
          </a:p>
          <a:p>
            <a:endParaRPr lang="zh-CN" altLang="en-US" dirty="0"/>
          </a:p>
        </p:txBody>
      </p:sp>
      <p:sp>
        <p:nvSpPr>
          <p:cNvPr id="4" name="文本框 4"/>
          <p:cNvSpPr txBox="1"/>
          <p:nvPr/>
        </p:nvSpPr>
        <p:spPr>
          <a:xfrm>
            <a:off x="4516822" y="1401447"/>
            <a:ext cx="646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23536" y="2032067"/>
            <a:ext cx="6463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7196957" y="3167182"/>
            <a:ext cx="646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5344508" y="3787290"/>
            <a:ext cx="6463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Let’s burn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these old documents.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r>
              <a:rPr lang="en-US" altLang="zh-CN" dirty="0"/>
              <a:t>The old building was burned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as crowds watched helplessly.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  <a:r>
              <a:rPr lang="en-US" altLang="zh-CN" dirty="0"/>
              <a:t>It’s a high-pressure job and you could burn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/>
              <a:t>. </a:t>
            </a:r>
          </a:p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）［词汇复现］</a:t>
            </a:r>
            <a:r>
              <a:rPr lang="en-US" altLang="zh-CN" dirty="0"/>
              <a:t>The whole family was </a:t>
            </a:r>
            <a:r>
              <a:rPr lang="en-US" altLang="zh-CN" i="1" dirty="0"/>
              <a:t>in panic </a:t>
            </a:r>
            <a:r>
              <a:rPr lang="en-US" altLang="zh-CN" dirty="0"/>
              <a:t>because the fire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</a:t>
            </a:r>
            <a:r>
              <a:rPr lang="zh-CN" altLang="en-US" dirty="0" smtClean="0"/>
              <a:t>（</a:t>
            </a:r>
            <a:r>
              <a:rPr lang="zh-CN" altLang="en-US" dirty="0"/>
              <a:t>烧尽）</a:t>
            </a:r>
            <a:r>
              <a:rPr lang="en-US" altLang="zh-CN" dirty="0"/>
              <a:t>everything and the house was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 </a:t>
            </a:r>
            <a:r>
              <a:rPr lang="zh-CN" altLang="en-US" dirty="0"/>
              <a:t>（ 烧毁）</a:t>
            </a:r>
            <a:r>
              <a:rPr lang="en-US" altLang="zh-CN" dirty="0"/>
              <a:t>. 	</a:t>
            </a:r>
          </a:p>
          <a:p>
            <a:endParaRPr lang="zh-CN" altLang="en-US" dirty="0"/>
          </a:p>
        </p:txBody>
      </p:sp>
      <p:sp>
        <p:nvSpPr>
          <p:cNvPr id="4" name="文本框 4"/>
          <p:cNvSpPr txBox="1"/>
          <p:nvPr/>
        </p:nvSpPr>
        <p:spPr>
          <a:xfrm>
            <a:off x="2388470" y="723506"/>
            <a:ext cx="6463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31013" y="1406678"/>
            <a:ext cx="646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5076486" y="2026787"/>
            <a:ext cx="6463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6613625" y="3245989"/>
            <a:ext cx="1111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burned up </a:t>
            </a:r>
          </a:p>
        </p:txBody>
      </p:sp>
      <p:sp>
        <p:nvSpPr>
          <p:cNvPr id="8" name="文本框 4"/>
          <p:cNvSpPr txBox="1"/>
          <p:nvPr/>
        </p:nvSpPr>
        <p:spPr>
          <a:xfrm>
            <a:off x="3224050" y="3782016"/>
            <a:ext cx="12770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burned down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词汇六 　</a:t>
            </a:r>
            <a:r>
              <a:rPr lang="en-US" altLang="zh-CN" b="1" dirty="0">
                <a:solidFill>
                  <a:srgbClr val="00B0F0"/>
                </a:solidFill>
              </a:rPr>
              <a:t>reflect </a:t>
            </a:r>
            <a:r>
              <a:rPr lang="en-US" altLang="zh-CN" b="1" i="1" dirty="0">
                <a:solidFill>
                  <a:srgbClr val="00B0F0"/>
                </a:solidFill>
              </a:rPr>
              <a:t>v. </a:t>
            </a:r>
            <a:r>
              <a:rPr lang="zh-CN" altLang="en-US" b="1" dirty="0">
                <a:solidFill>
                  <a:srgbClr val="00B0F0"/>
                </a:solidFill>
              </a:rPr>
              <a:t>显示，反映；映射；反射；思考</a:t>
            </a:r>
            <a:r>
              <a:rPr lang="zh-CN" altLang="en-US" dirty="0"/>
              <a:t>	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教材原句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r>
              <a:rPr lang="en-US" altLang="zh-CN" dirty="0"/>
              <a:t>...it </a:t>
            </a:r>
            <a:r>
              <a:rPr lang="en-US" altLang="zh-CN" b="1" dirty="0"/>
              <a:t>reflects </a:t>
            </a:r>
            <a:r>
              <a:rPr lang="en-US" altLang="zh-CN" dirty="0"/>
              <a:t>the creativity</a:t>
            </a:r>
            <a:r>
              <a:rPr lang="en-US" altLang="zh-CN" b="1" dirty="0"/>
              <a:t> </a:t>
            </a:r>
            <a:r>
              <a:rPr lang="en-US" altLang="zh-CN" dirty="0"/>
              <a:t>of the human race. ……</a:t>
            </a:r>
            <a:r>
              <a:rPr lang="zh-CN" altLang="en-US" dirty="0"/>
              <a:t>它反映了人类的创造力。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be reflected in </a:t>
            </a:r>
            <a:r>
              <a:rPr lang="zh-CN" altLang="en-US" dirty="0"/>
              <a:t>映在</a:t>
            </a:r>
            <a:r>
              <a:rPr lang="en-US" altLang="zh-CN" dirty="0"/>
              <a:t>……</a:t>
            </a:r>
            <a:r>
              <a:rPr lang="zh-CN" altLang="en-US" dirty="0"/>
              <a:t>中</a:t>
            </a:r>
          </a:p>
          <a:p>
            <a:r>
              <a:rPr lang="en-US" altLang="zh-CN" dirty="0"/>
              <a:t>reflect...from </a:t>
            </a:r>
            <a:r>
              <a:rPr lang="zh-CN" altLang="en-US" dirty="0"/>
              <a:t>从某物表面反射（光、热、声等） </a:t>
            </a:r>
          </a:p>
          <a:p>
            <a:r>
              <a:rPr lang="en-US" altLang="zh-CN" dirty="0"/>
              <a:t>reflect on/upon </a:t>
            </a:r>
            <a:r>
              <a:rPr lang="zh-CN" altLang="en-US" dirty="0"/>
              <a:t>思考	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reflection </a:t>
            </a:r>
            <a:r>
              <a:rPr lang="en-US" altLang="zh-CN" i="1" dirty="0"/>
              <a:t>n</a:t>
            </a:r>
            <a:r>
              <a:rPr lang="en-US" altLang="zh-CN" dirty="0"/>
              <a:t>. </a:t>
            </a:r>
            <a:r>
              <a:rPr lang="zh-CN" altLang="en-US" dirty="0"/>
              <a:t>影像；反映；反射	</a:t>
            </a:r>
          </a:p>
          <a:p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789" y="3311334"/>
            <a:ext cx="2277485" cy="147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651641"/>
            <a:ext cx="8239125" cy="5525322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b="1" dirty="0"/>
              <a:t>单句语法填空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You should reflect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the plan for a moment</a:t>
            </a:r>
            <a:r>
              <a:rPr lang="zh-CN" altLang="en-US" dirty="0"/>
              <a:t>，</a:t>
            </a:r>
            <a:r>
              <a:rPr lang="en-US" altLang="zh-CN" dirty="0"/>
              <a:t>and then make a decision.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Mary looked at her face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reflect</a:t>
            </a:r>
            <a:r>
              <a:rPr lang="zh-CN" altLang="en-US" dirty="0"/>
              <a:t>）</a:t>
            </a:r>
            <a:r>
              <a:rPr lang="en-US" altLang="zh-CN" dirty="0"/>
              <a:t>in the lake.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）［词汇复现］</a:t>
            </a:r>
            <a:r>
              <a:rPr lang="en-US" altLang="zh-CN" dirty="0"/>
              <a:t>Usually a child’s </a:t>
            </a:r>
            <a:r>
              <a:rPr lang="en-US" altLang="zh-CN" i="1" dirty="0"/>
              <a:t>behavior </a:t>
            </a:r>
            <a:r>
              <a:rPr lang="en-US" altLang="zh-CN" dirty="0"/>
              <a:t>is a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reflect</a:t>
            </a:r>
            <a:r>
              <a:rPr lang="zh-CN" altLang="en-US" dirty="0"/>
              <a:t>）</a:t>
            </a:r>
            <a:r>
              <a:rPr lang="en-US" altLang="zh-CN" dirty="0"/>
              <a:t>of his family environment. </a:t>
            </a:r>
          </a:p>
          <a:p>
            <a:r>
              <a:rPr lang="zh-CN" altLang="en-US" b="1" dirty="0"/>
              <a:t>单句写作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）［</a:t>
            </a:r>
            <a:r>
              <a:rPr lang="en-US" altLang="zh-CN" dirty="0"/>
              <a:t>2016·</a:t>
            </a:r>
            <a:r>
              <a:rPr lang="zh-CN" altLang="en-US" dirty="0"/>
              <a:t>浙江卷］</a:t>
            </a:r>
            <a:r>
              <a:rPr lang="en-US" altLang="zh-CN" dirty="0"/>
              <a:t>When the time came to make the final decision for a course</a:t>
            </a:r>
            <a:r>
              <a:rPr lang="zh-CN" altLang="en-US" dirty="0"/>
              <a:t>，</a:t>
            </a:r>
            <a:r>
              <a:rPr lang="en-US" altLang="zh-CN" dirty="0"/>
              <a:t>I decided to apply for the one that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</a:t>
            </a:r>
            <a:r>
              <a:rPr lang="zh-CN" altLang="en-US" dirty="0" smtClean="0"/>
              <a:t>（</a:t>
            </a:r>
            <a:r>
              <a:rPr lang="zh-CN" altLang="en-US" dirty="0"/>
              <a:t>反映我的兴趣）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The light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</a:t>
            </a:r>
            <a:r>
              <a:rPr lang="zh-CN" altLang="en-US" dirty="0" smtClean="0"/>
              <a:t>（</a:t>
            </a:r>
            <a:r>
              <a:rPr lang="zh-CN" altLang="en-US" dirty="0"/>
              <a:t>从</a:t>
            </a:r>
            <a:r>
              <a:rPr lang="en-US" altLang="zh-CN" dirty="0"/>
              <a:t>……</a:t>
            </a:r>
            <a:r>
              <a:rPr lang="zh-CN" altLang="en-US" dirty="0"/>
              <a:t>反射出来）</a:t>
            </a:r>
            <a:r>
              <a:rPr lang="en-US" altLang="zh-CN" dirty="0"/>
              <a:t>the moon. </a:t>
            </a:r>
          </a:p>
        </p:txBody>
      </p:sp>
      <p:sp>
        <p:nvSpPr>
          <p:cNvPr id="4" name="文本框 4"/>
          <p:cNvSpPr txBox="1"/>
          <p:nvPr/>
        </p:nvSpPr>
        <p:spPr>
          <a:xfrm>
            <a:off x="2829909" y="1354126"/>
            <a:ext cx="1277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on/upon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271329" y="2037294"/>
            <a:ext cx="1277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reflected 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5360258" y="2657403"/>
            <a:ext cx="1277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3468413" y="4864576"/>
            <a:ext cx="19706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reflected my interest </a:t>
            </a:r>
          </a:p>
        </p:txBody>
      </p:sp>
      <p:sp>
        <p:nvSpPr>
          <p:cNvPr id="8" name="文本框 4"/>
          <p:cNvSpPr txBox="1"/>
          <p:nvPr/>
        </p:nvSpPr>
        <p:spPr>
          <a:xfrm>
            <a:off x="2081049" y="5547749"/>
            <a:ext cx="19706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reflected from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词汇七 　</a:t>
            </a:r>
            <a:r>
              <a:rPr lang="en-US" altLang="zh-CN" b="1" dirty="0">
                <a:solidFill>
                  <a:srgbClr val="00B0F0"/>
                </a:solidFill>
              </a:rPr>
              <a:t>creativity </a:t>
            </a:r>
            <a:r>
              <a:rPr lang="en-US" altLang="zh-CN" b="1" i="1" dirty="0">
                <a:solidFill>
                  <a:srgbClr val="00B0F0"/>
                </a:solidFill>
              </a:rPr>
              <a:t>n. </a:t>
            </a:r>
            <a:r>
              <a:rPr lang="zh-CN" altLang="en-US" b="1" dirty="0">
                <a:solidFill>
                  <a:srgbClr val="00B0F0"/>
                </a:solidFill>
              </a:rPr>
              <a:t>创造性，创造力 </a:t>
            </a:r>
          </a:p>
          <a:p>
            <a:r>
              <a:rPr lang="en-US" altLang="zh-CN" b="1" dirty="0">
                <a:solidFill>
                  <a:srgbClr val="00B0F0"/>
                </a:solidFill>
              </a:rPr>
              <a:t> </a:t>
            </a:r>
            <a:r>
              <a:rPr lang="zh-CN" altLang="en-US" b="1" dirty="0">
                <a:solidFill>
                  <a:srgbClr val="00B0F0"/>
                </a:solidFill>
              </a:rPr>
              <a:t>　　　　</a:t>
            </a:r>
            <a:r>
              <a:rPr lang="en-US" altLang="zh-CN" b="1" dirty="0">
                <a:solidFill>
                  <a:srgbClr val="00B0F0"/>
                </a:solidFill>
              </a:rPr>
              <a:t>creative </a:t>
            </a:r>
            <a:r>
              <a:rPr lang="en-US" altLang="zh-CN" b="1" i="1" dirty="0">
                <a:solidFill>
                  <a:srgbClr val="00B0F0"/>
                </a:solidFill>
              </a:rPr>
              <a:t>adj. </a:t>
            </a:r>
            <a:r>
              <a:rPr lang="zh-CN" altLang="en-US" b="1" dirty="0">
                <a:solidFill>
                  <a:srgbClr val="00B0F0"/>
                </a:solidFill>
              </a:rPr>
              <a:t>创造的；创造性的；有创造力的</a:t>
            </a:r>
            <a:r>
              <a:rPr lang="zh-CN" altLang="en-US" dirty="0"/>
              <a:t>	</a:t>
            </a:r>
          </a:p>
          <a:p>
            <a:r>
              <a:rPr lang="en-US" altLang="zh-CN" dirty="0"/>
              <a:t>【</a:t>
            </a:r>
            <a:r>
              <a:rPr lang="zh-CN" altLang="en-US" b="1" dirty="0"/>
              <a:t>教材原句</a:t>
            </a:r>
            <a:r>
              <a:rPr lang="en-US" altLang="zh-CN" dirty="0"/>
              <a:t>】</a:t>
            </a:r>
            <a:endParaRPr lang="zh-CN" altLang="en-US" dirty="0"/>
          </a:p>
          <a:p>
            <a:r>
              <a:rPr lang="en-US" altLang="zh-CN" dirty="0"/>
              <a:t>...it reflects</a:t>
            </a:r>
            <a:r>
              <a:rPr lang="en-US" altLang="zh-CN" b="1" dirty="0"/>
              <a:t> </a:t>
            </a:r>
            <a:r>
              <a:rPr lang="en-US" altLang="zh-CN" dirty="0"/>
              <a:t>the </a:t>
            </a:r>
            <a:r>
              <a:rPr lang="en-US" altLang="zh-CN" b="1" dirty="0"/>
              <a:t>creativity </a:t>
            </a:r>
            <a:r>
              <a:rPr lang="en-US" altLang="zh-CN" dirty="0"/>
              <a:t>of the human race. ……</a:t>
            </a:r>
            <a:r>
              <a:rPr lang="zh-CN" altLang="en-US" dirty="0"/>
              <a:t>它反映了人类的创造力。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artistic creativity </a:t>
            </a:r>
            <a:r>
              <a:rPr lang="zh-CN" altLang="en-US" dirty="0"/>
              <a:t>艺术创造力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create </a:t>
            </a:r>
            <a:r>
              <a:rPr lang="en-US" altLang="zh-CN" i="1" dirty="0" err="1"/>
              <a:t>vt.</a:t>
            </a:r>
            <a:r>
              <a:rPr lang="en-US" altLang="zh-CN" i="1" dirty="0"/>
              <a:t> </a:t>
            </a:r>
            <a:r>
              <a:rPr lang="zh-CN" altLang="en-US" dirty="0"/>
              <a:t>创造；发明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77517"/>
            <a:ext cx="7886700" cy="4799446"/>
          </a:xfrm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核心词汇 </a:t>
            </a:r>
            <a:r>
              <a:rPr lang="zh-CN" altLang="en-US" dirty="0"/>
              <a:t>	</a:t>
            </a:r>
          </a:p>
          <a:p>
            <a:r>
              <a:rPr lang="zh-CN" altLang="en-US" b="1" dirty="0">
                <a:solidFill>
                  <a:srgbClr val="00B0F0"/>
                </a:solidFill>
              </a:rPr>
              <a:t>词汇一 </a:t>
            </a:r>
            <a:r>
              <a:rPr lang="zh-CN" altLang="en-US" b="1" dirty="0" smtClean="0">
                <a:solidFill>
                  <a:srgbClr val="00B0F0"/>
                </a:solidFill>
              </a:rPr>
              <a:t>  </a:t>
            </a:r>
            <a:r>
              <a:rPr lang="en-US" altLang="zh-CN" b="1" dirty="0" smtClean="0">
                <a:solidFill>
                  <a:srgbClr val="00B0F0"/>
                </a:solidFill>
              </a:rPr>
              <a:t>opposing </a:t>
            </a:r>
            <a:r>
              <a:rPr lang="en-US" altLang="zh-CN" b="1" i="1" dirty="0">
                <a:solidFill>
                  <a:srgbClr val="00B0F0"/>
                </a:solidFill>
              </a:rPr>
              <a:t>adj.</a:t>
            </a:r>
            <a:r>
              <a:rPr lang="zh-CN" altLang="en-US" b="1" dirty="0">
                <a:solidFill>
                  <a:srgbClr val="00B0F0"/>
                </a:solidFill>
              </a:rPr>
              <a:t>（观点、意见等 ）相反的，相对立的</a:t>
            </a:r>
            <a:r>
              <a:rPr lang="zh-CN" altLang="en-US" dirty="0"/>
              <a:t>	</a:t>
            </a:r>
            <a:endParaRPr lang="en-US" altLang="zh-CN" dirty="0" smtClean="0"/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教材原句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r>
              <a:rPr lang="en-US" altLang="zh-CN" dirty="0" smtClean="0"/>
              <a:t>If “</a:t>
            </a:r>
            <a:r>
              <a:rPr lang="en-US" altLang="zh-CN" dirty="0"/>
              <a:t>hard</a:t>
            </a:r>
            <a:r>
              <a:rPr lang="en-US" altLang="zh-CN" dirty="0" smtClean="0"/>
              <a:t>” is </a:t>
            </a:r>
            <a:r>
              <a:rPr lang="en-US" altLang="zh-CN" dirty="0"/>
              <a:t>the opposite </a:t>
            </a:r>
            <a:r>
              <a:rPr lang="en-US" altLang="zh-CN" dirty="0" smtClean="0"/>
              <a:t>of “</a:t>
            </a:r>
            <a:r>
              <a:rPr lang="en-US" altLang="zh-CN" dirty="0"/>
              <a:t>soft”</a:t>
            </a:r>
            <a:r>
              <a:rPr lang="zh-CN" altLang="en-US" dirty="0"/>
              <a:t>，</a:t>
            </a:r>
            <a:r>
              <a:rPr lang="en-US" altLang="zh-CN" dirty="0"/>
              <a:t>why are “ hardly</a:t>
            </a:r>
            <a:r>
              <a:rPr lang="en-US" altLang="zh-CN" dirty="0" smtClean="0"/>
              <a:t>” and “softly” not </a:t>
            </a:r>
            <a:r>
              <a:rPr lang="en-US" altLang="zh-CN" dirty="0"/>
              <a:t>an </a:t>
            </a:r>
            <a:r>
              <a:rPr lang="en-US" altLang="zh-CN" b="1" dirty="0"/>
              <a:t>opposing </a:t>
            </a:r>
            <a:r>
              <a:rPr lang="en-US" altLang="zh-CN" dirty="0"/>
              <a:t>pair? </a:t>
            </a:r>
            <a:endParaRPr lang="en-US" altLang="zh-CN" dirty="0" smtClean="0"/>
          </a:p>
          <a:p>
            <a:r>
              <a:rPr lang="zh-CN" altLang="en-US" dirty="0" smtClean="0"/>
              <a:t>如果</a:t>
            </a:r>
            <a:r>
              <a:rPr lang="zh-CN" altLang="en-US" dirty="0"/>
              <a:t>“</a:t>
            </a:r>
            <a:r>
              <a:rPr lang="en-US" altLang="zh-CN" dirty="0"/>
              <a:t>hard”</a:t>
            </a:r>
            <a:r>
              <a:rPr lang="zh-CN" altLang="en-US" dirty="0"/>
              <a:t>是“</a:t>
            </a:r>
            <a:r>
              <a:rPr lang="en-US" altLang="zh-CN" dirty="0"/>
              <a:t>soft”</a:t>
            </a:r>
            <a:r>
              <a:rPr lang="zh-CN" altLang="en-US" dirty="0"/>
              <a:t>的反义词，为什么 “ </a:t>
            </a:r>
            <a:r>
              <a:rPr lang="en-US" altLang="zh-CN" dirty="0"/>
              <a:t>hardly”</a:t>
            </a:r>
            <a:r>
              <a:rPr lang="zh-CN" altLang="en-US" dirty="0"/>
              <a:t>和“</a:t>
            </a:r>
            <a:r>
              <a:rPr lang="en-US" altLang="zh-CN" dirty="0"/>
              <a:t>softly”</a:t>
            </a:r>
            <a:r>
              <a:rPr lang="zh-CN" altLang="en-US" dirty="0"/>
              <a:t>不是相反的一对呢？ 	</a:t>
            </a:r>
          </a:p>
          <a:p>
            <a:endParaRPr lang="zh-CN" altLang="en-US" dirty="0"/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490753" y="804105"/>
            <a:ext cx="266202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题组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领悟方法</a:t>
            </a:r>
          </a:p>
        </p:txBody>
      </p:sp>
      <p:pic>
        <p:nvPicPr>
          <p:cNvPr id="5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109" y="629645"/>
            <a:ext cx="1002846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）［词汇复现］</a:t>
            </a:r>
            <a:r>
              <a:rPr lang="en-US" altLang="zh-CN" dirty="0"/>
              <a:t>This </a:t>
            </a:r>
            <a:r>
              <a:rPr lang="en-US" altLang="zh-CN" i="1" dirty="0"/>
              <a:t>reflects </a:t>
            </a:r>
            <a:r>
              <a:rPr lang="en-US" altLang="zh-CN" dirty="0"/>
              <a:t>how you use your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create</a:t>
            </a:r>
            <a:r>
              <a:rPr lang="zh-CN" altLang="en-US" dirty="0"/>
              <a:t>）</a:t>
            </a:r>
            <a:r>
              <a:rPr lang="en-US" altLang="zh-CN" dirty="0"/>
              <a:t>to </a:t>
            </a:r>
            <a:r>
              <a:rPr lang="en-US" altLang="zh-CN" i="1" dirty="0"/>
              <a:t>explore </a:t>
            </a:r>
            <a:r>
              <a:rPr lang="en-US" altLang="zh-CN" dirty="0"/>
              <a:t>the unknown world.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You’re so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create</a:t>
            </a:r>
            <a:r>
              <a:rPr lang="zh-CN" altLang="en-US" dirty="0"/>
              <a:t>）</a:t>
            </a:r>
            <a:r>
              <a:rPr lang="en-US" altLang="zh-CN" dirty="0"/>
              <a:t>—I could never make my own clothes. </a:t>
            </a:r>
          </a:p>
          <a:p>
            <a:r>
              <a:rPr lang="en-US" altLang="zh-CN" dirty="0"/>
              <a:t>	</a:t>
            </a:r>
          </a:p>
          <a:p>
            <a:endParaRPr lang="zh-CN" altLang="en-US" dirty="0"/>
          </a:p>
        </p:txBody>
      </p:sp>
      <p:sp>
        <p:nvSpPr>
          <p:cNvPr id="4" name="文本框 4"/>
          <p:cNvSpPr txBox="1"/>
          <p:nvPr/>
        </p:nvSpPr>
        <p:spPr>
          <a:xfrm>
            <a:off x="5068613" y="1343615"/>
            <a:ext cx="1277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creativity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112577" y="2541794"/>
            <a:ext cx="10089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词汇八 　</a:t>
            </a:r>
            <a:r>
              <a:rPr lang="en-US" altLang="zh-CN" b="1" dirty="0">
                <a:solidFill>
                  <a:srgbClr val="00B0F0"/>
                </a:solidFill>
              </a:rPr>
              <a:t>visible </a:t>
            </a:r>
            <a:r>
              <a:rPr lang="en-US" altLang="zh-CN" b="1" i="1" dirty="0">
                <a:solidFill>
                  <a:srgbClr val="00B0F0"/>
                </a:solidFill>
              </a:rPr>
              <a:t>adj. </a:t>
            </a:r>
            <a:r>
              <a:rPr lang="zh-CN" altLang="en-US" b="1" dirty="0">
                <a:solidFill>
                  <a:srgbClr val="00B0F0"/>
                </a:solidFill>
              </a:rPr>
              <a:t>看得见的，可见的</a:t>
            </a:r>
            <a:r>
              <a:rPr lang="zh-CN" altLang="en-US" dirty="0"/>
              <a:t>	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【</a:t>
            </a:r>
            <a:r>
              <a:rPr lang="zh-CN" altLang="en-US" b="1" dirty="0" smtClean="0"/>
              <a:t>教</a:t>
            </a:r>
            <a:r>
              <a:rPr lang="zh-CN" altLang="en-US" b="1" dirty="0"/>
              <a:t>材原句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 algn="just">
              <a:lnSpc>
                <a:spcPct val="130000"/>
              </a:lnSpc>
            </a:pPr>
            <a:r>
              <a:rPr lang="en-US" altLang="zh-CN" dirty="0"/>
              <a:t>That is why when the stars are out</a:t>
            </a:r>
            <a:r>
              <a:rPr lang="zh-CN" altLang="en-US" dirty="0"/>
              <a:t>，</a:t>
            </a:r>
            <a:r>
              <a:rPr lang="en-US" altLang="zh-CN" dirty="0"/>
              <a:t>they are </a:t>
            </a:r>
            <a:r>
              <a:rPr lang="en-US" altLang="zh-CN" b="1" dirty="0"/>
              <a:t>visible</a:t>
            </a:r>
            <a:r>
              <a:rPr lang="zh-CN" altLang="en-US" dirty="0"/>
              <a:t>，</a:t>
            </a:r>
            <a:r>
              <a:rPr lang="en-US" altLang="zh-CN" dirty="0"/>
              <a:t>but when the lights are out</a:t>
            </a:r>
            <a:r>
              <a:rPr lang="zh-CN" altLang="en-US" dirty="0"/>
              <a:t>，</a:t>
            </a:r>
            <a:r>
              <a:rPr lang="en-US" altLang="zh-CN" dirty="0"/>
              <a:t>they are invisible. </a:t>
            </a:r>
            <a:r>
              <a:rPr lang="zh-CN" altLang="en-US" dirty="0"/>
              <a:t>那就是为什么当星星“</a:t>
            </a:r>
            <a:r>
              <a:rPr lang="en-US" altLang="zh-CN" dirty="0"/>
              <a:t>are out”</a:t>
            </a:r>
            <a:r>
              <a:rPr lang="zh-CN" altLang="en-US" dirty="0"/>
              <a:t>时，它们是可见的。但是当灯“</a:t>
            </a:r>
            <a:r>
              <a:rPr lang="en-US" altLang="zh-CN" dirty="0"/>
              <a:t>are out”</a:t>
            </a:r>
            <a:r>
              <a:rPr lang="zh-CN" altLang="en-US" dirty="0"/>
              <a:t>时，它们是不可见的。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>
              <a:lnSpc>
                <a:spcPct val="13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clearly/highly visible</a:t>
            </a:r>
            <a:r>
              <a:rPr lang="zh-CN" altLang="en-US" dirty="0"/>
              <a:t>清晰可见 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be clearly/highly visible to sb. </a:t>
            </a:r>
            <a:r>
              <a:rPr lang="zh-CN" altLang="en-US" dirty="0" smtClean="0"/>
              <a:t>对</a:t>
            </a:r>
            <a:r>
              <a:rPr lang="zh-CN" altLang="en-US" dirty="0"/>
              <a:t>某人来说清晰可见</a:t>
            </a:r>
          </a:p>
          <a:p>
            <a:pPr>
              <a:lnSpc>
                <a:spcPct val="13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stars invisible to the naked eye </a:t>
            </a:r>
            <a:r>
              <a:rPr lang="zh-CN" altLang="en-US" dirty="0" smtClean="0"/>
              <a:t>肉眼</a:t>
            </a:r>
            <a:r>
              <a:rPr lang="zh-CN" altLang="en-US" dirty="0"/>
              <a:t>看不见的星星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be invisible to sb. </a:t>
            </a:r>
            <a:r>
              <a:rPr lang="zh-CN" altLang="en-US" dirty="0"/>
              <a:t>对某人来说看不见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The sign was clearly visible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passing motorists.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Using a telescope</a:t>
            </a:r>
            <a:r>
              <a:rPr lang="zh-CN" altLang="en-US" dirty="0"/>
              <a:t>，</a:t>
            </a:r>
            <a:r>
              <a:rPr lang="en-US" altLang="zh-CN" dirty="0"/>
              <a:t>Galileo discovered stars that were invisible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the naked eye. </a:t>
            </a:r>
          </a:p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The outline of the mountains was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</a:t>
            </a:r>
            <a:r>
              <a:rPr lang="zh-CN" altLang="en-US" dirty="0"/>
              <a:t>（清晰可见）</a:t>
            </a:r>
            <a:r>
              <a:rPr lang="en-US" altLang="zh-CN" dirty="0"/>
              <a:t>. </a:t>
            </a:r>
          </a:p>
          <a:p>
            <a:endParaRPr lang="zh-CN" altLang="en-US" dirty="0"/>
          </a:p>
        </p:txBody>
      </p:sp>
      <p:sp>
        <p:nvSpPr>
          <p:cNvPr id="4" name="文本框 4"/>
          <p:cNvSpPr txBox="1"/>
          <p:nvPr/>
        </p:nvSpPr>
        <p:spPr>
          <a:xfrm>
            <a:off x="3909843" y="1406679"/>
            <a:ext cx="638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88057" y="2037298"/>
            <a:ext cx="638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4035975" y="3754012"/>
            <a:ext cx="2140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clearly/highly visible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>
            <a:normAutofit fontScale="92500"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词汇九 　</a:t>
            </a:r>
            <a:r>
              <a:rPr lang="en-US" altLang="zh-CN" b="1" dirty="0">
                <a:solidFill>
                  <a:srgbClr val="00B0F0"/>
                </a:solidFill>
              </a:rPr>
              <a:t>wind up </a:t>
            </a:r>
            <a:r>
              <a:rPr lang="zh-CN" altLang="en-US" b="1" dirty="0">
                <a:solidFill>
                  <a:srgbClr val="00B0F0"/>
                </a:solidFill>
              </a:rPr>
              <a:t>给（机械）上发条；使（活动、会议等）结束</a:t>
            </a:r>
            <a:r>
              <a:rPr lang="zh-CN" altLang="en-US" dirty="0"/>
              <a:t>	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教材原句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 algn="just"/>
            <a:r>
              <a:rPr lang="en-US" altLang="zh-CN" dirty="0"/>
              <a:t>And that is why when I </a:t>
            </a:r>
            <a:r>
              <a:rPr lang="en-US" altLang="zh-CN" b="1" dirty="0"/>
              <a:t>wind up </a:t>
            </a:r>
            <a:r>
              <a:rPr lang="en-US" altLang="zh-CN" dirty="0"/>
              <a:t>my watch</a:t>
            </a:r>
            <a:r>
              <a:rPr lang="zh-CN" altLang="en-US" dirty="0"/>
              <a:t>， </a:t>
            </a:r>
            <a:r>
              <a:rPr lang="en-US" altLang="zh-CN" dirty="0"/>
              <a:t>it starts</a:t>
            </a:r>
            <a:r>
              <a:rPr lang="zh-CN" altLang="en-US" dirty="0"/>
              <a:t>，</a:t>
            </a:r>
            <a:r>
              <a:rPr lang="en-US" altLang="zh-CN" dirty="0"/>
              <a:t>but when I </a:t>
            </a:r>
            <a:r>
              <a:rPr lang="en-US" altLang="zh-CN" b="1" dirty="0"/>
              <a:t>wind up </a:t>
            </a:r>
            <a:r>
              <a:rPr lang="en-US" altLang="zh-CN" dirty="0"/>
              <a:t>this passage</a:t>
            </a:r>
            <a:r>
              <a:rPr lang="zh-CN" altLang="en-US" dirty="0"/>
              <a:t>， </a:t>
            </a:r>
            <a:r>
              <a:rPr lang="en-US" altLang="zh-CN" dirty="0"/>
              <a:t>it ends. </a:t>
            </a:r>
            <a:r>
              <a:rPr lang="zh-CN" altLang="en-US" dirty="0"/>
              <a:t>那就是为什么当我“</a:t>
            </a:r>
            <a:r>
              <a:rPr lang="en-US" altLang="zh-CN" dirty="0"/>
              <a:t>wind up”</a:t>
            </a:r>
            <a:r>
              <a:rPr lang="zh-CN" altLang="en-US" dirty="0"/>
              <a:t>手表时，它开始走动，但当我“</a:t>
            </a:r>
            <a:r>
              <a:rPr lang="en-US" altLang="zh-CN" dirty="0"/>
              <a:t>wind up”</a:t>
            </a:r>
            <a:r>
              <a:rPr lang="zh-CN" altLang="en-US" dirty="0"/>
              <a:t>这篇文章时，它就写完了。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r>
              <a:rPr lang="en-US" altLang="zh-CN" dirty="0"/>
              <a:t>wind sb. up </a:t>
            </a:r>
            <a:r>
              <a:rPr lang="zh-CN" altLang="en-US" dirty="0"/>
              <a:t>惹某人生气；使某人心烦</a:t>
            </a:r>
          </a:p>
          <a:p>
            <a:r>
              <a:rPr lang="en-US" altLang="zh-CN" dirty="0"/>
              <a:t>wind </a:t>
            </a:r>
            <a:r>
              <a:rPr lang="en-US" altLang="zh-CN" dirty="0" err="1"/>
              <a:t>sth</a:t>
            </a:r>
            <a:r>
              <a:rPr lang="en-US" altLang="zh-CN" dirty="0"/>
              <a:t>. up</a:t>
            </a:r>
            <a:r>
              <a:rPr lang="zh-CN" altLang="en-US" dirty="0"/>
              <a:t>（为使机器运转或启动而）摇动（把手等）；把（车窗等）摇上；上紧</a:t>
            </a:r>
            <a:r>
              <a:rPr lang="en-US" altLang="zh-CN" dirty="0"/>
              <a:t>…… </a:t>
            </a:r>
            <a:r>
              <a:rPr lang="zh-CN" altLang="en-US" dirty="0"/>
              <a:t>发条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Did you remember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</a:t>
            </a:r>
            <a:r>
              <a:rPr lang="zh-CN" altLang="en-US" dirty="0"/>
              <a:t>（给钟上发条）</a:t>
            </a:r>
            <a:r>
              <a:rPr lang="en-US" altLang="zh-CN" dirty="0"/>
              <a:t>?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Could you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</a:t>
            </a:r>
            <a:r>
              <a:rPr lang="zh-CN" altLang="en-US" dirty="0"/>
              <a:t>（摇上车窗），</a:t>
            </a:r>
            <a:r>
              <a:rPr lang="en-US" altLang="zh-CN" dirty="0"/>
              <a:t>please?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If we all agree</a:t>
            </a:r>
            <a:r>
              <a:rPr lang="zh-CN" altLang="en-US" dirty="0"/>
              <a:t>，</a:t>
            </a:r>
            <a:r>
              <a:rPr lang="en-US" altLang="zh-CN" dirty="0"/>
              <a:t>let’s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</a:t>
            </a:r>
            <a:r>
              <a:rPr lang="zh-CN" altLang="en-US" u="sng" dirty="0" smtClean="0"/>
              <a:t>     </a:t>
            </a:r>
            <a:r>
              <a:rPr lang="zh-CN" altLang="en-US" dirty="0" smtClean="0"/>
              <a:t>（</a:t>
            </a:r>
            <a:r>
              <a:rPr lang="zh-CN" altLang="en-US" dirty="0"/>
              <a:t>结束讨论）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）［词汇复现］</a:t>
            </a:r>
            <a:r>
              <a:rPr lang="en-US" altLang="zh-CN" i="1" dirty="0"/>
              <a:t>Calm down</a:t>
            </a:r>
            <a:r>
              <a:rPr lang="en-US" altLang="zh-CN" dirty="0"/>
              <a:t>! Can’t you see he’s only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 </a:t>
            </a:r>
            <a:r>
              <a:rPr lang="zh-CN" altLang="en-US" dirty="0"/>
              <a:t>（ 惹你生气）</a:t>
            </a:r>
            <a:r>
              <a:rPr lang="en-US" altLang="zh-CN" dirty="0"/>
              <a:t>? </a:t>
            </a:r>
          </a:p>
          <a:p>
            <a:endParaRPr lang="zh-CN" altLang="en-US" dirty="0"/>
          </a:p>
        </p:txBody>
      </p:sp>
      <p:sp>
        <p:nvSpPr>
          <p:cNvPr id="4" name="文本框 4"/>
          <p:cNvSpPr txBox="1"/>
          <p:nvPr/>
        </p:nvSpPr>
        <p:spPr>
          <a:xfrm>
            <a:off x="3105801" y="1352383"/>
            <a:ext cx="1797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 up the clock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81053" y="1988244"/>
            <a:ext cx="1923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 the window up 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3003335" y="2597848"/>
            <a:ext cx="2207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 up the discussion 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5683471" y="3238979"/>
            <a:ext cx="167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winding you up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0"/>
            <a:ext cx="7886700" cy="5612525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重点句式 </a:t>
            </a: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句式一 　</a:t>
            </a:r>
            <a:r>
              <a:rPr lang="en-US" altLang="zh-CN" b="1" dirty="0">
                <a:solidFill>
                  <a:srgbClr val="00B0F0"/>
                </a:solidFill>
              </a:rPr>
              <a:t>have trouble</a:t>
            </a:r>
            <a:r>
              <a:rPr lang="zh-CN" altLang="en-US" b="1" dirty="0">
                <a:solidFill>
                  <a:srgbClr val="00B0F0"/>
                </a:solidFill>
              </a:rPr>
              <a:t>（</a:t>
            </a:r>
            <a:r>
              <a:rPr lang="en-US" altLang="zh-CN" b="1" dirty="0">
                <a:solidFill>
                  <a:srgbClr val="00B0F0"/>
                </a:solidFill>
              </a:rPr>
              <a:t>in</a:t>
            </a:r>
            <a:r>
              <a:rPr lang="zh-CN" altLang="en-US" b="1" dirty="0">
                <a:solidFill>
                  <a:srgbClr val="00B0F0"/>
                </a:solidFill>
              </a:rPr>
              <a:t>）</a:t>
            </a:r>
            <a:r>
              <a:rPr lang="en-US" altLang="zh-CN" b="1" dirty="0">
                <a:solidFill>
                  <a:srgbClr val="00B0F0"/>
                </a:solidFill>
              </a:rPr>
              <a:t>doing </a:t>
            </a:r>
            <a:r>
              <a:rPr lang="en-US" altLang="zh-CN" b="1" dirty="0" err="1">
                <a:solidFill>
                  <a:srgbClr val="00B0F0"/>
                </a:solidFill>
              </a:rPr>
              <a:t>sth</a:t>
            </a:r>
            <a:r>
              <a:rPr lang="en-US" altLang="zh-CN" b="1" dirty="0">
                <a:solidFill>
                  <a:srgbClr val="00B0F0"/>
                </a:solidFill>
              </a:rPr>
              <a:t>. </a:t>
            </a:r>
            <a:r>
              <a:rPr lang="zh-CN" altLang="en-US" b="1" dirty="0">
                <a:solidFill>
                  <a:srgbClr val="00B0F0"/>
                </a:solidFill>
              </a:rPr>
              <a:t>在做某事方面有困难	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教材原句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>
              <a:lnSpc>
                <a:spcPct val="130000"/>
              </a:lnSpc>
            </a:pPr>
            <a:r>
              <a:rPr lang="en-US" altLang="zh-CN" dirty="0"/>
              <a:t>Have you ever asked yourself why people often </a:t>
            </a:r>
            <a:r>
              <a:rPr lang="en-US" altLang="zh-CN" b="1" dirty="0"/>
              <a:t>have trouble learning English</a:t>
            </a:r>
            <a:r>
              <a:rPr lang="en-US" altLang="zh-CN" dirty="0"/>
              <a:t>? </a:t>
            </a:r>
            <a:endParaRPr lang="en-US" altLang="zh-CN" dirty="0" smtClean="0"/>
          </a:p>
          <a:p>
            <a:pPr>
              <a:lnSpc>
                <a:spcPct val="130000"/>
              </a:lnSpc>
            </a:pPr>
            <a:r>
              <a:rPr lang="zh-CN" altLang="en-US" dirty="0" smtClean="0"/>
              <a:t>你</a:t>
            </a:r>
            <a:r>
              <a:rPr lang="zh-CN" altLang="en-US" dirty="0"/>
              <a:t>有 没有问过自己，为什么人们在学习英语时经常遇到困难？ 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>
              <a:lnSpc>
                <a:spcPct val="130000"/>
              </a:lnSpc>
            </a:pPr>
            <a:r>
              <a:rPr lang="en-US" altLang="zh-CN" dirty="0"/>
              <a:t>have trouble/difficulty with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做某事有困难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have trouble/difficulty</a:t>
            </a:r>
            <a:r>
              <a:rPr lang="zh-CN" altLang="en-US" dirty="0"/>
              <a:t>（</a:t>
            </a:r>
            <a:r>
              <a:rPr lang="en-US" altLang="zh-CN" dirty="0"/>
              <a:t>in</a:t>
            </a:r>
            <a:r>
              <a:rPr lang="zh-CN" altLang="en-US" dirty="0"/>
              <a:t>）</a:t>
            </a:r>
            <a:r>
              <a:rPr lang="en-US" altLang="zh-CN" dirty="0"/>
              <a:t>doing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做某事有困难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have a hard/difficult time</a:t>
            </a:r>
            <a:r>
              <a:rPr lang="zh-CN" altLang="en-US" dirty="0"/>
              <a:t>（</a:t>
            </a:r>
            <a:r>
              <a:rPr lang="en-US" altLang="zh-CN" dirty="0"/>
              <a:t>in</a:t>
            </a:r>
            <a:r>
              <a:rPr lang="zh-CN" altLang="en-US" dirty="0"/>
              <a:t>）</a:t>
            </a:r>
            <a:r>
              <a:rPr lang="en-US" altLang="zh-CN" dirty="0"/>
              <a:t>doing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做某事的经历艰难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have no trouble/difficulty</a:t>
            </a:r>
            <a:r>
              <a:rPr lang="zh-CN" altLang="en-US" dirty="0"/>
              <a:t>（</a:t>
            </a:r>
            <a:r>
              <a:rPr lang="en-US" altLang="zh-CN" dirty="0"/>
              <a:t>in</a:t>
            </a:r>
            <a:r>
              <a:rPr lang="zh-CN" altLang="en-US" dirty="0"/>
              <a:t>）</a:t>
            </a:r>
            <a:r>
              <a:rPr lang="en-US" altLang="zh-CN" dirty="0"/>
              <a:t>doing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毫不费力地做某事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b="1" dirty="0"/>
              <a:t>一言助记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 algn="just"/>
            <a:r>
              <a:rPr lang="en-US" altLang="zh-CN" dirty="0"/>
              <a:t>When </a:t>
            </a:r>
            <a:r>
              <a:rPr lang="en-US" altLang="zh-CN" b="1" dirty="0"/>
              <a:t>in trouble</a:t>
            </a:r>
            <a:r>
              <a:rPr lang="zh-CN" altLang="en-US" dirty="0"/>
              <a:t>，</a:t>
            </a:r>
            <a:r>
              <a:rPr lang="en-US" altLang="zh-CN" dirty="0"/>
              <a:t>you should first </a:t>
            </a:r>
            <a:r>
              <a:rPr lang="en-US" altLang="zh-CN" b="1" dirty="0"/>
              <a:t>get out of trouble </a:t>
            </a:r>
            <a:r>
              <a:rPr lang="en-US" altLang="zh-CN" dirty="0"/>
              <a:t>by yourself and try not to </a:t>
            </a:r>
            <a:r>
              <a:rPr lang="en-US" altLang="zh-CN" b="1" dirty="0"/>
              <a:t>cause trouble to </a:t>
            </a:r>
            <a:r>
              <a:rPr lang="en-US" altLang="zh-CN" dirty="0"/>
              <a:t>others. You may feel </a:t>
            </a:r>
            <a:r>
              <a:rPr lang="en-US" altLang="zh-CN" b="1" dirty="0"/>
              <a:t>troubled </a:t>
            </a:r>
            <a:r>
              <a:rPr lang="en-US" altLang="zh-CN" dirty="0"/>
              <a:t>if someone </a:t>
            </a:r>
            <a:r>
              <a:rPr lang="en-US" altLang="zh-CN" b="1" dirty="0"/>
              <a:t>takes the trouble </a:t>
            </a:r>
            <a:r>
              <a:rPr lang="en-US" altLang="zh-CN" dirty="0"/>
              <a:t>to help you. In a word</a:t>
            </a:r>
            <a:r>
              <a:rPr lang="zh-CN" altLang="en-US" dirty="0"/>
              <a:t>，</a:t>
            </a:r>
            <a:r>
              <a:rPr lang="en-US" altLang="zh-CN" dirty="0"/>
              <a:t>don’t </a:t>
            </a:r>
            <a:r>
              <a:rPr lang="en-US" altLang="zh-CN" b="1" dirty="0"/>
              <a:t>trouble </a:t>
            </a:r>
            <a:r>
              <a:rPr lang="en-US" altLang="zh-CN" b="1" dirty="0" err="1"/>
              <a:t>trouble</a:t>
            </a:r>
            <a:r>
              <a:rPr lang="en-US" altLang="zh-CN" b="1" dirty="0"/>
              <a:t> </a:t>
            </a:r>
            <a:r>
              <a:rPr lang="en-US" altLang="zh-CN" dirty="0"/>
              <a:t>until </a:t>
            </a:r>
            <a:r>
              <a:rPr lang="en-US" altLang="zh-CN" b="1" dirty="0"/>
              <a:t>trouble troubles </a:t>
            </a:r>
            <a:r>
              <a:rPr lang="en-US" altLang="zh-CN" dirty="0"/>
              <a:t>you. </a:t>
            </a:r>
            <a:endParaRPr lang="en-US" altLang="zh-CN" dirty="0" smtClean="0"/>
          </a:p>
          <a:p>
            <a:pPr algn="just"/>
            <a:r>
              <a:rPr lang="zh-CN" altLang="en-US" dirty="0" smtClean="0"/>
              <a:t>遇到</a:t>
            </a:r>
            <a:r>
              <a:rPr lang="zh-CN" altLang="en-US" dirty="0"/>
              <a:t>麻烦时，首先要自己摆脱麻烦，尽量不给别人添麻烦。如果有人不辞劳苦帮助你，你可能会感到不自在。总之，麻烦没有来找你，不要去找 麻烦。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You can’t imagine what difficulty we had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walk</a:t>
            </a:r>
            <a:r>
              <a:rPr lang="zh-CN" altLang="en-US" dirty="0"/>
              <a:t>）</a:t>
            </a:r>
            <a:r>
              <a:rPr lang="en-US" altLang="zh-CN" dirty="0"/>
              <a:t>home in the snowstorm.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）［</a:t>
            </a:r>
            <a:r>
              <a:rPr lang="en-US" altLang="zh-CN" dirty="0"/>
              <a:t>2019·</a:t>
            </a:r>
            <a:r>
              <a:rPr lang="zh-CN" altLang="en-US" dirty="0"/>
              <a:t>湖南师大附中高一期中］</a:t>
            </a:r>
            <a:r>
              <a:rPr lang="en-US" altLang="zh-CN" dirty="0"/>
              <a:t>I am sorry to hear that you are having </a:t>
            </a:r>
            <a:r>
              <a:rPr lang="en-US" altLang="zh-CN" dirty="0" smtClean="0"/>
              <a:t>trouble </a:t>
            </a:r>
            <a:r>
              <a:rPr lang="en-US" altLang="zh-CN" u="sng" dirty="0" smtClean="0"/>
              <a:t> </a:t>
            </a:r>
            <a:r>
              <a:rPr lang="en-US" altLang="zh-CN" dirty="0" smtClean="0"/>
              <a:t>____________</a:t>
            </a:r>
            <a:r>
              <a:rPr lang="zh-CN" altLang="en-US" dirty="0" smtClean="0"/>
              <a:t>（</a:t>
            </a:r>
            <a:r>
              <a:rPr lang="en-US" altLang="zh-CN" dirty="0"/>
              <a:t>improve</a:t>
            </a:r>
            <a:r>
              <a:rPr lang="zh-CN" altLang="en-US" dirty="0"/>
              <a:t>）</a:t>
            </a:r>
            <a:r>
              <a:rPr lang="en-US" altLang="zh-CN" dirty="0"/>
              <a:t>your English at your new school.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I still have trouble in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express</a:t>
            </a:r>
            <a:r>
              <a:rPr lang="zh-CN" altLang="en-US" dirty="0"/>
              <a:t>）</a:t>
            </a:r>
            <a:r>
              <a:rPr lang="en-US" altLang="zh-CN" dirty="0"/>
              <a:t>myself in English. 	</a:t>
            </a:r>
          </a:p>
          <a:p>
            <a:r>
              <a:rPr lang="en-US" altLang="zh-CN" dirty="0"/>
              <a:t>	</a:t>
            </a:r>
          </a:p>
          <a:p>
            <a:endParaRPr lang="zh-CN" altLang="en-US" dirty="0"/>
          </a:p>
        </p:txBody>
      </p:sp>
      <p:sp>
        <p:nvSpPr>
          <p:cNvPr id="4" name="文本框 4"/>
          <p:cNvSpPr txBox="1"/>
          <p:nvPr/>
        </p:nvSpPr>
        <p:spPr>
          <a:xfrm>
            <a:off x="4776946" y="1352461"/>
            <a:ext cx="8986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9802" y="2508601"/>
            <a:ext cx="1119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2940264" y="3114750"/>
            <a:ext cx="1119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8362950" cy="552532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）［词汇复现］我很难让这个受到惊吓的男孩平静下来。</a:t>
            </a:r>
          </a:p>
          <a:p>
            <a:r>
              <a:rPr lang="en-US" altLang="zh-CN" dirty="0"/>
              <a:t>I had trouble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　　　　</a:t>
            </a:r>
            <a:r>
              <a:rPr lang="zh-CN" altLang="en-US" u="sng" dirty="0" smtClean="0"/>
              <a:t>           </a:t>
            </a:r>
            <a:r>
              <a:rPr lang="en-US" altLang="zh-CN" dirty="0" smtClean="0"/>
              <a:t>. 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）我在发音上有困难。</a:t>
            </a:r>
          </a:p>
          <a:p>
            <a:r>
              <a:rPr lang="en-US" altLang="zh-CN" dirty="0"/>
              <a:t>I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　</a:t>
            </a:r>
            <a:r>
              <a:rPr lang="zh-CN" altLang="en-US" u="sng" dirty="0" smtClean="0"/>
              <a:t>                   </a:t>
            </a:r>
            <a:r>
              <a:rPr lang="en-US" altLang="zh-CN" dirty="0"/>
              <a:t>with pronunciation.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）尽管我费了很大劲儿才把弗兰克叫醒，但他坚持说他没有睡着。</a:t>
            </a:r>
          </a:p>
          <a:p>
            <a:r>
              <a:rPr lang="en-US" altLang="zh-CN" dirty="0"/>
              <a:t>Frank insisted that he was not asleep although I had </a:t>
            </a:r>
            <a:r>
              <a:rPr lang="en-US" altLang="zh-CN" dirty="0" smtClean="0"/>
              <a:t>great difficulty </a:t>
            </a:r>
            <a:r>
              <a:rPr lang="en-US" altLang="zh-CN" u="sng" dirty="0" smtClean="0"/>
              <a:t> </a:t>
            </a:r>
            <a:r>
              <a:rPr lang="zh-CN" altLang="en-US" u="sng" dirty="0"/>
              <a:t>　　　　　　　　</a:t>
            </a:r>
            <a:r>
              <a:rPr lang="zh-CN" altLang="en-US" u="sng" dirty="0" smtClean="0"/>
              <a:t>   </a:t>
            </a:r>
            <a:r>
              <a:rPr lang="en-US" altLang="zh-CN" dirty="0" smtClean="0"/>
              <a:t>. 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）［词汇复现］</a:t>
            </a:r>
            <a:r>
              <a:rPr lang="en-US" altLang="zh-CN" dirty="0"/>
              <a:t>When a person is </a:t>
            </a:r>
            <a:r>
              <a:rPr lang="en-US" altLang="zh-CN" i="1" dirty="0"/>
              <a:t>panicked </a:t>
            </a:r>
            <a:r>
              <a:rPr lang="en-US" altLang="zh-CN" dirty="0"/>
              <a:t>or </a:t>
            </a:r>
            <a:r>
              <a:rPr lang="en-US" altLang="zh-CN" i="1" dirty="0"/>
              <a:t>embarrassed</a:t>
            </a:r>
            <a:r>
              <a:rPr lang="zh-CN" altLang="en-US" dirty="0"/>
              <a:t>，</a:t>
            </a:r>
            <a:r>
              <a:rPr lang="en-US" altLang="zh-CN" dirty="0"/>
              <a:t>he </a:t>
            </a:r>
            <a:r>
              <a:rPr lang="en-US" altLang="zh-CN" dirty="0" smtClean="0"/>
              <a:t>__________________</a:t>
            </a:r>
            <a:r>
              <a:rPr lang="zh-CN" altLang="en-US" dirty="0" smtClean="0"/>
              <a:t>（</a:t>
            </a:r>
            <a:r>
              <a:rPr lang="zh-CN" altLang="en-US" dirty="0"/>
              <a:t>呼吸就会有困难）</a:t>
            </a:r>
            <a:r>
              <a:rPr lang="en-US" altLang="zh-CN" dirty="0"/>
              <a:t>. 	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文本框 4"/>
          <p:cNvSpPr txBox="1"/>
          <p:nvPr/>
        </p:nvSpPr>
        <p:spPr>
          <a:xfrm>
            <a:off x="1868208" y="1978010"/>
            <a:ext cx="30191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calming the frightened boy down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45925" y="3239253"/>
            <a:ext cx="21598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trouble/difficulty 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1669168" y="4346124"/>
            <a:ext cx="2057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waking him up 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685801" y="5359425"/>
            <a:ext cx="3409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difficulty breathing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40000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句式二 　</a:t>
            </a:r>
            <a:r>
              <a:rPr lang="en-US" altLang="zh-CN" b="1" dirty="0">
                <a:solidFill>
                  <a:srgbClr val="00B0F0"/>
                </a:solidFill>
              </a:rPr>
              <a:t>neither...nor... </a:t>
            </a:r>
            <a:r>
              <a:rPr lang="zh-CN" altLang="en-US" b="1" dirty="0">
                <a:solidFill>
                  <a:srgbClr val="00B0F0"/>
                </a:solidFill>
              </a:rPr>
              <a:t>既不</a:t>
            </a:r>
            <a:r>
              <a:rPr lang="en-US" altLang="zh-CN" b="1" dirty="0">
                <a:solidFill>
                  <a:srgbClr val="00B0F0"/>
                </a:solidFill>
              </a:rPr>
              <a:t>……</a:t>
            </a:r>
            <a:r>
              <a:rPr lang="zh-CN" altLang="en-US" b="1" dirty="0">
                <a:solidFill>
                  <a:srgbClr val="00B0F0"/>
                </a:solidFill>
              </a:rPr>
              <a:t>也不</a:t>
            </a:r>
            <a:r>
              <a:rPr lang="en-US" altLang="zh-CN" b="1" dirty="0">
                <a:solidFill>
                  <a:srgbClr val="00B0F0"/>
                </a:solidFill>
              </a:rPr>
              <a:t>……</a:t>
            </a:r>
            <a:r>
              <a:rPr lang="en-US" altLang="zh-CN" dirty="0"/>
              <a:t> 	</a:t>
            </a:r>
          </a:p>
          <a:p>
            <a:pPr>
              <a:lnSpc>
                <a:spcPct val="140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教材原句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>
              <a:lnSpc>
                <a:spcPct val="140000"/>
              </a:lnSpc>
            </a:pPr>
            <a:r>
              <a:rPr lang="en-US" altLang="zh-CN" b="1" dirty="0"/>
              <a:t>Neither </a:t>
            </a:r>
            <a:r>
              <a:rPr lang="en-US" altLang="zh-CN" dirty="0"/>
              <a:t>is there pine </a:t>
            </a:r>
            <a:r>
              <a:rPr lang="en-US" altLang="zh-CN" b="1" dirty="0"/>
              <a:t>nor </a:t>
            </a:r>
            <a:r>
              <a:rPr lang="en-US" altLang="zh-CN" dirty="0"/>
              <a:t>apple in pine-apple. </a:t>
            </a:r>
            <a:r>
              <a:rPr lang="zh-CN" altLang="en-US" dirty="0"/>
              <a:t>菠萝里既没有松树也没有苹果。</a:t>
            </a:r>
          </a:p>
          <a:p>
            <a:pPr>
              <a:lnSpc>
                <a:spcPct val="140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neither...nor... </a:t>
            </a:r>
            <a:r>
              <a:rPr lang="zh-CN" altLang="en-US" dirty="0"/>
              <a:t>连接两个名词或代词作主语时，谓语动词的数遵循“就近原则”， 即谓语动词的数要与</a:t>
            </a:r>
            <a:r>
              <a:rPr lang="en-US" altLang="zh-CN" dirty="0"/>
              <a:t>nor </a:t>
            </a:r>
            <a:r>
              <a:rPr lang="zh-CN" altLang="en-US" dirty="0"/>
              <a:t>后的名词或代词保持一致。</a:t>
            </a:r>
          </a:p>
          <a:p>
            <a:pPr>
              <a:lnSpc>
                <a:spcPct val="140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归纳</a:t>
            </a:r>
            <a:r>
              <a:rPr lang="zh-CN" altLang="en-US" b="1" dirty="0" smtClean="0"/>
              <a:t>拓展</a:t>
            </a:r>
            <a:r>
              <a:rPr lang="en-US" altLang="zh-CN" dirty="0" smtClean="0"/>
              <a:t>】</a:t>
            </a:r>
          </a:p>
          <a:p>
            <a:pPr algn="just">
              <a:lnSpc>
                <a:spcPct val="140000"/>
              </a:lnSpc>
            </a:pPr>
            <a:r>
              <a:rPr lang="zh-CN" altLang="en-US" dirty="0" smtClean="0"/>
              <a:t>连接</a:t>
            </a:r>
            <a:r>
              <a:rPr lang="zh-CN" altLang="en-US" dirty="0"/>
              <a:t>并列主语时，谓语动词的数遵循“就近原则”的还有</a:t>
            </a:r>
            <a:r>
              <a:rPr lang="en-US" altLang="zh-CN" dirty="0"/>
              <a:t>either...or...</a:t>
            </a:r>
            <a:r>
              <a:rPr lang="zh-CN" altLang="en-US" dirty="0"/>
              <a:t>（或者</a:t>
            </a:r>
            <a:r>
              <a:rPr lang="en-US" altLang="zh-CN" dirty="0"/>
              <a:t>……</a:t>
            </a:r>
            <a:r>
              <a:rPr lang="zh-CN" altLang="en-US" dirty="0"/>
              <a:t>或者</a:t>
            </a:r>
            <a:r>
              <a:rPr lang="en-US" altLang="zh-CN" dirty="0"/>
              <a:t>……</a:t>
            </a:r>
            <a:r>
              <a:rPr lang="zh-CN" altLang="en-US" dirty="0"/>
              <a:t>），</a:t>
            </a:r>
            <a:r>
              <a:rPr lang="en-US" altLang="zh-CN" dirty="0"/>
              <a:t>not only...but also...</a:t>
            </a:r>
            <a:r>
              <a:rPr lang="zh-CN" altLang="en-US" dirty="0"/>
              <a:t>（不但</a:t>
            </a:r>
            <a:r>
              <a:rPr lang="en-US" altLang="zh-CN" dirty="0"/>
              <a:t>…… </a:t>
            </a:r>
            <a:r>
              <a:rPr lang="zh-CN" altLang="en-US" dirty="0"/>
              <a:t>而且</a:t>
            </a:r>
            <a:r>
              <a:rPr lang="en-US" altLang="zh-CN" dirty="0"/>
              <a:t>……</a:t>
            </a:r>
            <a:r>
              <a:rPr lang="zh-CN" altLang="en-US" dirty="0"/>
              <a:t>），</a:t>
            </a:r>
            <a:r>
              <a:rPr lang="en-US" altLang="zh-CN" dirty="0"/>
              <a:t>not...but...</a:t>
            </a:r>
            <a:r>
              <a:rPr lang="zh-CN" altLang="en-US" dirty="0"/>
              <a:t>（ 不是</a:t>
            </a:r>
            <a:r>
              <a:rPr lang="en-US" altLang="zh-CN" dirty="0"/>
              <a:t>…… </a:t>
            </a:r>
            <a:r>
              <a:rPr lang="zh-CN" altLang="en-US" dirty="0"/>
              <a:t>而是</a:t>
            </a:r>
            <a:r>
              <a:rPr lang="en-US" altLang="zh-CN" dirty="0"/>
              <a:t>……</a:t>
            </a:r>
            <a:r>
              <a:rPr lang="zh-CN" altLang="en-US" dirty="0"/>
              <a:t>）等。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0"/>
            <a:ext cx="7886700" cy="5612525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>
              <a:lnSpc>
                <a:spcPct val="114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a player from the opposing side </a:t>
            </a:r>
            <a:r>
              <a:rPr lang="zh-CN" altLang="en-US" dirty="0"/>
              <a:t>对方 的运动员</a:t>
            </a:r>
          </a:p>
          <a:p>
            <a:pPr>
              <a:lnSpc>
                <a:spcPct val="114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oppose </a:t>
            </a:r>
            <a:r>
              <a:rPr lang="en-US" altLang="zh-CN" i="1" dirty="0" err="1"/>
              <a:t>vt.</a:t>
            </a:r>
            <a:r>
              <a:rPr lang="en-US" altLang="zh-CN" i="1" dirty="0"/>
              <a:t> </a:t>
            </a:r>
            <a:r>
              <a:rPr lang="zh-CN" altLang="en-US" dirty="0"/>
              <a:t>反对；与</a:t>
            </a:r>
            <a:r>
              <a:rPr lang="en-US" altLang="zh-CN" dirty="0"/>
              <a:t>……</a:t>
            </a:r>
            <a:r>
              <a:rPr lang="zh-CN" altLang="en-US" dirty="0"/>
              <a:t>角逐 </a:t>
            </a:r>
          </a:p>
          <a:p>
            <a:pPr>
              <a:lnSpc>
                <a:spcPct val="114000"/>
              </a:lnSpc>
            </a:pPr>
            <a:r>
              <a:rPr lang="en-US" altLang="zh-CN" dirty="0"/>
              <a:t>oppose doing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反对做某事</a:t>
            </a:r>
          </a:p>
          <a:p>
            <a:pPr>
              <a:lnSpc>
                <a:spcPct val="114000"/>
              </a:lnSpc>
            </a:pPr>
            <a:r>
              <a:rPr lang="en-US" altLang="zh-CN" dirty="0"/>
              <a:t>oppose one’s will against others </a:t>
            </a:r>
            <a:r>
              <a:rPr lang="zh-CN" altLang="en-US" dirty="0"/>
              <a:t>把某人的意向跟他人的对照一下</a:t>
            </a:r>
          </a:p>
          <a:p>
            <a:pPr>
              <a:lnSpc>
                <a:spcPct val="114000"/>
              </a:lnSpc>
            </a:pPr>
            <a:r>
              <a:rPr lang="en-US" altLang="zh-CN" dirty="0"/>
              <a:t>oppose black to white </a:t>
            </a:r>
            <a:r>
              <a:rPr lang="zh-CN" altLang="en-US" dirty="0"/>
              <a:t>使黑白相对</a:t>
            </a:r>
          </a:p>
          <a:p>
            <a:pPr>
              <a:lnSpc>
                <a:spcPct val="114000"/>
              </a:lnSpc>
            </a:pPr>
            <a:r>
              <a:rPr lang="en-US" altLang="zh-CN" dirty="0"/>
              <a:t>oppose violence with violence </a:t>
            </a:r>
            <a:r>
              <a:rPr lang="zh-CN" altLang="en-US" dirty="0"/>
              <a:t>用暴力来反对暴力</a:t>
            </a:r>
          </a:p>
          <a:p>
            <a:pPr>
              <a:lnSpc>
                <a:spcPct val="114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opposed </a:t>
            </a:r>
            <a:r>
              <a:rPr lang="en-US" altLang="zh-CN" i="1" dirty="0"/>
              <a:t>adj</a:t>
            </a:r>
            <a:r>
              <a:rPr lang="en-US" altLang="zh-CN" dirty="0"/>
              <a:t>. </a:t>
            </a:r>
            <a:r>
              <a:rPr lang="zh-CN" altLang="en-US" dirty="0"/>
              <a:t>反对的；截然不同的</a:t>
            </a:r>
          </a:p>
          <a:p>
            <a:pPr>
              <a:lnSpc>
                <a:spcPct val="114000"/>
              </a:lnSpc>
            </a:pPr>
            <a:r>
              <a:rPr lang="en-US" altLang="zh-CN" dirty="0"/>
              <a:t>be opposed to</a:t>
            </a:r>
            <a:r>
              <a:rPr lang="zh-CN" altLang="en-US" dirty="0"/>
              <a:t>（</a:t>
            </a:r>
            <a:r>
              <a:rPr lang="en-US" altLang="zh-CN" dirty="0"/>
              <a:t>doing</a:t>
            </a:r>
            <a:r>
              <a:rPr lang="zh-CN" altLang="en-US" dirty="0"/>
              <a:t>）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反对（做）某事</a:t>
            </a:r>
          </a:p>
          <a:p>
            <a:pPr>
              <a:lnSpc>
                <a:spcPct val="114000"/>
              </a:lnSpc>
            </a:pPr>
            <a:r>
              <a:rPr lang="en-US" altLang="zh-CN" dirty="0"/>
              <a:t>as opposed to </a:t>
            </a:r>
            <a:r>
              <a:rPr lang="zh-CN" altLang="en-US" dirty="0"/>
              <a:t>与</a:t>
            </a:r>
            <a:r>
              <a:rPr lang="en-US" altLang="zh-CN" dirty="0"/>
              <a:t>……</a:t>
            </a:r>
            <a:r>
              <a:rPr lang="zh-CN" altLang="en-US" dirty="0"/>
              <a:t>相对（表示对比） </a:t>
            </a:r>
          </a:p>
          <a:p>
            <a:pPr>
              <a:lnSpc>
                <a:spcPct val="114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opposite </a:t>
            </a:r>
            <a:r>
              <a:rPr lang="en-US" altLang="zh-CN" i="1" dirty="0"/>
              <a:t>n. </a:t>
            </a:r>
            <a:r>
              <a:rPr lang="zh-CN" altLang="en-US" dirty="0"/>
              <a:t>对立面；对立物 </a:t>
            </a:r>
            <a:r>
              <a:rPr lang="zh-CN" altLang="en-US" dirty="0" smtClean="0"/>
              <a:t>  </a:t>
            </a:r>
            <a:r>
              <a:rPr lang="en-US" altLang="zh-CN" i="1" dirty="0" smtClean="0"/>
              <a:t>adj</a:t>
            </a:r>
            <a:r>
              <a:rPr lang="en-US" altLang="zh-CN" i="1" dirty="0"/>
              <a:t>. </a:t>
            </a:r>
            <a:r>
              <a:rPr lang="zh-CN" altLang="en-US" dirty="0"/>
              <a:t>对 立的，对面的	</a:t>
            </a:r>
          </a:p>
          <a:p>
            <a:pPr>
              <a:lnSpc>
                <a:spcPct val="114000"/>
              </a:lnSpc>
            </a:pPr>
            <a:endParaRPr lang="zh-CN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550" y="880241"/>
            <a:ext cx="7886700" cy="5525322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/>
              <a:t>）“</a:t>
            </a:r>
            <a:r>
              <a:rPr lang="en-US" altLang="zh-CN" dirty="0"/>
              <a:t>nor/neither + </a:t>
            </a:r>
            <a:r>
              <a:rPr lang="zh-CN" altLang="en-US" dirty="0"/>
              <a:t>连系动词 </a:t>
            </a:r>
            <a:r>
              <a:rPr lang="en-US" altLang="zh-CN" dirty="0"/>
              <a:t>be/ </a:t>
            </a:r>
            <a:r>
              <a:rPr lang="zh-CN" altLang="en-US" dirty="0"/>
              <a:t>助动词 </a:t>
            </a:r>
            <a:r>
              <a:rPr lang="en-US" altLang="zh-CN" dirty="0"/>
              <a:t>/ </a:t>
            </a:r>
            <a:r>
              <a:rPr lang="zh-CN" altLang="en-US" dirty="0"/>
              <a:t>情态动词 </a:t>
            </a:r>
            <a:r>
              <a:rPr lang="en-US" altLang="zh-CN" dirty="0"/>
              <a:t>+ </a:t>
            </a:r>
            <a:r>
              <a:rPr lang="zh-CN" altLang="en-US" dirty="0"/>
              <a:t>主语”意为“</a:t>
            </a:r>
            <a:r>
              <a:rPr lang="en-US" altLang="zh-CN" dirty="0"/>
              <a:t>……</a:t>
            </a:r>
            <a:r>
              <a:rPr lang="zh-CN" altLang="en-US" dirty="0"/>
              <a:t>也不</a:t>
            </a:r>
            <a:r>
              <a:rPr lang="en-US" altLang="zh-CN" dirty="0"/>
              <a:t>……”</a:t>
            </a:r>
            <a:r>
              <a:rPr lang="zh-CN" altLang="en-US" dirty="0"/>
              <a:t>， 表示前面的否定情况也适用于后者。</a:t>
            </a:r>
          </a:p>
          <a:p>
            <a:pPr>
              <a:lnSpc>
                <a:spcPct val="140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归纳</a:t>
            </a:r>
            <a:r>
              <a:rPr lang="zh-CN" altLang="en-US" b="1" dirty="0" smtClean="0"/>
              <a:t>拓展</a:t>
            </a:r>
            <a:r>
              <a:rPr lang="en-US" altLang="zh-CN" dirty="0" smtClean="0"/>
              <a:t>】</a:t>
            </a:r>
          </a:p>
          <a:p>
            <a:pPr>
              <a:lnSpc>
                <a:spcPct val="140000"/>
              </a:lnSpc>
            </a:pPr>
            <a:r>
              <a:rPr lang="zh-CN" altLang="en-US" dirty="0" smtClean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）“</a:t>
            </a:r>
            <a:r>
              <a:rPr lang="en-US" altLang="zh-CN" dirty="0"/>
              <a:t>so + </a:t>
            </a:r>
            <a:r>
              <a:rPr lang="zh-CN" altLang="en-US" dirty="0"/>
              <a:t>连系</a:t>
            </a:r>
            <a:r>
              <a:rPr lang="zh-CN" altLang="en-US" dirty="0" smtClean="0"/>
              <a:t>动词 </a:t>
            </a:r>
            <a:r>
              <a:rPr lang="en-US" altLang="zh-CN" dirty="0" smtClean="0"/>
              <a:t>be </a:t>
            </a:r>
            <a:r>
              <a:rPr lang="en-US" altLang="zh-CN" dirty="0"/>
              <a:t>/</a:t>
            </a:r>
            <a:r>
              <a:rPr lang="zh-CN" altLang="en-US" dirty="0"/>
              <a:t>助动词 </a:t>
            </a:r>
            <a:r>
              <a:rPr lang="en-US" altLang="zh-CN" dirty="0"/>
              <a:t>/ </a:t>
            </a:r>
            <a:r>
              <a:rPr lang="zh-CN" altLang="en-US" dirty="0"/>
              <a:t>情态动词 </a:t>
            </a:r>
            <a:r>
              <a:rPr lang="en-US" altLang="zh-CN" dirty="0"/>
              <a:t>+ </a:t>
            </a:r>
            <a:r>
              <a:rPr lang="zh-CN" altLang="en-US" dirty="0"/>
              <a:t>主语”意为“</a:t>
            </a:r>
            <a:r>
              <a:rPr lang="en-US" altLang="zh-CN" dirty="0"/>
              <a:t>……</a:t>
            </a:r>
            <a:r>
              <a:rPr lang="zh-CN" altLang="en-US" dirty="0"/>
              <a:t>也</a:t>
            </a:r>
            <a:r>
              <a:rPr lang="en-US" altLang="zh-CN" dirty="0"/>
              <a:t>……”</a:t>
            </a:r>
            <a:r>
              <a:rPr lang="zh-CN" altLang="en-US" dirty="0"/>
              <a:t>，表示前面的</a:t>
            </a:r>
            <a:r>
              <a:rPr lang="zh-CN" altLang="en-US" dirty="0" smtClean="0"/>
              <a:t>肯定</a:t>
            </a:r>
            <a:r>
              <a:rPr lang="zh-CN" altLang="en-US" dirty="0"/>
              <a:t>情况也适用于后者。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“So it is/was with sb./</a:t>
            </a:r>
            <a:r>
              <a:rPr lang="en-US" altLang="zh-CN" dirty="0" err="1"/>
              <a:t>sth</a:t>
            </a:r>
            <a:r>
              <a:rPr lang="en-US" altLang="zh-CN" dirty="0"/>
              <a:t>.” </a:t>
            </a:r>
            <a:r>
              <a:rPr lang="zh-CN" altLang="en-US" dirty="0"/>
              <a:t>或“</a:t>
            </a:r>
            <a:r>
              <a:rPr lang="en-US" altLang="zh-CN" dirty="0"/>
              <a:t>It is/ was the same with sb./</a:t>
            </a:r>
            <a:r>
              <a:rPr lang="en-US" altLang="zh-CN" dirty="0" err="1"/>
              <a:t>sth</a:t>
            </a:r>
            <a:r>
              <a:rPr lang="en-US" altLang="zh-CN" dirty="0"/>
              <a:t>.”</a:t>
            </a:r>
            <a:r>
              <a:rPr lang="zh-CN" altLang="en-US" dirty="0"/>
              <a:t>意为“</a:t>
            </a:r>
            <a:r>
              <a:rPr lang="en-US" altLang="zh-CN" dirty="0"/>
              <a:t>……</a:t>
            </a:r>
            <a:r>
              <a:rPr lang="zh-CN" altLang="en-US" dirty="0"/>
              <a:t>也是如此”。此句式用于比较复杂的情况， 如前句的谓语动词肯定、否定同时存在， 或谓语动词不属于同一类。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）“</a:t>
            </a:r>
            <a:r>
              <a:rPr lang="en-US" altLang="zh-CN" dirty="0"/>
              <a:t>so + </a:t>
            </a:r>
            <a:r>
              <a:rPr lang="zh-CN" altLang="en-US" dirty="0"/>
              <a:t>主语 </a:t>
            </a:r>
            <a:r>
              <a:rPr lang="en-US" altLang="zh-CN" dirty="0"/>
              <a:t>+ </a:t>
            </a:r>
            <a:r>
              <a:rPr lang="zh-CN" altLang="en-US" dirty="0"/>
              <a:t>连系动词</a:t>
            </a:r>
            <a:r>
              <a:rPr lang="en-US" altLang="zh-CN" dirty="0"/>
              <a:t>be/</a:t>
            </a:r>
            <a:r>
              <a:rPr lang="zh-CN" altLang="en-US" dirty="0"/>
              <a:t>助动词 </a:t>
            </a:r>
            <a:r>
              <a:rPr lang="en-US" altLang="zh-CN" dirty="0"/>
              <a:t>/ </a:t>
            </a:r>
            <a:r>
              <a:rPr lang="zh-CN" altLang="en-US" dirty="0"/>
              <a:t>情态动词”意为“</a:t>
            </a:r>
            <a:r>
              <a:rPr lang="en-US" altLang="zh-CN" dirty="0"/>
              <a:t>……</a:t>
            </a:r>
            <a:r>
              <a:rPr lang="zh-CN" altLang="en-US" dirty="0"/>
              <a:t>的确如此”，表示肯定前者的说法。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 smtClean="0"/>
              <a:t>单句语法填空</a:t>
            </a:r>
          </a:p>
          <a:p>
            <a:r>
              <a:rPr lang="zh-CN" altLang="en-US" dirty="0" smtClean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Neither his parents nor 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u="sng" dirty="0" smtClean="0"/>
              <a:t>     </a:t>
            </a:r>
            <a:r>
              <a:rPr lang="zh-CN" altLang="en-US" dirty="0" smtClean="0"/>
              <a:t>（</a:t>
            </a:r>
            <a:r>
              <a:rPr lang="en-US" altLang="zh-CN" dirty="0"/>
              <a:t>visit</a:t>
            </a:r>
            <a:r>
              <a:rPr lang="zh-CN" altLang="en-US" dirty="0"/>
              <a:t>）</a:t>
            </a:r>
            <a:r>
              <a:rPr lang="en-US" altLang="zh-CN" dirty="0"/>
              <a:t>his grandparents so far this month.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Not I but my brother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be</a:t>
            </a:r>
            <a:r>
              <a:rPr lang="zh-CN" altLang="en-US" dirty="0"/>
              <a:t>）</a:t>
            </a:r>
            <a:r>
              <a:rPr lang="en-US" altLang="zh-CN" dirty="0"/>
              <a:t>there already. 	</a:t>
            </a:r>
          </a:p>
          <a:p>
            <a:endParaRPr lang="zh-CN" altLang="en-US" dirty="0"/>
          </a:p>
        </p:txBody>
      </p:sp>
      <p:sp>
        <p:nvSpPr>
          <p:cNvPr id="4" name="文本框 4"/>
          <p:cNvSpPr txBox="1"/>
          <p:nvPr/>
        </p:nvSpPr>
        <p:spPr>
          <a:xfrm>
            <a:off x="3484174" y="1389433"/>
            <a:ext cx="13006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visited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26974" y="2020051"/>
            <a:ext cx="13006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40000"/>
              </a:lnSpc>
            </a:pPr>
            <a:r>
              <a:rPr lang="zh-CN" altLang="en-US" b="1" dirty="0"/>
              <a:t>单句写作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）［词汇复现］</a:t>
            </a:r>
            <a:r>
              <a:rPr lang="en-US" altLang="zh-CN" dirty="0"/>
              <a:t>If you don’t </a:t>
            </a:r>
            <a:r>
              <a:rPr lang="en-US" altLang="zh-CN" i="1" dirty="0"/>
              <a:t>take part in </a:t>
            </a:r>
            <a:r>
              <a:rPr lang="en-US" altLang="zh-CN" dirty="0"/>
              <a:t>the sports meeting</a:t>
            </a:r>
            <a:r>
              <a:rPr lang="zh-CN" altLang="en-US" dirty="0"/>
              <a:t>，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　　 </a:t>
            </a:r>
            <a:r>
              <a:rPr lang="zh-CN" altLang="en-US" dirty="0" smtClean="0"/>
              <a:t>（</a:t>
            </a:r>
            <a:r>
              <a:rPr lang="zh-CN" altLang="en-US" dirty="0"/>
              <a:t>我也不参加）</a:t>
            </a:r>
            <a:r>
              <a:rPr lang="en-US" altLang="zh-CN" dirty="0"/>
              <a:t>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—</a:t>
            </a:r>
            <a:r>
              <a:rPr lang="en-US" altLang="zh-CN" dirty="0" err="1"/>
              <a:t>Mr</a:t>
            </a:r>
            <a:r>
              <a:rPr lang="en-US" altLang="zh-CN" dirty="0"/>
              <a:t> White belongs to the chess club. 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—</a:t>
            </a:r>
            <a:r>
              <a:rPr lang="zh-CN" altLang="en-US" u="sng" dirty="0"/>
              <a:t> 　　　　　　　　 </a:t>
            </a:r>
            <a:r>
              <a:rPr lang="zh-CN" altLang="en-US" dirty="0" smtClean="0"/>
              <a:t>（</a:t>
            </a:r>
            <a:r>
              <a:rPr lang="zh-CN" altLang="en-US" dirty="0"/>
              <a:t>布莱克先生也是）</a:t>
            </a:r>
            <a:r>
              <a:rPr lang="en-US" altLang="zh-CN" dirty="0"/>
              <a:t>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He is an athlete and he spends many hours a day training for the Olympic Games. </a:t>
            </a:r>
            <a:r>
              <a:rPr lang="en-US" altLang="zh-CN" u="sng" dirty="0"/>
              <a:t> </a:t>
            </a:r>
            <a:endParaRPr lang="en-US" altLang="zh-CN" u="sng" dirty="0" smtClean="0"/>
          </a:p>
          <a:p>
            <a:pPr>
              <a:lnSpc>
                <a:spcPct val="140000"/>
              </a:lnSpc>
            </a:pPr>
            <a:r>
              <a:rPr lang="zh-CN" altLang="en-US" u="sng" dirty="0"/>
              <a:t>　　　　　　　　　　　　　　　　</a:t>
            </a:r>
            <a:r>
              <a:rPr lang="zh-CN" altLang="en-US" u="sng" dirty="0" smtClean="0"/>
              <a:t>      </a:t>
            </a:r>
            <a:r>
              <a:rPr lang="zh-CN" altLang="en-US" dirty="0" smtClean="0"/>
              <a:t>（</a:t>
            </a:r>
            <a:r>
              <a:rPr lang="zh-CN" altLang="en-US" dirty="0"/>
              <a:t>约翰也是如此）</a:t>
            </a:r>
            <a:r>
              <a:rPr lang="en-US" altLang="zh-CN" dirty="0"/>
              <a:t>. </a:t>
            </a:r>
          </a:p>
          <a:p>
            <a:pPr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r>
              <a:rPr lang="en-US" altLang="zh-CN" dirty="0"/>
              <a:t>—Father</a:t>
            </a:r>
            <a:r>
              <a:rPr lang="zh-CN" altLang="en-US" dirty="0"/>
              <a:t>，</a:t>
            </a:r>
            <a:r>
              <a:rPr lang="en-US" altLang="zh-CN" dirty="0"/>
              <a:t>you promised! 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—Well</a:t>
            </a:r>
            <a:r>
              <a:rPr lang="zh-CN" altLang="en-US" dirty="0"/>
              <a:t>，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　</a:t>
            </a:r>
            <a:r>
              <a:rPr lang="zh-CN" altLang="en-US" dirty="0"/>
              <a:t>（我是答应过）</a:t>
            </a:r>
            <a:r>
              <a:rPr lang="en-US" altLang="zh-CN" dirty="0"/>
              <a:t>. But it was you who didn’t keep your word first. </a:t>
            </a:r>
            <a:endParaRPr lang="en-US" altLang="zh-CN" dirty="0" smtClean="0"/>
          </a:p>
        </p:txBody>
      </p:sp>
      <p:sp>
        <p:nvSpPr>
          <p:cNvPr id="4" name="文本框 4"/>
          <p:cNvSpPr txBox="1"/>
          <p:nvPr/>
        </p:nvSpPr>
        <p:spPr>
          <a:xfrm>
            <a:off x="6266787" y="1326370"/>
            <a:ext cx="1671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neither/nor shall I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16865" y="2612792"/>
            <a:ext cx="2307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does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Black 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685799" y="3994680"/>
            <a:ext cx="4543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same with John/So it is with John 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1813031" y="5039474"/>
            <a:ext cx="14349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I did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 smtClean="0"/>
              <a:t>同义</a:t>
            </a:r>
            <a:r>
              <a:rPr lang="zh-CN" altLang="en-US" b="1" dirty="0"/>
              <a:t>句转换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  <a:r>
              <a:rPr lang="en-US" altLang="zh-CN" dirty="0"/>
              <a:t>Jane won’t join us for dinner tonight and neither will Tom. </a:t>
            </a:r>
          </a:p>
          <a:p>
            <a:r>
              <a:rPr lang="en-US" altLang="zh-CN" dirty="0"/>
              <a:t>→ Jane won’t join us for dinner tonight and Tom won’t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/>
              <a:t>. 	</a:t>
            </a:r>
          </a:p>
          <a:p>
            <a:r>
              <a:rPr lang="en-US" altLang="zh-CN" dirty="0"/>
              <a:t>	</a:t>
            </a:r>
          </a:p>
          <a:p>
            <a:endParaRPr lang="zh-CN" altLang="en-US" dirty="0"/>
          </a:p>
        </p:txBody>
      </p:sp>
      <p:sp>
        <p:nvSpPr>
          <p:cNvPr id="4" name="文本框 4"/>
          <p:cNvSpPr txBox="1"/>
          <p:nvPr/>
        </p:nvSpPr>
        <p:spPr>
          <a:xfrm>
            <a:off x="5510042" y="2030561"/>
            <a:ext cx="8749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句式三 　</a:t>
            </a:r>
            <a:r>
              <a:rPr lang="en-US" altLang="zh-CN" b="1" dirty="0">
                <a:solidFill>
                  <a:srgbClr val="00B0F0"/>
                </a:solidFill>
              </a:rPr>
              <a:t>That is why... </a:t>
            </a:r>
            <a:r>
              <a:rPr lang="zh-CN" altLang="en-US" b="1" dirty="0">
                <a:solidFill>
                  <a:srgbClr val="00B0F0"/>
                </a:solidFill>
              </a:rPr>
              <a:t>那是为什么</a:t>
            </a:r>
            <a:r>
              <a:rPr lang="en-US" altLang="zh-CN" b="1" dirty="0">
                <a:solidFill>
                  <a:srgbClr val="00B0F0"/>
                </a:solidFill>
              </a:rPr>
              <a:t>…… </a:t>
            </a:r>
            <a:r>
              <a:rPr lang="en-US" altLang="zh-CN" dirty="0"/>
              <a:t>	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教材原句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 algn="just"/>
            <a:r>
              <a:rPr lang="en-US" altLang="zh-CN" b="1" dirty="0"/>
              <a:t>That is why </a:t>
            </a:r>
            <a:r>
              <a:rPr lang="en-US" altLang="zh-CN" dirty="0"/>
              <a:t>when the stars are out</a:t>
            </a:r>
            <a:r>
              <a:rPr lang="zh-CN" altLang="en-US" dirty="0"/>
              <a:t>，</a:t>
            </a:r>
            <a:r>
              <a:rPr lang="en-US" altLang="zh-CN" dirty="0"/>
              <a:t>they are visible</a:t>
            </a:r>
            <a:r>
              <a:rPr lang="zh-CN" altLang="en-US" dirty="0"/>
              <a:t>，</a:t>
            </a:r>
            <a:r>
              <a:rPr lang="en-US" altLang="zh-CN" dirty="0"/>
              <a:t>but when the lights are out</a:t>
            </a:r>
            <a:r>
              <a:rPr lang="zh-CN" altLang="en-US" dirty="0"/>
              <a:t>， </a:t>
            </a:r>
            <a:r>
              <a:rPr lang="en-US" altLang="zh-CN" dirty="0"/>
              <a:t>they are invisible. </a:t>
            </a:r>
            <a:r>
              <a:rPr lang="zh-CN" altLang="en-US" dirty="0"/>
              <a:t>那就是为什么当星星 “ </a:t>
            </a:r>
            <a:r>
              <a:rPr lang="en-US" altLang="zh-CN" dirty="0"/>
              <a:t>are out”</a:t>
            </a:r>
            <a:r>
              <a:rPr lang="zh-CN" altLang="en-US" dirty="0"/>
              <a:t>时，它们是可见的。但是当灯 “ </a:t>
            </a:r>
            <a:r>
              <a:rPr lang="en-US" altLang="zh-CN" dirty="0"/>
              <a:t>are out”</a:t>
            </a:r>
            <a:r>
              <a:rPr lang="zh-CN" altLang="en-US" dirty="0"/>
              <a:t>时，它们是不可见的。 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r>
              <a:rPr lang="en-US" altLang="zh-CN" dirty="0"/>
              <a:t>That/This/It is why + </a:t>
            </a:r>
            <a:r>
              <a:rPr lang="zh-CN" altLang="en-US" dirty="0"/>
              <a:t>结果</a:t>
            </a:r>
            <a:r>
              <a:rPr lang="en-US" altLang="zh-CN" dirty="0"/>
              <a:t>. </a:t>
            </a:r>
            <a:r>
              <a:rPr lang="zh-CN" altLang="en-US" dirty="0"/>
              <a:t>那 </a:t>
            </a:r>
            <a:r>
              <a:rPr lang="en-US" altLang="zh-CN" dirty="0"/>
              <a:t>/ </a:t>
            </a:r>
            <a:r>
              <a:rPr lang="zh-CN" altLang="en-US" dirty="0"/>
              <a:t>这就是为什么</a:t>
            </a:r>
            <a:r>
              <a:rPr lang="en-US" altLang="zh-CN" dirty="0"/>
              <a:t>…… </a:t>
            </a:r>
          </a:p>
          <a:p>
            <a:r>
              <a:rPr lang="en-US" altLang="zh-CN" dirty="0"/>
              <a:t>That/This/It is because + </a:t>
            </a:r>
            <a:r>
              <a:rPr lang="zh-CN" altLang="en-US" dirty="0"/>
              <a:t>原因</a:t>
            </a:r>
            <a:r>
              <a:rPr lang="en-US" altLang="zh-CN" dirty="0"/>
              <a:t>. </a:t>
            </a:r>
            <a:r>
              <a:rPr lang="zh-CN" altLang="en-US" dirty="0"/>
              <a:t>那 </a:t>
            </a:r>
            <a:r>
              <a:rPr lang="en-US" altLang="zh-CN" dirty="0"/>
              <a:t>/ </a:t>
            </a:r>
            <a:r>
              <a:rPr lang="zh-CN" altLang="en-US" dirty="0"/>
              <a:t>这是因为</a:t>
            </a:r>
            <a:r>
              <a:rPr lang="en-US" altLang="zh-CN" dirty="0"/>
              <a:t>…… </a:t>
            </a:r>
          </a:p>
          <a:p>
            <a:r>
              <a:rPr lang="en-US" altLang="zh-CN" dirty="0"/>
              <a:t>The reason</a:t>
            </a:r>
            <a:r>
              <a:rPr lang="zh-CN" altLang="en-US" dirty="0"/>
              <a:t>（</a:t>
            </a:r>
            <a:r>
              <a:rPr lang="en-US" altLang="zh-CN" dirty="0"/>
              <a:t>why...</a:t>
            </a:r>
            <a:r>
              <a:rPr lang="zh-CN" altLang="en-US" dirty="0"/>
              <a:t>）</a:t>
            </a:r>
            <a:r>
              <a:rPr lang="en-US" altLang="zh-CN" dirty="0"/>
              <a:t>is that...</a:t>
            </a:r>
            <a:r>
              <a:rPr lang="zh-CN" altLang="en-US" dirty="0"/>
              <a:t>（</a:t>
            </a:r>
            <a:r>
              <a:rPr lang="en-US" altLang="zh-CN" dirty="0"/>
              <a:t>……</a:t>
            </a:r>
            <a:r>
              <a:rPr lang="zh-CN" altLang="en-US" dirty="0"/>
              <a:t>的）原因是</a:t>
            </a:r>
            <a:r>
              <a:rPr lang="en-US" altLang="zh-CN" dirty="0"/>
              <a:t>…… 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He fell asleep during the lecture. This was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zh-CN" altLang="en-US" dirty="0" smtClean="0"/>
              <a:t> </a:t>
            </a:r>
            <a:r>
              <a:rPr lang="en-US" altLang="zh-CN" dirty="0" smtClean="0"/>
              <a:t>he </a:t>
            </a:r>
            <a:r>
              <a:rPr lang="en-US" altLang="zh-CN" dirty="0"/>
              <a:t>got bored with it.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The reason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 smtClean="0"/>
              <a:t> </a:t>
            </a:r>
            <a:r>
              <a:rPr lang="en-US" altLang="zh-CN" dirty="0" smtClean="0"/>
              <a:t>he </a:t>
            </a:r>
            <a:r>
              <a:rPr lang="en-US" altLang="zh-CN" dirty="0"/>
              <a:t>missed the bus was that he got up late.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He failed the exam again. The reason was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zh-CN" altLang="en-US" dirty="0" smtClean="0"/>
              <a:t> </a:t>
            </a:r>
            <a:r>
              <a:rPr lang="en-US" altLang="zh-CN" dirty="0" smtClean="0"/>
              <a:t>he </a:t>
            </a:r>
            <a:r>
              <a:rPr lang="en-US" altLang="zh-CN" dirty="0"/>
              <a:t>was too careless. </a:t>
            </a:r>
          </a:p>
          <a:p>
            <a:r>
              <a:rPr lang="zh-CN" altLang="en-US" b="1" dirty="0"/>
              <a:t>句型转换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）［词汇复现］</a:t>
            </a:r>
            <a:r>
              <a:rPr lang="en-US" altLang="zh-CN" dirty="0"/>
              <a:t>He was too nervous and </a:t>
            </a:r>
            <a:r>
              <a:rPr lang="en-US" altLang="zh-CN" i="1" dirty="0"/>
              <a:t>embarrassed</a:t>
            </a:r>
            <a:r>
              <a:rPr lang="en-US" altLang="zh-CN" dirty="0"/>
              <a:t>. That is why he failed in the interview. </a:t>
            </a:r>
          </a:p>
          <a:p>
            <a:r>
              <a:rPr lang="en-US" altLang="zh-CN" dirty="0"/>
              <a:t>= </a:t>
            </a:r>
            <a:r>
              <a:rPr lang="en-US" altLang="zh-CN" dirty="0" smtClean="0"/>
              <a:t>______________________________________________________________</a:t>
            </a:r>
            <a:endParaRPr lang="en-US" altLang="zh-CN" dirty="0"/>
          </a:p>
          <a:p>
            <a:r>
              <a:rPr lang="en-US" altLang="zh-CN" dirty="0"/>
              <a:t>	</a:t>
            </a:r>
          </a:p>
        </p:txBody>
      </p:sp>
      <p:sp>
        <p:nvSpPr>
          <p:cNvPr id="4" name="文本框 4"/>
          <p:cNvSpPr txBox="1"/>
          <p:nvPr/>
        </p:nvSpPr>
        <p:spPr>
          <a:xfrm>
            <a:off x="5492142" y="1114189"/>
            <a:ext cx="14547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56935" y="1978010"/>
            <a:ext cx="9101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5588867" y="2565931"/>
            <a:ext cx="6306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859206" y="4672816"/>
            <a:ext cx="7999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reason why he failed in the interview is that he was too nervous and embarrassed.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b="1" dirty="0" smtClean="0"/>
              <a:t>归纳拓展</a:t>
            </a:r>
            <a:r>
              <a:rPr lang="en-US" altLang="zh-CN" dirty="0" smtClean="0"/>
              <a:t>】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“</a:t>
            </a:r>
            <a:r>
              <a:rPr lang="zh-CN" altLang="en-US" dirty="0"/>
              <a:t>反对（做）某事”的多种表达法： </a:t>
            </a:r>
          </a:p>
          <a:p>
            <a:r>
              <a:rPr lang="en-US" altLang="zh-CN" dirty="0"/>
              <a:t>be opposed to</a:t>
            </a:r>
            <a:r>
              <a:rPr lang="zh-CN" altLang="en-US" dirty="0"/>
              <a:t>（</a:t>
            </a:r>
            <a:r>
              <a:rPr lang="en-US" altLang="zh-CN" dirty="0"/>
              <a:t>doing</a:t>
            </a:r>
            <a:r>
              <a:rPr lang="zh-CN" altLang="en-US" dirty="0"/>
              <a:t>）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</a:p>
          <a:p>
            <a:r>
              <a:rPr lang="en-US" altLang="zh-CN" dirty="0"/>
              <a:t>oppose</a:t>
            </a:r>
            <a:r>
              <a:rPr lang="zh-CN" altLang="en-US" dirty="0"/>
              <a:t>（</a:t>
            </a:r>
            <a:r>
              <a:rPr lang="en-US" altLang="zh-CN" dirty="0"/>
              <a:t>doing</a:t>
            </a:r>
            <a:r>
              <a:rPr lang="zh-CN" altLang="en-US" dirty="0"/>
              <a:t>）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</a:p>
          <a:p>
            <a:r>
              <a:rPr lang="en-US" altLang="zh-CN" dirty="0"/>
              <a:t>object to</a:t>
            </a:r>
            <a:r>
              <a:rPr lang="zh-CN" altLang="en-US" dirty="0"/>
              <a:t>（</a:t>
            </a:r>
            <a:r>
              <a:rPr lang="en-US" altLang="zh-CN" dirty="0"/>
              <a:t>doing</a:t>
            </a:r>
            <a:r>
              <a:rPr lang="zh-CN" altLang="en-US" dirty="0"/>
              <a:t>）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</a:p>
          <a:p>
            <a:r>
              <a:rPr lang="en-US" altLang="zh-CN" dirty="0"/>
              <a:t>be against</a:t>
            </a:r>
            <a:r>
              <a:rPr lang="zh-CN" altLang="en-US" dirty="0"/>
              <a:t>（</a:t>
            </a:r>
            <a:r>
              <a:rPr lang="en-US" altLang="zh-CN" dirty="0"/>
              <a:t>doing</a:t>
            </a:r>
            <a:r>
              <a:rPr lang="zh-CN" altLang="en-US" dirty="0"/>
              <a:t>）</a:t>
            </a:r>
            <a:r>
              <a:rPr lang="en-US" altLang="zh-CN" dirty="0" err="1"/>
              <a:t>sth</a:t>
            </a:r>
            <a:r>
              <a:rPr lang="en-US" altLang="zh-CN" dirty="0"/>
              <a:t>. 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>
            <a:normAutofit fontScale="92500"/>
          </a:bodyPr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On the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oppose</a:t>
            </a:r>
            <a:r>
              <a:rPr lang="zh-CN" altLang="en-US" dirty="0"/>
              <a:t>）</a:t>
            </a:r>
            <a:r>
              <a:rPr lang="en-US" altLang="zh-CN" dirty="0"/>
              <a:t>page there were two addresses.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Many local people opposed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build</a:t>
            </a:r>
            <a:r>
              <a:rPr lang="zh-CN" altLang="en-US" dirty="0"/>
              <a:t>）</a:t>
            </a:r>
            <a:r>
              <a:rPr lang="en-US" altLang="zh-CN" dirty="0"/>
              <a:t>the new airport.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My mother was very much opposed to my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go</a:t>
            </a:r>
            <a:r>
              <a:rPr lang="zh-CN" altLang="en-US" dirty="0"/>
              <a:t>）</a:t>
            </a:r>
            <a:r>
              <a:rPr lang="en-US" altLang="zh-CN" dirty="0"/>
              <a:t>abroad.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The professor</a:t>
            </a:r>
            <a:r>
              <a:rPr lang="zh-CN" altLang="en-US" dirty="0"/>
              <a:t>，</a:t>
            </a:r>
            <a:r>
              <a:rPr lang="en-US" altLang="zh-CN" dirty="0"/>
              <a:t>opposed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carry</a:t>
            </a:r>
            <a:r>
              <a:rPr lang="zh-CN" altLang="en-US" dirty="0"/>
              <a:t>）</a:t>
            </a:r>
            <a:r>
              <a:rPr lang="en-US" altLang="zh-CN" dirty="0"/>
              <a:t>out the project</a:t>
            </a:r>
            <a:r>
              <a:rPr lang="zh-CN" altLang="en-US" dirty="0"/>
              <a:t>，</a:t>
            </a:r>
            <a:r>
              <a:rPr lang="en-US" altLang="zh-CN" dirty="0"/>
              <a:t>made a comment on the report.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During the discussion</a:t>
            </a:r>
            <a:r>
              <a:rPr lang="zh-CN" altLang="en-US" dirty="0"/>
              <a:t>，</a:t>
            </a:r>
            <a:r>
              <a:rPr lang="en-US" altLang="zh-CN" dirty="0"/>
              <a:t>many members were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oppose</a:t>
            </a:r>
            <a:r>
              <a:rPr lang="zh-CN" altLang="en-US" dirty="0"/>
              <a:t>）</a:t>
            </a:r>
            <a:r>
              <a:rPr lang="en-US" altLang="zh-CN" dirty="0"/>
              <a:t>to my proposal</a:t>
            </a:r>
            <a:r>
              <a:rPr lang="zh-CN" altLang="en-US" dirty="0"/>
              <a:t>，</a:t>
            </a:r>
            <a:r>
              <a:rPr lang="en-US" altLang="zh-CN" dirty="0"/>
              <a:t>which upset me greatly. 	</a:t>
            </a:r>
          </a:p>
          <a:p>
            <a:r>
              <a:rPr lang="en-US" altLang="zh-CN" dirty="0"/>
              <a:t>	</a:t>
            </a:r>
          </a:p>
          <a:p>
            <a:endParaRPr lang="zh-CN" altLang="en-US" dirty="0"/>
          </a:p>
        </p:txBody>
      </p:sp>
      <p:sp>
        <p:nvSpPr>
          <p:cNvPr id="4" name="文本框 4"/>
          <p:cNvSpPr txBox="1"/>
          <p:nvPr/>
        </p:nvSpPr>
        <p:spPr>
          <a:xfrm>
            <a:off x="1799060" y="1339689"/>
            <a:ext cx="11987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opposing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96327" y="1967355"/>
            <a:ext cx="1198721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4881218" y="2597977"/>
            <a:ext cx="794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3573219" y="3228598"/>
            <a:ext cx="8805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carrying</a:t>
            </a:r>
          </a:p>
        </p:txBody>
      </p:sp>
      <p:sp>
        <p:nvSpPr>
          <p:cNvPr id="8" name="文本框 4"/>
          <p:cNvSpPr txBox="1"/>
          <p:nvPr/>
        </p:nvSpPr>
        <p:spPr>
          <a:xfrm>
            <a:off x="5047295" y="4342659"/>
            <a:ext cx="8805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r>
              <a:rPr lang="en-US" altLang="zh-CN" dirty="0"/>
              <a:t>I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 　　　　</a:t>
            </a:r>
            <a:r>
              <a:rPr lang="zh-CN" altLang="en-US" dirty="0" smtClean="0"/>
              <a:t>（</a:t>
            </a:r>
            <a:r>
              <a:rPr lang="zh-CN" altLang="en-US" dirty="0"/>
              <a:t>反对下结论）</a:t>
            </a:r>
            <a:r>
              <a:rPr lang="en-US" altLang="zh-CN" dirty="0"/>
              <a:t>without evidence.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  <a:r>
              <a:rPr lang="en-US" altLang="zh-CN" dirty="0"/>
              <a:t>I still admire those who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</a:t>
            </a:r>
            <a:r>
              <a:rPr lang="zh-CN" altLang="en-US" dirty="0"/>
              <a:t>（反对）</a:t>
            </a:r>
            <a:r>
              <a:rPr lang="en-US" altLang="zh-CN" dirty="0"/>
              <a:t>my ideas. 	</a:t>
            </a:r>
          </a:p>
          <a:p>
            <a:r>
              <a:rPr lang="zh-CN" altLang="en-US" dirty="0"/>
              <a:t>　	</a:t>
            </a:r>
          </a:p>
          <a:p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436453" y="1339689"/>
            <a:ext cx="2725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oppose making a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judgement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4"/>
          <p:cNvSpPr txBox="1"/>
          <p:nvPr/>
        </p:nvSpPr>
        <p:spPr>
          <a:xfrm>
            <a:off x="3407143" y="1970309"/>
            <a:ext cx="215808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opposed to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词汇二 　</a:t>
            </a:r>
            <a:r>
              <a:rPr lang="en-US" altLang="zh-CN" b="1" dirty="0">
                <a:solidFill>
                  <a:srgbClr val="00B0F0"/>
                </a:solidFill>
              </a:rPr>
              <a:t>behavior </a:t>
            </a:r>
            <a:r>
              <a:rPr lang="en-US" altLang="zh-CN" b="1" i="1" dirty="0">
                <a:solidFill>
                  <a:srgbClr val="00B0F0"/>
                </a:solidFill>
              </a:rPr>
              <a:t>n. </a:t>
            </a:r>
            <a:r>
              <a:rPr lang="zh-CN" altLang="en-US" b="1" dirty="0">
                <a:solidFill>
                  <a:srgbClr val="00B0F0"/>
                </a:solidFill>
              </a:rPr>
              <a:t>举止，行为</a:t>
            </a:r>
            <a:r>
              <a:rPr lang="zh-CN" altLang="en-US" dirty="0"/>
              <a:t>	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教材原句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 algn="just">
              <a:lnSpc>
                <a:spcPct val="120000"/>
              </a:lnSpc>
            </a:pPr>
            <a:r>
              <a:rPr lang="en-US" altLang="zh-CN" dirty="0"/>
              <a:t>If harmless actions are the opposite of harmful actions</a:t>
            </a:r>
            <a:r>
              <a:rPr lang="zh-CN" altLang="en-US" dirty="0"/>
              <a:t>，</a:t>
            </a:r>
            <a:r>
              <a:rPr lang="en-US" altLang="zh-CN" dirty="0"/>
              <a:t>why are shameless and shameful </a:t>
            </a:r>
            <a:r>
              <a:rPr lang="en-US" altLang="zh-CN" b="1" dirty="0"/>
              <a:t>behaviors </a:t>
            </a:r>
            <a:r>
              <a:rPr lang="en-US" altLang="zh-CN" dirty="0"/>
              <a:t>the same? </a:t>
            </a:r>
            <a:r>
              <a:rPr lang="zh-CN" altLang="en-US" dirty="0" smtClean="0"/>
              <a:t>如果</a:t>
            </a:r>
            <a:r>
              <a:rPr lang="zh-CN" altLang="en-US" dirty="0"/>
              <a:t>无害的行为与有害的行为相反，为什么无耻的行为和可耻的行为是一样的呢？ 	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>
              <a:lnSpc>
                <a:spcPct val="120000"/>
              </a:lnSpc>
            </a:pPr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be on your best behavior </a:t>
            </a:r>
            <a:r>
              <a:rPr lang="zh-CN" altLang="en-US" dirty="0"/>
              <a:t>尽可能好地 表现，尽量行为检点	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change your behavior </a:t>
            </a:r>
            <a:r>
              <a:rPr lang="zh-CN" altLang="en-US" dirty="0"/>
              <a:t>改变你的行为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behave </a:t>
            </a:r>
            <a:r>
              <a:rPr lang="en-US" altLang="zh-CN" i="1" dirty="0"/>
              <a:t>vi. </a:t>
            </a:r>
            <a:r>
              <a:rPr lang="zh-CN" altLang="en-US" dirty="0"/>
              <a:t>举止，表现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behave oneself </a:t>
            </a:r>
            <a:r>
              <a:rPr lang="zh-CN" altLang="en-US" dirty="0"/>
              <a:t>表现得体，有礼貌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well-behaved </a:t>
            </a:r>
            <a:r>
              <a:rPr lang="en-US" altLang="zh-CN" i="1" dirty="0"/>
              <a:t>adj. </a:t>
            </a:r>
            <a:r>
              <a:rPr lang="zh-CN" altLang="en-US" dirty="0"/>
              <a:t>表现</a:t>
            </a:r>
            <a:r>
              <a:rPr lang="zh-CN" altLang="en-US" dirty="0" smtClean="0"/>
              <a:t>好的        </a:t>
            </a:r>
            <a:r>
              <a:rPr lang="en-US" altLang="zh-CN" dirty="0" smtClean="0"/>
              <a:t>badly-behaved </a:t>
            </a:r>
            <a:r>
              <a:rPr lang="en-US" altLang="zh-CN" i="1" dirty="0"/>
              <a:t>adj. </a:t>
            </a:r>
            <a:r>
              <a:rPr lang="zh-CN" altLang="en-US" dirty="0"/>
              <a:t>表现差的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/>
          <a:lstStyle/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I want you both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　　　 </a:t>
            </a:r>
            <a:r>
              <a:rPr lang="zh-CN" altLang="en-US" dirty="0"/>
              <a:t>（ 尽可能好地表现）</a:t>
            </a:r>
            <a:r>
              <a:rPr lang="en-US" altLang="zh-CN" dirty="0"/>
              <a:t>at </a:t>
            </a:r>
            <a:r>
              <a:rPr lang="en-US" altLang="zh-CN" dirty="0" err="1"/>
              <a:t>Grandad’s</a:t>
            </a:r>
            <a:r>
              <a:rPr lang="en-US" altLang="zh-CN" dirty="0"/>
              <a:t>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The gifts are expected to be given away to the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</a:t>
            </a:r>
            <a:r>
              <a:rPr lang="zh-CN" altLang="en-US" dirty="0"/>
              <a:t>（表现好的孩子）</a:t>
            </a:r>
            <a:r>
              <a:rPr lang="en-US" altLang="zh-CN" dirty="0"/>
              <a:t>. 	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My mother often reminds me to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</a:t>
            </a:r>
            <a:r>
              <a:rPr lang="zh-CN" altLang="en-US" u="sng" dirty="0" smtClean="0"/>
              <a:t>           </a:t>
            </a:r>
            <a:r>
              <a:rPr lang="zh-CN" altLang="en-US" dirty="0" smtClean="0"/>
              <a:t>（</a:t>
            </a:r>
            <a:r>
              <a:rPr lang="zh-CN" altLang="en-US" dirty="0"/>
              <a:t>表现得体）</a:t>
            </a:r>
            <a:r>
              <a:rPr lang="en-US" altLang="zh-CN" dirty="0"/>
              <a:t>in formal occasions and not to make a fool of myself. </a:t>
            </a:r>
          </a:p>
          <a:p>
            <a:r>
              <a:rPr lang="zh-CN" altLang="en-US" dirty="0"/>
              <a:t>　	</a:t>
            </a:r>
          </a:p>
          <a:p>
            <a:endParaRPr lang="zh-CN" altLang="en-US" dirty="0"/>
          </a:p>
        </p:txBody>
      </p:sp>
      <p:sp>
        <p:nvSpPr>
          <p:cNvPr id="4" name="文本框 4"/>
          <p:cNvSpPr txBox="1"/>
          <p:nvPr/>
        </p:nvSpPr>
        <p:spPr>
          <a:xfrm>
            <a:off x="2949940" y="1350200"/>
            <a:ext cx="23866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on your best behavior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259589" y="2006679"/>
            <a:ext cx="23866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well-behaved children 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3925613" y="3120778"/>
            <a:ext cx="2822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behave myself/behave well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51641"/>
            <a:ext cx="7886700" cy="55253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词汇三 　</a:t>
            </a:r>
            <a:r>
              <a:rPr lang="en-US" altLang="zh-CN" b="1" dirty="0">
                <a:solidFill>
                  <a:srgbClr val="00B0F0"/>
                </a:solidFill>
              </a:rPr>
              <a:t>confusing </a:t>
            </a:r>
            <a:r>
              <a:rPr lang="en-US" altLang="zh-CN" b="1" i="1" dirty="0">
                <a:solidFill>
                  <a:srgbClr val="00B0F0"/>
                </a:solidFill>
              </a:rPr>
              <a:t>adj. </a:t>
            </a:r>
            <a:r>
              <a:rPr lang="zh-CN" altLang="en-US" b="1" dirty="0">
                <a:solidFill>
                  <a:srgbClr val="00B0F0"/>
                </a:solidFill>
              </a:rPr>
              <a:t>令人困惑的</a:t>
            </a:r>
            <a:r>
              <a:rPr lang="zh-CN" altLang="en-US" dirty="0"/>
              <a:t>	</a:t>
            </a:r>
          </a:p>
          <a:p>
            <a:pPr>
              <a:lnSpc>
                <a:spcPct val="114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教材原句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>
              <a:lnSpc>
                <a:spcPct val="114000"/>
              </a:lnSpc>
            </a:pPr>
            <a:r>
              <a:rPr lang="en-US" altLang="zh-CN" dirty="0"/>
              <a:t>Even the smallest words can be </a:t>
            </a:r>
            <a:r>
              <a:rPr lang="en-US" altLang="zh-CN" b="1" dirty="0"/>
              <a:t>confusing</a:t>
            </a:r>
            <a:r>
              <a:rPr lang="en-US" altLang="zh-CN" dirty="0"/>
              <a:t>. </a:t>
            </a:r>
            <a:r>
              <a:rPr lang="zh-CN" altLang="en-US" dirty="0"/>
              <a:t>即使是最小的单词也会令人困惑。</a:t>
            </a:r>
          </a:p>
          <a:p>
            <a:pPr>
              <a:lnSpc>
                <a:spcPct val="114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/>
              <a:t>】</a:t>
            </a:r>
            <a:endParaRPr lang="zh-CN" altLang="en-US" dirty="0"/>
          </a:p>
          <a:p>
            <a:pPr>
              <a:lnSpc>
                <a:spcPct val="114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a very confusing experience </a:t>
            </a:r>
            <a:r>
              <a:rPr lang="zh-CN" altLang="en-US" dirty="0"/>
              <a:t>让人莫名 其妙的经历</a:t>
            </a:r>
          </a:p>
          <a:p>
            <a:pPr>
              <a:lnSpc>
                <a:spcPct val="114000"/>
              </a:lnSpc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confuse </a:t>
            </a:r>
            <a:r>
              <a:rPr lang="en-US" altLang="zh-CN" i="1" dirty="0" err="1"/>
              <a:t>vt.</a:t>
            </a:r>
            <a:r>
              <a:rPr lang="en-US" altLang="zh-CN" i="1" dirty="0"/>
              <a:t> </a:t>
            </a:r>
            <a:r>
              <a:rPr lang="zh-CN" altLang="en-US" dirty="0"/>
              <a:t>使糊涂；使迷惑 </a:t>
            </a:r>
          </a:p>
          <a:p>
            <a:pPr>
              <a:lnSpc>
                <a:spcPct val="114000"/>
              </a:lnSpc>
            </a:pPr>
            <a:r>
              <a:rPr lang="en-US" altLang="zh-CN" dirty="0"/>
              <a:t>confused </a:t>
            </a:r>
            <a:r>
              <a:rPr lang="en-US" altLang="zh-CN" i="1" dirty="0"/>
              <a:t>adj. </a:t>
            </a:r>
            <a:r>
              <a:rPr lang="zh-CN" altLang="en-US" dirty="0"/>
              <a:t>糊涂的；迷惑的</a:t>
            </a:r>
          </a:p>
          <a:p>
            <a:pPr>
              <a:lnSpc>
                <a:spcPct val="114000"/>
              </a:lnSpc>
            </a:pPr>
            <a:r>
              <a:rPr lang="en-US" altLang="zh-CN" dirty="0"/>
              <a:t>confuse A with/and B </a:t>
            </a:r>
            <a:r>
              <a:rPr lang="zh-CN" altLang="en-US" dirty="0"/>
              <a:t>把</a:t>
            </a:r>
            <a:r>
              <a:rPr lang="en-US" altLang="zh-CN" dirty="0"/>
              <a:t>A </a:t>
            </a:r>
            <a:r>
              <a:rPr lang="zh-CN" altLang="en-US" dirty="0"/>
              <a:t>与</a:t>
            </a:r>
            <a:r>
              <a:rPr lang="en-US" altLang="zh-CN" dirty="0"/>
              <a:t>B </a:t>
            </a:r>
            <a:r>
              <a:rPr lang="zh-CN" altLang="en-US" dirty="0"/>
              <a:t>混淆</a:t>
            </a:r>
          </a:p>
          <a:p>
            <a:pPr>
              <a:lnSpc>
                <a:spcPct val="114000"/>
              </a:lnSpc>
            </a:pPr>
            <a:r>
              <a:rPr lang="en-US" altLang="zh-CN" dirty="0"/>
              <a:t>be/become confused with/about </a:t>
            </a:r>
            <a:r>
              <a:rPr lang="zh-CN" altLang="en-US" dirty="0"/>
              <a:t>对</a:t>
            </a:r>
            <a:r>
              <a:rPr lang="en-US" altLang="zh-CN" dirty="0"/>
              <a:t>…… </a:t>
            </a:r>
            <a:r>
              <a:rPr lang="zh-CN" altLang="en-US" dirty="0"/>
              <a:t>感到疑惑</a:t>
            </a:r>
          </a:p>
          <a:p>
            <a:pPr>
              <a:lnSpc>
                <a:spcPct val="114000"/>
              </a:lnSpc>
            </a:pPr>
            <a:r>
              <a:rPr lang="zh-CN" altLang="fr-FR" dirty="0"/>
              <a:t>（</a:t>
            </a:r>
            <a:r>
              <a:rPr lang="fr-FR" altLang="zh-CN" dirty="0"/>
              <a:t>3</a:t>
            </a:r>
            <a:r>
              <a:rPr lang="zh-CN" altLang="fr-FR" dirty="0"/>
              <a:t>）</a:t>
            </a:r>
            <a:r>
              <a:rPr lang="fr-FR" altLang="zh-CN" dirty="0"/>
              <a:t>confusion </a:t>
            </a:r>
            <a:r>
              <a:rPr lang="fr-FR" altLang="zh-CN" i="1" dirty="0"/>
              <a:t>n. </a:t>
            </a:r>
            <a:r>
              <a:rPr lang="zh-CN" altLang="fr-FR" dirty="0"/>
              <a:t>困惑，混淆</a:t>
            </a:r>
          </a:p>
          <a:p>
            <a:pPr>
              <a:lnSpc>
                <a:spcPct val="114000"/>
              </a:lnSpc>
            </a:pPr>
            <a:r>
              <a:rPr lang="en-US" altLang="zh-CN" dirty="0"/>
              <a:t>in confusion </a:t>
            </a:r>
            <a:r>
              <a:rPr lang="zh-CN" altLang="en-US" dirty="0"/>
              <a:t>困惑地，不知所措地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全屏显示(4:3)</PresentationFormat>
  <Paragraphs>286</Paragraphs>
  <Slides>35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3" baseType="lpstr">
      <vt:lpstr>等线</vt:lpstr>
      <vt:lpstr>等线 Light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2018-05-18T09:56:00Z</dcterms:created>
  <dcterms:modified xsi:type="dcterms:W3CDTF">2023-01-16T18:23:05Z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46CB3F281A974A0D93D6188621F46694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