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2" r:id="rId2"/>
    <p:sldId id="257" r:id="rId3"/>
    <p:sldId id="358" r:id="rId4"/>
    <p:sldId id="453" r:id="rId5"/>
    <p:sldId id="403" r:id="rId6"/>
    <p:sldId id="404" r:id="rId7"/>
    <p:sldId id="456" r:id="rId8"/>
    <p:sldId id="330" r:id="rId9"/>
    <p:sldId id="457" r:id="rId10"/>
    <p:sldId id="458" r:id="rId11"/>
    <p:sldId id="460" r:id="rId12"/>
    <p:sldId id="459" r:id="rId13"/>
    <p:sldId id="462" r:id="rId14"/>
    <p:sldId id="408" r:id="rId15"/>
    <p:sldId id="461" r:id="rId16"/>
    <p:sldId id="465" r:id="rId17"/>
    <p:sldId id="463" r:id="rId18"/>
    <p:sldId id="464" r:id="rId19"/>
    <p:sldId id="466" r:id="rId20"/>
    <p:sldId id="469" r:id="rId21"/>
    <p:sldId id="467" r:id="rId22"/>
    <p:sldId id="470" r:id="rId23"/>
    <p:sldId id="472" r:id="rId24"/>
    <p:sldId id="473" r:id="rId25"/>
    <p:sldId id="471" r:id="rId26"/>
    <p:sldId id="474" r:id="rId27"/>
    <p:sldId id="475" r:id="rId28"/>
    <p:sldId id="476" r:id="rId29"/>
    <p:sldId id="477" r:id="rId30"/>
    <p:sldId id="479" r:id="rId31"/>
    <p:sldId id="480" r:id="rId32"/>
    <p:sldId id="375" r:id="rId33"/>
    <p:sldId id="290" r:id="rId34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黑体" panose="02010609060101010101" pitchFamily="49" charset="-122"/>
      <p:regular r:id="rId41"/>
    </p:embeddedFont>
    <p:embeddedFont>
      <p:font typeface="OPPOSans H" panose="02010600030101010101" charset="-122"/>
      <p:regular r:id="rId42"/>
    </p:embeddedFont>
    <p:embeddedFont>
      <p:font typeface="OPPOSans R" panose="02010600030101010101" charset="-122"/>
      <p:regular r:id="rId43"/>
    </p:embeddedFont>
    <p:embeddedFont>
      <p:font typeface="OPPOSans B" panose="02010600030101010101" charset="-122"/>
      <p:regular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51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432138" y="2874633"/>
            <a:ext cx="9086762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fontAlgn="auto">
              <a:defRPr/>
            </a:pPr>
            <a:r>
              <a:rPr lang="en-US" altLang="zh-CN" sz="6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2.5  </a:t>
            </a:r>
            <a:r>
              <a:rPr lang="zh-CN" altLang="en-US" sz="6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质数和合数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80555" y="2011785"/>
            <a:ext cx="52114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</a:t>
            </a:r>
            <a:r>
              <a:rPr lang="zh-CN" altLang="en-US" sz="2400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下册</a:t>
            </a: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数学</a:t>
            </a: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143500" y="4119644"/>
            <a:ext cx="619085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MULTIPLE AND FACTOR 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048644" y="4751659"/>
            <a:ext cx="6055247" cy="520412"/>
            <a:chOff x="4816687" y="4817185"/>
            <a:chExt cx="6055247" cy="520412"/>
          </a:xfrm>
        </p:grpSpPr>
        <p:sp>
          <p:nvSpPr>
            <p:cNvPr id="21" name="文本框 20"/>
            <p:cNvSpPr txBox="1"/>
            <p:nvPr/>
          </p:nvSpPr>
          <p:spPr>
            <a:xfrm>
              <a:off x="6605581" y="4817185"/>
              <a:ext cx="2477460" cy="52041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PPT818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7424420" y="2503733"/>
            <a:ext cx="4094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1118394" y="1981200"/>
          <a:ext cx="9955212" cy="185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4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1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只有一个因数的数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只有</a:t>
                      </a: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和它本身两个因数的数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有两个以上因数的数</a:t>
                      </a:r>
                    </a:p>
                  </a:txBody>
                  <a:tcPr marL="91437" marR="91437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9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7" marR="91437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1606710" y="3015139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3165634" y="2830473"/>
            <a:ext cx="38600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19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7135972" y="2830473"/>
            <a:ext cx="4075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grpSp>
        <p:nvGrpSpPr>
          <p:cNvPr id="8" name="Group 30"/>
          <p:cNvGrpSpPr/>
          <p:nvPr/>
        </p:nvGrpSpPr>
        <p:grpSpPr bwMode="auto">
          <a:xfrm>
            <a:off x="3333909" y="4150387"/>
            <a:ext cx="7010400" cy="2133600"/>
            <a:chOff x="1580" y="2286"/>
            <a:chExt cx="2649" cy="2096"/>
          </a:xfrm>
        </p:grpSpPr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1580" y="2296"/>
              <a:ext cx="2649" cy="2086"/>
            </a:xfrm>
            <a:prstGeom prst="wedgeRoundRectCallout">
              <a:avLst>
                <a:gd name="adj1" fmla="val -58579"/>
                <a:gd name="adj2" fmla="val -5903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文本框 68"/>
            <p:cNvSpPr txBox="1">
              <a:spLocks noChangeArrowheads="1"/>
            </p:cNvSpPr>
            <p:nvPr/>
          </p:nvSpPr>
          <p:spPr bwMode="auto">
            <a:xfrm>
              <a:off x="1580" y="2286"/>
              <a:ext cx="2649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一个数，如果只有</a:t>
              </a:r>
              <a:r>
                <a:rPr lang="en-US" altLang="zh-CN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和它本身两个因数，这样的数叫做</a:t>
              </a:r>
              <a:r>
                <a: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质数</a:t>
              </a: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（或</a:t>
              </a:r>
              <a:r>
                <a: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素数</a:t>
              </a: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）。如</a:t>
              </a:r>
              <a:r>
                <a:rPr lang="en-US" altLang="zh-CN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2,3,5,7</a:t>
              </a: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都是质数。</a:t>
              </a:r>
            </a:p>
          </p:txBody>
        </p:sp>
      </p:grpSp>
      <p:grpSp>
        <p:nvGrpSpPr>
          <p:cNvPr id="11" name="Group 30"/>
          <p:cNvGrpSpPr/>
          <p:nvPr/>
        </p:nvGrpSpPr>
        <p:grpSpPr bwMode="auto">
          <a:xfrm>
            <a:off x="3333909" y="4161499"/>
            <a:ext cx="7010400" cy="2133600"/>
            <a:chOff x="1580" y="2286"/>
            <a:chExt cx="2649" cy="2096"/>
          </a:xfrm>
        </p:grpSpPr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1580" y="2296"/>
              <a:ext cx="2649" cy="2086"/>
            </a:xfrm>
            <a:prstGeom prst="wedgeRoundRectCallout">
              <a:avLst>
                <a:gd name="adj1" fmla="val -58579"/>
                <a:gd name="adj2" fmla="val -5903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文本框 68"/>
            <p:cNvSpPr txBox="1">
              <a:spLocks noChangeArrowheads="1"/>
            </p:cNvSpPr>
            <p:nvPr/>
          </p:nvSpPr>
          <p:spPr bwMode="auto">
            <a:xfrm>
              <a:off x="1580" y="2286"/>
              <a:ext cx="2649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一个数，如果除了</a:t>
              </a:r>
              <a:r>
                <a:rPr lang="en-US" altLang="zh-CN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和它本身还有别的因数，这样的数叫做合数。如</a:t>
              </a:r>
              <a:r>
                <a:rPr lang="en-US" altLang="zh-CN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4,6,15,49</a:t>
              </a: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都是合数。</a:t>
              </a:r>
            </a:p>
          </p:txBody>
        </p:sp>
      </p:grpSp>
      <p:grpSp>
        <p:nvGrpSpPr>
          <p:cNvPr id="14" name="Group 30"/>
          <p:cNvGrpSpPr/>
          <p:nvPr/>
        </p:nvGrpSpPr>
        <p:grpSpPr bwMode="auto">
          <a:xfrm>
            <a:off x="3791109" y="4607587"/>
            <a:ext cx="5638800" cy="725139"/>
            <a:chOff x="1580" y="2286"/>
            <a:chExt cx="2649" cy="713"/>
          </a:xfrm>
        </p:grpSpPr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1580" y="2335"/>
              <a:ext cx="2470" cy="664"/>
            </a:xfrm>
            <a:prstGeom prst="wedgeRoundRectCallout">
              <a:avLst>
                <a:gd name="adj1" fmla="val -58579"/>
                <a:gd name="adj2" fmla="val -5903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" name="文本框 68"/>
            <p:cNvSpPr txBox="1">
              <a:spLocks noChangeArrowheads="1"/>
            </p:cNvSpPr>
            <p:nvPr/>
          </p:nvSpPr>
          <p:spPr bwMode="auto">
            <a:xfrm>
              <a:off x="1580" y="2286"/>
              <a:ext cx="2649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不是质数，也不是合数。</a:t>
              </a:r>
            </a:p>
          </p:txBody>
        </p:sp>
      </p:grp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36" y="4510743"/>
            <a:ext cx="136577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23926" y="2120900"/>
            <a:ext cx="10937875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 一个数，如果只有 1 和它本身两个因数，那么这样的数叫做质数（或素数）；一个数，如果除了 1 和它本身还有别的因数，那么这样的数叫做合数。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 1 既不是质数，也不是合数。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908051" y="1574801"/>
            <a:ext cx="10460989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）一个数只有 1 个因数，这个数是（        ）。</a:t>
            </a:r>
          </a:p>
          <a:p>
            <a:pPr eaLnBrk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）如果 </a:t>
            </a:r>
            <a:r>
              <a:rPr lang="zh-CN" altLang="en-US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只有两个因数，那么这两个因数是（      ）和（       ）。</a:t>
            </a:r>
          </a:p>
          <a:p>
            <a:pPr eaLnBrk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）最小的质数是（            ），最小的合数是 （         ），最小的自然数是（        ），最小的奇数是（           ），（          ）既不是质数也不是合数。</a:t>
            </a:r>
          </a:p>
        </p:txBody>
      </p:sp>
      <p:sp>
        <p:nvSpPr>
          <p:cNvPr id="4" name="TextBox 53"/>
          <p:cNvSpPr txBox="1">
            <a:spLocks noChangeArrowheads="1"/>
          </p:cNvSpPr>
          <p:nvPr/>
        </p:nvSpPr>
        <p:spPr bwMode="auto">
          <a:xfrm>
            <a:off x="6502084" y="1783081"/>
            <a:ext cx="860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7799706" y="2586036"/>
            <a:ext cx="862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7" name="TextBox 53"/>
          <p:cNvSpPr txBox="1">
            <a:spLocks noChangeArrowheads="1"/>
          </p:cNvSpPr>
          <p:nvPr/>
        </p:nvSpPr>
        <p:spPr bwMode="auto">
          <a:xfrm>
            <a:off x="9698991" y="2586036"/>
            <a:ext cx="862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</a:t>
            </a:r>
          </a:p>
        </p:txBody>
      </p:sp>
      <p:sp>
        <p:nvSpPr>
          <p:cNvPr id="8" name="TextBox 53"/>
          <p:cNvSpPr txBox="1">
            <a:spLocks noChangeArrowheads="1"/>
          </p:cNvSpPr>
          <p:nvPr/>
        </p:nvSpPr>
        <p:spPr bwMode="auto">
          <a:xfrm>
            <a:off x="4188864" y="3198167"/>
            <a:ext cx="862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9" name="TextBox 53"/>
          <p:cNvSpPr txBox="1">
            <a:spLocks noChangeArrowheads="1"/>
          </p:cNvSpPr>
          <p:nvPr/>
        </p:nvSpPr>
        <p:spPr bwMode="auto">
          <a:xfrm>
            <a:off x="9037638" y="3325802"/>
            <a:ext cx="862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3150407" y="4133109"/>
            <a:ext cx="860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</a:t>
            </a:r>
          </a:p>
        </p:txBody>
      </p:sp>
      <p:sp>
        <p:nvSpPr>
          <p:cNvPr id="11" name="TextBox 53"/>
          <p:cNvSpPr txBox="1">
            <a:spLocks noChangeArrowheads="1"/>
          </p:cNvSpPr>
          <p:nvPr/>
        </p:nvSpPr>
        <p:spPr bwMode="auto">
          <a:xfrm>
            <a:off x="9899333" y="4064529"/>
            <a:ext cx="862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7207886" y="4032144"/>
            <a:ext cx="862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9" y="1531584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336676" y="1517297"/>
            <a:ext cx="1927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462339" y="1635099"/>
            <a:ext cx="546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制作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以内的质数表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997074" y="2643147"/>
            <a:ext cx="885825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找出 100 以内的质数，做一个质数表。</a:t>
            </a:r>
          </a:p>
        </p:txBody>
      </p:sp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33" y="3943563"/>
            <a:ext cx="1485481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0"/>
          <p:cNvGrpSpPr/>
          <p:nvPr/>
        </p:nvGrpSpPr>
        <p:grpSpPr bwMode="auto">
          <a:xfrm>
            <a:off x="3657599" y="4035638"/>
            <a:ext cx="6807200" cy="1413157"/>
            <a:chOff x="1694" y="2286"/>
            <a:chExt cx="2320" cy="2096"/>
          </a:xfrm>
        </p:grpSpPr>
        <p:sp>
          <p:nvSpPr>
            <p:cNvPr id="17" name="AutoShape 27"/>
            <p:cNvSpPr>
              <a:spLocks noChangeArrowheads="1"/>
            </p:cNvSpPr>
            <p:nvPr/>
          </p:nvSpPr>
          <p:spPr bwMode="auto">
            <a:xfrm>
              <a:off x="1694" y="2296"/>
              <a:ext cx="2320" cy="2086"/>
            </a:xfrm>
            <a:prstGeom prst="wedgeRoundRectCallout">
              <a:avLst>
                <a:gd name="adj1" fmla="val -54972"/>
                <a:gd name="adj2" fmla="val -23324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文本框 68"/>
            <p:cNvSpPr txBox="1">
              <a:spLocks noChangeArrowheads="1"/>
            </p:cNvSpPr>
            <p:nvPr/>
          </p:nvSpPr>
          <p:spPr bwMode="auto">
            <a:xfrm>
              <a:off x="1713" y="2286"/>
              <a:ext cx="2301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想一想，怎样才能又快又不遗漏的找出全部的质数呢？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958850" y="2478182"/>
            <a:ext cx="987425" cy="754062"/>
            <a:chOff x="1277" y="3118"/>
            <a:chExt cx="1555" cy="1187"/>
          </a:xfrm>
        </p:grpSpPr>
        <p:pic>
          <p:nvPicPr>
            <p:cNvPr id="20" name="Picture 46" descr="U1ppt题号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88"/>
          <p:cNvGraphicFramePr>
            <a:graphicFrameLocks noGrp="1"/>
          </p:cNvGraphicFramePr>
          <p:nvPr/>
        </p:nvGraphicFramePr>
        <p:xfrm>
          <a:off x="608014" y="228600"/>
          <a:ext cx="7667625" cy="6400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7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4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4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100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9581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3107" y="4304676"/>
            <a:ext cx="1473200" cy="18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95"/>
          <p:cNvGrpSpPr/>
          <p:nvPr/>
        </p:nvGrpSpPr>
        <p:grpSpPr bwMode="auto">
          <a:xfrm>
            <a:off x="8715375" y="1096963"/>
            <a:ext cx="2979738" cy="2239962"/>
            <a:chOff x="7344433" y="908050"/>
            <a:chExt cx="1979159" cy="2623931"/>
          </a:xfrm>
        </p:grpSpPr>
        <p:sp>
          <p:nvSpPr>
            <p:cNvPr id="21630" name="TextBox 95"/>
            <p:cNvSpPr txBox="1">
              <a:spLocks noChangeArrowheads="1"/>
            </p:cNvSpPr>
            <p:nvPr/>
          </p:nvSpPr>
          <p:spPr bwMode="auto">
            <a:xfrm>
              <a:off x="7397187" y="908050"/>
              <a:ext cx="1926405" cy="144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找出</a:t>
              </a:r>
              <a:r>
                <a:rPr lang="en-US" altLang="zh-CN" sz="20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100</a:t>
              </a:r>
              <a:r>
                <a:rPr lang="zh-CN" altLang="en-US" sz="20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以内的质数，做一个质数表。</a:t>
              </a:r>
            </a:p>
          </p:txBody>
        </p:sp>
        <p:sp>
          <p:nvSpPr>
            <p:cNvPr id="17" name="矩形标注 16"/>
            <p:cNvSpPr/>
            <p:nvPr/>
          </p:nvSpPr>
          <p:spPr bwMode="auto">
            <a:xfrm>
              <a:off x="7344433" y="971277"/>
              <a:ext cx="1876879" cy="2560704"/>
            </a:xfrm>
            <a:prstGeom prst="wedgeRectCallout">
              <a:avLst>
                <a:gd name="adj1" fmla="val -9164"/>
                <a:gd name="adj2" fmla="val 6601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68" name="直接连接符 67"/>
          <p:cNvCxnSpPr>
            <a:cxnSpLocks noChangeShapeType="1"/>
          </p:cNvCxnSpPr>
          <p:nvPr/>
        </p:nvCxnSpPr>
        <p:spPr bwMode="auto">
          <a:xfrm>
            <a:off x="771526" y="393700"/>
            <a:ext cx="428625" cy="298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组合 95"/>
          <p:cNvGrpSpPr/>
          <p:nvPr/>
        </p:nvGrpSpPr>
        <p:grpSpPr bwMode="auto">
          <a:xfrm>
            <a:off x="8566150" y="803276"/>
            <a:ext cx="3079750" cy="2981325"/>
            <a:chOff x="7391330" y="908050"/>
            <a:chExt cx="1266099" cy="3688330"/>
          </a:xfrm>
        </p:grpSpPr>
        <p:sp>
          <p:nvSpPr>
            <p:cNvPr id="21634" name="TextBox 95"/>
            <p:cNvSpPr txBox="1">
              <a:spLocks noChangeArrowheads="1"/>
            </p:cNvSpPr>
            <p:nvPr/>
          </p:nvSpPr>
          <p:spPr bwMode="auto">
            <a:xfrm>
              <a:off x="7397143" y="908050"/>
              <a:ext cx="1213387" cy="2283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先把</a:t>
              </a:r>
              <a:r>
                <a:rPr lang="en-US" altLang="zh-CN" sz="20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0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的倍数画去，但</a:t>
              </a:r>
              <a:r>
                <a:rPr lang="en-US" altLang="zh-CN" sz="20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0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除外，画掉的这些数都不是质数。</a:t>
              </a:r>
              <a:endParaRPr lang="en-US" altLang="zh-CN" sz="20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" name="矩形标注 19"/>
            <p:cNvSpPr/>
            <p:nvPr/>
          </p:nvSpPr>
          <p:spPr bwMode="auto">
            <a:xfrm>
              <a:off x="7391330" y="908050"/>
              <a:ext cx="1266099" cy="3688330"/>
            </a:xfrm>
            <a:prstGeom prst="wedgeRectCallout">
              <a:avLst>
                <a:gd name="adj1" fmla="val -9164"/>
                <a:gd name="adj2" fmla="val 6601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 bwMode="auto">
          <a:xfrm>
            <a:off x="1511301" y="393701"/>
            <a:ext cx="6672263" cy="6080125"/>
            <a:chOff x="2144" y="619"/>
            <a:chExt cx="10509" cy="9575"/>
          </a:xfrm>
        </p:grpSpPr>
        <p:cxnSp>
          <p:nvCxnSpPr>
            <p:cNvPr id="21637" name="直接连接符 145"/>
            <p:cNvCxnSpPr>
              <a:cxnSpLocks noChangeShapeType="1"/>
            </p:cNvCxnSpPr>
            <p:nvPr/>
          </p:nvCxnSpPr>
          <p:spPr bwMode="auto">
            <a:xfrm>
              <a:off x="4548" y="61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38" name="直接连接符 145"/>
            <p:cNvCxnSpPr>
              <a:cxnSpLocks noChangeShapeType="1"/>
            </p:cNvCxnSpPr>
            <p:nvPr/>
          </p:nvCxnSpPr>
          <p:spPr bwMode="auto">
            <a:xfrm>
              <a:off x="6848" y="61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39" name="直接连接符 145"/>
            <p:cNvCxnSpPr>
              <a:cxnSpLocks noChangeShapeType="1"/>
            </p:cNvCxnSpPr>
            <p:nvPr/>
          </p:nvCxnSpPr>
          <p:spPr bwMode="auto">
            <a:xfrm>
              <a:off x="9228" y="61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40" name="直接连接符 145"/>
            <p:cNvCxnSpPr>
              <a:cxnSpLocks noChangeShapeType="1"/>
            </p:cNvCxnSpPr>
            <p:nvPr/>
          </p:nvCxnSpPr>
          <p:spPr bwMode="auto">
            <a:xfrm>
              <a:off x="11808" y="61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41" name="直接连接符 145"/>
            <p:cNvCxnSpPr>
              <a:cxnSpLocks noChangeShapeType="1"/>
            </p:cNvCxnSpPr>
            <p:nvPr/>
          </p:nvCxnSpPr>
          <p:spPr bwMode="auto">
            <a:xfrm>
              <a:off x="2188" y="165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42" name="直接连接符 145"/>
            <p:cNvCxnSpPr>
              <a:cxnSpLocks noChangeShapeType="1"/>
            </p:cNvCxnSpPr>
            <p:nvPr/>
          </p:nvCxnSpPr>
          <p:spPr bwMode="auto">
            <a:xfrm>
              <a:off x="4548" y="165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43" name="直接连接符 145"/>
            <p:cNvCxnSpPr>
              <a:cxnSpLocks noChangeShapeType="1"/>
            </p:cNvCxnSpPr>
            <p:nvPr/>
          </p:nvCxnSpPr>
          <p:spPr bwMode="auto">
            <a:xfrm>
              <a:off x="6848" y="165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44" name="直接连接符 145"/>
            <p:cNvCxnSpPr>
              <a:cxnSpLocks noChangeShapeType="1"/>
            </p:cNvCxnSpPr>
            <p:nvPr/>
          </p:nvCxnSpPr>
          <p:spPr bwMode="auto">
            <a:xfrm>
              <a:off x="9228" y="165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45" name="直接连接符 145"/>
            <p:cNvCxnSpPr>
              <a:cxnSpLocks noChangeShapeType="1"/>
            </p:cNvCxnSpPr>
            <p:nvPr/>
          </p:nvCxnSpPr>
          <p:spPr bwMode="auto">
            <a:xfrm>
              <a:off x="11808" y="165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46" name="直接连接符 145"/>
            <p:cNvCxnSpPr>
              <a:cxnSpLocks noChangeShapeType="1"/>
            </p:cNvCxnSpPr>
            <p:nvPr/>
          </p:nvCxnSpPr>
          <p:spPr bwMode="auto">
            <a:xfrm>
              <a:off x="2188" y="2680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47" name="直接连接符 145"/>
            <p:cNvCxnSpPr>
              <a:cxnSpLocks noChangeShapeType="1"/>
            </p:cNvCxnSpPr>
            <p:nvPr/>
          </p:nvCxnSpPr>
          <p:spPr bwMode="auto">
            <a:xfrm>
              <a:off x="4548" y="2680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48" name="直接连接符 145"/>
            <p:cNvCxnSpPr>
              <a:cxnSpLocks noChangeShapeType="1"/>
            </p:cNvCxnSpPr>
            <p:nvPr/>
          </p:nvCxnSpPr>
          <p:spPr bwMode="auto">
            <a:xfrm>
              <a:off x="6848" y="2680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49" name="直接连接符 145"/>
            <p:cNvCxnSpPr>
              <a:cxnSpLocks noChangeShapeType="1"/>
            </p:cNvCxnSpPr>
            <p:nvPr/>
          </p:nvCxnSpPr>
          <p:spPr bwMode="auto">
            <a:xfrm>
              <a:off x="9228" y="2680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50" name="直接连接符 145"/>
            <p:cNvCxnSpPr>
              <a:cxnSpLocks noChangeShapeType="1"/>
            </p:cNvCxnSpPr>
            <p:nvPr/>
          </p:nvCxnSpPr>
          <p:spPr bwMode="auto">
            <a:xfrm>
              <a:off x="11808" y="2680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51" name="直接连接符 145"/>
            <p:cNvCxnSpPr>
              <a:cxnSpLocks noChangeShapeType="1"/>
            </p:cNvCxnSpPr>
            <p:nvPr/>
          </p:nvCxnSpPr>
          <p:spPr bwMode="auto">
            <a:xfrm>
              <a:off x="2144" y="3670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52" name="直接连接符 145"/>
            <p:cNvCxnSpPr>
              <a:cxnSpLocks noChangeShapeType="1"/>
            </p:cNvCxnSpPr>
            <p:nvPr/>
          </p:nvCxnSpPr>
          <p:spPr bwMode="auto">
            <a:xfrm>
              <a:off x="4504" y="3670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53" name="直接连接符 145"/>
            <p:cNvCxnSpPr>
              <a:cxnSpLocks noChangeShapeType="1"/>
            </p:cNvCxnSpPr>
            <p:nvPr/>
          </p:nvCxnSpPr>
          <p:spPr bwMode="auto">
            <a:xfrm>
              <a:off x="6804" y="3670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54" name="直接连接符 145"/>
            <p:cNvCxnSpPr>
              <a:cxnSpLocks noChangeShapeType="1"/>
            </p:cNvCxnSpPr>
            <p:nvPr/>
          </p:nvCxnSpPr>
          <p:spPr bwMode="auto">
            <a:xfrm>
              <a:off x="9184" y="3670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55" name="直接连接符 145"/>
            <p:cNvCxnSpPr>
              <a:cxnSpLocks noChangeShapeType="1"/>
            </p:cNvCxnSpPr>
            <p:nvPr/>
          </p:nvCxnSpPr>
          <p:spPr bwMode="auto">
            <a:xfrm>
              <a:off x="11764" y="3670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56" name="直接连接符 145"/>
            <p:cNvCxnSpPr>
              <a:cxnSpLocks noChangeShapeType="1"/>
            </p:cNvCxnSpPr>
            <p:nvPr/>
          </p:nvCxnSpPr>
          <p:spPr bwMode="auto">
            <a:xfrm>
              <a:off x="2144" y="4691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57" name="直接连接符 145"/>
            <p:cNvCxnSpPr>
              <a:cxnSpLocks noChangeShapeType="1"/>
            </p:cNvCxnSpPr>
            <p:nvPr/>
          </p:nvCxnSpPr>
          <p:spPr bwMode="auto">
            <a:xfrm>
              <a:off x="4504" y="4691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58" name="直接连接符 145"/>
            <p:cNvCxnSpPr>
              <a:cxnSpLocks noChangeShapeType="1"/>
            </p:cNvCxnSpPr>
            <p:nvPr/>
          </p:nvCxnSpPr>
          <p:spPr bwMode="auto">
            <a:xfrm>
              <a:off x="6804" y="4691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59" name="直接连接符 145"/>
            <p:cNvCxnSpPr>
              <a:cxnSpLocks noChangeShapeType="1"/>
            </p:cNvCxnSpPr>
            <p:nvPr/>
          </p:nvCxnSpPr>
          <p:spPr bwMode="auto">
            <a:xfrm>
              <a:off x="9184" y="4691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60" name="直接连接符 145"/>
            <p:cNvCxnSpPr>
              <a:cxnSpLocks noChangeShapeType="1"/>
            </p:cNvCxnSpPr>
            <p:nvPr/>
          </p:nvCxnSpPr>
          <p:spPr bwMode="auto">
            <a:xfrm>
              <a:off x="11764" y="4691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61" name="直接连接符 145"/>
            <p:cNvCxnSpPr>
              <a:cxnSpLocks noChangeShapeType="1"/>
            </p:cNvCxnSpPr>
            <p:nvPr/>
          </p:nvCxnSpPr>
          <p:spPr bwMode="auto">
            <a:xfrm>
              <a:off x="2144" y="5688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62" name="直接连接符 145"/>
            <p:cNvCxnSpPr>
              <a:cxnSpLocks noChangeShapeType="1"/>
            </p:cNvCxnSpPr>
            <p:nvPr/>
          </p:nvCxnSpPr>
          <p:spPr bwMode="auto">
            <a:xfrm>
              <a:off x="4504" y="5688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63" name="直接连接符 145"/>
            <p:cNvCxnSpPr>
              <a:cxnSpLocks noChangeShapeType="1"/>
            </p:cNvCxnSpPr>
            <p:nvPr/>
          </p:nvCxnSpPr>
          <p:spPr bwMode="auto">
            <a:xfrm>
              <a:off x="6804" y="5688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64" name="直接连接符 145"/>
            <p:cNvCxnSpPr>
              <a:cxnSpLocks noChangeShapeType="1"/>
            </p:cNvCxnSpPr>
            <p:nvPr/>
          </p:nvCxnSpPr>
          <p:spPr bwMode="auto">
            <a:xfrm>
              <a:off x="9184" y="5688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65" name="直接连接符 145"/>
            <p:cNvCxnSpPr>
              <a:cxnSpLocks noChangeShapeType="1"/>
            </p:cNvCxnSpPr>
            <p:nvPr/>
          </p:nvCxnSpPr>
          <p:spPr bwMode="auto">
            <a:xfrm>
              <a:off x="11764" y="5688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66" name="直接连接符 145"/>
            <p:cNvCxnSpPr>
              <a:cxnSpLocks noChangeShapeType="1"/>
            </p:cNvCxnSpPr>
            <p:nvPr/>
          </p:nvCxnSpPr>
          <p:spPr bwMode="auto">
            <a:xfrm>
              <a:off x="2144" y="670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67" name="直接连接符 145"/>
            <p:cNvCxnSpPr>
              <a:cxnSpLocks noChangeShapeType="1"/>
            </p:cNvCxnSpPr>
            <p:nvPr/>
          </p:nvCxnSpPr>
          <p:spPr bwMode="auto">
            <a:xfrm>
              <a:off x="4504" y="670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68" name="直接连接符 145"/>
            <p:cNvCxnSpPr>
              <a:cxnSpLocks noChangeShapeType="1"/>
            </p:cNvCxnSpPr>
            <p:nvPr/>
          </p:nvCxnSpPr>
          <p:spPr bwMode="auto">
            <a:xfrm>
              <a:off x="6804" y="670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69" name="直接连接符 145"/>
            <p:cNvCxnSpPr>
              <a:cxnSpLocks noChangeShapeType="1"/>
            </p:cNvCxnSpPr>
            <p:nvPr/>
          </p:nvCxnSpPr>
          <p:spPr bwMode="auto">
            <a:xfrm>
              <a:off x="9184" y="670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70" name="直接连接符 145"/>
            <p:cNvCxnSpPr>
              <a:cxnSpLocks noChangeShapeType="1"/>
            </p:cNvCxnSpPr>
            <p:nvPr/>
          </p:nvCxnSpPr>
          <p:spPr bwMode="auto">
            <a:xfrm>
              <a:off x="11764" y="6709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71" name="直接连接符 145"/>
            <p:cNvCxnSpPr>
              <a:cxnSpLocks noChangeShapeType="1"/>
            </p:cNvCxnSpPr>
            <p:nvPr/>
          </p:nvCxnSpPr>
          <p:spPr bwMode="auto">
            <a:xfrm>
              <a:off x="2166" y="7685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72" name="直接连接符 145"/>
            <p:cNvCxnSpPr>
              <a:cxnSpLocks noChangeShapeType="1"/>
            </p:cNvCxnSpPr>
            <p:nvPr/>
          </p:nvCxnSpPr>
          <p:spPr bwMode="auto">
            <a:xfrm>
              <a:off x="4526" y="7685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73" name="直接连接符 145"/>
            <p:cNvCxnSpPr>
              <a:cxnSpLocks noChangeShapeType="1"/>
            </p:cNvCxnSpPr>
            <p:nvPr/>
          </p:nvCxnSpPr>
          <p:spPr bwMode="auto">
            <a:xfrm>
              <a:off x="6826" y="7685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74" name="直接连接符 145"/>
            <p:cNvCxnSpPr>
              <a:cxnSpLocks noChangeShapeType="1"/>
            </p:cNvCxnSpPr>
            <p:nvPr/>
          </p:nvCxnSpPr>
          <p:spPr bwMode="auto">
            <a:xfrm>
              <a:off x="9206" y="7685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75" name="直接连接符 145"/>
            <p:cNvCxnSpPr>
              <a:cxnSpLocks noChangeShapeType="1"/>
            </p:cNvCxnSpPr>
            <p:nvPr/>
          </p:nvCxnSpPr>
          <p:spPr bwMode="auto">
            <a:xfrm>
              <a:off x="11786" y="7685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76" name="直接连接符 145"/>
            <p:cNvCxnSpPr>
              <a:cxnSpLocks noChangeShapeType="1"/>
            </p:cNvCxnSpPr>
            <p:nvPr/>
          </p:nvCxnSpPr>
          <p:spPr bwMode="auto">
            <a:xfrm>
              <a:off x="2166" y="8706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77" name="直接连接符 145"/>
            <p:cNvCxnSpPr>
              <a:cxnSpLocks noChangeShapeType="1"/>
            </p:cNvCxnSpPr>
            <p:nvPr/>
          </p:nvCxnSpPr>
          <p:spPr bwMode="auto">
            <a:xfrm>
              <a:off x="4526" y="8706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78" name="直接连接符 145"/>
            <p:cNvCxnSpPr>
              <a:cxnSpLocks noChangeShapeType="1"/>
            </p:cNvCxnSpPr>
            <p:nvPr/>
          </p:nvCxnSpPr>
          <p:spPr bwMode="auto">
            <a:xfrm>
              <a:off x="6826" y="8706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79" name="直接连接符 145"/>
            <p:cNvCxnSpPr>
              <a:cxnSpLocks noChangeShapeType="1"/>
            </p:cNvCxnSpPr>
            <p:nvPr/>
          </p:nvCxnSpPr>
          <p:spPr bwMode="auto">
            <a:xfrm>
              <a:off x="9206" y="8706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80" name="直接连接符 145"/>
            <p:cNvCxnSpPr>
              <a:cxnSpLocks noChangeShapeType="1"/>
            </p:cNvCxnSpPr>
            <p:nvPr/>
          </p:nvCxnSpPr>
          <p:spPr bwMode="auto">
            <a:xfrm>
              <a:off x="11786" y="8706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81" name="直接连接符 145"/>
            <p:cNvCxnSpPr>
              <a:cxnSpLocks noChangeShapeType="1"/>
            </p:cNvCxnSpPr>
            <p:nvPr/>
          </p:nvCxnSpPr>
          <p:spPr bwMode="auto">
            <a:xfrm>
              <a:off x="2188" y="9722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82" name="直接连接符 145"/>
            <p:cNvCxnSpPr>
              <a:cxnSpLocks noChangeShapeType="1"/>
            </p:cNvCxnSpPr>
            <p:nvPr/>
          </p:nvCxnSpPr>
          <p:spPr bwMode="auto">
            <a:xfrm>
              <a:off x="4548" y="9722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83" name="直接连接符 145"/>
            <p:cNvCxnSpPr>
              <a:cxnSpLocks noChangeShapeType="1"/>
            </p:cNvCxnSpPr>
            <p:nvPr/>
          </p:nvCxnSpPr>
          <p:spPr bwMode="auto">
            <a:xfrm>
              <a:off x="6848" y="9722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84" name="直接连接符 145"/>
            <p:cNvCxnSpPr>
              <a:cxnSpLocks noChangeShapeType="1"/>
            </p:cNvCxnSpPr>
            <p:nvPr/>
          </p:nvCxnSpPr>
          <p:spPr bwMode="auto">
            <a:xfrm>
              <a:off x="9228" y="9722"/>
              <a:ext cx="621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85" name="直接连接符 145"/>
            <p:cNvCxnSpPr>
              <a:cxnSpLocks noChangeShapeType="1"/>
            </p:cNvCxnSpPr>
            <p:nvPr/>
          </p:nvCxnSpPr>
          <p:spPr bwMode="auto">
            <a:xfrm>
              <a:off x="11633" y="9709"/>
              <a:ext cx="1020" cy="45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组合 95"/>
          <p:cNvGrpSpPr/>
          <p:nvPr/>
        </p:nvGrpSpPr>
        <p:grpSpPr bwMode="auto">
          <a:xfrm>
            <a:off x="8578850" y="812801"/>
            <a:ext cx="3081338" cy="2862263"/>
            <a:chOff x="7397071" y="908050"/>
            <a:chExt cx="1266099" cy="3539854"/>
          </a:xfrm>
        </p:grpSpPr>
        <p:sp>
          <p:nvSpPr>
            <p:cNvPr id="21687" name="TextBox 95"/>
            <p:cNvSpPr txBox="1">
              <a:spLocks noChangeArrowheads="1"/>
            </p:cNvSpPr>
            <p:nvPr/>
          </p:nvSpPr>
          <p:spPr bwMode="auto">
            <a:xfrm>
              <a:off x="7397143" y="908050"/>
              <a:ext cx="1213387" cy="2283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再把</a:t>
              </a:r>
              <a:r>
                <a:rPr lang="en-US" altLang="zh-CN" sz="20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en-US" sz="20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的倍数画去，但</a:t>
              </a:r>
              <a:r>
                <a:rPr lang="en-US" altLang="zh-CN" sz="20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en-US" sz="20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除外，画掉的这些数都不是质数。</a:t>
              </a:r>
              <a:endParaRPr lang="en-US" altLang="zh-CN" sz="20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5" name="矩形标注 74"/>
            <p:cNvSpPr/>
            <p:nvPr/>
          </p:nvSpPr>
          <p:spPr bwMode="auto">
            <a:xfrm>
              <a:off x="7397071" y="908050"/>
              <a:ext cx="1266099" cy="3539854"/>
            </a:xfrm>
            <a:prstGeom prst="wedgeRectCallout">
              <a:avLst>
                <a:gd name="adj1" fmla="val -9164"/>
                <a:gd name="adj2" fmla="val 6601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 bwMode="auto">
          <a:xfrm>
            <a:off x="771526" y="393701"/>
            <a:ext cx="6373813" cy="6080125"/>
            <a:chOff x="980" y="619"/>
            <a:chExt cx="10037" cy="9575"/>
          </a:xfrm>
        </p:grpSpPr>
        <p:cxnSp>
          <p:nvCxnSpPr>
            <p:cNvPr id="21690" name="直接连接符 145"/>
            <p:cNvCxnSpPr>
              <a:cxnSpLocks noChangeShapeType="1"/>
            </p:cNvCxnSpPr>
            <p:nvPr/>
          </p:nvCxnSpPr>
          <p:spPr bwMode="auto">
            <a:xfrm>
              <a:off x="10397" y="619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91" name="直接连接符 145"/>
            <p:cNvCxnSpPr>
              <a:cxnSpLocks noChangeShapeType="1"/>
            </p:cNvCxnSpPr>
            <p:nvPr/>
          </p:nvCxnSpPr>
          <p:spPr bwMode="auto">
            <a:xfrm>
              <a:off x="5773" y="1659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92" name="直接连接符 145"/>
            <p:cNvCxnSpPr>
              <a:cxnSpLocks noChangeShapeType="1"/>
            </p:cNvCxnSpPr>
            <p:nvPr/>
          </p:nvCxnSpPr>
          <p:spPr bwMode="auto">
            <a:xfrm>
              <a:off x="1033" y="2667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93" name="直接连接符 145"/>
            <p:cNvCxnSpPr>
              <a:cxnSpLocks noChangeShapeType="1"/>
            </p:cNvCxnSpPr>
            <p:nvPr/>
          </p:nvCxnSpPr>
          <p:spPr bwMode="auto">
            <a:xfrm>
              <a:off x="8038" y="2680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94" name="直接连接符 145"/>
            <p:cNvCxnSpPr>
              <a:cxnSpLocks noChangeShapeType="1"/>
            </p:cNvCxnSpPr>
            <p:nvPr/>
          </p:nvCxnSpPr>
          <p:spPr bwMode="auto">
            <a:xfrm>
              <a:off x="3372" y="3670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95" name="直接连接符 145"/>
            <p:cNvCxnSpPr>
              <a:cxnSpLocks noChangeShapeType="1"/>
            </p:cNvCxnSpPr>
            <p:nvPr/>
          </p:nvCxnSpPr>
          <p:spPr bwMode="auto">
            <a:xfrm>
              <a:off x="10397" y="3670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96" name="直接连接符 145"/>
            <p:cNvCxnSpPr>
              <a:cxnSpLocks noChangeShapeType="1"/>
            </p:cNvCxnSpPr>
            <p:nvPr/>
          </p:nvCxnSpPr>
          <p:spPr bwMode="auto">
            <a:xfrm>
              <a:off x="5773" y="4691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97" name="直接连接符 145"/>
            <p:cNvCxnSpPr>
              <a:cxnSpLocks noChangeShapeType="1"/>
            </p:cNvCxnSpPr>
            <p:nvPr/>
          </p:nvCxnSpPr>
          <p:spPr bwMode="auto">
            <a:xfrm>
              <a:off x="980" y="5688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98" name="直接连接符 145"/>
            <p:cNvCxnSpPr>
              <a:cxnSpLocks noChangeShapeType="1"/>
            </p:cNvCxnSpPr>
            <p:nvPr/>
          </p:nvCxnSpPr>
          <p:spPr bwMode="auto">
            <a:xfrm>
              <a:off x="8038" y="5688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99" name="直接连接符 145"/>
            <p:cNvCxnSpPr>
              <a:cxnSpLocks noChangeShapeType="1"/>
            </p:cNvCxnSpPr>
            <p:nvPr/>
          </p:nvCxnSpPr>
          <p:spPr bwMode="auto">
            <a:xfrm>
              <a:off x="3372" y="6709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00" name="直接连接符 145"/>
            <p:cNvCxnSpPr>
              <a:cxnSpLocks noChangeShapeType="1"/>
            </p:cNvCxnSpPr>
            <p:nvPr/>
          </p:nvCxnSpPr>
          <p:spPr bwMode="auto">
            <a:xfrm>
              <a:off x="10397" y="6709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01" name="直接连接符 145"/>
            <p:cNvCxnSpPr>
              <a:cxnSpLocks noChangeShapeType="1"/>
            </p:cNvCxnSpPr>
            <p:nvPr/>
          </p:nvCxnSpPr>
          <p:spPr bwMode="auto">
            <a:xfrm>
              <a:off x="5773" y="7685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02" name="直接连接符 145"/>
            <p:cNvCxnSpPr>
              <a:cxnSpLocks noChangeShapeType="1"/>
            </p:cNvCxnSpPr>
            <p:nvPr/>
          </p:nvCxnSpPr>
          <p:spPr bwMode="auto">
            <a:xfrm>
              <a:off x="980" y="8706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03" name="直接连接符 145"/>
            <p:cNvCxnSpPr>
              <a:cxnSpLocks noChangeShapeType="1"/>
            </p:cNvCxnSpPr>
            <p:nvPr/>
          </p:nvCxnSpPr>
          <p:spPr bwMode="auto">
            <a:xfrm>
              <a:off x="8038" y="8706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04" name="直接连接符 145"/>
            <p:cNvCxnSpPr>
              <a:cxnSpLocks noChangeShapeType="1"/>
            </p:cNvCxnSpPr>
            <p:nvPr/>
          </p:nvCxnSpPr>
          <p:spPr bwMode="auto">
            <a:xfrm>
              <a:off x="3372" y="9722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05" name="直接连接符 145"/>
            <p:cNvCxnSpPr>
              <a:cxnSpLocks noChangeShapeType="1"/>
            </p:cNvCxnSpPr>
            <p:nvPr/>
          </p:nvCxnSpPr>
          <p:spPr bwMode="auto">
            <a:xfrm>
              <a:off x="10397" y="9691"/>
              <a:ext cx="621" cy="472"/>
            </a:xfrm>
            <a:prstGeom prst="line">
              <a:avLst/>
            </a:prstGeom>
            <a:noFill/>
            <a:ln w="57150">
              <a:solidFill>
                <a:srgbClr val="009B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3" name="组合 95"/>
          <p:cNvGrpSpPr/>
          <p:nvPr/>
        </p:nvGrpSpPr>
        <p:grpSpPr bwMode="auto">
          <a:xfrm>
            <a:off x="8566150" y="803276"/>
            <a:ext cx="3079750" cy="2862263"/>
            <a:chOff x="7391330" y="908050"/>
            <a:chExt cx="1266099" cy="3540640"/>
          </a:xfrm>
        </p:grpSpPr>
        <p:sp>
          <p:nvSpPr>
            <p:cNvPr id="21707" name="TextBox 95"/>
            <p:cNvSpPr txBox="1">
              <a:spLocks noChangeArrowheads="1"/>
            </p:cNvSpPr>
            <p:nvPr/>
          </p:nvSpPr>
          <p:spPr bwMode="auto">
            <a:xfrm>
              <a:off x="7397143" y="908050"/>
              <a:ext cx="1213387" cy="228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0070C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又把</a:t>
              </a:r>
              <a:r>
                <a:rPr lang="en-US" altLang="zh-CN" sz="2000" b="1">
                  <a:solidFill>
                    <a:srgbClr val="0070C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r>
                <a:rPr lang="zh-CN" altLang="en-US" sz="2000" b="1">
                  <a:solidFill>
                    <a:srgbClr val="0070C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的倍数画去，但</a:t>
              </a:r>
              <a:r>
                <a:rPr lang="en-US" altLang="zh-CN" sz="2000" b="1">
                  <a:solidFill>
                    <a:srgbClr val="0070C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r>
                <a:rPr lang="zh-CN" altLang="en-US" sz="2000" b="1">
                  <a:solidFill>
                    <a:srgbClr val="0070C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除外，画掉的这些数都不是质数。</a:t>
              </a:r>
              <a:endParaRPr lang="en-US" altLang="zh-CN" sz="2000" b="1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5" name="矩形标注 94"/>
            <p:cNvSpPr/>
            <p:nvPr/>
          </p:nvSpPr>
          <p:spPr bwMode="auto">
            <a:xfrm>
              <a:off x="7391330" y="908050"/>
              <a:ext cx="1266099" cy="3540640"/>
            </a:xfrm>
            <a:prstGeom prst="wedgeRectCallout">
              <a:avLst>
                <a:gd name="adj1" fmla="val -9164"/>
                <a:gd name="adj2" fmla="val 6601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 bwMode="auto">
          <a:xfrm>
            <a:off x="3754439" y="1693863"/>
            <a:ext cx="454025" cy="4779962"/>
            <a:chOff x="5678" y="2667"/>
            <a:chExt cx="715" cy="7527"/>
          </a:xfrm>
        </p:grpSpPr>
        <p:cxnSp>
          <p:nvCxnSpPr>
            <p:cNvPr id="21710" name="直接连接符 145"/>
            <p:cNvCxnSpPr>
              <a:cxnSpLocks noChangeShapeType="1"/>
            </p:cNvCxnSpPr>
            <p:nvPr/>
          </p:nvCxnSpPr>
          <p:spPr bwMode="auto">
            <a:xfrm>
              <a:off x="5773" y="2667"/>
              <a:ext cx="621" cy="472"/>
            </a:xfrm>
            <a:prstGeom prst="line">
              <a:avLst/>
            </a:prstGeom>
            <a:noFill/>
            <a:ln w="57150">
              <a:solidFill>
                <a:srgbClr val="006D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11" name="直接连接符 145"/>
            <p:cNvCxnSpPr>
              <a:cxnSpLocks noChangeShapeType="1"/>
            </p:cNvCxnSpPr>
            <p:nvPr/>
          </p:nvCxnSpPr>
          <p:spPr bwMode="auto">
            <a:xfrm>
              <a:off x="5773" y="3670"/>
              <a:ext cx="621" cy="472"/>
            </a:xfrm>
            <a:prstGeom prst="line">
              <a:avLst/>
            </a:prstGeom>
            <a:noFill/>
            <a:ln w="57150">
              <a:solidFill>
                <a:srgbClr val="006D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12" name="直接连接符 145"/>
            <p:cNvCxnSpPr>
              <a:cxnSpLocks noChangeShapeType="1"/>
            </p:cNvCxnSpPr>
            <p:nvPr/>
          </p:nvCxnSpPr>
          <p:spPr bwMode="auto">
            <a:xfrm>
              <a:off x="5773" y="5687"/>
              <a:ext cx="621" cy="472"/>
            </a:xfrm>
            <a:prstGeom prst="line">
              <a:avLst/>
            </a:prstGeom>
            <a:noFill/>
            <a:ln w="57150">
              <a:solidFill>
                <a:srgbClr val="006D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13" name="直接连接符 145"/>
            <p:cNvCxnSpPr>
              <a:cxnSpLocks noChangeShapeType="1"/>
            </p:cNvCxnSpPr>
            <p:nvPr/>
          </p:nvCxnSpPr>
          <p:spPr bwMode="auto">
            <a:xfrm>
              <a:off x="5773" y="6709"/>
              <a:ext cx="621" cy="472"/>
            </a:xfrm>
            <a:prstGeom prst="line">
              <a:avLst/>
            </a:prstGeom>
            <a:noFill/>
            <a:ln w="57150">
              <a:solidFill>
                <a:srgbClr val="006D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14" name="直接连接符 145"/>
            <p:cNvCxnSpPr>
              <a:cxnSpLocks noChangeShapeType="1"/>
            </p:cNvCxnSpPr>
            <p:nvPr/>
          </p:nvCxnSpPr>
          <p:spPr bwMode="auto">
            <a:xfrm>
              <a:off x="5678" y="8706"/>
              <a:ext cx="621" cy="472"/>
            </a:xfrm>
            <a:prstGeom prst="line">
              <a:avLst/>
            </a:prstGeom>
            <a:noFill/>
            <a:ln w="57150">
              <a:solidFill>
                <a:srgbClr val="006D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15" name="直接连接符 145"/>
            <p:cNvCxnSpPr>
              <a:cxnSpLocks noChangeShapeType="1"/>
            </p:cNvCxnSpPr>
            <p:nvPr/>
          </p:nvCxnSpPr>
          <p:spPr bwMode="auto">
            <a:xfrm>
              <a:off x="5678" y="9722"/>
              <a:ext cx="621" cy="472"/>
            </a:xfrm>
            <a:prstGeom prst="line">
              <a:avLst/>
            </a:prstGeom>
            <a:noFill/>
            <a:ln w="57150">
              <a:solidFill>
                <a:srgbClr val="006D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组合 95"/>
          <p:cNvGrpSpPr/>
          <p:nvPr/>
        </p:nvGrpSpPr>
        <p:grpSpPr bwMode="auto">
          <a:xfrm>
            <a:off x="8566150" y="812801"/>
            <a:ext cx="3079750" cy="2862263"/>
            <a:chOff x="7391330" y="908050"/>
            <a:chExt cx="1266099" cy="3539342"/>
          </a:xfrm>
        </p:grpSpPr>
        <p:sp>
          <p:nvSpPr>
            <p:cNvPr id="21717" name="TextBox 95"/>
            <p:cNvSpPr txBox="1">
              <a:spLocks noChangeArrowheads="1"/>
            </p:cNvSpPr>
            <p:nvPr/>
          </p:nvSpPr>
          <p:spPr bwMode="auto">
            <a:xfrm>
              <a:off x="7397143" y="908050"/>
              <a:ext cx="1213387" cy="228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最后把</a:t>
              </a:r>
              <a:r>
                <a:rPr lang="en-US" altLang="zh-CN" sz="2000" b="1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r>
                <a:rPr lang="zh-CN" altLang="en-US" sz="2000" b="1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的倍数画去，但</a:t>
              </a:r>
              <a:r>
                <a:rPr lang="en-US" altLang="zh-CN" sz="2000" b="1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r>
                <a:rPr lang="zh-CN" altLang="en-US" sz="2000" b="1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除外，画掉的这些数都不是质数。</a:t>
              </a:r>
              <a:endParaRPr lang="en-US" altLang="zh-CN" sz="20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5" name="矩形标注 104"/>
            <p:cNvSpPr/>
            <p:nvPr/>
          </p:nvSpPr>
          <p:spPr bwMode="auto">
            <a:xfrm>
              <a:off x="7391330" y="908050"/>
              <a:ext cx="1266099" cy="3539342"/>
            </a:xfrm>
            <a:prstGeom prst="wedgeRectCallout">
              <a:avLst>
                <a:gd name="adj1" fmla="val -9164"/>
                <a:gd name="adj2" fmla="val 6601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 bwMode="auto">
          <a:xfrm>
            <a:off x="804863" y="2978151"/>
            <a:ext cx="6381750" cy="3495675"/>
            <a:chOff x="1033" y="4691"/>
            <a:chExt cx="10050" cy="5503"/>
          </a:xfrm>
        </p:grpSpPr>
        <p:cxnSp>
          <p:nvCxnSpPr>
            <p:cNvPr id="21720" name="直接连接符 145"/>
            <p:cNvCxnSpPr>
              <a:cxnSpLocks noChangeShapeType="1"/>
            </p:cNvCxnSpPr>
            <p:nvPr/>
          </p:nvCxnSpPr>
          <p:spPr bwMode="auto">
            <a:xfrm>
              <a:off x="10463" y="4691"/>
              <a:ext cx="621" cy="472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21" name="直接连接符 145"/>
            <p:cNvCxnSpPr>
              <a:cxnSpLocks noChangeShapeType="1"/>
            </p:cNvCxnSpPr>
            <p:nvPr/>
          </p:nvCxnSpPr>
          <p:spPr bwMode="auto">
            <a:xfrm>
              <a:off x="8038" y="7685"/>
              <a:ext cx="621" cy="472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22" name="直接连接符 145"/>
            <p:cNvCxnSpPr>
              <a:cxnSpLocks noChangeShapeType="1"/>
            </p:cNvCxnSpPr>
            <p:nvPr/>
          </p:nvCxnSpPr>
          <p:spPr bwMode="auto">
            <a:xfrm>
              <a:off x="1033" y="9722"/>
              <a:ext cx="621" cy="472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0" name="组合 95"/>
          <p:cNvGrpSpPr/>
          <p:nvPr/>
        </p:nvGrpSpPr>
        <p:grpSpPr bwMode="auto">
          <a:xfrm>
            <a:off x="8566151" y="928688"/>
            <a:ext cx="2366963" cy="1828800"/>
            <a:chOff x="7391328" y="908050"/>
            <a:chExt cx="1382383" cy="2262490"/>
          </a:xfrm>
        </p:grpSpPr>
        <p:sp>
          <p:nvSpPr>
            <p:cNvPr id="21724" name="TextBox 95"/>
            <p:cNvSpPr txBox="1">
              <a:spLocks noChangeArrowheads="1"/>
            </p:cNvSpPr>
            <p:nvPr/>
          </p:nvSpPr>
          <p:spPr bwMode="auto">
            <a:xfrm>
              <a:off x="7397261" y="908050"/>
              <a:ext cx="1376450" cy="152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画到几的倍数就可以了？</a:t>
              </a:r>
            </a:p>
          </p:txBody>
        </p:sp>
        <p:sp>
          <p:nvSpPr>
            <p:cNvPr id="112" name="矩形标注 111"/>
            <p:cNvSpPr/>
            <p:nvPr/>
          </p:nvSpPr>
          <p:spPr bwMode="auto">
            <a:xfrm>
              <a:off x="7391328" y="908050"/>
              <a:ext cx="1281323" cy="2262490"/>
            </a:xfrm>
            <a:prstGeom prst="wedgeRectCallout">
              <a:avLst>
                <a:gd name="adj1" fmla="val -9164"/>
                <a:gd name="adj2" fmla="val 6601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graphicFrame>
        <p:nvGraphicFramePr>
          <p:cNvPr id="3" name="Group 127"/>
          <p:cNvGraphicFramePr>
            <a:graphicFrameLocks noGrp="1"/>
          </p:cNvGraphicFramePr>
          <p:nvPr/>
        </p:nvGraphicFramePr>
        <p:xfrm>
          <a:off x="2306955" y="2218726"/>
          <a:ext cx="7302500" cy="3679825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5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文本框 256"/>
          <p:cNvSpPr txBox="1">
            <a:spLocks noChangeArrowheads="1"/>
          </p:cNvSpPr>
          <p:nvPr/>
        </p:nvSpPr>
        <p:spPr bwMode="auto">
          <a:xfrm>
            <a:off x="4145280" y="1600236"/>
            <a:ext cx="362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以内质数表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23926" y="2120900"/>
            <a:ext cx="10937875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制作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以内的质数表的方法：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）根据质数的意义直接找出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以内的质数，制成表格。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）用“筛选法”先画去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，再画去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以内的质数的所有倍数（它们本身除外），这样就能找出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以内的质数，最后制成表格。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pic>
        <p:nvPicPr>
          <p:cNvPr id="3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6" y="1594317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1250951" y="1564155"/>
            <a:ext cx="1927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3276600" y="1599080"/>
            <a:ext cx="546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两数之和的奇偶性</a:t>
            </a: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208088" y="2610317"/>
            <a:ext cx="10599738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奇数与偶数的和是奇数还是偶数？奇数与奇数的和是奇数还是偶数？偶数与偶数的和呢？</a:t>
            </a:r>
          </a:p>
        </p:txBody>
      </p:sp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371507"/>
            <a:ext cx="1485481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0"/>
          <p:cNvGrpSpPr/>
          <p:nvPr/>
        </p:nvGrpSpPr>
        <p:grpSpPr bwMode="auto">
          <a:xfrm>
            <a:off x="4247197" y="4379445"/>
            <a:ext cx="5176838" cy="879475"/>
            <a:chOff x="1694" y="2296"/>
            <a:chExt cx="1764" cy="1303"/>
          </a:xfrm>
        </p:grpSpPr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1694" y="2296"/>
              <a:ext cx="1761" cy="1303"/>
            </a:xfrm>
            <a:prstGeom prst="wedgeRoundRectCallout">
              <a:avLst>
                <a:gd name="adj1" fmla="val -54972"/>
                <a:gd name="adj2" fmla="val -23324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文本框 68"/>
            <p:cNvSpPr txBox="1">
              <a:spLocks noChangeArrowheads="1"/>
            </p:cNvSpPr>
            <p:nvPr/>
          </p:nvSpPr>
          <p:spPr bwMode="auto">
            <a:xfrm>
              <a:off x="1713" y="2332"/>
              <a:ext cx="1745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想一想，应该怎么做呢？</a:t>
              </a: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919163" y="2492842"/>
            <a:ext cx="987425" cy="754062"/>
            <a:chOff x="1277" y="3118"/>
            <a:chExt cx="1555" cy="1187"/>
          </a:xfrm>
        </p:grpSpPr>
        <p:pic>
          <p:nvPicPr>
            <p:cNvPr id="13" name="Picture 46" descr="U1ppt题号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阅读与理解</a:t>
            </a:r>
          </a:p>
        </p:txBody>
      </p:sp>
      <p:pic>
        <p:nvPicPr>
          <p:cNvPr id="3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7476" y="1370014"/>
            <a:ext cx="14599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0"/>
          <p:cNvGrpSpPr/>
          <p:nvPr/>
        </p:nvGrpSpPr>
        <p:grpSpPr bwMode="auto">
          <a:xfrm>
            <a:off x="2114550" y="1504952"/>
            <a:ext cx="5334000" cy="725488"/>
            <a:chOff x="1896" y="1528"/>
            <a:chExt cx="3360" cy="457"/>
          </a:xfrm>
        </p:grpSpPr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1899" y="1542"/>
              <a:ext cx="3298" cy="443"/>
            </a:xfrm>
            <a:prstGeom prst="wedgeRoundRectCallout">
              <a:avLst>
                <a:gd name="adj1" fmla="val 55102"/>
                <a:gd name="adj2" fmla="val -2200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文本框 22"/>
            <p:cNvSpPr txBox="1">
              <a:spLocks noChangeArrowheads="1"/>
            </p:cNvSpPr>
            <p:nvPr/>
          </p:nvSpPr>
          <p:spPr bwMode="auto">
            <a:xfrm>
              <a:off x="1896" y="1528"/>
              <a:ext cx="336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从题目中你知道了什么？</a:t>
              </a:r>
            </a:p>
          </p:txBody>
        </p:sp>
      </p:grpSp>
      <p:grpSp>
        <p:nvGrpSpPr>
          <p:cNvPr id="8" name="Group 47"/>
          <p:cNvGrpSpPr/>
          <p:nvPr/>
        </p:nvGrpSpPr>
        <p:grpSpPr bwMode="auto">
          <a:xfrm>
            <a:off x="2114550" y="2689227"/>
            <a:ext cx="5270500" cy="1051976"/>
            <a:chOff x="884" y="2575"/>
            <a:chExt cx="1633" cy="2100"/>
          </a:xfrm>
        </p:grpSpPr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884" y="2575"/>
              <a:ext cx="1624" cy="2100"/>
            </a:xfrm>
            <a:prstGeom prst="wedgeRoundRectCallout">
              <a:avLst>
                <a:gd name="adj1" fmla="val -57519"/>
                <a:gd name="adj2" fmla="val -1265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文本框 76"/>
            <p:cNvSpPr txBox="1">
              <a:spLocks noChangeArrowheads="1"/>
            </p:cNvSpPr>
            <p:nvPr/>
          </p:nvSpPr>
          <p:spPr bwMode="auto">
            <a:xfrm>
              <a:off x="886" y="2575"/>
              <a:ext cx="1631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题目让我们对奇数、偶数的和做一些探索。</a:t>
              </a:r>
            </a:p>
          </p:txBody>
        </p:sp>
      </p:grpSp>
      <p:pic>
        <p:nvPicPr>
          <p:cNvPr id="11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4" y="3182939"/>
            <a:ext cx="126195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流程图: 可选过程 11"/>
          <p:cNvSpPr/>
          <p:nvPr/>
        </p:nvSpPr>
        <p:spPr>
          <a:xfrm>
            <a:off x="6354764" y="2689226"/>
            <a:ext cx="4897437" cy="358616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3" name="Group 54"/>
          <p:cNvGrpSpPr/>
          <p:nvPr/>
        </p:nvGrpSpPr>
        <p:grpSpPr bwMode="auto">
          <a:xfrm>
            <a:off x="6354764" y="2905124"/>
            <a:ext cx="4681537" cy="895350"/>
            <a:chOff x="3351" y="2306"/>
            <a:chExt cx="2205" cy="564"/>
          </a:xfrm>
        </p:grpSpPr>
        <p:cxnSp>
          <p:nvCxnSpPr>
            <p:cNvPr id="14" name="直接连接符 7"/>
            <p:cNvCxnSpPr>
              <a:cxnSpLocks noChangeShapeType="1"/>
            </p:cNvCxnSpPr>
            <p:nvPr/>
          </p:nvCxnSpPr>
          <p:spPr bwMode="auto">
            <a:xfrm flipV="1">
              <a:off x="4739" y="2419"/>
              <a:ext cx="192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连接符 43"/>
            <p:cNvCxnSpPr>
              <a:cxnSpLocks noChangeShapeType="1"/>
            </p:cNvCxnSpPr>
            <p:nvPr/>
          </p:nvCxnSpPr>
          <p:spPr bwMode="auto">
            <a:xfrm>
              <a:off x="4739" y="2562"/>
              <a:ext cx="192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文本框 5"/>
            <p:cNvSpPr txBox="1">
              <a:spLocks noChangeArrowheads="1"/>
            </p:cNvSpPr>
            <p:nvPr/>
          </p:nvSpPr>
          <p:spPr bwMode="auto">
            <a:xfrm>
              <a:off x="3351" y="2374"/>
              <a:ext cx="16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奇数＋偶数＝</a:t>
              </a:r>
            </a:p>
          </p:txBody>
        </p:sp>
        <p:sp>
          <p:nvSpPr>
            <p:cNvPr id="17" name="文本框 44"/>
            <p:cNvSpPr txBox="1">
              <a:spLocks noChangeArrowheads="1"/>
            </p:cNvSpPr>
            <p:nvPr/>
          </p:nvSpPr>
          <p:spPr bwMode="auto">
            <a:xfrm>
              <a:off x="4941" y="2306"/>
              <a:ext cx="5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奇数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?</a:t>
              </a:r>
            </a:p>
          </p:txBody>
        </p:sp>
        <p:sp>
          <p:nvSpPr>
            <p:cNvPr id="18" name="文本框 51"/>
            <p:cNvSpPr txBox="1">
              <a:spLocks noChangeArrowheads="1"/>
            </p:cNvSpPr>
            <p:nvPr/>
          </p:nvSpPr>
          <p:spPr bwMode="auto">
            <a:xfrm>
              <a:off x="4931" y="2579"/>
              <a:ext cx="62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偶数？</a:t>
              </a:r>
            </a:p>
          </p:txBody>
        </p:sp>
      </p:grpSp>
      <p:grpSp>
        <p:nvGrpSpPr>
          <p:cNvPr id="19" name="Group 55"/>
          <p:cNvGrpSpPr/>
          <p:nvPr/>
        </p:nvGrpSpPr>
        <p:grpSpPr bwMode="auto">
          <a:xfrm>
            <a:off x="6399213" y="3984624"/>
            <a:ext cx="4367212" cy="965200"/>
            <a:chOff x="2896" y="2901"/>
            <a:chExt cx="2751" cy="608"/>
          </a:xfrm>
        </p:grpSpPr>
        <p:sp>
          <p:nvSpPr>
            <p:cNvPr id="20" name="文本框 52"/>
            <p:cNvSpPr txBox="1">
              <a:spLocks noChangeArrowheads="1"/>
            </p:cNvSpPr>
            <p:nvPr/>
          </p:nvSpPr>
          <p:spPr bwMode="auto">
            <a:xfrm>
              <a:off x="2896" y="2973"/>
              <a:ext cx="19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奇数＋奇数＝</a:t>
              </a:r>
            </a:p>
          </p:txBody>
        </p:sp>
        <p:cxnSp>
          <p:nvCxnSpPr>
            <p:cNvPr id="21" name="直接连接符 53"/>
            <p:cNvCxnSpPr>
              <a:cxnSpLocks noChangeShapeType="1"/>
            </p:cNvCxnSpPr>
            <p:nvPr/>
          </p:nvCxnSpPr>
          <p:spPr bwMode="auto">
            <a:xfrm flipV="1">
              <a:off x="4739" y="3013"/>
              <a:ext cx="192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直接连接符 54"/>
            <p:cNvCxnSpPr>
              <a:cxnSpLocks noChangeShapeType="1"/>
            </p:cNvCxnSpPr>
            <p:nvPr/>
          </p:nvCxnSpPr>
          <p:spPr bwMode="auto">
            <a:xfrm>
              <a:off x="4739" y="3156"/>
              <a:ext cx="192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文本框 55"/>
            <p:cNvSpPr txBox="1">
              <a:spLocks noChangeArrowheads="1"/>
            </p:cNvSpPr>
            <p:nvPr/>
          </p:nvSpPr>
          <p:spPr bwMode="auto">
            <a:xfrm>
              <a:off x="4941" y="2901"/>
              <a:ext cx="7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奇数？</a:t>
              </a:r>
            </a:p>
          </p:txBody>
        </p:sp>
        <p:sp>
          <p:nvSpPr>
            <p:cNvPr id="24" name="文本框 56"/>
            <p:cNvSpPr txBox="1">
              <a:spLocks noChangeArrowheads="1"/>
            </p:cNvSpPr>
            <p:nvPr/>
          </p:nvSpPr>
          <p:spPr bwMode="auto">
            <a:xfrm>
              <a:off x="4931" y="3218"/>
              <a:ext cx="7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偶数？</a:t>
              </a:r>
            </a:p>
          </p:txBody>
        </p:sp>
      </p:grpSp>
      <p:grpSp>
        <p:nvGrpSpPr>
          <p:cNvPr id="25" name="Group 56"/>
          <p:cNvGrpSpPr/>
          <p:nvPr/>
        </p:nvGrpSpPr>
        <p:grpSpPr bwMode="auto">
          <a:xfrm>
            <a:off x="6418264" y="5045073"/>
            <a:ext cx="4541837" cy="895350"/>
            <a:chOff x="2884" y="3495"/>
            <a:chExt cx="2861" cy="564"/>
          </a:xfrm>
        </p:grpSpPr>
        <p:sp>
          <p:nvSpPr>
            <p:cNvPr id="26" name="文本框 57"/>
            <p:cNvSpPr txBox="1">
              <a:spLocks noChangeArrowheads="1"/>
            </p:cNvSpPr>
            <p:nvPr/>
          </p:nvSpPr>
          <p:spPr bwMode="auto">
            <a:xfrm>
              <a:off x="2884" y="3571"/>
              <a:ext cx="20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偶数＋偶数＝</a:t>
              </a:r>
            </a:p>
          </p:txBody>
        </p:sp>
        <p:cxnSp>
          <p:nvCxnSpPr>
            <p:cNvPr id="27" name="直接连接符 61"/>
            <p:cNvCxnSpPr>
              <a:cxnSpLocks noChangeShapeType="1"/>
            </p:cNvCxnSpPr>
            <p:nvPr/>
          </p:nvCxnSpPr>
          <p:spPr bwMode="auto">
            <a:xfrm flipV="1">
              <a:off x="4739" y="3608"/>
              <a:ext cx="192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接连接符 71"/>
            <p:cNvCxnSpPr>
              <a:cxnSpLocks noChangeShapeType="1"/>
            </p:cNvCxnSpPr>
            <p:nvPr/>
          </p:nvCxnSpPr>
          <p:spPr bwMode="auto">
            <a:xfrm>
              <a:off x="4739" y="3751"/>
              <a:ext cx="192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文本框 73"/>
            <p:cNvSpPr txBox="1">
              <a:spLocks noChangeArrowheads="1"/>
            </p:cNvSpPr>
            <p:nvPr/>
          </p:nvSpPr>
          <p:spPr bwMode="auto">
            <a:xfrm>
              <a:off x="4941" y="3495"/>
              <a:ext cx="8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奇数？</a:t>
              </a:r>
            </a:p>
          </p:txBody>
        </p:sp>
        <p:sp>
          <p:nvSpPr>
            <p:cNvPr id="30" name="文本框 75"/>
            <p:cNvSpPr txBox="1">
              <a:spLocks noChangeArrowheads="1"/>
            </p:cNvSpPr>
            <p:nvPr/>
          </p:nvSpPr>
          <p:spPr bwMode="auto">
            <a:xfrm>
              <a:off x="4931" y="3768"/>
              <a:ext cx="8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偶数？</a:t>
              </a:r>
            </a:p>
          </p:txBody>
        </p:sp>
      </p:grpSp>
      <p:pic>
        <p:nvPicPr>
          <p:cNvPr id="31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11" y="3155097"/>
            <a:ext cx="14524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52"/>
          <p:cNvGrpSpPr/>
          <p:nvPr/>
        </p:nvGrpSpPr>
        <p:grpSpPr bwMode="auto">
          <a:xfrm>
            <a:off x="911225" y="2676526"/>
            <a:ext cx="3240088" cy="1123949"/>
            <a:chOff x="2190" y="2193"/>
            <a:chExt cx="1873" cy="1513"/>
          </a:xfrm>
        </p:grpSpPr>
        <p:sp>
          <p:nvSpPr>
            <p:cNvPr id="33" name="AutoShape 27"/>
            <p:cNvSpPr>
              <a:spLocks noChangeArrowheads="1"/>
            </p:cNvSpPr>
            <p:nvPr/>
          </p:nvSpPr>
          <p:spPr bwMode="auto">
            <a:xfrm>
              <a:off x="2200" y="2205"/>
              <a:ext cx="1808" cy="1501"/>
            </a:xfrm>
            <a:prstGeom prst="wedgeRoundRectCallout">
              <a:avLst>
                <a:gd name="adj1" fmla="val 70639"/>
                <a:gd name="adj2" fmla="val -991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" name="文本框 22"/>
            <p:cNvSpPr txBox="1">
              <a:spLocks noChangeArrowheads="1"/>
            </p:cNvSpPr>
            <p:nvPr/>
          </p:nvSpPr>
          <p:spPr bwMode="auto">
            <a:xfrm>
              <a:off x="2190" y="2193"/>
              <a:ext cx="1873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我把问题表示成这样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  <a:endPara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分析与解答</a:t>
            </a:r>
          </a:p>
        </p:txBody>
      </p:sp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7115" y="2033531"/>
            <a:ext cx="1887537" cy="233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2"/>
          <p:cNvGrpSpPr/>
          <p:nvPr/>
        </p:nvGrpSpPr>
        <p:grpSpPr bwMode="auto">
          <a:xfrm>
            <a:off x="3406776" y="1893887"/>
            <a:ext cx="6791325" cy="1535113"/>
            <a:chOff x="1066" y="1967"/>
            <a:chExt cx="2743" cy="1149"/>
          </a:xfrm>
        </p:grpSpPr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1066" y="2016"/>
              <a:ext cx="2743" cy="1100"/>
            </a:xfrm>
            <a:prstGeom prst="wedgeRoundRectCallout">
              <a:avLst>
                <a:gd name="adj1" fmla="val -55130"/>
                <a:gd name="adj2" fmla="val -1898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文本框 76"/>
            <p:cNvSpPr txBox="1">
              <a:spLocks noChangeArrowheads="1"/>
            </p:cNvSpPr>
            <p:nvPr/>
          </p:nvSpPr>
          <p:spPr bwMode="auto">
            <a:xfrm>
              <a:off x="1088" y="1967"/>
              <a:ext cx="2721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我随便找几个奇数、偶数，加起来看一看。</a:t>
              </a:r>
            </a:p>
          </p:txBody>
        </p:sp>
      </p:grp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3642360" y="3632200"/>
            <a:ext cx="5614988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奇数：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 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  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 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偶数：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</a:t>
            </a:r>
            <a:endParaRPr lang="zh-CN" altLang="en-US" sz="24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660400" y="2247106"/>
            <a:ext cx="1057275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理解质数、合数的意义，知道它们之间的联系和区别。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掌握质数和合数的判断方法，能正确地判断一个数是质数还是合数。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分析与解答</a:t>
            </a:r>
          </a:p>
        </p:txBody>
      </p:sp>
      <p:grpSp>
        <p:nvGrpSpPr>
          <p:cNvPr id="9" name="组合 86"/>
          <p:cNvGrpSpPr/>
          <p:nvPr/>
        </p:nvGrpSpPr>
        <p:grpSpPr bwMode="auto">
          <a:xfrm>
            <a:off x="1601154" y="1452858"/>
            <a:ext cx="8207375" cy="525166"/>
            <a:chOff x="1752674" y="2636366"/>
            <a:chExt cx="5565022" cy="525820"/>
          </a:xfrm>
        </p:grpSpPr>
        <p:sp>
          <p:nvSpPr>
            <p:cNvPr id="10" name="文本框 22"/>
            <p:cNvSpPr txBox="1">
              <a:spLocks noChangeArrowheads="1"/>
            </p:cNvSpPr>
            <p:nvPr/>
          </p:nvSpPr>
          <p:spPr bwMode="auto">
            <a:xfrm>
              <a:off x="1752674" y="2647495"/>
              <a:ext cx="4799951" cy="51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13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，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15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，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17</a:t>
              </a:r>
              <a:endPara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文本框 22"/>
            <p:cNvSpPr txBox="1">
              <a:spLocks noChangeArrowheads="1"/>
            </p:cNvSpPr>
            <p:nvPr/>
          </p:nvSpPr>
          <p:spPr bwMode="auto">
            <a:xfrm>
              <a:off x="6447690" y="2636366"/>
              <a:ext cx="870006" cy="51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</a:p>
          </p:txBody>
        </p:sp>
      </p:grp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6703378" y="4637387"/>
            <a:ext cx="4081462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奇数＋奇数＝偶数</a:t>
            </a: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1601154" y="4637387"/>
            <a:ext cx="40544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奇数＋偶数＝奇数</a:t>
            </a:r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1601153" y="5620049"/>
            <a:ext cx="4379912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偶数＋偶数＝偶数</a:t>
            </a:r>
          </a:p>
        </p:txBody>
      </p:sp>
      <p:grpSp>
        <p:nvGrpSpPr>
          <p:cNvPr id="15" name="组合 87"/>
          <p:cNvGrpSpPr/>
          <p:nvPr/>
        </p:nvGrpSpPr>
        <p:grpSpPr bwMode="auto">
          <a:xfrm>
            <a:off x="1601154" y="2494260"/>
            <a:ext cx="8207375" cy="531345"/>
            <a:chOff x="1577718" y="3056757"/>
            <a:chExt cx="5663780" cy="531878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1577718" y="3056757"/>
              <a:ext cx="5054225" cy="51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，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16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，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11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endPara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文本框 22"/>
            <p:cNvSpPr txBox="1">
              <a:spLocks noChangeArrowheads="1"/>
            </p:cNvSpPr>
            <p:nvPr/>
          </p:nvSpPr>
          <p:spPr bwMode="auto">
            <a:xfrm>
              <a:off x="6371492" y="3074069"/>
              <a:ext cx="870006" cy="51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</a:p>
          </p:txBody>
        </p:sp>
      </p:grpSp>
      <p:grpSp>
        <p:nvGrpSpPr>
          <p:cNvPr id="18" name="组合 90"/>
          <p:cNvGrpSpPr/>
          <p:nvPr/>
        </p:nvGrpSpPr>
        <p:grpSpPr bwMode="auto">
          <a:xfrm>
            <a:off x="1601154" y="3535659"/>
            <a:ext cx="9032875" cy="514268"/>
            <a:chOff x="1752673" y="2742508"/>
            <a:chExt cx="6650011" cy="515098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1752673" y="2742508"/>
              <a:ext cx="6042701" cy="51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，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32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，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24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44</a:t>
              </a:r>
              <a:endPara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7532678" y="2742726"/>
              <a:ext cx="870006" cy="51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pic>
        <p:nvPicPr>
          <p:cNvPr id="3" name="Picture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4" y="1552520"/>
            <a:ext cx="1695806" cy="21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4"/>
          <p:cNvGrpSpPr/>
          <p:nvPr/>
        </p:nvGrpSpPr>
        <p:grpSpPr bwMode="auto">
          <a:xfrm>
            <a:off x="2292350" y="1552520"/>
            <a:ext cx="2933700" cy="2084387"/>
            <a:chOff x="3962416" y="742999"/>
            <a:chExt cx="4119085" cy="2084014"/>
          </a:xfrm>
        </p:grpSpPr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3962416" y="757604"/>
              <a:ext cx="4119085" cy="2069409"/>
            </a:xfrm>
            <a:prstGeom prst="wedgeRoundRectCallout">
              <a:avLst>
                <a:gd name="adj1" fmla="val -56819"/>
                <a:gd name="adj2" fmla="val -1379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文本框 22"/>
            <p:cNvSpPr txBox="1">
              <a:spLocks noChangeArrowheads="1"/>
            </p:cNvSpPr>
            <p:nvPr/>
          </p:nvSpPr>
          <p:spPr bwMode="auto">
            <a:xfrm>
              <a:off x="4089911" y="742999"/>
              <a:ext cx="3990698" cy="957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奇数除以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余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，偶数除以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没有余数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。</a:t>
              </a:r>
              <a:endPara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8" name="Group 73"/>
          <p:cNvGrpSpPr/>
          <p:nvPr/>
        </p:nvGrpSpPr>
        <p:grpSpPr bwMode="auto">
          <a:xfrm>
            <a:off x="5486401" y="2919356"/>
            <a:ext cx="8137525" cy="890438"/>
            <a:chOff x="1159" y="2355"/>
            <a:chExt cx="4075" cy="417"/>
          </a:xfrm>
        </p:grpSpPr>
        <p:sp>
          <p:nvSpPr>
            <p:cNvPr id="9" name="文本框 22"/>
            <p:cNvSpPr txBox="1">
              <a:spLocks noChangeArrowheads="1"/>
            </p:cNvSpPr>
            <p:nvPr/>
          </p:nvSpPr>
          <p:spPr bwMode="auto">
            <a:xfrm>
              <a:off x="1159" y="2372"/>
              <a:ext cx="806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奇数：</a:t>
              </a:r>
            </a:p>
          </p:txBody>
        </p:sp>
        <p:sp>
          <p:nvSpPr>
            <p:cNvPr id="10" name="矩形 1"/>
            <p:cNvSpPr>
              <a:spLocks noChangeArrowheads="1"/>
            </p:cNvSpPr>
            <p:nvPr/>
          </p:nvSpPr>
          <p:spPr bwMode="auto">
            <a:xfrm>
              <a:off x="1876" y="2563"/>
              <a:ext cx="208" cy="208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1" name="Group 71"/>
            <p:cNvGrpSpPr/>
            <p:nvPr/>
          </p:nvGrpSpPr>
          <p:grpSpPr bwMode="auto">
            <a:xfrm>
              <a:off x="2447" y="2357"/>
              <a:ext cx="415" cy="414"/>
              <a:chOff x="2447" y="2357"/>
              <a:chExt cx="415" cy="414"/>
            </a:xfrm>
          </p:grpSpPr>
          <p:sp>
            <p:nvSpPr>
              <p:cNvPr id="19" name="矩形 36"/>
              <p:cNvSpPr>
                <a:spLocks noChangeArrowheads="1"/>
              </p:cNvSpPr>
              <p:nvPr/>
            </p:nvSpPr>
            <p:spPr bwMode="auto">
              <a:xfrm>
                <a:off x="2447" y="2357"/>
                <a:ext cx="208" cy="207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" name="矩形 37"/>
              <p:cNvSpPr>
                <a:spLocks noChangeArrowheads="1"/>
              </p:cNvSpPr>
              <p:nvPr/>
            </p:nvSpPr>
            <p:spPr bwMode="auto">
              <a:xfrm>
                <a:off x="2447" y="2564"/>
                <a:ext cx="208" cy="207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" name="矩形 43"/>
              <p:cNvSpPr>
                <a:spLocks noChangeArrowheads="1"/>
              </p:cNvSpPr>
              <p:nvPr/>
            </p:nvSpPr>
            <p:spPr bwMode="auto">
              <a:xfrm>
                <a:off x="2654" y="2564"/>
                <a:ext cx="208" cy="20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2" name="Group 72"/>
            <p:cNvGrpSpPr/>
            <p:nvPr/>
          </p:nvGrpSpPr>
          <p:grpSpPr bwMode="auto">
            <a:xfrm>
              <a:off x="3078" y="2355"/>
              <a:ext cx="622" cy="417"/>
              <a:chOff x="3078" y="2355"/>
              <a:chExt cx="622" cy="417"/>
            </a:xfrm>
          </p:grpSpPr>
          <p:sp>
            <p:nvSpPr>
              <p:cNvPr id="14" name="矩形 80"/>
              <p:cNvSpPr>
                <a:spLocks noChangeArrowheads="1"/>
              </p:cNvSpPr>
              <p:nvPr/>
            </p:nvSpPr>
            <p:spPr bwMode="auto">
              <a:xfrm>
                <a:off x="3078" y="2355"/>
                <a:ext cx="207" cy="207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" name="矩形 81"/>
              <p:cNvSpPr>
                <a:spLocks noChangeArrowheads="1"/>
              </p:cNvSpPr>
              <p:nvPr/>
            </p:nvSpPr>
            <p:spPr bwMode="auto">
              <a:xfrm>
                <a:off x="3078" y="2563"/>
                <a:ext cx="207" cy="207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" name="矩形 78"/>
              <p:cNvSpPr>
                <a:spLocks noChangeArrowheads="1"/>
              </p:cNvSpPr>
              <p:nvPr/>
            </p:nvSpPr>
            <p:spPr bwMode="auto">
              <a:xfrm>
                <a:off x="3285" y="2355"/>
                <a:ext cx="207" cy="207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" name="矩形 79"/>
              <p:cNvSpPr>
                <a:spLocks noChangeArrowheads="1"/>
              </p:cNvSpPr>
              <p:nvPr/>
            </p:nvSpPr>
            <p:spPr bwMode="auto">
              <a:xfrm>
                <a:off x="3285" y="2563"/>
                <a:ext cx="207" cy="207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" name="矩形 82"/>
              <p:cNvSpPr>
                <a:spLocks noChangeArrowheads="1"/>
              </p:cNvSpPr>
              <p:nvPr/>
            </p:nvSpPr>
            <p:spPr bwMode="auto">
              <a:xfrm>
                <a:off x="3492" y="2564"/>
                <a:ext cx="208" cy="208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3744" y="2511"/>
              <a:ext cx="149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</a:p>
          </p:txBody>
        </p:sp>
      </p:grpSp>
      <p:grpSp>
        <p:nvGrpSpPr>
          <p:cNvPr id="22" name="Group 78"/>
          <p:cNvGrpSpPr/>
          <p:nvPr/>
        </p:nvGrpSpPr>
        <p:grpSpPr bwMode="auto">
          <a:xfrm>
            <a:off x="5473701" y="1636651"/>
            <a:ext cx="7394575" cy="890078"/>
            <a:chOff x="1145" y="2956"/>
            <a:chExt cx="3703" cy="417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1145" y="2971"/>
              <a:ext cx="822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偶数：</a:t>
              </a:r>
            </a:p>
          </p:txBody>
        </p:sp>
        <p:grpSp>
          <p:nvGrpSpPr>
            <p:cNvPr id="24" name="Group 75"/>
            <p:cNvGrpSpPr/>
            <p:nvPr/>
          </p:nvGrpSpPr>
          <p:grpSpPr bwMode="auto">
            <a:xfrm>
              <a:off x="1875" y="2956"/>
              <a:ext cx="208" cy="417"/>
              <a:chOff x="1875" y="2956"/>
              <a:chExt cx="208" cy="417"/>
            </a:xfrm>
          </p:grpSpPr>
          <p:sp>
            <p:nvSpPr>
              <p:cNvPr id="38" name="矩形 27"/>
              <p:cNvSpPr>
                <a:spLocks noChangeArrowheads="1"/>
              </p:cNvSpPr>
              <p:nvPr/>
            </p:nvSpPr>
            <p:spPr bwMode="auto">
              <a:xfrm>
                <a:off x="1875" y="2956"/>
                <a:ext cx="208" cy="208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矩形 28"/>
              <p:cNvSpPr>
                <a:spLocks noChangeArrowheads="1"/>
              </p:cNvSpPr>
              <p:nvPr/>
            </p:nvSpPr>
            <p:spPr bwMode="auto">
              <a:xfrm>
                <a:off x="1875" y="3165"/>
                <a:ext cx="208" cy="208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5" name="Group 76"/>
            <p:cNvGrpSpPr/>
            <p:nvPr/>
          </p:nvGrpSpPr>
          <p:grpSpPr bwMode="auto">
            <a:xfrm>
              <a:off x="2425" y="2958"/>
              <a:ext cx="415" cy="415"/>
              <a:chOff x="2425" y="2958"/>
              <a:chExt cx="415" cy="415"/>
            </a:xfrm>
          </p:grpSpPr>
          <p:sp>
            <p:nvSpPr>
              <p:cNvPr id="34" name="矩形 31"/>
              <p:cNvSpPr>
                <a:spLocks noChangeArrowheads="1"/>
              </p:cNvSpPr>
              <p:nvPr/>
            </p:nvSpPr>
            <p:spPr bwMode="auto">
              <a:xfrm>
                <a:off x="2425" y="2958"/>
                <a:ext cx="208" cy="208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 32"/>
              <p:cNvSpPr>
                <a:spLocks noChangeArrowheads="1"/>
              </p:cNvSpPr>
              <p:nvPr/>
            </p:nvSpPr>
            <p:spPr bwMode="auto">
              <a:xfrm>
                <a:off x="2425" y="3165"/>
                <a:ext cx="208" cy="208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" name="矩形 51"/>
              <p:cNvSpPr>
                <a:spLocks noChangeArrowheads="1"/>
              </p:cNvSpPr>
              <p:nvPr/>
            </p:nvSpPr>
            <p:spPr bwMode="auto">
              <a:xfrm>
                <a:off x="2632" y="2958"/>
                <a:ext cx="208" cy="208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52"/>
              <p:cNvSpPr>
                <a:spLocks noChangeArrowheads="1"/>
              </p:cNvSpPr>
              <p:nvPr/>
            </p:nvSpPr>
            <p:spPr bwMode="auto">
              <a:xfrm>
                <a:off x="2632" y="3165"/>
                <a:ext cx="208" cy="208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6" name="Group 77"/>
            <p:cNvGrpSpPr/>
            <p:nvPr/>
          </p:nvGrpSpPr>
          <p:grpSpPr bwMode="auto">
            <a:xfrm>
              <a:off x="3085" y="2958"/>
              <a:ext cx="624" cy="415"/>
              <a:chOff x="3085" y="2958"/>
              <a:chExt cx="624" cy="415"/>
            </a:xfrm>
          </p:grpSpPr>
          <p:sp>
            <p:nvSpPr>
              <p:cNvPr id="28" name="矩形 61"/>
              <p:cNvSpPr>
                <a:spLocks noChangeArrowheads="1"/>
              </p:cNvSpPr>
              <p:nvPr/>
            </p:nvSpPr>
            <p:spPr bwMode="auto">
              <a:xfrm>
                <a:off x="3085" y="2958"/>
                <a:ext cx="208" cy="208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" name="矩形 63"/>
              <p:cNvSpPr>
                <a:spLocks noChangeArrowheads="1"/>
              </p:cNvSpPr>
              <p:nvPr/>
            </p:nvSpPr>
            <p:spPr bwMode="auto">
              <a:xfrm>
                <a:off x="3085" y="3165"/>
                <a:ext cx="208" cy="208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" name="矩形 56"/>
              <p:cNvSpPr>
                <a:spLocks noChangeArrowheads="1"/>
              </p:cNvSpPr>
              <p:nvPr/>
            </p:nvSpPr>
            <p:spPr bwMode="auto">
              <a:xfrm>
                <a:off x="3293" y="2958"/>
                <a:ext cx="208" cy="208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" name="矩形 57"/>
              <p:cNvSpPr>
                <a:spLocks noChangeArrowheads="1"/>
              </p:cNvSpPr>
              <p:nvPr/>
            </p:nvSpPr>
            <p:spPr bwMode="auto">
              <a:xfrm>
                <a:off x="3293" y="3165"/>
                <a:ext cx="208" cy="208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" name="矩形 65"/>
              <p:cNvSpPr>
                <a:spLocks noChangeArrowheads="1"/>
              </p:cNvSpPr>
              <p:nvPr/>
            </p:nvSpPr>
            <p:spPr bwMode="auto">
              <a:xfrm>
                <a:off x="3501" y="2958"/>
                <a:ext cx="208" cy="208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" name="矩形 66"/>
              <p:cNvSpPr>
                <a:spLocks noChangeArrowheads="1"/>
              </p:cNvSpPr>
              <p:nvPr/>
            </p:nvSpPr>
            <p:spPr bwMode="auto">
              <a:xfrm>
                <a:off x="3501" y="3165"/>
                <a:ext cx="208" cy="208"/>
              </a:xfrm>
              <a:prstGeom prst="rect">
                <a:avLst/>
              </a:prstGeom>
              <a:solidFill>
                <a:srgbClr val="72BFC5">
                  <a:alpha val="50195"/>
                </a:srgb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7" name="文本框 22"/>
            <p:cNvSpPr txBox="1">
              <a:spLocks noChangeArrowheads="1"/>
            </p:cNvSpPr>
            <p:nvPr/>
          </p:nvSpPr>
          <p:spPr bwMode="auto">
            <a:xfrm>
              <a:off x="3781" y="3107"/>
              <a:ext cx="106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</a:p>
          </p:txBody>
        </p:sp>
      </p:grpSp>
      <p:sp>
        <p:nvSpPr>
          <p:cNvPr id="40" name="文本框 22"/>
          <p:cNvSpPr txBox="1">
            <a:spLocks noChangeArrowheads="1"/>
          </p:cNvSpPr>
          <p:nvPr/>
        </p:nvSpPr>
        <p:spPr bwMode="auto">
          <a:xfrm>
            <a:off x="1849439" y="4195836"/>
            <a:ext cx="8205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奇数加偶数的和除以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还余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，所以，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43308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奇数＋偶数＝奇数。</a:t>
            </a:r>
          </a:p>
        </p:txBody>
      </p:sp>
      <p:sp>
        <p:nvSpPr>
          <p:cNvPr id="41" name="文本框 22"/>
          <p:cNvSpPr txBox="1">
            <a:spLocks noChangeArrowheads="1"/>
          </p:cNvSpPr>
          <p:nvPr/>
        </p:nvSpPr>
        <p:spPr bwMode="auto">
          <a:xfrm>
            <a:off x="1849439" y="5082233"/>
            <a:ext cx="8205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奇数加奇数的和除以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没有余数，所以，</a:t>
            </a:r>
            <a:r>
              <a:rPr lang="zh-CN" altLang="en-US" sz="2400" b="1">
                <a:solidFill>
                  <a:srgbClr val="F43308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奇数＋奇数＝偶数。</a:t>
            </a:r>
          </a:p>
        </p:txBody>
      </p:sp>
      <p:sp>
        <p:nvSpPr>
          <p:cNvPr id="42" name="文本框 22"/>
          <p:cNvSpPr txBox="1">
            <a:spLocks noChangeArrowheads="1"/>
          </p:cNvSpPr>
          <p:nvPr/>
        </p:nvSpPr>
        <p:spPr bwMode="auto">
          <a:xfrm>
            <a:off x="1849439" y="5599297"/>
            <a:ext cx="825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偶数加偶数的和除以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没有余数，所以，</a:t>
            </a:r>
            <a:r>
              <a:rPr lang="zh-CN" altLang="en-US" sz="2400" b="1" dirty="0">
                <a:solidFill>
                  <a:srgbClr val="F43308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偶数＋偶数＝偶数。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回顾与反思</a:t>
            </a:r>
          </a:p>
        </p:txBody>
      </p:sp>
      <p:sp>
        <p:nvSpPr>
          <p:cNvPr id="3" name="文本框 22"/>
          <p:cNvSpPr txBox="1">
            <a:spLocks noChangeArrowheads="1"/>
          </p:cNvSpPr>
          <p:nvPr/>
        </p:nvSpPr>
        <p:spPr bwMode="auto">
          <a:xfrm>
            <a:off x="6607176" y="1481139"/>
            <a:ext cx="428942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奇数＋奇数＝偶数</a:t>
            </a:r>
          </a:p>
        </p:txBody>
      </p:sp>
      <p:sp>
        <p:nvSpPr>
          <p:cNvPr id="4" name="文本框 22"/>
          <p:cNvSpPr txBox="1">
            <a:spLocks noChangeArrowheads="1"/>
          </p:cNvSpPr>
          <p:nvPr/>
        </p:nvSpPr>
        <p:spPr bwMode="auto">
          <a:xfrm>
            <a:off x="1497014" y="1481139"/>
            <a:ext cx="437673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奇数＋偶数＝奇数</a:t>
            </a: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497013" y="2355851"/>
            <a:ext cx="425450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偶数＋偶数＝偶数</a:t>
            </a:r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807" y="3014665"/>
            <a:ext cx="1863679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9"/>
          <p:cNvGrpSpPr/>
          <p:nvPr/>
        </p:nvGrpSpPr>
        <p:grpSpPr bwMode="auto">
          <a:xfrm>
            <a:off x="5190809" y="2838443"/>
            <a:ext cx="4200525" cy="760413"/>
            <a:chOff x="2588" y="1879"/>
            <a:chExt cx="1929" cy="600"/>
          </a:xfrm>
        </p:grpSpPr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2588" y="1933"/>
              <a:ext cx="1856" cy="546"/>
            </a:xfrm>
            <a:prstGeom prst="wedgeRoundRectCallout">
              <a:avLst>
                <a:gd name="adj1" fmla="val 58847"/>
                <a:gd name="adj2" fmla="val -12333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66CC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文本框 68"/>
            <p:cNvSpPr txBox="1">
              <a:spLocks noChangeArrowheads="1"/>
            </p:cNvSpPr>
            <p:nvPr/>
          </p:nvSpPr>
          <p:spPr bwMode="auto">
            <a:xfrm>
              <a:off x="2612" y="1879"/>
              <a:ext cx="190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这个结论正确吗？</a:t>
              </a:r>
            </a:p>
          </p:txBody>
        </p:sp>
      </p:grpSp>
      <p:grpSp>
        <p:nvGrpSpPr>
          <p:cNvPr id="11" name="组合 58"/>
          <p:cNvGrpSpPr/>
          <p:nvPr/>
        </p:nvGrpSpPr>
        <p:grpSpPr bwMode="auto">
          <a:xfrm>
            <a:off x="4591050" y="4316414"/>
            <a:ext cx="4495800" cy="803275"/>
            <a:chOff x="4614533" y="3778659"/>
            <a:chExt cx="2880320" cy="803027"/>
          </a:xfrm>
        </p:grpSpPr>
        <p:sp>
          <p:nvSpPr>
            <p:cNvPr id="12" name="流程图: 终止 11"/>
            <p:cNvSpPr/>
            <p:nvPr/>
          </p:nvSpPr>
          <p:spPr bwMode="auto">
            <a:xfrm>
              <a:off x="4614533" y="3778659"/>
              <a:ext cx="2880320" cy="803027"/>
            </a:xfrm>
            <a:prstGeom prst="flowChartTerminator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文本框 4"/>
            <p:cNvSpPr txBox="1">
              <a:spLocks noChangeArrowheads="1"/>
            </p:cNvSpPr>
            <p:nvPr/>
          </p:nvSpPr>
          <p:spPr bwMode="auto">
            <a:xfrm>
              <a:off x="4710774" y="3934168"/>
              <a:ext cx="2657342" cy="46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534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319</a:t>
              </a: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853</a:t>
              </a:r>
              <a:endPara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4484689" y="5529264"/>
            <a:ext cx="620712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所以，奇数＋偶数＝奇数</a:t>
            </a:r>
          </a:p>
        </p:txBody>
      </p:sp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90" y="4751275"/>
            <a:ext cx="1148590" cy="165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5"/>
          <p:cNvGrpSpPr/>
          <p:nvPr/>
        </p:nvGrpSpPr>
        <p:grpSpPr bwMode="auto">
          <a:xfrm>
            <a:off x="804864" y="3121026"/>
            <a:ext cx="3679825" cy="1419225"/>
            <a:chOff x="581" y="2614"/>
            <a:chExt cx="2318" cy="894"/>
          </a:xfrm>
        </p:grpSpPr>
        <p:sp>
          <p:nvSpPr>
            <p:cNvPr id="17" name="AutoShape 27"/>
            <p:cNvSpPr>
              <a:spLocks noChangeArrowheads="1"/>
            </p:cNvSpPr>
            <p:nvPr/>
          </p:nvSpPr>
          <p:spPr bwMode="auto">
            <a:xfrm>
              <a:off x="581" y="2651"/>
              <a:ext cx="2318" cy="857"/>
            </a:xfrm>
            <a:prstGeom prst="wedgeRoundRectCallout">
              <a:avLst>
                <a:gd name="adj1" fmla="val -14384"/>
                <a:gd name="adj2" fmla="val 6110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66CC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文本框 68"/>
            <p:cNvSpPr txBox="1">
              <a:spLocks noChangeArrowheads="1"/>
            </p:cNvSpPr>
            <p:nvPr/>
          </p:nvSpPr>
          <p:spPr bwMode="auto">
            <a:xfrm>
              <a:off x="612" y="2614"/>
              <a:ext cx="2214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我可以再找一些大数试一试。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53465" y="2085976"/>
            <a:ext cx="10937875" cy="23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两数之和的奇偶性：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奇数＋奇数＝偶数，奇数＋偶数＝奇数，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偶数＋偶数＝偶数。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906462" y="2117091"/>
            <a:ext cx="10379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不计算，判断下面各算式的结果是奇数还是偶数。</a:t>
            </a: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2265043" y="3056625"/>
            <a:ext cx="9639300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188＋213（        ）    265＋791（         ）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124＋618（        ）    444－139（         ）</a:t>
            </a:r>
          </a:p>
        </p:txBody>
      </p:sp>
      <p:sp>
        <p:nvSpPr>
          <p:cNvPr id="15" name="文本框 22"/>
          <p:cNvSpPr txBox="1">
            <a:spLocks noChangeArrowheads="1"/>
          </p:cNvSpPr>
          <p:nvPr/>
        </p:nvSpPr>
        <p:spPr bwMode="auto">
          <a:xfrm>
            <a:off x="3727408" y="3215276"/>
            <a:ext cx="1274763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</a:t>
            </a:r>
          </a:p>
        </p:txBody>
      </p:sp>
      <p:sp>
        <p:nvSpPr>
          <p:cNvPr id="16" name="文本框 22"/>
          <p:cNvSpPr txBox="1">
            <a:spLocks noChangeArrowheads="1"/>
          </p:cNvSpPr>
          <p:nvPr/>
        </p:nvSpPr>
        <p:spPr bwMode="auto">
          <a:xfrm>
            <a:off x="7571693" y="3231150"/>
            <a:ext cx="1400175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偶数</a:t>
            </a:r>
          </a:p>
        </p:txBody>
      </p:sp>
      <p:sp>
        <p:nvSpPr>
          <p:cNvPr id="17" name="文本框 22"/>
          <p:cNvSpPr txBox="1">
            <a:spLocks noChangeArrowheads="1"/>
          </p:cNvSpPr>
          <p:nvPr/>
        </p:nvSpPr>
        <p:spPr bwMode="auto">
          <a:xfrm>
            <a:off x="3727408" y="3770510"/>
            <a:ext cx="1400175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偶数</a:t>
            </a:r>
          </a:p>
        </p:txBody>
      </p: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7697105" y="3786385"/>
            <a:ext cx="1274763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343025" y="3787249"/>
            <a:ext cx="10542588" cy="1077113"/>
            <a:chOff x="1378" y="6563"/>
            <a:chExt cx="16602" cy="1697"/>
          </a:xfrm>
        </p:grpSpPr>
        <p:pic>
          <p:nvPicPr>
            <p:cNvPr id="4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524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1378" y="6752"/>
              <a:ext cx="16602" cy="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此题错在没有正确理解质数和合数的意义。</a:t>
              </a: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601474" y="1825243"/>
            <a:ext cx="1576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823994" y="2427382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733632" y="1829116"/>
            <a:ext cx="1576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815976" y="1776730"/>
            <a:ext cx="1080611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判断：所有的奇数都是质数，所有的偶数都是合数。（     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ldLvl="0" animBg="1"/>
      <p:bldP spid="8" grpId="1" bldLvl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252539" y="1611488"/>
            <a:ext cx="95789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下面的说法正确吗？说一说你的理由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P16 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T1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34795" y="2385312"/>
            <a:ext cx="684688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）所有的奇数都是质数。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701609" y="3284020"/>
            <a:ext cx="43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不正确，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是奇数但不是质数。</a:t>
            </a:r>
            <a:endParaRPr lang="zh-CN" altLang="en-US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34795" y="4047242"/>
            <a:ext cx="684688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）所有的偶数都是合数。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701609" y="4945950"/>
            <a:ext cx="43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不正确，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是偶数但不是合数。</a:t>
            </a:r>
            <a:endParaRPr lang="zh-CN" altLang="en-US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765176" y="1956436"/>
            <a:ext cx="1003141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）在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中，除了质数以外都是合数。</a:t>
            </a:r>
            <a:endParaRPr lang="zh-CN" altLang="en-US" sz="2400" dirty="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60414" y="3802956"/>
            <a:ext cx="776763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）两个质数的和是偶数。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912939" y="2905889"/>
            <a:ext cx="8307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不正确，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既不是质数也不是合数。</a:t>
            </a:r>
            <a:endParaRPr lang="zh-CN" altLang="en-US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242379" y="4700023"/>
            <a:ext cx="943768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不正确，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是质数，它与其他任一质数的和都是奇数。</a:t>
            </a:r>
            <a:endParaRPr lang="zh-CN" altLang="en-US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863601" y="1533526"/>
            <a:ext cx="95789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2.将下面各数分别填入指定的圈里。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P16 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T2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" y="2364365"/>
            <a:ext cx="10436860" cy="348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15062" y="4909423"/>
            <a:ext cx="2212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37</a:t>
            </a:r>
            <a:r>
              <a:rPr lang="zh-CN" altLang="en-US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41</a:t>
            </a:r>
            <a:r>
              <a:rPr lang="zh-CN" altLang="en-US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61</a:t>
            </a:r>
            <a:r>
              <a:rPr lang="zh-CN" altLang="en-US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73</a:t>
            </a:r>
            <a:r>
              <a:rPr lang="zh-CN" altLang="en-US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83</a:t>
            </a:r>
            <a:r>
              <a:rPr lang="zh-CN" altLang="en-US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  <a:r>
              <a:rPr lang="zh-CN" altLang="en-US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47</a:t>
            </a:r>
            <a:endParaRPr lang="zh-CN" altLang="en-US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26097" y="4770923"/>
            <a:ext cx="23005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27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58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95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33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57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62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87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99</a:t>
            </a:r>
            <a:endParaRPr lang="zh-CN" altLang="en-US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33600" y="4632424"/>
            <a:ext cx="23005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27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37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41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61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73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83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95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33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47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57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87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99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424033" y="5047922"/>
            <a:ext cx="1652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58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62</a:t>
            </a:r>
            <a:endParaRPr lang="zh-CN" altLang="en-US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660400" y="1471894"/>
            <a:ext cx="95789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3.你知道它们各是多少吗？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P16 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T3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6" y="2449477"/>
            <a:ext cx="6666230" cy="31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101964" y="3194608"/>
            <a:ext cx="3632200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第一组是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第二组是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第三组是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60400" y="1191163"/>
            <a:ext cx="13802360" cy="30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solidFill>
                  <a:schemeClr val="accent2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R" panose="00020600040101010101" pitchFamily="18" charset="-122"/>
              </a:rPr>
              <a:t>填空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(1)18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的因数有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                             )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28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的因数有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                        )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  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(2)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67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56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77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35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102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这些数中，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偶数有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                             )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奇数有 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                       )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373436" y="2209758"/>
            <a:ext cx="44910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01165" y="2938738"/>
            <a:ext cx="44910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28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324406" y="4394200"/>
            <a:ext cx="44910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56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68718" y="5089580"/>
            <a:ext cx="44910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67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77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660400" y="1555395"/>
            <a:ext cx="95789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P17 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T6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173956" y="2194879"/>
            <a:ext cx="984408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30名学生要分成甲、乙两队。如果甲队人数为奇数，乙队人数为奇数还是偶数？如果甲队人数为偶数呢？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48631" y="3722959"/>
            <a:ext cx="8694738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如果甲队人数为奇数，乙队人数为奇数。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如果甲队人数为偶数，乙队人数为偶数。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660400" y="1555395"/>
            <a:ext cx="95789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P17 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T6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173956" y="2194879"/>
            <a:ext cx="984408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30名学生要分成甲、乙两队。如果甲队人数为奇数，乙队人数为奇数还是偶数？如果甲队人数为偶数呢？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48631" y="3722959"/>
            <a:ext cx="8694738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如果甲队人数为奇数，乙队人数为奇数。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如果甲队人数为偶数，乙队人数为偶数。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600" noProof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黑体" panose="02010609060101010101" charset="-122"/>
                <a:sym typeface="OPPOSans B" panose="00020600040101010101" pitchFamily="18" charset="-122"/>
              </a:rPr>
              <a:t>课堂小结</a:t>
            </a:r>
            <a:endParaRPr lang="en-US" altLang="zh-CN" sz="3600" noProof="1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黑体" panose="02010609060101010101" charset="-122"/>
              <a:sym typeface="OPPOSans B" panose="00020600040101010101" pitchFamily="18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34831" y="1848786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899161" y="2506980"/>
            <a:ext cx="10558008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1.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一个数，如果只有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1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和它本身两个因数，那么这样的数叫做质数（或素数）；一个数，如果除了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1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和它本身还有别的因数，那么这样的数叫做合数。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2. 1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既不是质数，也不是合数。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6"/>
          <p:cNvGrpSpPr/>
          <p:nvPr/>
        </p:nvGrpSpPr>
        <p:grpSpPr bwMode="auto">
          <a:xfrm>
            <a:off x="1501776" y="1660526"/>
            <a:ext cx="9217025" cy="3960813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32051" y="2658722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作业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1</a:t>
            </a:r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：完成教材相关练习</a:t>
            </a:r>
            <a:r>
              <a:rPr lang="zh-CN" altLang="en-US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题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32051" y="3890622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作业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</a:t>
            </a:r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：完成对应的练习题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4734" y="40551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600" noProof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黑体" panose="02010609060101010101" charset="-122"/>
                <a:sym typeface="OPPOSans B" panose="00020600040101010101" pitchFamily="18" charset="-122"/>
              </a:rPr>
              <a:t>课后作业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600" noProof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黑体" panose="02010609060101010101" charset="-122"/>
                <a:sym typeface="OPPOSans B" panose="00020600040101010101" pitchFamily="18" charset="-122"/>
              </a:rPr>
              <a:t>课后作业</a:t>
            </a:r>
            <a:endParaRPr lang="en-US" altLang="zh-CN" sz="3600" noProof="1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黑体" panose="02010609060101010101" charset="-122"/>
              <a:sym typeface="OPPOSans B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9" y="1531584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336676" y="1517297"/>
            <a:ext cx="1927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332163" y="1536347"/>
            <a:ext cx="546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质数和合数的意义（重点）</a:t>
            </a:r>
          </a:p>
        </p:txBody>
      </p:sp>
      <p:sp>
        <p:nvSpPr>
          <p:cNvPr id="7179" name="矩形 4"/>
          <p:cNvSpPr>
            <a:spLocks noChangeArrowheads="1"/>
          </p:cNvSpPr>
          <p:nvPr/>
        </p:nvSpPr>
        <p:spPr bwMode="auto">
          <a:xfrm>
            <a:off x="949325" y="2397267"/>
            <a:ext cx="105981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找出 1~20 各数的因数，看看它们的因数的个数有什么规律。</a:t>
            </a: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0441" y="3667126"/>
            <a:ext cx="148838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30"/>
          <p:cNvGrpSpPr/>
          <p:nvPr/>
        </p:nvGrpSpPr>
        <p:grpSpPr bwMode="auto">
          <a:xfrm>
            <a:off x="4008755" y="3626486"/>
            <a:ext cx="6807200" cy="1413157"/>
            <a:chOff x="1694" y="2286"/>
            <a:chExt cx="2320" cy="2096"/>
          </a:xfrm>
        </p:grpSpPr>
        <p:sp>
          <p:nvSpPr>
            <p:cNvPr id="8200" name="AutoShape 27"/>
            <p:cNvSpPr>
              <a:spLocks noChangeArrowheads="1"/>
            </p:cNvSpPr>
            <p:nvPr/>
          </p:nvSpPr>
          <p:spPr bwMode="auto">
            <a:xfrm>
              <a:off x="1694" y="2296"/>
              <a:ext cx="2320" cy="2086"/>
            </a:xfrm>
            <a:prstGeom prst="wedgeRoundRectCallout">
              <a:avLst>
                <a:gd name="adj1" fmla="val -54972"/>
                <a:gd name="adj2" fmla="val -23324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01" name="文本框 68"/>
            <p:cNvSpPr txBox="1">
              <a:spLocks noChangeArrowheads="1"/>
            </p:cNvSpPr>
            <p:nvPr/>
          </p:nvSpPr>
          <p:spPr bwMode="auto">
            <a:xfrm>
              <a:off x="1713" y="2286"/>
              <a:ext cx="2297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想一想，怎样才能又快又不遗漏的找出全部的因数呢？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1385780" y="744533"/>
          <a:ext cx="9420441" cy="5491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1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1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1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accent2"/>
                        </a:solidFill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因数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accent2"/>
                        </a:solidFill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accent2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因数</a:t>
                      </a:r>
                    </a:p>
                  </a:txBody>
                  <a:tcPr marL="78636" marR="78636" marT="39324" marB="393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5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7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8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9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10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11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13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14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15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16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17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18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19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</a:t>
                      </a:r>
                    </a:p>
                  </a:txBody>
                  <a:tcPr marL="78636" marR="78636" marT="39324" marB="393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78636" marR="78636" marT="39324" marB="393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1360487" y="1287086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6386951" y="1332688"/>
            <a:ext cx="48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1360487" y="1792267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6386951" y="1824898"/>
            <a:ext cx="48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60487" y="2297448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6386951" y="2317108"/>
            <a:ext cx="48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360487" y="2802629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6386951" y="2809318"/>
            <a:ext cx="48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1360487" y="3307810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6386951" y="3301528"/>
            <a:ext cx="48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1360487" y="3812991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</a:p>
        </p:txBody>
      </p:sp>
      <p:sp>
        <p:nvSpPr>
          <p:cNvPr id="15" name="文本框 7"/>
          <p:cNvSpPr txBox="1">
            <a:spLocks noChangeArrowheads="1"/>
          </p:cNvSpPr>
          <p:nvPr/>
        </p:nvSpPr>
        <p:spPr bwMode="auto">
          <a:xfrm>
            <a:off x="6386951" y="3793738"/>
            <a:ext cx="48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1360487" y="4318172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</a:p>
        </p:txBody>
      </p: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6386951" y="4285948"/>
            <a:ext cx="48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1360487" y="4823353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6386951" y="4778158"/>
            <a:ext cx="48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</a:t>
            </a: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1360487" y="5328534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17</a:t>
            </a:r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6386951" y="5270368"/>
            <a:ext cx="48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1360487" y="5833714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19</a:t>
            </a: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6386951" y="5762578"/>
            <a:ext cx="48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811214" y="206375"/>
          <a:ext cx="10953749" cy="6384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0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4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04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因数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因数个数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因数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因数个数</a:t>
                      </a: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4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4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4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5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4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7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8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4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9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10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4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11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4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13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14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4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15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16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4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17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18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04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19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1351" name="组合 25"/>
          <p:cNvGrpSpPr/>
          <p:nvPr/>
        </p:nvGrpSpPr>
        <p:grpSpPr bwMode="auto">
          <a:xfrm>
            <a:off x="1377951" y="774701"/>
            <a:ext cx="8651875" cy="5774055"/>
            <a:chOff x="1935" y="1220"/>
            <a:chExt cx="13624" cy="9093"/>
          </a:xfrm>
        </p:grpSpPr>
        <p:sp>
          <p:nvSpPr>
            <p:cNvPr id="11352" name="文本框 7"/>
            <p:cNvSpPr txBox="1">
              <a:spLocks noChangeArrowheads="1"/>
            </p:cNvSpPr>
            <p:nvPr/>
          </p:nvSpPr>
          <p:spPr bwMode="auto">
            <a:xfrm>
              <a:off x="1935" y="1220"/>
              <a:ext cx="511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1353" name="文本框 7"/>
            <p:cNvSpPr txBox="1">
              <a:spLocks noChangeArrowheads="1"/>
            </p:cNvSpPr>
            <p:nvPr/>
          </p:nvSpPr>
          <p:spPr bwMode="auto">
            <a:xfrm>
              <a:off x="1935" y="2136"/>
              <a:ext cx="511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11354" name="文本框 7"/>
            <p:cNvSpPr txBox="1">
              <a:spLocks noChangeArrowheads="1"/>
            </p:cNvSpPr>
            <p:nvPr/>
          </p:nvSpPr>
          <p:spPr bwMode="auto">
            <a:xfrm>
              <a:off x="1935" y="3052"/>
              <a:ext cx="511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11355" name="文本框 7"/>
            <p:cNvSpPr txBox="1">
              <a:spLocks noChangeArrowheads="1"/>
            </p:cNvSpPr>
            <p:nvPr/>
          </p:nvSpPr>
          <p:spPr bwMode="auto">
            <a:xfrm>
              <a:off x="1935" y="3968"/>
              <a:ext cx="511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  <p:sp>
          <p:nvSpPr>
            <p:cNvPr id="11356" name="文本框 7"/>
            <p:cNvSpPr txBox="1">
              <a:spLocks noChangeArrowheads="1"/>
            </p:cNvSpPr>
            <p:nvPr/>
          </p:nvSpPr>
          <p:spPr bwMode="auto">
            <a:xfrm>
              <a:off x="1935" y="4884"/>
              <a:ext cx="511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</a:p>
          </p:txBody>
        </p:sp>
        <p:sp>
          <p:nvSpPr>
            <p:cNvPr id="11357" name="文本框 7"/>
            <p:cNvSpPr txBox="1">
              <a:spLocks noChangeArrowheads="1"/>
            </p:cNvSpPr>
            <p:nvPr/>
          </p:nvSpPr>
          <p:spPr bwMode="auto">
            <a:xfrm>
              <a:off x="1935" y="5800"/>
              <a:ext cx="511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11</a:t>
              </a:r>
            </a:p>
          </p:txBody>
        </p:sp>
        <p:sp>
          <p:nvSpPr>
            <p:cNvPr id="11358" name="文本框 7"/>
            <p:cNvSpPr txBox="1">
              <a:spLocks noChangeArrowheads="1"/>
            </p:cNvSpPr>
            <p:nvPr/>
          </p:nvSpPr>
          <p:spPr bwMode="auto">
            <a:xfrm>
              <a:off x="1935" y="6716"/>
              <a:ext cx="511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13</a:t>
              </a:r>
            </a:p>
          </p:txBody>
        </p:sp>
        <p:sp>
          <p:nvSpPr>
            <p:cNvPr id="11359" name="文本框 7"/>
            <p:cNvSpPr txBox="1">
              <a:spLocks noChangeArrowheads="1"/>
            </p:cNvSpPr>
            <p:nvPr/>
          </p:nvSpPr>
          <p:spPr bwMode="auto">
            <a:xfrm>
              <a:off x="1935" y="7632"/>
              <a:ext cx="511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15</a:t>
              </a:r>
            </a:p>
          </p:txBody>
        </p:sp>
        <p:sp>
          <p:nvSpPr>
            <p:cNvPr id="11360" name="文本框 7"/>
            <p:cNvSpPr txBox="1">
              <a:spLocks noChangeArrowheads="1"/>
            </p:cNvSpPr>
            <p:nvPr/>
          </p:nvSpPr>
          <p:spPr bwMode="auto">
            <a:xfrm>
              <a:off x="1935" y="8556"/>
              <a:ext cx="511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17</a:t>
              </a:r>
            </a:p>
          </p:txBody>
        </p:sp>
        <p:sp>
          <p:nvSpPr>
            <p:cNvPr id="11361" name="文本框 7"/>
            <p:cNvSpPr txBox="1">
              <a:spLocks noChangeArrowheads="1"/>
            </p:cNvSpPr>
            <p:nvPr/>
          </p:nvSpPr>
          <p:spPr bwMode="auto">
            <a:xfrm>
              <a:off x="1935" y="9464"/>
              <a:ext cx="511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19</a:t>
              </a:r>
            </a:p>
          </p:txBody>
        </p:sp>
        <p:sp>
          <p:nvSpPr>
            <p:cNvPr id="11362" name="文本框 7"/>
            <p:cNvSpPr txBox="1">
              <a:spLocks noChangeArrowheads="1"/>
            </p:cNvSpPr>
            <p:nvPr/>
          </p:nvSpPr>
          <p:spPr bwMode="auto">
            <a:xfrm>
              <a:off x="10885" y="1220"/>
              <a:ext cx="441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11363" name="文本框 7"/>
            <p:cNvSpPr txBox="1">
              <a:spLocks noChangeArrowheads="1"/>
            </p:cNvSpPr>
            <p:nvPr/>
          </p:nvSpPr>
          <p:spPr bwMode="auto">
            <a:xfrm>
              <a:off x="10885" y="2137"/>
              <a:ext cx="441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11364" name="文本框 7"/>
            <p:cNvSpPr txBox="1">
              <a:spLocks noChangeArrowheads="1"/>
            </p:cNvSpPr>
            <p:nvPr/>
          </p:nvSpPr>
          <p:spPr bwMode="auto">
            <a:xfrm>
              <a:off x="10885" y="3054"/>
              <a:ext cx="441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  <p:sp>
          <p:nvSpPr>
            <p:cNvPr id="11365" name="文本框 7"/>
            <p:cNvSpPr txBox="1">
              <a:spLocks noChangeArrowheads="1"/>
            </p:cNvSpPr>
            <p:nvPr/>
          </p:nvSpPr>
          <p:spPr bwMode="auto">
            <a:xfrm>
              <a:off x="10885" y="3971"/>
              <a:ext cx="441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  <p:sp>
          <p:nvSpPr>
            <p:cNvPr id="11366" name="文本框 7"/>
            <p:cNvSpPr txBox="1">
              <a:spLocks noChangeArrowheads="1"/>
            </p:cNvSpPr>
            <p:nvPr/>
          </p:nvSpPr>
          <p:spPr bwMode="auto">
            <a:xfrm>
              <a:off x="10885" y="4888"/>
              <a:ext cx="441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</p:txBody>
        </p:sp>
        <p:sp>
          <p:nvSpPr>
            <p:cNvPr id="11367" name="文本框 7"/>
            <p:cNvSpPr txBox="1">
              <a:spLocks noChangeArrowheads="1"/>
            </p:cNvSpPr>
            <p:nvPr/>
          </p:nvSpPr>
          <p:spPr bwMode="auto">
            <a:xfrm>
              <a:off x="10813" y="5918"/>
              <a:ext cx="467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</a:p>
          </p:txBody>
        </p:sp>
        <p:sp>
          <p:nvSpPr>
            <p:cNvPr id="11368" name="文本框 7"/>
            <p:cNvSpPr txBox="1">
              <a:spLocks noChangeArrowheads="1"/>
            </p:cNvSpPr>
            <p:nvPr/>
          </p:nvSpPr>
          <p:spPr bwMode="auto">
            <a:xfrm>
              <a:off x="10885" y="6722"/>
              <a:ext cx="441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14</a:t>
              </a:r>
            </a:p>
          </p:txBody>
        </p:sp>
        <p:sp>
          <p:nvSpPr>
            <p:cNvPr id="11369" name="文本框 7"/>
            <p:cNvSpPr txBox="1">
              <a:spLocks noChangeArrowheads="1"/>
            </p:cNvSpPr>
            <p:nvPr/>
          </p:nvSpPr>
          <p:spPr bwMode="auto">
            <a:xfrm>
              <a:off x="10885" y="7639"/>
              <a:ext cx="441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16</a:t>
              </a:r>
            </a:p>
          </p:txBody>
        </p:sp>
        <p:sp>
          <p:nvSpPr>
            <p:cNvPr id="11370" name="文本框 7"/>
            <p:cNvSpPr txBox="1">
              <a:spLocks noChangeArrowheads="1"/>
            </p:cNvSpPr>
            <p:nvPr/>
          </p:nvSpPr>
          <p:spPr bwMode="auto">
            <a:xfrm>
              <a:off x="10885" y="8556"/>
              <a:ext cx="467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</a:t>
              </a:r>
            </a:p>
          </p:txBody>
        </p:sp>
        <p:sp>
          <p:nvSpPr>
            <p:cNvPr id="11371" name="文本框 7"/>
            <p:cNvSpPr txBox="1">
              <a:spLocks noChangeArrowheads="1"/>
            </p:cNvSpPr>
            <p:nvPr/>
          </p:nvSpPr>
          <p:spPr bwMode="auto">
            <a:xfrm>
              <a:off x="10659" y="9586"/>
              <a:ext cx="490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076826" y="763589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endParaRPr lang="en-US" altLang="zh-CN" sz="2400" b="1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076826" y="1346201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endParaRPr lang="en-US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76826" y="1927226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76826" y="2508251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076826" y="3090864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3个</a:t>
            </a:r>
            <a:endParaRPr lang="zh-CN" altLang="en-US" sz="2400" b="1">
              <a:solidFill>
                <a:srgbClr val="00EE6A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076826" y="3671889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076826" y="4254501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076826" y="4835526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endParaRPr lang="en-US" altLang="zh-CN" sz="2400" b="1">
              <a:solidFill>
                <a:srgbClr val="00B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076826" y="5416551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076826" y="5999164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0360026" y="763589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0360026" y="1346201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endParaRPr lang="en-US" altLang="zh-CN" sz="2400" b="1">
              <a:solidFill>
                <a:srgbClr val="00B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0360026" y="1927226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4个</a:t>
            </a:r>
            <a:endParaRPr lang="zh-CN" altLang="en-US" sz="2400" b="1">
              <a:solidFill>
                <a:srgbClr val="00EE6A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0360026" y="2508251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endParaRPr lang="en-US" altLang="zh-CN" sz="2400" b="1">
              <a:solidFill>
                <a:srgbClr val="00B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0360026" y="3090864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endParaRPr lang="en-US" altLang="zh-CN" sz="2400" b="1">
              <a:solidFill>
                <a:srgbClr val="00B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0360026" y="3671889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endParaRPr lang="en-US" altLang="zh-CN" sz="2400" b="1">
              <a:solidFill>
                <a:srgbClr val="00B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0360026" y="4254501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4个</a:t>
            </a:r>
            <a:endParaRPr lang="zh-CN" altLang="en-US" sz="2400" b="1">
              <a:solidFill>
                <a:srgbClr val="00EE6A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0360026" y="4835526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endParaRPr lang="en-US" altLang="zh-CN" sz="2400" b="1">
              <a:solidFill>
                <a:srgbClr val="00B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0360026" y="5416551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6个</a:t>
            </a:r>
            <a:endParaRPr lang="zh-CN" altLang="en-US" sz="2400" b="1">
              <a:solidFill>
                <a:srgbClr val="00EE6A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0360026" y="5999164"/>
            <a:ext cx="94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endParaRPr lang="en-US" altLang="zh-CN" sz="2400" b="1">
              <a:solidFill>
                <a:srgbClr val="00B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9" y="1531584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336676" y="1517297"/>
            <a:ext cx="1927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332163" y="1536347"/>
            <a:ext cx="546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质数和合数的意义（重点）</a:t>
            </a:r>
          </a:p>
        </p:txBody>
      </p:sp>
      <p:sp>
        <p:nvSpPr>
          <p:cNvPr id="7179" name="矩形 4"/>
          <p:cNvSpPr>
            <a:spLocks noChangeArrowheads="1"/>
          </p:cNvSpPr>
          <p:nvPr/>
        </p:nvSpPr>
        <p:spPr bwMode="auto">
          <a:xfrm>
            <a:off x="949325" y="2397267"/>
            <a:ext cx="105981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找出 1~20 各数的因数，看看它们的因数的个数有什么规律。</a:t>
            </a: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0441" y="3667126"/>
            <a:ext cx="148838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30"/>
          <p:cNvGrpSpPr/>
          <p:nvPr/>
        </p:nvGrpSpPr>
        <p:grpSpPr bwMode="auto">
          <a:xfrm>
            <a:off x="4008755" y="3626486"/>
            <a:ext cx="6807200" cy="1413157"/>
            <a:chOff x="1694" y="2286"/>
            <a:chExt cx="2320" cy="2096"/>
          </a:xfrm>
        </p:grpSpPr>
        <p:sp>
          <p:nvSpPr>
            <p:cNvPr id="8200" name="AutoShape 27"/>
            <p:cNvSpPr>
              <a:spLocks noChangeArrowheads="1"/>
            </p:cNvSpPr>
            <p:nvPr/>
          </p:nvSpPr>
          <p:spPr bwMode="auto">
            <a:xfrm>
              <a:off x="1694" y="2296"/>
              <a:ext cx="2320" cy="2086"/>
            </a:xfrm>
            <a:prstGeom prst="wedgeRoundRectCallout">
              <a:avLst>
                <a:gd name="adj1" fmla="val -54972"/>
                <a:gd name="adj2" fmla="val -23324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01" name="文本框 68"/>
            <p:cNvSpPr txBox="1">
              <a:spLocks noChangeArrowheads="1"/>
            </p:cNvSpPr>
            <p:nvPr/>
          </p:nvSpPr>
          <p:spPr bwMode="auto">
            <a:xfrm>
              <a:off x="1713" y="2286"/>
              <a:ext cx="2297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想一想，怎样才能又快又不遗漏的找出全部的因数呢？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3216911" y="1874520"/>
            <a:ext cx="6772275" cy="1045212"/>
          </a:xfrm>
          <a:prstGeom prst="wedgeRoundRectCallout">
            <a:avLst>
              <a:gd name="adj1" fmla="val -58560"/>
              <a:gd name="adj2" fmla="val -10769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观察它们因数的个数，你发现了什么？</a:t>
            </a:r>
          </a:p>
        </p:txBody>
      </p:sp>
      <p:pic>
        <p:nvPicPr>
          <p:cNvPr id="19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9" y="1872776"/>
            <a:ext cx="169870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2489201" y="3429000"/>
            <a:ext cx="6905625" cy="2589212"/>
          </a:xfrm>
          <a:prstGeom prst="wedgeRoundRectCallout">
            <a:avLst>
              <a:gd name="adj1" fmla="val 57903"/>
              <a:gd name="adj2" fmla="val -17806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我发现：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有的数只有 1 个因数；有的数只有两个因数；有的数的因数不止两个。</a:t>
            </a:r>
          </a:p>
        </p:txBody>
      </p:sp>
      <p:pic>
        <p:nvPicPr>
          <p:cNvPr id="11269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186" y="3786981"/>
            <a:ext cx="1313141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30" y="1347788"/>
            <a:ext cx="1490754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0"/>
          <p:cNvGrpSpPr/>
          <p:nvPr/>
        </p:nvGrpSpPr>
        <p:grpSpPr bwMode="auto">
          <a:xfrm>
            <a:off x="3571082" y="1642014"/>
            <a:ext cx="7488238" cy="900112"/>
            <a:chOff x="1694" y="2286"/>
            <a:chExt cx="2552" cy="1334"/>
          </a:xfrm>
        </p:grpSpPr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1694" y="2296"/>
              <a:ext cx="2552" cy="1324"/>
            </a:xfrm>
            <a:prstGeom prst="wedgeRoundRectCallout">
              <a:avLst>
                <a:gd name="adj1" fmla="val -54972"/>
                <a:gd name="adj2" fmla="val -23324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文本框 68"/>
            <p:cNvSpPr txBox="1">
              <a:spLocks noChangeArrowheads="1"/>
            </p:cNvSpPr>
            <p:nvPr/>
          </p:nvSpPr>
          <p:spPr bwMode="auto">
            <a:xfrm>
              <a:off x="1713" y="2286"/>
              <a:ext cx="247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400" b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我们可以按因数的个数给它们分类。</a:t>
              </a:r>
            </a:p>
          </p:txBody>
        </p:sp>
      </p:grpSp>
      <p:graphicFrame>
        <p:nvGraphicFramePr>
          <p:cNvPr id="12" name="表格 11"/>
          <p:cNvGraphicFramePr/>
          <p:nvPr/>
        </p:nvGraphicFramePr>
        <p:xfrm>
          <a:off x="1238251" y="3429000"/>
          <a:ext cx="10161269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7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6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只有一个因数的数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只有</a:t>
                      </a: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和它本身两个因数的数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有两个以上因数的数</a:t>
                      </a:r>
                    </a:p>
                  </a:txBody>
                  <a:tcPr marL="91437" marR="91437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6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7" marR="91437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1785938" y="4855369"/>
            <a:ext cx="944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3013075" y="4855369"/>
            <a:ext cx="4458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17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19</a:t>
            </a:r>
          </a:p>
        </p:txBody>
      </p:sp>
      <p:sp>
        <p:nvSpPr>
          <p:cNvPr id="15" name="TextBox 43"/>
          <p:cNvSpPr txBox="1">
            <a:spLocks noChangeArrowheads="1"/>
          </p:cNvSpPr>
          <p:nvPr/>
        </p:nvSpPr>
        <p:spPr bwMode="auto">
          <a:xfrm>
            <a:off x="7471091" y="4670703"/>
            <a:ext cx="4075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007配色-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8B8F2"/>
      </a:accent1>
      <a:accent2>
        <a:srgbClr val="843CF7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2172</Words>
  <Application>Microsoft Office PowerPoint</Application>
  <PresentationFormat>宽屏</PresentationFormat>
  <Paragraphs>422</Paragraphs>
  <Slides>33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Calibri</vt:lpstr>
      <vt:lpstr>黑体</vt:lpstr>
      <vt:lpstr>OPPOSans H</vt:lpstr>
      <vt:lpstr>FandolFang R</vt:lpstr>
      <vt:lpstr>OPPOSans R</vt:lpstr>
      <vt:lpstr>Arial</vt:lpstr>
      <vt:lpstr>宋体</vt:lpstr>
      <vt:lpstr>OPPOSans B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215</cp:revision>
  <dcterms:created xsi:type="dcterms:W3CDTF">2020-07-01T00:49:00Z</dcterms:created>
  <dcterms:modified xsi:type="dcterms:W3CDTF">2023-01-16T18:23:13Z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BD432B2C280E4976A8C9CE7E1FFB7C91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