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0" r:id="rId21"/>
    <p:sldId id="282" r:id="rId22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orient="horz" pos="600">
          <p15:clr>
            <a:srgbClr val="A4A3A4"/>
          </p15:clr>
        </p15:guide>
        <p15:guide id="3" orient="horz" pos="664">
          <p15:clr>
            <a:srgbClr val="A4A3A4"/>
          </p15:clr>
        </p15:guide>
        <p15:guide id="4" orient="horz" pos="3906">
          <p15:clr>
            <a:srgbClr val="A4A3A4"/>
          </p15:clr>
        </p15:guide>
        <p15:guide id="5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orient="horz" pos="600"/>
        <p:guide orient="horz" pos="664"/>
        <p:guide orient="horz" pos="3906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264FAB-D2B4-441A-B5F5-88073F41973E}" type="slidenum">
              <a: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badi" panose="020B0604020104020204" pitchFamily="34" charset="0"/>
              </a:rPr>
              <a:t>17</a:t>
            </a:fld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9.xml"/><Relationship Id="rId7" Type="http://schemas.openxmlformats.org/officeDocument/2006/relationships/slide" Target="slide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slide" Target="slide1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存储数据 2"/>
          <p:cNvSpPr/>
          <p:nvPr/>
        </p:nvSpPr>
        <p:spPr>
          <a:xfrm>
            <a:off x="-1051560" y="-1"/>
            <a:ext cx="6253251" cy="6858000"/>
          </a:xfrm>
          <a:prstGeom prst="flowChartOnlineStorage">
            <a:avLst/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6" t="576" r="47335" b="67537"/>
          <a:stretch>
            <a:fillRect/>
          </a:stretch>
        </p:blipFill>
        <p:spPr>
          <a:xfrm>
            <a:off x="306707" y="-63243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5" t="17128" r="26596" b="50986"/>
          <a:stretch>
            <a:fillRect/>
          </a:stretch>
        </p:blipFill>
        <p:spPr>
          <a:xfrm>
            <a:off x="2344716" y="1021067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9" t="17316" r="67332" b="50797"/>
          <a:stretch>
            <a:fillRect/>
          </a:stretch>
        </p:blipFill>
        <p:spPr>
          <a:xfrm>
            <a:off x="-1658311" y="1033439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6" t="34057" r="47025" b="34057"/>
          <a:stretch>
            <a:fillRect/>
          </a:stretch>
        </p:blipFill>
        <p:spPr>
          <a:xfrm>
            <a:off x="337187" y="2130121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5" t="50608" r="26596" b="17505"/>
          <a:stretch>
            <a:fillRect/>
          </a:stretch>
        </p:blipFill>
        <p:spPr>
          <a:xfrm>
            <a:off x="2344716" y="3214431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9" t="50986" r="67332" b="17128"/>
          <a:stretch>
            <a:fillRect/>
          </a:stretch>
        </p:blipFill>
        <p:spPr>
          <a:xfrm>
            <a:off x="-1658311" y="3239175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7537" r="46870" b="576"/>
          <a:stretch>
            <a:fillRect/>
          </a:stretch>
        </p:blipFill>
        <p:spPr>
          <a:xfrm>
            <a:off x="352475" y="4323485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715004" y="2120640"/>
            <a:ext cx="7136336" cy="2898513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FCD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FCD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1.7 </a:t>
                  </a:r>
                  <a:r>
                    <a:rPr lang="en-US" altLang="zh-CN" sz="5400" b="1" dirty="0">
                      <a:solidFill>
                        <a:srgbClr val="3FCDFF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lang="zh-CN" altLang="en-US" sz="5400" b="1" dirty="0">
                      <a:solidFill>
                        <a:srgbClr val="3FCDFF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亿有多大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3FCDFF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3"/>
          <p:cNvSpPr/>
          <p:nvPr/>
        </p:nvSpPr>
        <p:spPr bwMode="auto">
          <a:xfrm>
            <a:off x="7457955" y="2054173"/>
            <a:ext cx="146613" cy="3657600"/>
          </a:xfrm>
          <a:prstGeom prst="rightBrace">
            <a:avLst>
              <a:gd name="adj1" fmla="val 180556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7604568" y="3683838"/>
            <a:ext cx="296862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10 0000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</a:p>
        </p:txBody>
      </p:sp>
      <p:grpSp>
        <p:nvGrpSpPr>
          <p:cNvPr id="12292" name="Group 5"/>
          <p:cNvGrpSpPr/>
          <p:nvPr/>
        </p:nvGrpSpPr>
        <p:grpSpPr bwMode="auto">
          <a:xfrm>
            <a:off x="4863026" y="2054173"/>
            <a:ext cx="2438400" cy="3657600"/>
            <a:chOff x="0" y="0"/>
            <a:chExt cx="1536" cy="2304"/>
          </a:xfrm>
        </p:grpSpPr>
        <p:grpSp>
          <p:nvGrpSpPr>
            <p:cNvPr id="12399" name="Group 6"/>
            <p:cNvGrpSpPr/>
            <p:nvPr/>
          </p:nvGrpSpPr>
          <p:grpSpPr bwMode="auto">
            <a:xfrm>
              <a:off x="0" y="1152"/>
              <a:ext cx="1536" cy="1152"/>
              <a:chOff x="0" y="0"/>
              <a:chExt cx="1536" cy="1152"/>
            </a:xfrm>
          </p:grpSpPr>
          <p:grpSp>
            <p:nvGrpSpPr>
              <p:cNvPr id="12503" name="Group 7"/>
              <p:cNvGrpSpPr/>
              <p:nvPr/>
            </p:nvGrpSpPr>
            <p:grpSpPr bwMode="auto">
              <a:xfrm>
                <a:off x="0" y="576"/>
                <a:ext cx="1536" cy="576"/>
                <a:chOff x="0" y="0"/>
                <a:chExt cx="1536" cy="576"/>
              </a:xfrm>
            </p:grpSpPr>
            <p:grpSp>
              <p:nvGrpSpPr>
                <p:cNvPr id="12555" name="Group 8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2581" name="Group 9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9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9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600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60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60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60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60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582" name="Group 17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91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92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93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94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95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96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97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583" name="Group 25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8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8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8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8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8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8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90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2556" name="Group 33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2557" name="Group 34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74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5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6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7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8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9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80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558" name="Group 42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67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68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69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0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2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73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559" name="Group 50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60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61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62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63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64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65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66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2504" name="Group 58"/>
              <p:cNvGrpSpPr/>
              <p:nvPr/>
            </p:nvGrpSpPr>
            <p:grpSpPr bwMode="auto">
              <a:xfrm>
                <a:off x="0" y="0"/>
                <a:ext cx="1536" cy="576"/>
                <a:chOff x="0" y="0"/>
                <a:chExt cx="1536" cy="576"/>
              </a:xfrm>
            </p:grpSpPr>
            <p:grpSp>
              <p:nvGrpSpPr>
                <p:cNvPr id="12505" name="Group 59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2531" name="Group 60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48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49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50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51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52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53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54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532" name="Group 68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4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42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43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44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45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46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47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533" name="Group 76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34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35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36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37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38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39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40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2506" name="Group 84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2507" name="Group 85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24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5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6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7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8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9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30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508" name="Group 93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17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18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19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0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1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2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23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509" name="Group 101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510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11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12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13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14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15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16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400" name="Group 109"/>
            <p:cNvGrpSpPr/>
            <p:nvPr/>
          </p:nvGrpSpPr>
          <p:grpSpPr bwMode="auto">
            <a:xfrm>
              <a:off x="0" y="0"/>
              <a:ext cx="1536" cy="1152"/>
              <a:chOff x="0" y="0"/>
              <a:chExt cx="1536" cy="1152"/>
            </a:xfrm>
          </p:grpSpPr>
          <p:grpSp>
            <p:nvGrpSpPr>
              <p:cNvPr id="12401" name="Group 110"/>
              <p:cNvGrpSpPr/>
              <p:nvPr/>
            </p:nvGrpSpPr>
            <p:grpSpPr bwMode="auto">
              <a:xfrm>
                <a:off x="0" y="576"/>
                <a:ext cx="1536" cy="576"/>
                <a:chOff x="0" y="0"/>
                <a:chExt cx="1536" cy="576"/>
              </a:xfrm>
            </p:grpSpPr>
            <p:grpSp>
              <p:nvGrpSpPr>
                <p:cNvPr id="12453" name="Group 111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2479" name="Group 112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96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7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8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9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00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01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502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80" name="Group 120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89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0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1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2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3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4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95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81" name="Group 128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82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83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84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85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86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87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88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2454" name="Group 136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2455" name="Group 137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72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73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74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75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76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77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78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56" name="Group 145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65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6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7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8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9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70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71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57" name="Group 153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58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59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0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1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2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3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64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2402" name="Group 161"/>
              <p:cNvGrpSpPr/>
              <p:nvPr/>
            </p:nvGrpSpPr>
            <p:grpSpPr bwMode="auto">
              <a:xfrm>
                <a:off x="0" y="0"/>
                <a:ext cx="1536" cy="576"/>
                <a:chOff x="0" y="0"/>
                <a:chExt cx="1536" cy="576"/>
              </a:xfrm>
            </p:grpSpPr>
            <p:grpSp>
              <p:nvGrpSpPr>
                <p:cNvPr id="12403" name="Group 162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2429" name="Group 163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46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7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8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9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50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51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52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30" name="Group 171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39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0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1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2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3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4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45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31" name="Group 179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32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33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34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35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36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37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38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2404" name="Group 187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2405" name="Group 188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22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23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24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25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26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27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28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06" name="Group 196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15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6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7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8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9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20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21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07" name="Group 204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408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09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0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1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2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3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14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1275" name="Group 317"/>
          <p:cNvGrpSpPr/>
          <p:nvPr/>
        </p:nvGrpSpPr>
        <p:grpSpPr bwMode="auto">
          <a:xfrm>
            <a:off x="2845314" y="2054173"/>
            <a:ext cx="4468812" cy="2128838"/>
            <a:chOff x="240" y="0"/>
            <a:chExt cx="2815" cy="1341"/>
          </a:xfrm>
        </p:grpSpPr>
        <p:sp>
          <p:nvSpPr>
            <p:cNvPr id="12295" name="Rectangle 213"/>
            <p:cNvSpPr>
              <a:spLocks noChangeArrowheads="1"/>
            </p:cNvSpPr>
            <p:nvPr/>
          </p:nvSpPr>
          <p:spPr bwMode="auto">
            <a:xfrm>
              <a:off x="240" y="978"/>
              <a:ext cx="181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1000 0000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张</a:t>
              </a:r>
            </a:p>
          </p:txBody>
        </p:sp>
        <p:grpSp>
          <p:nvGrpSpPr>
            <p:cNvPr id="12296" name="Group 214"/>
            <p:cNvGrpSpPr/>
            <p:nvPr/>
          </p:nvGrpSpPr>
          <p:grpSpPr bwMode="auto">
            <a:xfrm>
              <a:off x="1519" y="0"/>
              <a:ext cx="1536" cy="1152"/>
              <a:chOff x="0" y="0"/>
              <a:chExt cx="1536" cy="1152"/>
            </a:xfrm>
          </p:grpSpPr>
          <p:grpSp>
            <p:nvGrpSpPr>
              <p:cNvPr id="12297" name="Group 215"/>
              <p:cNvGrpSpPr/>
              <p:nvPr/>
            </p:nvGrpSpPr>
            <p:grpSpPr bwMode="auto">
              <a:xfrm>
                <a:off x="0" y="576"/>
                <a:ext cx="1536" cy="576"/>
                <a:chOff x="0" y="0"/>
                <a:chExt cx="1536" cy="576"/>
              </a:xfrm>
            </p:grpSpPr>
            <p:grpSp>
              <p:nvGrpSpPr>
                <p:cNvPr id="12349" name="Group 216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2375" name="Group 217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92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93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94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95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96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97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98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376" name="Group 225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85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6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7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8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9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90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91" name="Line 2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377" name="Group 233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78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79" name="Line 2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0" name="Line 2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1" name="Line 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2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3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84" name="Line 2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2350" name="Group 241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2351" name="Group 242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68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69" name="Line 2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70" name="Line 2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71" name="Line 2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72" name="Line 2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73" name="Line 2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74" name="Line 2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352" name="Group 250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61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62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63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64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65" name="Line 2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66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67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353" name="Group 258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54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55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56" name="Line 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57" name="Line 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58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59" name="Line 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60" name="Line 2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2298" name="Group 266"/>
              <p:cNvGrpSpPr/>
              <p:nvPr/>
            </p:nvGrpSpPr>
            <p:grpSpPr bwMode="auto">
              <a:xfrm>
                <a:off x="0" y="0"/>
                <a:ext cx="1536" cy="576"/>
                <a:chOff x="0" y="0"/>
                <a:chExt cx="1536" cy="576"/>
              </a:xfrm>
            </p:grpSpPr>
            <p:grpSp>
              <p:nvGrpSpPr>
                <p:cNvPr id="12299" name="Group 267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2325" name="Group 268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42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43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44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45" name="Line 2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46" name="Line 2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47" name="Line 2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48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326" name="Group 276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35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6" name="Line 2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7" name="Line 2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8" name="Line 2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9" name="Line 2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4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41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327" name="Group 284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28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29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0" name="Line 2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1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2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3" name="Line 2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34" name="Line 2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2300" name="Group 292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2301" name="Group 293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18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19" name="Line 2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20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21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22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23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24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302" name="Group 301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11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12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13" name="Line 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14" name="Line 3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15" name="Line 3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16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17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303" name="Group 309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2304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05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06" name="Line 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07" name="Line 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08" name="Line 3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09" name="Line 3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10" name="Line 3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317" name="Rectangle 2"/>
          <p:cNvSpPr>
            <a:spLocks noChangeArrowheads="1"/>
          </p:cNvSpPr>
          <p:nvPr/>
        </p:nvSpPr>
        <p:spPr bwMode="auto">
          <a:xfrm>
            <a:off x="660400" y="1597688"/>
            <a:ext cx="3559211" cy="45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亿张纸摞起来有多高？</a:t>
            </a:r>
          </a:p>
        </p:txBody>
      </p:sp>
      <p:sp>
        <p:nvSpPr>
          <p:cNvPr id="3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29"/>
          <p:cNvSpPr/>
          <p:nvPr/>
        </p:nvSpPr>
        <p:spPr bwMode="auto">
          <a:xfrm>
            <a:off x="7644075" y="1107154"/>
            <a:ext cx="241139" cy="4933718"/>
          </a:xfrm>
          <a:prstGeom prst="rightBrace">
            <a:avLst>
              <a:gd name="adj1" fmla="val 234201"/>
              <a:gd name="adj2" fmla="val 50235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Rectangle 230"/>
          <p:cNvSpPr>
            <a:spLocks noChangeArrowheads="1"/>
          </p:cNvSpPr>
          <p:nvPr/>
        </p:nvSpPr>
        <p:spPr bwMode="auto">
          <a:xfrm>
            <a:off x="7885214" y="3360361"/>
            <a:ext cx="3016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100 0000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</a:p>
        </p:txBody>
      </p:sp>
      <p:sp>
        <p:nvSpPr>
          <p:cNvPr id="18436" name="Rectangle 283"/>
          <p:cNvSpPr>
            <a:spLocks noChangeArrowheads="1"/>
          </p:cNvSpPr>
          <p:nvPr/>
        </p:nvSpPr>
        <p:spPr bwMode="auto">
          <a:xfrm>
            <a:off x="2674118" y="3374908"/>
            <a:ext cx="32400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1 0000 0000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张</a:t>
            </a:r>
          </a:p>
        </p:txBody>
      </p:sp>
      <p:grpSp>
        <p:nvGrpSpPr>
          <p:cNvPr id="13317" name="Group 545"/>
          <p:cNvGrpSpPr/>
          <p:nvPr/>
        </p:nvGrpSpPr>
        <p:grpSpPr bwMode="auto">
          <a:xfrm>
            <a:off x="4918945" y="2479865"/>
            <a:ext cx="2438400" cy="3504735"/>
            <a:chOff x="0" y="0"/>
            <a:chExt cx="1536" cy="3120"/>
          </a:xfrm>
        </p:grpSpPr>
        <p:grpSp>
          <p:nvGrpSpPr>
            <p:cNvPr id="13631" name="Group 544"/>
            <p:cNvGrpSpPr/>
            <p:nvPr/>
          </p:nvGrpSpPr>
          <p:grpSpPr bwMode="auto">
            <a:xfrm>
              <a:off x="0" y="816"/>
              <a:ext cx="1536" cy="2304"/>
              <a:chOff x="0" y="0"/>
              <a:chExt cx="1536" cy="2304"/>
            </a:xfrm>
          </p:grpSpPr>
          <p:grpSp>
            <p:nvGrpSpPr>
              <p:cNvPr id="13735" name="Group 335"/>
              <p:cNvGrpSpPr/>
              <p:nvPr/>
            </p:nvGrpSpPr>
            <p:grpSpPr bwMode="auto">
              <a:xfrm>
                <a:off x="0" y="1152"/>
                <a:ext cx="1536" cy="1152"/>
                <a:chOff x="0" y="0"/>
                <a:chExt cx="1536" cy="1152"/>
              </a:xfrm>
            </p:grpSpPr>
            <p:grpSp>
              <p:nvGrpSpPr>
                <p:cNvPr id="13839" name="Group 231"/>
                <p:cNvGrpSpPr/>
                <p:nvPr/>
              </p:nvGrpSpPr>
              <p:grpSpPr bwMode="auto">
                <a:xfrm>
                  <a:off x="0" y="576"/>
                  <a:ext cx="1536" cy="576"/>
                  <a:chOff x="0" y="0"/>
                  <a:chExt cx="1536" cy="576"/>
                </a:xfrm>
              </p:grpSpPr>
              <p:grpSp>
                <p:nvGrpSpPr>
                  <p:cNvPr id="13891" name="Group 232"/>
                  <p:cNvGrpSpPr/>
                  <p:nvPr/>
                </p:nvGrpSpPr>
                <p:grpSpPr bwMode="auto">
                  <a:xfrm>
                    <a:off x="0" y="288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917" name="Group 233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934" name="Rectangle 2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5" name="Line 2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6" name="Line 2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7" name="Line 2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8" name="Line 2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9" name="Line 2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40" name="Line 2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918" name="Group 241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927" name="Rectangle 2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28" name="Line 2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29" name="Line 2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0" name="Line 2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1" name="Line 2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2" name="Line 2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33" name="Line 2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919" name="Group 249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920" name="Rectangle 2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21" name="Line 2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22" name="Line 2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23" name="Line 2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24" name="Line 2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25" name="Line 2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26" name="Line 2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892" name="Group 257"/>
                  <p:cNvGrpSpPr/>
                  <p:nvPr/>
                </p:nvGrpSpPr>
                <p:grpSpPr bwMode="auto">
                  <a:xfrm>
                    <a:off x="0" y="0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893" name="Group 258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910" name="Rectangle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11" name="Line 2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12" name="Line 2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13" name="Line 2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14" name="Line 2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15" name="Line 2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16" name="Line 2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894" name="Group 266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903" name="Rectangle 2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4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5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6" name="Line 2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7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8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9" name="Line 2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895" name="Group 274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96" name="Rectangle 2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97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98" name="Line 2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99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0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1" name="Line 2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02" name="Line 2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3840" name="Group 284"/>
                <p:cNvGrpSpPr/>
                <p:nvPr/>
              </p:nvGrpSpPr>
              <p:grpSpPr bwMode="auto">
                <a:xfrm>
                  <a:off x="0" y="0"/>
                  <a:ext cx="1536" cy="576"/>
                  <a:chOff x="0" y="0"/>
                  <a:chExt cx="1536" cy="576"/>
                </a:xfrm>
              </p:grpSpPr>
              <p:grpSp>
                <p:nvGrpSpPr>
                  <p:cNvPr id="13841" name="Group 285"/>
                  <p:cNvGrpSpPr/>
                  <p:nvPr/>
                </p:nvGrpSpPr>
                <p:grpSpPr bwMode="auto">
                  <a:xfrm>
                    <a:off x="0" y="288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867" name="Group 286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84" name="Rectangle 2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5" name="Line 2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6" name="Line 2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7" name="Line 2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8" name="Line 2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9" name="Line 2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90" name="Line 2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868" name="Group 294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77" name="Rectangle 2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78" name="Line 2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79" name="Line 2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0" name="Line 2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1" name="Line 2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2" name="Line 3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83" name="Line 3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869" name="Group 302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70" name="Rectangle 3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71" name="Line 3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72" name="Line 3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73" name="Line 3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74" name="Line 3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75" name="Line 3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76" name="Line 3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842" name="Group 310"/>
                  <p:cNvGrpSpPr/>
                  <p:nvPr/>
                </p:nvGrpSpPr>
                <p:grpSpPr bwMode="auto">
                  <a:xfrm>
                    <a:off x="0" y="0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843" name="Group 311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60" name="Rectangle 3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61" name="Line 3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6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6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64" name="Line 3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65" name="Line 3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6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844" name="Group 319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53" name="Rectangle 3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4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5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6" name="Line 3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7" name="Line 3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8" name="Line 3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9" name="Line 3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845" name="Group 327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46" name="Rectangle 3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47" name="Line 3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48" name="Line 3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49" name="Line 3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0" name="Line 3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1" name="Line 3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52" name="Line 3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13736" name="Group 336"/>
              <p:cNvGrpSpPr/>
              <p:nvPr/>
            </p:nvGrpSpPr>
            <p:grpSpPr bwMode="auto">
              <a:xfrm>
                <a:off x="0" y="0"/>
                <a:ext cx="1536" cy="1152"/>
                <a:chOff x="0" y="0"/>
                <a:chExt cx="1536" cy="1152"/>
              </a:xfrm>
            </p:grpSpPr>
            <p:grpSp>
              <p:nvGrpSpPr>
                <p:cNvPr id="13737" name="Group 337"/>
                <p:cNvGrpSpPr/>
                <p:nvPr/>
              </p:nvGrpSpPr>
              <p:grpSpPr bwMode="auto">
                <a:xfrm>
                  <a:off x="0" y="576"/>
                  <a:ext cx="1536" cy="576"/>
                  <a:chOff x="0" y="0"/>
                  <a:chExt cx="1536" cy="576"/>
                </a:xfrm>
              </p:grpSpPr>
              <p:grpSp>
                <p:nvGrpSpPr>
                  <p:cNvPr id="13789" name="Group 338"/>
                  <p:cNvGrpSpPr/>
                  <p:nvPr/>
                </p:nvGrpSpPr>
                <p:grpSpPr bwMode="auto">
                  <a:xfrm>
                    <a:off x="0" y="288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815" name="Group 339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32" name="Rectangle 3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33" name="Line 3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34" name="Line 3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35" name="Line 3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36" name="Line 3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37" name="Line 3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38" name="Line 3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816" name="Group 347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25" name="Rectangle 3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6" name="Line 3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7" name="Line 3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8" name="Line 3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9" name="Line 3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30" name="Line 3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31" name="Line 3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817" name="Group 355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18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19" name="Line 3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0" name="Line 3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1" name="Line 3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2" name="Line 3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3" name="Line 3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24" name="Line 3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790" name="Group 363"/>
                  <p:cNvGrpSpPr/>
                  <p:nvPr/>
                </p:nvGrpSpPr>
                <p:grpSpPr bwMode="auto">
                  <a:xfrm>
                    <a:off x="0" y="0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791" name="Group 364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08" name="Rectangle 3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09" name="Line 3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10" name="Line 3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11" name="Line 3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12" name="Line 3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13" name="Line 3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14" name="Line 3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792" name="Group 372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801" name="Rectangle 3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02" name="Line 3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03" name="Line 3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04" name="Line 3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05" name="Line 3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06" name="Line 3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07" name="Line 3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793" name="Group 380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794" name="Rectangle 3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95" name="Line 3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96" name="Line 3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97" name="Line 3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98" name="Line 3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99" name="Line 3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00" name="Line 3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3738" name="Group 388"/>
                <p:cNvGrpSpPr/>
                <p:nvPr/>
              </p:nvGrpSpPr>
              <p:grpSpPr bwMode="auto">
                <a:xfrm>
                  <a:off x="0" y="0"/>
                  <a:ext cx="1536" cy="576"/>
                  <a:chOff x="0" y="0"/>
                  <a:chExt cx="1536" cy="576"/>
                </a:xfrm>
              </p:grpSpPr>
              <p:grpSp>
                <p:nvGrpSpPr>
                  <p:cNvPr id="13739" name="Group 389"/>
                  <p:cNvGrpSpPr/>
                  <p:nvPr/>
                </p:nvGrpSpPr>
                <p:grpSpPr bwMode="auto">
                  <a:xfrm>
                    <a:off x="0" y="288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765" name="Group 390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782" name="Rectangle 3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83" name="Line 3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84" name="Line 3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85" name="Line 3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86" name="Line 3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87" name="Line 3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88" name="Line 3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766" name="Group 398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775" name="Rectangle 3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6" name="Line 4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7" name="Line 4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8" name="Line 4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9" name="Line 4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80" name="Line 4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81" name="Line 4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767" name="Group 406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768" name="Rectangle 4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69" name="Line 4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0" name="Line 4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1" name="Line 4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2" name="Line 4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3" name="Line 4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74" name="Line 4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740" name="Group 414"/>
                  <p:cNvGrpSpPr/>
                  <p:nvPr/>
                </p:nvGrpSpPr>
                <p:grpSpPr bwMode="auto">
                  <a:xfrm>
                    <a:off x="0" y="0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741" name="Group 415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758" name="Rectangle 4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59" name="Line 4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60" name="Line 4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61" name="Line 4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62" name="Line 4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63" name="Line 4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64" name="Line 4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742" name="Group 423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751" name="Rectangle 4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52" name="Line 4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53" name="Line 4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54" name="Line 4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55" name="Line 4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56" name="Line 4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57" name="Line 4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743" name="Group 431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744" name="Rectangle 4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45" name="Line 4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46" name="Line 4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47" name="Line 4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48" name="Line 4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49" name="Line 4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50" name="Line 4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</p:grpSp>
        </p:grpSp>
        <p:grpSp>
          <p:nvGrpSpPr>
            <p:cNvPr id="13632" name="Group 440"/>
            <p:cNvGrpSpPr/>
            <p:nvPr/>
          </p:nvGrpSpPr>
          <p:grpSpPr bwMode="auto">
            <a:xfrm>
              <a:off x="0" y="0"/>
              <a:ext cx="1536" cy="1152"/>
              <a:chOff x="0" y="0"/>
              <a:chExt cx="1536" cy="1152"/>
            </a:xfrm>
          </p:grpSpPr>
          <p:grpSp>
            <p:nvGrpSpPr>
              <p:cNvPr id="13633" name="Group 441"/>
              <p:cNvGrpSpPr/>
              <p:nvPr/>
            </p:nvGrpSpPr>
            <p:grpSpPr bwMode="auto">
              <a:xfrm>
                <a:off x="0" y="576"/>
                <a:ext cx="1536" cy="576"/>
                <a:chOff x="0" y="0"/>
                <a:chExt cx="1536" cy="576"/>
              </a:xfrm>
            </p:grpSpPr>
            <p:grpSp>
              <p:nvGrpSpPr>
                <p:cNvPr id="13685" name="Group 442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3711" name="Group 443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728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29" name="Line 4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30" name="Line 4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31" name="Line 4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32" name="Line 4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33" name="Line 4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34" name="Line 4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712" name="Group 451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721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22" name="Line 4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23" name="Line 4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24" name="Line 4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25" name="Line 4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26" name="Line 4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27" name="Line 4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713" name="Group 459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714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15" name="Line 4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16" name="Line 4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17" name="Line 4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18" name="Line 4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19" name="Line 4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20" name="Line 4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3686" name="Group 467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3687" name="Group 468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704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5" name="Line 4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6" name="Line 4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7" name="Line 4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8" name="Line 4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9" name="Line 4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10" name="Line 4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688" name="Group 476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697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98" name="Line 4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99" name="Line 4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0" name="Line 4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1" name="Line 4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2" name="Line 4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03" name="Line 4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689" name="Group 484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690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91" name="Line 4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92" name="Line 4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93" name="Line 4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94" name="Line 4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95" name="Line 4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96" name="Line 4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3634" name="Group 492"/>
              <p:cNvGrpSpPr/>
              <p:nvPr/>
            </p:nvGrpSpPr>
            <p:grpSpPr bwMode="auto">
              <a:xfrm>
                <a:off x="0" y="0"/>
                <a:ext cx="1536" cy="576"/>
                <a:chOff x="0" y="0"/>
                <a:chExt cx="1536" cy="576"/>
              </a:xfrm>
            </p:grpSpPr>
            <p:grpSp>
              <p:nvGrpSpPr>
                <p:cNvPr id="13635" name="Group 493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3661" name="Group 494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678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79" name="Line 4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80" name="Line 4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81" name="Line 4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82" name="Line 4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83" name="Line 5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84" name="Line 5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662" name="Group 502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671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72" name="Line 5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73" name="Line 5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74" name="Line 5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75" name="Line 5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76" name="Line 5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77" name="Line 5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663" name="Group 510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664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65" name="Line 5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66" name="Line 5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67" name="Line 5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68" name="Line 5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69" name="Line 5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70" name="Line 5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3636" name="Group 518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3637" name="Group 519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654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5" name="Line 5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6" name="Line 5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7" name="Line 5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8" name="Line 5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9" name="Line 5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60" name="Line 5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638" name="Group 527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647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48" name="Line 5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49" name="Line 5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0" name="Line 5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1" name="Line 5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2" name="Line 5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53" name="Line 5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639" name="Group 535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640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41" name="Line 5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42" name="Line 5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43" name="Line 5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44" name="Line 5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45" name="Line 5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46" name="Line 5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8461" name="Group 546"/>
          <p:cNvGrpSpPr/>
          <p:nvPr/>
        </p:nvGrpSpPr>
        <p:grpSpPr bwMode="auto">
          <a:xfrm>
            <a:off x="4924569" y="1047173"/>
            <a:ext cx="2438400" cy="4953000"/>
            <a:chOff x="0" y="0"/>
            <a:chExt cx="1536" cy="3120"/>
          </a:xfrm>
        </p:grpSpPr>
        <p:grpSp>
          <p:nvGrpSpPr>
            <p:cNvPr id="13321" name="Group 547"/>
            <p:cNvGrpSpPr/>
            <p:nvPr/>
          </p:nvGrpSpPr>
          <p:grpSpPr bwMode="auto">
            <a:xfrm>
              <a:off x="0" y="816"/>
              <a:ext cx="1536" cy="2304"/>
              <a:chOff x="0" y="0"/>
              <a:chExt cx="1536" cy="2304"/>
            </a:xfrm>
          </p:grpSpPr>
          <p:grpSp>
            <p:nvGrpSpPr>
              <p:cNvPr id="13425" name="Group 548"/>
              <p:cNvGrpSpPr/>
              <p:nvPr/>
            </p:nvGrpSpPr>
            <p:grpSpPr bwMode="auto">
              <a:xfrm>
                <a:off x="0" y="1152"/>
                <a:ext cx="1536" cy="1152"/>
                <a:chOff x="0" y="0"/>
                <a:chExt cx="1536" cy="1152"/>
              </a:xfrm>
            </p:grpSpPr>
            <p:grpSp>
              <p:nvGrpSpPr>
                <p:cNvPr id="13529" name="Group 549"/>
                <p:cNvGrpSpPr/>
                <p:nvPr/>
              </p:nvGrpSpPr>
              <p:grpSpPr bwMode="auto">
                <a:xfrm>
                  <a:off x="0" y="576"/>
                  <a:ext cx="1536" cy="576"/>
                  <a:chOff x="0" y="0"/>
                  <a:chExt cx="1536" cy="576"/>
                </a:xfrm>
              </p:grpSpPr>
              <p:grpSp>
                <p:nvGrpSpPr>
                  <p:cNvPr id="13581" name="Group 550"/>
                  <p:cNvGrpSpPr/>
                  <p:nvPr/>
                </p:nvGrpSpPr>
                <p:grpSpPr bwMode="auto">
                  <a:xfrm>
                    <a:off x="0" y="288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607" name="Group 551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624" name="Rectangle 5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5" name="Line 5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6" name="Line 5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7" name="Line 5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8" name="Line 5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9" name="Line 5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30" name="Line 5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608" name="Group 559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617" name="Rectangle 5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18" name="Line 5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19" name="Line 5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0" name="Line 5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1" name="Line 5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2" name="Line 5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23" name="Line 5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609" name="Group 567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610" name="Rectangl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11" name="Line 5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12" name="Line 5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13" name="Line 5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14" name="Line 5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15" name="Line 5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16" name="Line 5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582" name="Group 575"/>
                  <p:cNvGrpSpPr/>
                  <p:nvPr/>
                </p:nvGrpSpPr>
                <p:grpSpPr bwMode="auto">
                  <a:xfrm>
                    <a:off x="0" y="0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583" name="Group 576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600" name="Rectangle 5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01" name="Line 5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02" name="Line 5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03" name="Line 5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04" name="Line 5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05" name="Line 5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06" name="Line 5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584" name="Group 584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93" name="Rectangle 5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4" name="Line 5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5" name="Line 5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6" name="Line 5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7" name="Line 5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8" name="Line 5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9" name="Line 5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585" name="Group 592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86" name="Rectangle 5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87" name="Line 5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88" name="Line 5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89" name="Line 5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0" name="Line 5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1" name="Line 5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92" name="Line 5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3530" name="Group 600"/>
                <p:cNvGrpSpPr/>
                <p:nvPr/>
              </p:nvGrpSpPr>
              <p:grpSpPr bwMode="auto">
                <a:xfrm>
                  <a:off x="0" y="0"/>
                  <a:ext cx="1536" cy="576"/>
                  <a:chOff x="0" y="0"/>
                  <a:chExt cx="1536" cy="576"/>
                </a:xfrm>
              </p:grpSpPr>
              <p:grpSp>
                <p:nvGrpSpPr>
                  <p:cNvPr id="13531" name="Group 601"/>
                  <p:cNvGrpSpPr/>
                  <p:nvPr/>
                </p:nvGrpSpPr>
                <p:grpSpPr bwMode="auto">
                  <a:xfrm>
                    <a:off x="0" y="288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557" name="Group 602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74" name="Rectangle 6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5" name="Line 6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6" name="Line 6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7" name="Line 6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8" name="Line 6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9" name="Line 6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80" name="Line 6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558" name="Group 610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67" name="Rectangle 6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68" name="Line 6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69" name="Line 6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0" name="Line 6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1" name="Line 6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2" name="Line 6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73" name="Line 6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559" name="Group 618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60" name="Rectangle 6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61" name="Line 6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62" name="Line 6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63" name="Line 6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64" name="Line 6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65" name="Line 6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66" name="Line 6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532" name="Group 626"/>
                  <p:cNvGrpSpPr/>
                  <p:nvPr/>
                </p:nvGrpSpPr>
                <p:grpSpPr bwMode="auto">
                  <a:xfrm>
                    <a:off x="0" y="0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533" name="Group 627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50" name="Rectangle 6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51" name="Line 6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52" name="Line 6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53" name="Line 6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54" name="Line 6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55" name="Line 6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56" name="Line 6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534" name="Group 635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43" name="Rectangle 6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4" name="Line 6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5" name="Line 6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6" name="Line 6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7" name="Line 6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8" name="Line 6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9" name="Line 6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535" name="Group 643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36" name="Rectangle 6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37" name="Line 6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38" name="Line 6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39" name="Line 6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0" name="Line 6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1" name="Line 6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42" name="Line 6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13426" name="Group 651"/>
              <p:cNvGrpSpPr/>
              <p:nvPr/>
            </p:nvGrpSpPr>
            <p:grpSpPr bwMode="auto">
              <a:xfrm>
                <a:off x="0" y="0"/>
                <a:ext cx="1536" cy="1152"/>
                <a:chOff x="0" y="0"/>
                <a:chExt cx="1536" cy="1152"/>
              </a:xfrm>
            </p:grpSpPr>
            <p:grpSp>
              <p:nvGrpSpPr>
                <p:cNvPr id="13427" name="Group 652"/>
                <p:cNvGrpSpPr/>
                <p:nvPr/>
              </p:nvGrpSpPr>
              <p:grpSpPr bwMode="auto">
                <a:xfrm>
                  <a:off x="0" y="576"/>
                  <a:ext cx="1536" cy="576"/>
                  <a:chOff x="0" y="0"/>
                  <a:chExt cx="1536" cy="576"/>
                </a:xfrm>
              </p:grpSpPr>
              <p:grpSp>
                <p:nvGrpSpPr>
                  <p:cNvPr id="13479" name="Group 653"/>
                  <p:cNvGrpSpPr/>
                  <p:nvPr/>
                </p:nvGrpSpPr>
                <p:grpSpPr bwMode="auto">
                  <a:xfrm>
                    <a:off x="0" y="288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505" name="Group 654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22" name="Rectangle 6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23" name="Line 6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24" name="Line 6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25" name="Line 6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26" name="Line 6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27" name="Line 6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28" name="Line 6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506" name="Group 662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15" name="Rectangle 6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6" name="Line 6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7" name="Line 6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8" name="Line 6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9" name="Line 6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20" name="Line 6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21" name="Line 6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507" name="Group 670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508" name="Rectangle 6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09" name="Line 6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0" name="Line 6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1" name="Line 6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2" name="Line 6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3" name="Line 6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14" name="Line 6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480" name="Group 678"/>
                  <p:cNvGrpSpPr/>
                  <p:nvPr/>
                </p:nvGrpSpPr>
                <p:grpSpPr bwMode="auto">
                  <a:xfrm>
                    <a:off x="0" y="0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481" name="Group 679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98" name="Rectangle 6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99" name="Line 6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00" name="Line 6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01" name="Line 6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02" name="Line 6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03" name="Line 6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04" name="Line 6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482" name="Group 687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91" name="Rectangle 6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92" name="Line 6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93" name="Line 6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94" name="Line 6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95" name="Line 6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96" name="Line 6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97" name="Line 6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483" name="Group 695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84" name="Rectangle 6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85" name="Line 6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86" name="Line 6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87" name="Line 6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88" name="Line 7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89" name="Line 7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90" name="Line 7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3428" name="Group 703"/>
                <p:cNvGrpSpPr/>
                <p:nvPr/>
              </p:nvGrpSpPr>
              <p:grpSpPr bwMode="auto">
                <a:xfrm>
                  <a:off x="0" y="0"/>
                  <a:ext cx="1536" cy="576"/>
                  <a:chOff x="0" y="0"/>
                  <a:chExt cx="1536" cy="576"/>
                </a:xfrm>
              </p:grpSpPr>
              <p:grpSp>
                <p:nvGrpSpPr>
                  <p:cNvPr id="13429" name="Group 704"/>
                  <p:cNvGrpSpPr/>
                  <p:nvPr/>
                </p:nvGrpSpPr>
                <p:grpSpPr bwMode="auto">
                  <a:xfrm>
                    <a:off x="0" y="288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455" name="Group 705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72" name="Rectangle 7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73" name="Line 7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74" name="Line 7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75" name="Line 7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76" name="Line 7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77" name="Line 7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78" name="Line 7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456" name="Group 713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65" name="Rectangle 7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6" name="Line 7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7" name="Line 7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8" name="Line 7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9" name="Line 7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70" name="Line 7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71" name="Line 7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457" name="Group 721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58" name="Rectangle 7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59" name="Line 7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0" name="Line 7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1" name="Line 7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2" name="Line 7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3" name="Line 7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64" name="Line 7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430" name="Group 729"/>
                  <p:cNvGrpSpPr/>
                  <p:nvPr/>
                </p:nvGrpSpPr>
                <p:grpSpPr bwMode="auto">
                  <a:xfrm>
                    <a:off x="0" y="0"/>
                    <a:ext cx="1536" cy="288"/>
                    <a:chOff x="0" y="0"/>
                    <a:chExt cx="1536" cy="288"/>
                  </a:xfrm>
                </p:grpSpPr>
                <p:grpSp>
                  <p:nvGrpSpPr>
                    <p:cNvPr id="13431" name="Group 730"/>
                    <p:cNvGrpSpPr/>
                    <p:nvPr/>
                  </p:nvGrpSpPr>
                  <p:grpSpPr bwMode="auto">
                    <a:xfrm>
                      <a:off x="0" y="192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48" name="Rectangle 7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49" name="Line 7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50" name="Line 7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51" name="Line 7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52" name="Line 7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53" name="Line 7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54" name="Line 7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432" name="Group 738"/>
                    <p:cNvGrpSpPr/>
                    <p:nvPr/>
                  </p:nvGrpSpPr>
                  <p:grpSpPr bwMode="auto">
                    <a:xfrm>
                      <a:off x="0" y="96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41" name="Rectangle 7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42" name="Line 7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43" name="Line 7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44" name="Line 7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45" name="Line 7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46" name="Line 7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47" name="Line 7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433" name="Group 746"/>
                    <p:cNvGrpSpPr/>
                    <p:nvPr/>
                  </p:nvGrpSpPr>
                  <p:grpSpPr bwMode="auto">
                    <a:xfrm>
                      <a:off x="0" y="0"/>
                      <a:ext cx="1536" cy="96"/>
                      <a:chOff x="0" y="0"/>
                      <a:chExt cx="1536" cy="336"/>
                    </a:xfrm>
                  </p:grpSpPr>
                  <p:sp>
                    <p:nvSpPr>
                      <p:cNvPr id="13434" name="Rectangle 7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536" cy="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 wrap="none" anchor="ctr"/>
                      <a:lstStyle/>
                      <a:p>
                        <a:endParaRPr lang="zh-CN" altLang="zh-CN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35" name="Line 7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4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36" name="Line 7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96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37" name="Line 7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44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38" name="Line 7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192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39" name="Line 7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40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440" name="Line 7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288"/>
                        <a:ext cx="15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</p:grpSp>
        </p:grpSp>
        <p:grpSp>
          <p:nvGrpSpPr>
            <p:cNvPr id="13322" name="Group 754"/>
            <p:cNvGrpSpPr/>
            <p:nvPr/>
          </p:nvGrpSpPr>
          <p:grpSpPr bwMode="auto">
            <a:xfrm>
              <a:off x="0" y="0"/>
              <a:ext cx="1536" cy="1152"/>
              <a:chOff x="0" y="0"/>
              <a:chExt cx="1536" cy="1152"/>
            </a:xfrm>
          </p:grpSpPr>
          <p:grpSp>
            <p:nvGrpSpPr>
              <p:cNvPr id="13323" name="Group 755"/>
              <p:cNvGrpSpPr/>
              <p:nvPr/>
            </p:nvGrpSpPr>
            <p:grpSpPr bwMode="auto">
              <a:xfrm>
                <a:off x="0" y="576"/>
                <a:ext cx="1536" cy="576"/>
                <a:chOff x="0" y="0"/>
                <a:chExt cx="1536" cy="576"/>
              </a:xfrm>
            </p:grpSpPr>
            <p:grpSp>
              <p:nvGrpSpPr>
                <p:cNvPr id="13375" name="Group 756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3401" name="Group 757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418" name="Rectangle 7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19" name="Line 7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20" name="Line 7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21" name="Line 7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22" name="Line 7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23" name="Line 7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24" name="Line 7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402" name="Group 765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411" name="Rectangle 7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12" name="Line 7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13" name="Line 7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14" name="Line 7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15" name="Line 7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16" name="Line 7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17" name="Line 7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403" name="Group 773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404" name="Rectangle 7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05" name="Line 7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06" name="Line 7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07" name="Line 7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08" name="Line 7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09" name="Line 7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10" name="Line 7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3376" name="Group 781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3377" name="Group 782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94" name="Rectangle 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5" name="Line 7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6" name="Line 7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7" name="Line 7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8" name="Line 7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9" name="Line 7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400" name="Line 7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378" name="Group 790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87" name="Rectangle 7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88" name="Line 7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89" name="Line 7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0" name="Line 7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1" name="Line 7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2" name="Line 7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93" name="Line 7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379" name="Group 798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80" name="Rectangle 7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81" name="Line 8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82" name="Line 8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83" name="Line 8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84" name="Line 8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85" name="Line 8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86" name="Line 8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3324" name="Group 806"/>
              <p:cNvGrpSpPr/>
              <p:nvPr/>
            </p:nvGrpSpPr>
            <p:grpSpPr bwMode="auto">
              <a:xfrm>
                <a:off x="0" y="0"/>
                <a:ext cx="1536" cy="576"/>
                <a:chOff x="0" y="0"/>
                <a:chExt cx="1536" cy="576"/>
              </a:xfrm>
            </p:grpSpPr>
            <p:grpSp>
              <p:nvGrpSpPr>
                <p:cNvPr id="13325" name="Group 807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3351" name="Group 808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68" name="Rectangle 8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69" name="Line 8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70" name="Line 8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71" name="Line 8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72" name="Line 8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73" name="Line 8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74" name="Line 8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352" name="Group 816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61" name="Rectangle 8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62" name="Line 8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63" name="Line 8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64" name="Line 8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65" name="Line 8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66" name="Line 8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67" name="Line 8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353" name="Group 824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54" name="Rectangle 8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55" name="Line 8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56" name="Line 8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57" name="Line 8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58" name="Line 8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59" name="Line 8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60" name="Line 8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3326" name="Group 832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3327" name="Group 833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44" name="Rectangle 8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5" name="Line 8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6" name="Line 8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7" name="Line 8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8" name="Line 8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9" name="Line 8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50" name="Line 8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328" name="Group 841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37" name="Rectangle 8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8" name="Line 8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9" name="Line 8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0" name="Line 8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1" name="Line 8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2" name="Line 8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3" name="Line 8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329" name="Group 849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3330" name="Rectangle 8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1" name="Line 8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2" name="Line 8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6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3" name="Line 8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4" name="Line 8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5" name="Line 8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0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6" name="Line 8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9059" name="Rectangle 230"/>
          <p:cNvSpPr>
            <a:spLocks noChangeArrowheads="1"/>
          </p:cNvSpPr>
          <p:nvPr/>
        </p:nvSpPr>
        <p:spPr bwMode="auto">
          <a:xfrm>
            <a:off x="7837488" y="3033903"/>
            <a:ext cx="2665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9" name="Rectangle 2"/>
          <p:cNvSpPr>
            <a:spLocks noChangeArrowheads="1"/>
          </p:cNvSpPr>
          <p:nvPr/>
        </p:nvSpPr>
        <p:spPr bwMode="auto">
          <a:xfrm>
            <a:off x="660400" y="1024791"/>
            <a:ext cx="3559211" cy="45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亿张纸摞起来有多高？</a:t>
            </a:r>
          </a:p>
        </p:txBody>
      </p:sp>
      <p:sp>
        <p:nvSpPr>
          <p:cNvPr id="6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utoUpdateAnimBg="0"/>
      <p:bldP spid="18436" grpId="0" autoUpdateAnimBg="0"/>
      <p:bldP spid="1905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01" name="Group 93"/>
          <p:cNvGraphicFramePr>
            <a:graphicFrameLocks noGrp="1"/>
          </p:cNvGraphicFramePr>
          <p:nvPr/>
        </p:nvGraphicFramePr>
        <p:xfrm>
          <a:off x="1807168" y="1861802"/>
          <a:ext cx="8764587" cy="1783110"/>
        </p:xfrm>
        <a:graphic>
          <a:graphicData uri="http://schemas.openxmlformats.org/drawingml/2006/table">
            <a:tbl>
              <a:tblPr/>
              <a:tblGrid>
                <a:gridCol w="172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0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100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（张）</a:t>
                      </a: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1000</a:t>
                      </a: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1 0000</a:t>
                      </a: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0 0000</a:t>
                      </a: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1 0000 0000</a:t>
                      </a: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58" marR="9145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8" name="Text Box 31"/>
          <p:cNvSpPr txBox="1">
            <a:spLocks noChangeArrowheads="1"/>
          </p:cNvSpPr>
          <p:nvPr/>
        </p:nvSpPr>
        <p:spPr bwMode="auto">
          <a:xfrm>
            <a:off x="631734" y="1219658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活动一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:A4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纸厚度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892350" y="293437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5156000" y="293437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554588" y="2934374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1000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8362750" y="2908974"/>
            <a:ext cx="14702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100 0000</a:t>
            </a:r>
          </a:p>
        </p:txBody>
      </p:sp>
      <p:sp>
        <p:nvSpPr>
          <p:cNvPr id="14363" name="Text Box 60"/>
          <p:cNvSpPr txBox="1">
            <a:spLocks noChangeArrowheads="1"/>
          </p:cNvSpPr>
          <p:nvPr/>
        </p:nvSpPr>
        <p:spPr bwMode="auto">
          <a:xfrm>
            <a:off x="6902249" y="6011080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endParaRPr lang="zh-CN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4" name="Text Box 61"/>
          <p:cNvSpPr txBox="1">
            <a:spLocks noChangeArrowheads="1"/>
          </p:cNvSpPr>
          <p:nvPr/>
        </p:nvSpPr>
        <p:spPr bwMode="auto">
          <a:xfrm>
            <a:off x="5030587" y="586661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endParaRPr lang="zh-CN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99" name="Text Box 91"/>
          <p:cNvSpPr txBox="1">
            <a:spLocks noChangeArrowheads="1"/>
          </p:cNvSpPr>
          <p:nvPr/>
        </p:nvSpPr>
        <p:spPr bwMode="auto">
          <a:xfrm>
            <a:off x="1831775" y="2934374"/>
            <a:ext cx="1619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（厘米）</a:t>
            </a:r>
          </a:p>
        </p:txBody>
      </p:sp>
      <p:sp>
        <p:nvSpPr>
          <p:cNvPr id="13343" name="矩形 15"/>
          <p:cNvSpPr>
            <a:spLocks noChangeArrowheads="1"/>
          </p:cNvSpPr>
          <p:nvPr/>
        </p:nvSpPr>
        <p:spPr bwMode="auto">
          <a:xfrm>
            <a:off x="1909276" y="5479317"/>
            <a:ext cx="4802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100 0000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         ）米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24209" y="5459423"/>
            <a:ext cx="2105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1 0000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右箭头 3"/>
          <p:cNvSpPr>
            <a:spLocks noChangeArrowheads="1"/>
          </p:cNvSpPr>
          <p:nvPr/>
        </p:nvSpPr>
        <p:spPr bwMode="auto">
          <a:xfrm>
            <a:off x="4227314" y="4614229"/>
            <a:ext cx="3995737" cy="244475"/>
          </a:xfrm>
          <a:prstGeom prst="rightArrow">
            <a:avLst>
              <a:gd name="adj1" fmla="val 50000"/>
              <a:gd name="adj2" fmla="val 49865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89376" y="3944303"/>
            <a:ext cx="1425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推算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1775" y="4028441"/>
            <a:ext cx="27368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张纸的高度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75451" y="3903029"/>
            <a:ext cx="2232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亿张纸的高度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8" grpId="0"/>
      <p:bldP spid="17449" grpId="0"/>
      <p:bldP spid="17450" grpId="0"/>
      <p:bldP spid="17453" grpId="0"/>
      <p:bldP spid="17499" grpId="0"/>
      <p:bldP spid="13343" grpId="0"/>
      <p:bldP spid="2" grpId="0"/>
      <p:bldP spid="4" grpId="0" animBg="1"/>
      <p:bldP spid="5" grpId="0"/>
      <p:bldP spid="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矩形 2"/>
          <p:cNvSpPr>
            <a:spLocks noChangeArrowheads="1"/>
          </p:cNvSpPr>
          <p:nvPr/>
        </p:nvSpPr>
        <p:spPr bwMode="auto">
          <a:xfrm>
            <a:off x="4260911" y="5288540"/>
            <a:ext cx="2900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10000÷20=500(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0388" y="1437500"/>
            <a:ext cx="3971225" cy="263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656735" y="4489410"/>
            <a:ext cx="10862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我校教学楼高大约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米，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亿张纸摞起来的高度相当于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   )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个教学楼的高度。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159430" y="4489409"/>
            <a:ext cx="14859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660400" y="1179239"/>
            <a:ext cx="38925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400" kern="0" dirty="0">
                <a:solidFill>
                  <a:srgbClr val="66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小组自主探究</a:t>
            </a: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660400" y="1788839"/>
            <a:ext cx="763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每一小组任选一种材料进行探究</a:t>
            </a: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660400" y="4271594"/>
            <a:ext cx="5609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估计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亿枚硬币摞起来有多高？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660400" y="4790626"/>
            <a:ext cx="761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估计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亿粒大米有多重？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660400" y="5361395"/>
            <a:ext cx="4197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估计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亿张银行卡有多大？</a:t>
            </a:r>
          </a:p>
        </p:txBody>
      </p:sp>
      <p:pic>
        <p:nvPicPr>
          <p:cNvPr id="16392" name="图片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655" y="2538774"/>
            <a:ext cx="14398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图片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79" y="2700700"/>
            <a:ext cx="16700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图片 2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892" y="2507024"/>
            <a:ext cx="2057400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活动探究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5" name="Group 75"/>
          <p:cNvGraphicFramePr>
            <a:graphicFrameLocks noGrp="1"/>
          </p:cNvGraphicFramePr>
          <p:nvPr/>
        </p:nvGraphicFramePr>
        <p:xfrm>
          <a:off x="1922131" y="2018937"/>
          <a:ext cx="8347739" cy="1690328"/>
        </p:xfrm>
        <a:graphic>
          <a:graphicData uri="http://schemas.openxmlformats.org/drawingml/2006/table">
            <a:tbl>
              <a:tblPr/>
              <a:tblGrid>
                <a:gridCol w="1729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4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4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20(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枚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100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1000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1 0000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1 0000 0000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2" marR="91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30" name="Text Box 31"/>
          <p:cNvSpPr txBox="1">
            <a:spLocks noChangeArrowheads="1"/>
          </p:cNvSpPr>
          <p:nvPr/>
        </p:nvSpPr>
        <p:spPr bwMode="auto">
          <a:xfrm>
            <a:off x="4744355" y="442026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endParaRPr lang="zh-CN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1" name="Text Box 39"/>
          <p:cNvSpPr txBox="1">
            <a:spLocks noChangeArrowheads="1"/>
          </p:cNvSpPr>
          <p:nvPr/>
        </p:nvSpPr>
        <p:spPr bwMode="auto">
          <a:xfrm>
            <a:off x="559079" y="1193377"/>
            <a:ext cx="6240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活动二 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:1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元硬币高度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995280" y="308835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5084951" y="3069648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6349692" y="3066184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2000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8073617" y="3066184"/>
            <a:ext cx="1641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2000 0000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2269443" y="3088352"/>
            <a:ext cx="119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4(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1836453" y="4386840"/>
            <a:ext cx="7854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2000 0000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        ）米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66159" y="4386839"/>
            <a:ext cx="2395538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20 0000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2" grpId="0"/>
      <p:bldP spid="10284" grpId="0"/>
      <p:bldP spid="10285" grpId="0"/>
      <p:bldP spid="10286" grpId="0"/>
      <p:bldP spid="10301" grpId="0"/>
      <p:bldP spid="17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6843" y="1472426"/>
            <a:ext cx="3478313" cy="231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3793272" y="4826953"/>
            <a:ext cx="6648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200000÷20=10000</a:t>
            </a: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（个）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660400" y="4000676"/>
            <a:ext cx="11699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我校教学楼高大约</a:t>
            </a:r>
            <a:r>
              <a:rPr lang="en-US" altLang="zh-CN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米，</a:t>
            </a:r>
            <a:r>
              <a:rPr lang="en-US" altLang="zh-CN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亿枚硬币摞起来的高度相当于（                ）个教学楼的高度。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314249" y="3985436"/>
            <a:ext cx="18002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10000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6"/>
          <p:cNvSpPr txBox="1">
            <a:spLocks noChangeArrowheads="1"/>
          </p:cNvSpPr>
          <p:nvPr/>
        </p:nvSpPr>
        <p:spPr bwMode="auto">
          <a:xfrm>
            <a:off x="660400" y="1212979"/>
            <a:ext cx="5580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活动二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称大米的质量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59" name="Text Box 41"/>
          <p:cNvSpPr txBox="1">
            <a:spLocks noChangeArrowheads="1"/>
          </p:cNvSpPr>
          <p:nvPr/>
        </p:nvSpPr>
        <p:spPr bwMode="auto">
          <a:xfrm>
            <a:off x="1537653" y="6510974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endParaRPr lang="zh-CN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3" name="Group 75"/>
          <p:cNvGraphicFramePr>
            <a:graphicFrameLocks noGrp="1"/>
          </p:cNvGraphicFramePr>
          <p:nvPr/>
        </p:nvGraphicFramePr>
        <p:xfrm>
          <a:off x="2060865" y="1903542"/>
          <a:ext cx="8070270" cy="1455104"/>
        </p:xfrm>
        <a:graphic>
          <a:graphicData uri="http://schemas.openxmlformats.org/drawingml/2006/table">
            <a:tbl>
              <a:tblPr/>
              <a:tblGrid>
                <a:gridCol w="1735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7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21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100(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粒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1000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1 0000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10 0000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1 0000 0000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（克）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60400" y="3822664"/>
            <a:ext cx="10728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如果每人每天吃大米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400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克，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亿粒大米可供一个人吃多少天？大约合多少年？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883107" y="4574475"/>
            <a:ext cx="4283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 0000÷400=5000</a:t>
            </a: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（天）  </a:t>
            </a:r>
          </a:p>
        </p:txBody>
      </p:sp>
      <p:sp>
        <p:nvSpPr>
          <p:cNvPr id="18458" name="TextBox 2"/>
          <p:cNvSpPr txBox="1">
            <a:spLocks noChangeArrowheads="1"/>
          </p:cNvSpPr>
          <p:nvPr/>
        </p:nvSpPr>
        <p:spPr bwMode="auto">
          <a:xfrm>
            <a:off x="4033197" y="2816007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lang="zh-CN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9" name="TextBox 3"/>
          <p:cNvSpPr txBox="1">
            <a:spLocks noChangeArrowheads="1"/>
          </p:cNvSpPr>
          <p:nvPr/>
        </p:nvSpPr>
        <p:spPr bwMode="auto">
          <a:xfrm>
            <a:off x="5124450" y="2816006"/>
            <a:ext cx="1116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</a:t>
            </a:r>
            <a:endParaRPr lang="zh-CN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60" name="TextBox 4"/>
          <p:cNvSpPr txBox="1">
            <a:spLocks noChangeArrowheads="1"/>
          </p:cNvSpPr>
          <p:nvPr/>
        </p:nvSpPr>
        <p:spPr bwMode="auto">
          <a:xfrm>
            <a:off x="6461755" y="2812832"/>
            <a:ext cx="1300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2000</a:t>
            </a:r>
            <a:endParaRPr lang="zh-CN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61" name="TextBox 5"/>
          <p:cNvSpPr txBox="1">
            <a:spLocks noChangeArrowheads="1"/>
          </p:cNvSpPr>
          <p:nvPr/>
        </p:nvSpPr>
        <p:spPr bwMode="auto">
          <a:xfrm>
            <a:off x="8104844" y="2840020"/>
            <a:ext cx="208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200 0000</a:t>
            </a:r>
            <a:endParaRPr lang="zh-CN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83107" y="5326286"/>
            <a:ext cx="50403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5000÷365≈14</a:t>
            </a: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（年）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458" grpId="0"/>
      <p:bldP spid="18459" grpId="0"/>
      <p:bldP spid="18460" grpId="0"/>
      <p:bldP spid="18461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6"/>
          <p:cNvSpPr txBox="1">
            <a:spLocks noChangeArrowheads="1"/>
          </p:cNvSpPr>
          <p:nvPr/>
        </p:nvSpPr>
        <p:spPr bwMode="auto">
          <a:xfrm>
            <a:off x="660400" y="1181358"/>
            <a:ext cx="5684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活动二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银行卡的面积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3" name="Text Box 41"/>
          <p:cNvSpPr txBox="1">
            <a:spLocks noChangeArrowheads="1"/>
          </p:cNvSpPr>
          <p:nvPr/>
        </p:nvSpPr>
        <p:spPr bwMode="auto">
          <a:xfrm>
            <a:off x="1552893" y="639633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endParaRPr lang="zh-CN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3" name="Group 75"/>
          <p:cNvGraphicFramePr>
            <a:graphicFrameLocks noGrp="1"/>
          </p:cNvGraphicFramePr>
          <p:nvPr/>
        </p:nvGraphicFramePr>
        <p:xfrm>
          <a:off x="1755774" y="1841350"/>
          <a:ext cx="8680452" cy="1678285"/>
        </p:xfrm>
        <a:graphic>
          <a:graphicData uri="http://schemas.openxmlformats.org/drawingml/2006/table">
            <a:tbl>
              <a:tblPr/>
              <a:tblGrid>
                <a:gridCol w="2055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1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9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 (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张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100</a:t>
                      </a: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1000</a:t>
                      </a: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1 0000</a:t>
                      </a: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1 0000 0000</a:t>
                      </a: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1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755774" y="4912495"/>
            <a:ext cx="853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4600  0000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平方分米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              ）平方米 </a:t>
            </a:r>
          </a:p>
        </p:txBody>
      </p:sp>
      <p:sp>
        <p:nvSpPr>
          <p:cNvPr id="19481" name="TextBox 2"/>
          <p:cNvSpPr txBox="1">
            <a:spLocks noChangeArrowheads="1"/>
          </p:cNvSpPr>
          <p:nvPr/>
        </p:nvSpPr>
        <p:spPr bwMode="auto">
          <a:xfrm>
            <a:off x="4021455" y="2892046"/>
            <a:ext cx="11525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4600</a:t>
            </a:r>
            <a:endParaRPr lang="zh-CN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82" name="TextBox 3"/>
          <p:cNvSpPr txBox="1">
            <a:spLocks noChangeArrowheads="1"/>
          </p:cNvSpPr>
          <p:nvPr/>
        </p:nvSpPr>
        <p:spPr bwMode="auto">
          <a:xfrm>
            <a:off x="5064594" y="2892045"/>
            <a:ext cx="15113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4 6000</a:t>
            </a:r>
            <a:endParaRPr lang="zh-CN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83" name="TextBox 4"/>
          <p:cNvSpPr txBox="1">
            <a:spLocks noChangeArrowheads="1"/>
          </p:cNvSpPr>
          <p:nvPr/>
        </p:nvSpPr>
        <p:spPr bwMode="auto">
          <a:xfrm>
            <a:off x="6443343" y="2888394"/>
            <a:ext cx="1728788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46 0000</a:t>
            </a:r>
            <a:endParaRPr lang="zh-CN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84" name="TextBox 5"/>
          <p:cNvSpPr txBox="1">
            <a:spLocks noChangeArrowheads="1"/>
          </p:cNvSpPr>
          <p:nvPr/>
        </p:nvSpPr>
        <p:spPr bwMode="auto">
          <a:xfrm>
            <a:off x="8164992" y="2900957"/>
            <a:ext cx="277177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46 0000 0000</a:t>
            </a:r>
            <a:endParaRPr lang="zh-CN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85" name="矩形 1"/>
          <p:cNvSpPr>
            <a:spLocks noChangeArrowheads="1"/>
          </p:cNvSpPr>
          <p:nvPr/>
        </p:nvSpPr>
        <p:spPr bwMode="auto">
          <a:xfrm>
            <a:off x="1737624" y="4053837"/>
            <a:ext cx="9339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46 0000 0000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平方厘米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                 ）平方分米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5774" y="2931357"/>
            <a:ext cx="37852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（平方厘米）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681502" y="4053836"/>
            <a:ext cx="2663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4600 0000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09407" y="4912495"/>
            <a:ext cx="187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46 0000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481" grpId="0"/>
      <p:bldP spid="19482" grpId="0"/>
      <p:bldP spid="19483" grpId="0"/>
      <p:bldP spid="19484" grpId="0"/>
      <p:bldP spid="19485" grpId="0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48736" y="4929028"/>
            <a:ext cx="6696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460000÷40000≈12</a:t>
            </a: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（个）</a:t>
            </a:r>
          </a:p>
        </p:txBody>
      </p:sp>
      <p:pic>
        <p:nvPicPr>
          <p:cNvPr id="21507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2496" y="1584960"/>
            <a:ext cx="3455185" cy="229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矩形 2"/>
          <p:cNvSpPr>
            <a:spLocks noChangeArrowheads="1"/>
          </p:cNvSpPr>
          <p:nvPr/>
        </p:nvSpPr>
        <p:spPr bwMode="auto">
          <a:xfrm>
            <a:off x="511176" y="4220457"/>
            <a:ext cx="134791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我们学校的占地面积约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40000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平方米，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亿张银行卡的面积相当于（              ）个学校的面积？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21029" y="4174291"/>
            <a:ext cx="97948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活动探究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60400" y="1346323"/>
            <a:ext cx="7704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据第六次人口普查表明，我国人口总数约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亿。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60400" y="2359572"/>
            <a:ext cx="8748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亿是（      ）个亿，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亿有多大？</a:t>
            </a: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974607" y="2324088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60400" y="1525071"/>
            <a:ext cx="5688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今天学习了什么？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660400" y="2506058"/>
            <a:ext cx="5572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通过学习你有什么感受？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60400" y="3487045"/>
            <a:ext cx="635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作业：根据今天的学习写一篇数学日记。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存储数据 2"/>
          <p:cNvSpPr/>
          <p:nvPr/>
        </p:nvSpPr>
        <p:spPr>
          <a:xfrm>
            <a:off x="-1051560" y="-1"/>
            <a:ext cx="6253251" cy="6858000"/>
          </a:xfrm>
          <a:prstGeom prst="flowChartOnlineStorage">
            <a:avLst/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6" t="576" r="47335" b="67537"/>
          <a:stretch>
            <a:fillRect/>
          </a:stretch>
        </p:blipFill>
        <p:spPr>
          <a:xfrm>
            <a:off x="306707" y="-63243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5" t="17128" r="26596" b="50986"/>
          <a:stretch>
            <a:fillRect/>
          </a:stretch>
        </p:blipFill>
        <p:spPr>
          <a:xfrm>
            <a:off x="2344716" y="1021067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9" t="17316" r="67332" b="50797"/>
          <a:stretch>
            <a:fillRect/>
          </a:stretch>
        </p:blipFill>
        <p:spPr>
          <a:xfrm>
            <a:off x="-1658311" y="1033439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6" t="34057" r="47025" b="34057"/>
          <a:stretch>
            <a:fillRect/>
          </a:stretch>
        </p:blipFill>
        <p:spPr>
          <a:xfrm>
            <a:off x="337187" y="2130121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5" t="50608" r="26596" b="17505"/>
          <a:stretch>
            <a:fillRect/>
          </a:stretch>
        </p:blipFill>
        <p:spPr>
          <a:xfrm>
            <a:off x="2344716" y="3214431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9" t="50986" r="67332" b="17128"/>
          <a:stretch>
            <a:fillRect/>
          </a:stretch>
        </p:blipFill>
        <p:spPr>
          <a:xfrm>
            <a:off x="-1658311" y="3239175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7537" r="46870" b="576"/>
          <a:stretch>
            <a:fillRect/>
          </a:stretch>
        </p:blipFill>
        <p:spPr>
          <a:xfrm>
            <a:off x="352475" y="4323485"/>
            <a:ext cx="2423160" cy="2088931"/>
          </a:xfrm>
          <a:custGeom>
            <a:avLst/>
            <a:gdLst>
              <a:gd name="connsiteX0" fmla="*/ 522233 w 2423160"/>
              <a:gd name="connsiteY0" fmla="*/ 0 h 2088931"/>
              <a:gd name="connsiteX1" fmla="*/ 1900927 w 2423160"/>
              <a:gd name="connsiteY1" fmla="*/ 0 h 2088931"/>
              <a:gd name="connsiteX2" fmla="*/ 2423160 w 2423160"/>
              <a:gd name="connsiteY2" fmla="*/ 1044466 h 2088931"/>
              <a:gd name="connsiteX3" fmla="*/ 1900927 w 2423160"/>
              <a:gd name="connsiteY3" fmla="*/ 2088931 h 2088931"/>
              <a:gd name="connsiteX4" fmla="*/ 522233 w 2423160"/>
              <a:gd name="connsiteY4" fmla="*/ 2088931 h 2088931"/>
              <a:gd name="connsiteX5" fmla="*/ 0 w 2423160"/>
              <a:gd name="connsiteY5" fmla="*/ 1044466 h 2088931"/>
              <a:gd name="connsiteX6" fmla="*/ 522233 w 2423160"/>
              <a:gd name="connsiteY6" fmla="*/ 0 h 20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160" h="2088931">
                <a:moveTo>
                  <a:pt x="522233" y="0"/>
                </a:moveTo>
                <a:lnTo>
                  <a:pt x="1900927" y="0"/>
                </a:lnTo>
                <a:lnTo>
                  <a:pt x="2423160" y="1044466"/>
                </a:lnTo>
                <a:lnTo>
                  <a:pt x="1900927" y="2088931"/>
                </a:lnTo>
                <a:lnTo>
                  <a:pt x="522233" y="2088931"/>
                </a:lnTo>
                <a:lnTo>
                  <a:pt x="0" y="1044466"/>
                </a:lnTo>
                <a:lnTo>
                  <a:pt x="522233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FCD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FCD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3FCDFF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3FCDFF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679830" y="2750581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defRPr>
            </a:lvl9pPr>
          </a:lstStyle>
          <a:p>
            <a:pPr eaLnBrk="1" hangingPunct="1"/>
            <a:r>
              <a:rPr lang="en-US" altLang="zh-CN" sz="28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亿究竟有多大呢 ？</a:t>
            </a:r>
          </a:p>
        </p:txBody>
      </p:sp>
      <p:pic>
        <p:nvPicPr>
          <p:cNvPr id="512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0734" y="2896177"/>
            <a:ext cx="1847674" cy="263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585607" y="2831821"/>
            <a:ext cx="4327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>
              <a:spcBef>
                <a:spcPct val="20000"/>
              </a:spcBef>
            </a:pPr>
            <a:r>
              <a:rPr lang="zh-CN" altLang="zh-CN" sz="2800" kern="0" dirty="0">
                <a:solidFill>
                  <a:srgbClr val="66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solidFill>
                  <a:srgbClr val="66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亿张纸摞起来有多高？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60400" y="1261616"/>
            <a:ext cx="135931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>
              <a:spcBef>
                <a:spcPct val="20000"/>
              </a:spcBef>
            </a:pPr>
            <a:r>
              <a:rPr lang="zh-CN" altLang="en-US" sz="28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</a:t>
            </a:r>
          </a:p>
        </p:txBody>
      </p:sp>
      <p:pic>
        <p:nvPicPr>
          <p:cNvPr id="6148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0251" y="2902611"/>
            <a:ext cx="1847675" cy="263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630544" y="3355471"/>
            <a:ext cx="3567112" cy="373063"/>
            <a:chOff x="-87" y="11"/>
            <a:chExt cx="2247" cy="235"/>
          </a:xfrm>
        </p:grpSpPr>
        <p:grpSp>
          <p:nvGrpSpPr>
            <p:cNvPr id="7174" name="Group 4"/>
            <p:cNvGrpSpPr/>
            <p:nvPr/>
          </p:nvGrpSpPr>
          <p:grpSpPr bwMode="auto">
            <a:xfrm>
              <a:off x="624" y="115"/>
              <a:ext cx="1536" cy="96"/>
              <a:chOff x="0" y="0"/>
              <a:chExt cx="1536" cy="336"/>
            </a:xfrm>
          </p:grpSpPr>
          <p:sp>
            <p:nvSpPr>
              <p:cNvPr id="717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77" name="Line 6"/>
              <p:cNvSpPr>
                <a:spLocks noChangeShapeType="1"/>
              </p:cNvSpPr>
              <p:nvPr/>
            </p:nvSpPr>
            <p:spPr bwMode="auto">
              <a:xfrm>
                <a:off x="0" y="49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78" name="Line 7"/>
              <p:cNvSpPr>
                <a:spLocks noChangeShapeType="1"/>
              </p:cNvSpPr>
              <p:nvPr/>
            </p:nvSpPr>
            <p:spPr bwMode="auto">
              <a:xfrm>
                <a:off x="0" y="95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79" name="Line 8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80" name="Line 9"/>
              <p:cNvSpPr>
                <a:spLocks noChangeShapeType="1"/>
              </p:cNvSpPr>
              <p:nvPr/>
            </p:nvSpPr>
            <p:spPr bwMode="auto">
              <a:xfrm>
                <a:off x="0" y="19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81" name="Line 10"/>
              <p:cNvSpPr>
                <a:spLocks noChangeShapeType="1"/>
              </p:cNvSpPr>
              <p:nvPr/>
            </p:nvSpPr>
            <p:spPr bwMode="auto">
              <a:xfrm>
                <a:off x="0" y="24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82" name="Line 11"/>
              <p:cNvSpPr>
                <a:spLocks noChangeShapeType="1"/>
              </p:cNvSpPr>
              <p:nvPr/>
            </p:nvSpPr>
            <p:spPr bwMode="auto">
              <a:xfrm>
                <a:off x="0" y="287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175" name="Rectangle 12"/>
            <p:cNvSpPr>
              <a:spLocks noChangeArrowheads="1"/>
            </p:cNvSpPr>
            <p:nvPr/>
          </p:nvSpPr>
          <p:spPr bwMode="auto">
            <a:xfrm>
              <a:off x="-87" y="11"/>
              <a:ext cx="89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张</a:t>
              </a:r>
            </a:p>
          </p:txBody>
        </p:sp>
      </p:grpSp>
      <p:sp>
        <p:nvSpPr>
          <p:cNvPr id="12300" name="AutoShape 13"/>
          <p:cNvSpPr/>
          <p:nvPr/>
        </p:nvSpPr>
        <p:spPr bwMode="auto">
          <a:xfrm>
            <a:off x="7364343" y="3544382"/>
            <a:ext cx="76200" cy="146050"/>
          </a:xfrm>
          <a:prstGeom prst="rightBrace">
            <a:avLst>
              <a:gd name="adj1" fmla="val 15972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7505630" y="3346172"/>
            <a:ext cx="16414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660400" y="1597688"/>
            <a:ext cx="3559211" cy="45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亿张纸摞起来有多高？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 autoUpdateAnimBg="0"/>
      <p:bldP spid="123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1"/>
          <p:cNvSpPr/>
          <p:nvPr/>
        </p:nvSpPr>
        <p:spPr bwMode="auto">
          <a:xfrm>
            <a:off x="7533752" y="3527373"/>
            <a:ext cx="76200" cy="457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7646464" y="3535312"/>
            <a:ext cx="16367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</a:p>
        </p:txBody>
      </p:sp>
      <p:grpSp>
        <p:nvGrpSpPr>
          <p:cNvPr id="8196" name="Group 3"/>
          <p:cNvGrpSpPr/>
          <p:nvPr/>
        </p:nvGrpSpPr>
        <p:grpSpPr bwMode="auto">
          <a:xfrm>
            <a:off x="4922315" y="3832173"/>
            <a:ext cx="2438400" cy="152400"/>
            <a:chOff x="0" y="0"/>
            <a:chExt cx="1536" cy="336"/>
          </a:xfrm>
        </p:grpSpPr>
        <p:sp>
          <p:nvSpPr>
            <p:cNvPr id="821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5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7" name="Line 5"/>
            <p:cNvSpPr>
              <a:spLocks noChangeShapeType="1"/>
            </p:cNvSpPr>
            <p:nvPr/>
          </p:nvSpPr>
          <p:spPr bwMode="auto">
            <a:xfrm>
              <a:off x="0" y="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8" name="Line 6"/>
            <p:cNvSpPr>
              <a:spLocks noChangeShapeType="1"/>
            </p:cNvSpPr>
            <p:nvPr/>
          </p:nvSpPr>
          <p:spPr bwMode="auto">
            <a:xfrm>
              <a:off x="0" y="9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9" name="Line 7"/>
            <p:cNvSpPr>
              <a:spLocks noChangeShapeType="1"/>
            </p:cNvSpPr>
            <p:nvPr/>
          </p:nvSpPr>
          <p:spPr bwMode="auto">
            <a:xfrm>
              <a:off x="0" y="14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0" name="Line 8"/>
            <p:cNvSpPr>
              <a:spLocks noChangeShapeType="1"/>
            </p:cNvSpPr>
            <p:nvPr/>
          </p:nvSpPr>
          <p:spPr bwMode="auto">
            <a:xfrm>
              <a:off x="0" y="19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1" name="Line 9"/>
            <p:cNvSpPr>
              <a:spLocks noChangeShapeType="1"/>
            </p:cNvSpPr>
            <p:nvPr/>
          </p:nvSpPr>
          <p:spPr bwMode="auto">
            <a:xfrm>
              <a:off x="0" y="24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2" name="Line 10"/>
            <p:cNvSpPr>
              <a:spLocks noChangeShapeType="1"/>
            </p:cNvSpPr>
            <p:nvPr/>
          </p:nvSpPr>
          <p:spPr bwMode="auto">
            <a:xfrm>
              <a:off x="0" y="28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3561828" y="3535312"/>
            <a:ext cx="3798888" cy="609600"/>
            <a:chOff x="134" y="87"/>
            <a:chExt cx="2393" cy="384"/>
          </a:xfrm>
        </p:grpSpPr>
        <p:sp>
          <p:nvSpPr>
            <p:cNvPr id="8199" name="Rectangle 14"/>
            <p:cNvSpPr>
              <a:spLocks noChangeArrowheads="1"/>
            </p:cNvSpPr>
            <p:nvPr/>
          </p:nvSpPr>
          <p:spPr bwMode="auto">
            <a:xfrm>
              <a:off x="134" y="101"/>
              <a:ext cx="1243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1000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张</a:t>
              </a:r>
            </a:p>
          </p:txBody>
        </p:sp>
        <p:grpSp>
          <p:nvGrpSpPr>
            <p:cNvPr id="8200" name="Group 15"/>
            <p:cNvGrpSpPr/>
            <p:nvPr/>
          </p:nvGrpSpPr>
          <p:grpSpPr bwMode="auto">
            <a:xfrm>
              <a:off x="991" y="183"/>
              <a:ext cx="1536" cy="96"/>
              <a:chOff x="0" y="0"/>
              <a:chExt cx="1536" cy="336"/>
            </a:xfrm>
          </p:grpSpPr>
          <p:sp>
            <p:nvSpPr>
              <p:cNvPr id="8209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10" name="Line 17"/>
              <p:cNvSpPr>
                <a:spLocks noChangeShapeType="1"/>
              </p:cNvSpPr>
              <p:nvPr/>
            </p:nvSpPr>
            <p:spPr bwMode="auto">
              <a:xfrm>
                <a:off x="0" y="49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11" name="Line 18"/>
              <p:cNvSpPr>
                <a:spLocks noChangeShapeType="1"/>
              </p:cNvSpPr>
              <p:nvPr/>
            </p:nvSpPr>
            <p:spPr bwMode="auto">
              <a:xfrm>
                <a:off x="0" y="95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12" name="Line 19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13" name="Line 20"/>
              <p:cNvSpPr>
                <a:spLocks noChangeShapeType="1"/>
              </p:cNvSpPr>
              <p:nvPr/>
            </p:nvSpPr>
            <p:spPr bwMode="auto">
              <a:xfrm>
                <a:off x="0" y="19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14" name="Line 21"/>
              <p:cNvSpPr>
                <a:spLocks noChangeShapeType="1"/>
              </p:cNvSpPr>
              <p:nvPr/>
            </p:nvSpPr>
            <p:spPr bwMode="auto">
              <a:xfrm>
                <a:off x="0" y="24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15" name="Line 22"/>
              <p:cNvSpPr>
                <a:spLocks noChangeShapeType="1"/>
              </p:cNvSpPr>
              <p:nvPr/>
            </p:nvSpPr>
            <p:spPr bwMode="auto">
              <a:xfrm>
                <a:off x="0" y="287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201" name="Group 23"/>
            <p:cNvGrpSpPr/>
            <p:nvPr/>
          </p:nvGrpSpPr>
          <p:grpSpPr bwMode="auto">
            <a:xfrm>
              <a:off x="991" y="87"/>
              <a:ext cx="1536" cy="96"/>
              <a:chOff x="0" y="0"/>
              <a:chExt cx="1536" cy="336"/>
            </a:xfrm>
          </p:grpSpPr>
          <p:sp>
            <p:nvSpPr>
              <p:cNvPr id="8202" name="Rectangle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03" name="Line 25"/>
              <p:cNvSpPr>
                <a:spLocks noChangeShapeType="1"/>
              </p:cNvSpPr>
              <p:nvPr/>
            </p:nvSpPr>
            <p:spPr bwMode="auto">
              <a:xfrm>
                <a:off x="0" y="49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04" name="Line 26"/>
              <p:cNvSpPr>
                <a:spLocks noChangeShapeType="1"/>
              </p:cNvSpPr>
              <p:nvPr/>
            </p:nvSpPr>
            <p:spPr bwMode="auto">
              <a:xfrm>
                <a:off x="0" y="95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05" name="Line 27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06" name="Line 28"/>
              <p:cNvSpPr>
                <a:spLocks noChangeShapeType="1"/>
              </p:cNvSpPr>
              <p:nvPr/>
            </p:nvSpPr>
            <p:spPr bwMode="auto">
              <a:xfrm>
                <a:off x="0" y="19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07" name="Line 29"/>
              <p:cNvSpPr>
                <a:spLocks noChangeShapeType="1"/>
              </p:cNvSpPr>
              <p:nvPr/>
            </p:nvSpPr>
            <p:spPr bwMode="auto">
              <a:xfrm>
                <a:off x="0" y="24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08" name="Line 30"/>
              <p:cNvSpPr>
                <a:spLocks noChangeShapeType="1"/>
              </p:cNvSpPr>
              <p:nvPr/>
            </p:nvSpPr>
            <p:spPr bwMode="auto">
              <a:xfrm>
                <a:off x="0" y="287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660400" y="1597688"/>
            <a:ext cx="3559211" cy="45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亿张纸摞起来有多高？</a:t>
            </a:r>
          </a:p>
        </p:txBody>
      </p: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3"/>
          <p:cNvSpPr/>
          <p:nvPr/>
        </p:nvSpPr>
        <p:spPr bwMode="auto">
          <a:xfrm>
            <a:off x="7728439" y="3283317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804639" y="3528018"/>
            <a:ext cx="19954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</a:p>
        </p:txBody>
      </p:sp>
      <p:grpSp>
        <p:nvGrpSpPr>
          <p:cNvPr id="9220" name="Group 5"/>
          <p:cNvGrpSpPr/>
          <p:nvPr/>
        </p:nvGrpSpPr>
        <p:grpSpPr bwMode="auto">
          <a:xfrm>
            <a:off x="5083664" y="3740517"/>
            <a:ext cx="2438400" cy="457200"/>
            <a:chOff x="0" y="0"/>
            <a:chExt cx="1536" cy="288"/>
          </a:xfrm>
        </p:grpSpPr>
        <p:grpSp>
          <p:nvGrpSpPr>
            <p:cNvPr id="9249" name="Group 6"/>
            <p:cNvGrpSpPr/>
            <p:nvPr/>
          </p:nvGrpSpPr>
          <p:grpSpPr bwMode="auto">
            <a:xfrm>
              <a:off x="0" y="192"/>
              <a:ext cx="1536" cy="96"/>
              <a:chOff x="0" y="0"/>
              <a:chExt cx="1536" cy="336"/>
            </a:xfrm>
          </p:grpSpPr>
          <p:sp>
            <p:nvSpPr>
              <p:cNvPr id="9266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7" name="Line 8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8" name="Line 9"/>
              <p:cNvSpPr>
                <a:spLocks noChangeShapeType="1"/>
              </p:cNvSpPr>
              <p:nvPr/>
            </p:nvSpPr>
            <p:spPr bwMode="auto">
              <a:xfrm>
                <a:off x="0" y="9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9" name="Line 10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70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71" name="Line 12"/>
              <p:cNvSpPr>
                <a:spLocks noChangeShapeType="1"/>
              </p:cNvSpPr>
              <p:nvPr/>
            </p:nvSpPr>
            <p:spPr bwMode="auto">
              <a:xfrm>
                <a:off x="0" y="24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72" name="Line 13"/>
              <p:cNvSpPr>
                <a:spLocks noChangeShapeType="1"/>
              </p:cNvSpPr>
              <p:nvPr/>
            </p:nvSpPr>
            <p:spPr bwMode="auto">
              <a:xfrm>
                <a:off x="0" y="28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250" name="Group 14"/>
            <p:cNvGrpSpPr/>
            <p:nvPr/>
          </p:nvGrpSpPr>
          <p:grpSpPr bwMode="auto">
            <a:xfrm>
              <a:off x="0" y="96"/>
              <a:ext cx="1536" cy="96"/>
              <a:chOff x="0" y="0"/>
              <a:chExt cx="1536" cy="336"/>
            </a:xfrm>
          </p:grpSpPr>
          <p:sp>
            <p:nvSpPr>
              <p:cNvPr id="925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0" name="Line 16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1" name="Line 17"/>
              <p:cNvSpPr>
                <a:spLocks noChangeShapeType="1"/>
              </p:cNvSpPr>
              <p:nvPr/>
            </p:nvSpPr>
            <p:spPr bwMode="auto">
              <a:xfrm>
                <a:off x="0" y="9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2" name="Line 18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3" name="Line 19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4" name="Line 20"/>
              <p:cNvSpPr>
                <a:spLocks noChangeShapeType="1"/>
              </p:cNvSpPr>
              <p:nvPr/>
            </p:nvSpPr>
            <p:spPr bwMode="auto">
              <a:xfrm>
                <a:off x="0" y="24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65" name="Line 21"/>
              <p:cNvSpPr>
                <a:spLocks noChangeShapeType="1"/>
              </p:cNvSpPr>
              <p:nvPr/>
            </p:nvSpPr>
            <p:spPr bwMode="auto">
              <a:xfrm>
                <a:off x="0" y="28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251" name="Group 22"/>
            <p:cNvGrpSpPr/>
            <p:nvPr/>
          </p:nvGrpSpPr>
          <p:grpSpPr bwMode="auto">
            <a:xfrm>
              <a:off x="0" y="0"/>
              <a:ext cx="1536" cy="96"/>
              <a:chOff x="0" y="0"/>
              <a:chExt cx="1536" cy="336"/>
            </a:xfrm>
          </p:grpSpPr>
          <p:sp>
            <p:nvSpPr>
              <p:cNvPr id="9252" name="Rectangle 2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53" name="Line 24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54" name="Line 25"/>
              <p:cNvSpPr>
                <a:spLocks noChangeShapeType="1"/>
              </p:cNvSpPr>
              <p:nvPr/>
            </p:nvSpPr>
            <p:spPr bwMode="auto">
              <a:xfrm>
                <a:off x="0" y="9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55" name="Line 26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56" name="Line 27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57" name="Line 28"/>
              <p:cNvSpPr>
                <a:spLocks noChangeShapeType="1"/>
              </p:cNvSpPr>
              <p:nvPr/>
            </p:nvSpPr>
            <p:spPr bwMode="auto">
              <a:xfrm>
                <a:off x="0" y="24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58" name="Line 29"/>
              <p:cNvSpPr>
                <a:spLocks noChangeShapeType="1"/>
              </p:cNvSpPr>
              <p:nvPr/>
            </p:nvSpPr>
            <p:spPr bwMode="auto">
              <a:xfrm>
                <a:off x="0" y="28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30"/>
          <p:cNvGrpSpPr/>
          <p:nvPr/>
        </p:nvGrpSpPr>
        <p:grpSpPr bwMode="auto">
          <a:xfrm>
            <a:off x="3539027" y="3278555"/>
            <a:ext cx="3984625" cy="777875"/>
            <a:chOff x="159" y="0"/>
            <a:chExt cx="2510" cy="490"/>
          </a:xfrm>
        </p:grpSpPr>
        <p:sp>
          <p:nvSpPr>
            <p:cNvPr id="9223" name="Rectangle 31"/>
            <p:cNvSpPr>
              <a:spLocks noChangeArrowheads="1"/>
            </p:cNvSpPr>
            <p:nvPr/>
          </p:nvSpPr>
          <p:spPr bwMode="auto">
            <a:xfrm>
              <a:off x="159" y="133"/>
              <a:ext cx="139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1 0000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张</a:t>
              </a:r>
            </a:p>
          </p:txBody>
        </p:sp>
        <p:grpSp>
          <p:nvGrpSpPr>
            <p:cNvPr id="9224" name="Group 32"/>
            <p:cNvGrpSpPr/>
            <p:nvPr/>
          </p:nvGrpSpPr>
          <p:grpSpPr bwMode="auto">
            <a:xfrm>
              <a:off x="1133" y="0"/>
              <a:ext cx="1536" cy="288"/>
              <a:chOff x="0" y="0"/>
              <a:chExt cx="1536" cy="288"/>
            </a:xfrm>
          </p:grpSpPr>
          <p:grpSp>
            <p:nvGrpSpPr>
              <p:cNvPr id="9225" name="Group 33"/>
              <p:cNvGrpSpPr/>
              <p:nvPr/>
            </p:nvGrpSpPr>
            <p:grpSpPr bwMode="auto">
              <a:xfrm>
                <a:off x="0" y="192"/>
                <a:ext cx="1536" cy="96"/>
                <a:chOff x="0" y="0"/>
                <a:chExt cx="1536" cy="336"/>
              </a:xfrm>
            </p:grpSpPr>
            <p:sp>
              <p:nvSpPr>
                <p:cNvPr id="9242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3" name="Line 35"/>
                <p:cNvSpPr>
                  <a:spLocks noChangeShapeType="1"/>
                </p:cNvSpPr>
                <p:nvPr/>
              </p:nvSpPr>
              <p:spPr bwMode="auto">
                <a:xfrm>
                  <a:off x="0" y="49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4" name="Line 36"/>
                <p:cNvSpPr>
                  <a:spLocks noChangeShapeType="1"/>
                </p:cNvSpPr>
                <p:nvPr/>
              </p:nvSpPr>
              <p:spPr bwMode="auto">
                <a:xfrm>
                  <a:off x="0" y="95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5" name="Line 37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6" name="Line 38"/>
                <p:cNvSpPr>
                  <a:spLocks noChangeShapeType="1"/>
                </p:cNvSpPr>
                <p:nvPr/>
              </p:nvSpPr>
              <p:spPr bwMode="auto">
                <a:xfrm>
                  <a:off x="0" y="193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7" name="Line 39"/>
                <p:cNvSpPr>
                  <a:spLocks noChangeShapeType="1"/>
                </p:cNvSpPr>
                <p:nvPr/>
              </p:nvSpPr>
              <p:spPr bwMode="auto">
                <a:xfrm>
                  <a:off x="0" y="24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8" name="Line 40"/>
                <p:cNvSpPr>
                  <a:spLocks noChangeShapeType="1"/>
                </p:cNvSpPr>
                <p:nvPr/>
              </p:nvSpPr>
              <p:spPr bwMode="auto">
                <a:xfrm>
                  <a:off x="0" y="287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9226" name="Group 41"/>
              <p:cNvGrpSpPr/>
              <p:nvPr/>
            </p:nvGrpSpPr>
            <p:grpSpPr bwMode="auto">
              <a:xfrm>
                <a:off x="0" y="96"/>
                <a:ext cx="1536" cy="96"/>
                <a:chOff x="0" y="0"/>
                <a:chExt cx="1536" cy="336"/>
              </a:xfrm>
            </p:grpSpPr>
            <p:sp>
              <p:nvSpPr>
                <p:cNvPr id="9235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6" name="Line 43"/>
                <p:cNvSpPr>
                  <a:spLocks noChangeShapeType="1"/>
                </p:cNvSpPr>
                <p:nvPr/>
              </p:nvSpPr>
              <p:spPr bwMode="auto">
                <a:xfrm>
                  <a:off x="0" y="49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7" name="Line 44"/>
                <p:cNvSpPr>
                  <a:spLocks noChangeShapeType="1"/>
                </p:cNvSpPr>
                <p:nvPr/>
              </p:nvSpPr>
              <p:spPr bwMode="auto">
                <a:xfrm>
                  <a:off x="0" y="95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8" name="Line 45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9" name="Line 46"/>
                <p:cNvSpPr>
                  <a:spLocks noChangeShapeType="1"/>
                </p:cNvSpPr>
                <p:nvPr/>
              </p:nvSpPr>
              <p:spPr bwMode="auto">
                <a:xfrm>
                  <a:off x="0" y="193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0" name="Line 47"/>
                <p:cNvSpPr>
                  <a:spLocks noChangeShapeType="1"/>
                </p:cNvSpPr>
                <p:nvPr/>
              </p:nvSpPr>
              <p:spPr bwMode="auto">
                <a:xfrm>
                  <a:off x="0" y="24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1" name="Line 48"/>
                <p:cNvSpPr>
                  <a:spLocks noChangeShapeType="1"/>
                </p:cNvSpPr>
                <p:nvPr/>
              </p:nvSpPr>
              <p:spPr bwMode="auto">
                <a:xfrm>
                  <a:off x="0" y="287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9227" name="Group 49"/>
              <p:cNvGrpSpPr/>
              <p:nvPr/>
            </p:nvGrpSpPr>
            <p:grpSpPr bwMode="auto">
              <a:xfrm>
                <a:off x="0" y="0"/>
                <a:ext cx="1536" cy="96"/>
                <a:chOff x="0" y="0"/>
                <a:chExt cx="1536" cy="336"/>
              </a:xfrm>
            </p:grpSpPr>
            <p:sp>
              <p:nvSpPr>
                <p:cNvPr id="9228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29" name="Line 51"/>
                <p:cNvSpPr>
                  <a:spLocks noChangeShapeType="1"/>
                </p:cNvSpPr>
                <p:nvPr/>
              </p:nvSpPr>
              <p:spPr bwMode="auto">
                <a:xfrm>
                  <a:off x="0" y="49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0" name="Line 52"/>
                <p:cNvSpPr>
                  <a:spLocks noChangeShapeType="1"/>
                </p:cNvSpPr>
                <p:nvPr/>
              </p:nvSpPr>
              <p:spPr bwMode="auto">
                <a:xfrm>
                  <a:off x="0" y="95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1" name="Line 53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2" name="Line 54"/>
                <p:cNvSpPr>
                  <a:spLocks noChangeShapeType="1"/>
                </p:cNvSpPr>
                <p:nvPr/>
              </p:nvSpPr>
              <p:spPr bwMode="auto">
                <a:xfrm>
                  <a:off x="0" y="193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3" name="Line 55"/>
                <p:cNvSpPr>
                  <a:spLocks noChangeShapeType="1"/>
                </p:cNvSpPr>
                <p:nvPr/>
              </p:nvSpPr>
              <p:spPr bwMode="auto">
                <a:xfrm>
                  <a:off x="0" y="24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4" name="Line 56"/>
                <p:cNvSpPr>
                  <a:spLocks noChangeShapeType="1"/>
                </p:cNvSpPr>
                <p:nvPr/>
              </p:nvSpPr>
              <p:spPr bwMode="auto">
                <a:xfrm>
                  <a:off x="0" y="287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660400" y="1597688"/>
            <a:ext cx="3559211" cy="45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亿张纸摞起来有多高？</a:t>
            </a:r>
          </a:p>
        </p:txBody>
      </p:sp>
      <p:sp>
        <p:nvSpPr>
          <p:cNvPr id="5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/>
          <p:nvPr/>
        </p:nvSpPr>
        <p:spPr bwMode="auto">
          <a:xfrm>
            <a:off x="7724250" y="2992315"/>
            <a:ext cx="228600" cy="18288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117950" y="3575382"/>
            <a:ext cx="23034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</a:p>
        </p:txBody>
      </p:sp>
      <p:grpSp>
        <p:nvGrpSpPr>
          <p:cNvPr id="10244" name="Group 5"/>
          <p:cNvGrpSpPr/>
          <p:nvPr/>
        </p:nvGrpSpPr>
        <p:grpSpPr bwMode="auto">
          <a:xfrm>
            <a:off x="5120751" y="3884944"/>
            <a:ext cx="2438400" cy="914400"/>
            <a:chOff x="0" y="0"/>
            <a:chExt cx="1536" cy="576"/>
          </a:xfrm>
        </p:grpSpPr>
        <p:grpSp>
          <p:nvGrpSpPr>
            <p:cNvPr id="10299" name="Group 6"/>
            <p:cNvGrpSpPr/>
            <p:nvPr/>
          </p:nvGrpSpPr>
          <p:grpSpPr bwMode="auto">
            <a:xfrm>
              <a:off x="0" y="288"/>
              <a:ext cx="1536" cy="288"/>
              <a:chOff x="0" y="0"/>
              <a:chExt cx="1536" cy="288"/>
            </a:xfrm>
          </p:grpSpPr>
          <p:grpSp>
            <p:nvGrpSpPr>
              <p:cNvPr id="10325" name="Group 7"/>
              <p:cNvGrpSpPr/>
              <p:nvPr/>
            </p:nvGrpSpPr>
            <p:grpSpPr bwMode="auto">
              <a:xfrm>
                <a:off x="0" y="192"/>
                <a:ext cx="1536" cy="96"/>
                <a:chOff x="0" y="0"/>
                <a:chExt cx="1536" cy="336"/>
              </a:xfrm>
            </p:grpSpPr>
            <p:sp>
              <p:nvSpPr>
                <p:cNvPr id="10342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43" name="Line 9"/>
                <p:cNvSpPr>
                  <a:spLocks noChangeShapeType="1"/>
                </p:cNvSpPr>
                <p:nvPr/>
              </p:nvSpPr>
              <p:spPr bwMode="auto">
                <a:xfrm>
                  <a:off x="0" y="4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44" name="Line 10"/>
                <p:cNvSpPr>
                  <a:spLocks noChangeShapeType="1"/>
                </p:cNvSpPr>
                <p:nvPr/>
              </p:nvSpPr>
              <p:spPr bwMode="auto">
                <a:xfrm>
                  <a:off x="0" y="96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45" name="Line 11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46" name="Line 12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47" name="Line 13"/>
                <p:cNvSpPr>
                  <a:spLocks noChangeShapeType="1"/>
                </p:cNvSpPr>
                <p:nvPr/>
              </p:nvSpPr>
              <p:spPr bwMode="auto">
                <a:xfrm>
                  <a:off x="0" y="240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48" name="Line 14"/>
                <p:cNvSpPr>
                  <a:spLocks noChangeShapeType="1"/>
                </p:cNvSpPr>
                <p:nvPr/>
              </p:nvSpPr>
              <p:spPr bwMode="auto">
                <a:xfrm>
                  <a:off x="0" y="28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326" name="Group 15"/>
              <p:cNvGrpSpPr/>
              <p:nvPr/>
            </p:nvGrpSpPr>
            <p:grpSpPr bwMode="auto">
              <a:xfrm>
                <a:off x="0" y="96"/>
                <a:ext cx="1536" cy="96"/>
                <a:chOff x="0" y="0"/>
                <a:chExt cx="1536" cy="336"/>
              </a:xfrm>
            </p:grpSpPr>
            <p:sp>
              <p:nvSpPr>
                <p:cNvPr id="10335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6" name="Line 17"/>
                <p:cNvSpPr>
                  <a:spLocks noChangeShapeType="1"/>
                </p:cNvSpPr>
                <p:nvPr/>
              </p:nvSpPr>
              <p:spPr bwMode="auto">
                <a:xfrm>
                  <a:off x="0" y="4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7" name="Line 18"/>
                <p:cNvSpPr>
                  <a:spLocks noChangeShapeType="1"/>
                </p:cNvSpPr>
                <p:nvPr/>
              </p:nvSpPr>
              <p:spPr bwMode="auto">
                <a:xfrm>
                  <a:off x="0" y="96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8" name="Line 19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9" name="Line 20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40" name="Line 21"/>
                <p:cNvSpPr>
                  <a:spLocks noChangeShapeType="1"/>
                </p:cNvSpPr>
                <p:nvPr/>
              </p:nvSpPr>
              <p:spPr bwMode="auto">
                <a:xfrm>
                  <a:off x="0" y="240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41" name="Line 22"/>
                <p:cNvSpPr>
                  <a:spLocks noChangeShapeType="1"/>
                </p:cNvSpPr>
                <p:nvPr/>
              </p:nvSpPr>
              <p:spPr bwMode="auto">
                <a:xfrm>
                  <a:off x="0" y="28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327" name="Group 23"/>
              <p:cNvGrpSpPr/>
              <p:nvPr/>
            </p:nvGrpSpPr>
            <p:grpSpPr bwMode="auto">
              <a:xfrm>
                <a:off x="0" y="0"/>
                <a:ext cx="1536" cy="96"/>
                <a:chOff x="0" y="0"/>
                <a:chExt cx="1536" cy="336"/>
              </a:xfrm>
            </p:grpSpPr>
            <p:sp>
              <p:nvSpPr>
                <p:cNvPr id="10328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29" name="Line 25"/>
                <p:cNvSpPr>
                  <a:spLocks noChangeShapeType="1"/>
                </p:cNvSpPr>
                <p:nvPr/>
              </p:nvSpPr>
              <p:spPr bwMode="auto">
                <a:xfrm>
                  <a:off x="0" y="4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0" name="Line 26"/>
                <p:cNvSpPr>
                  <a:spLocks noChangeShapeType="1"/>
                </p:cNvSpPr>
                <p:nvPr/>
              </p:nvSpPr>
              <p:spPr bwMode="auto">
                <a:xfrm>
                  <a:off x="0" y="96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1" name="Line 27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2" name="Line 28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3" name="Line 29"/>
                <p:cNvSpPr>
                  <a:spLocks noChangeShapeType="1"/>
                </p:cNvSpPr>
                <p:nvPr/>
              </p:nvSpPr>
              <p:spPr bwMode="auto">
                <a:xfrm>
                  <a:off x="0" y="240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34" name="Line 30"/>
                <p:cNvSpPr>
                  <a:spLocks noChangeShapeType="1"/>
                </p:cNvSpPr>
                <p:nvPr/>
              </p:nvSpPr>
              <p:spPr bwMode="auto">
                <a:xfrm>
                  <a:off x="0" y="28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300" name="Group 31"/>
            <p:cNvGrpSpPr/>
            <p:nvPr/>
          </p:nvGrpSpPr>
          <p:grpSpPr bwMode="auto">
            <a:xfrm>
              <a:off x="0" y="0"/>
              <a:ext cx="1536" cy="288"/>
              <a:chOff x="0" y="0"/>
              <a:chExt cx="1536" cy="288"/>
            </a:xfrm>
          </p:grpSpPr>
          <p:grpSp>
            <p:nvGrpSpPr>
              <p:cNvPr id="10301" name="Group 32"/>
              <p:cNvGrpSpPr/>
              <p:nvPr/>
            </p:nvGrpSpPr>
            <p:grpSpPr bwMode="auto">
              <a:xfrm>
                <a:off x="0" y="192"/>
                <a:ext cx="1536" cy="96"/>
                <a:chOff x="0" y="0"/>
                <a:chExt cx="1536" cy="336"/>
              </a:xfrm>
            </p:grpSpPr>
            <p:sp>
              <p:nvSpPr>
                <p:cNvPr id="10318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9" name="Line 34"/>
                <p:cNvSpPr>
                  <a:spLocks noChangeShapeType="1"/>
                </p:cNvSpPr>
                <p:nvPr/>
              </p:nvSpPr>
              <p:spPr bwMode="auto">
                <a:xfrm>
                  <a:off x="0" y="4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20" name="Line 35"/>
                <p:cNvSpPr>
                  <a:spLocks noChangeShapeType="1"/>
                </p:cNvSpPr>
                <p:nvPr/>
              </p:nvSpPr>
              <p:spPr bwMode="auto">
                <a:xfrm>
                  <a:off x="0" y="96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21" name="Line 36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22" name="Line 37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23" name="Line 38"/>
                <p:cNvSpPr>
                  <a:spLocks noChangeShapeType="1"/>
                </p:cNvSpPr>
                <p:nvPr/>
              </p:nvSpPr>
              <p:spPr bwMode="auto">
                <a:xfrm>
                  <a:off x="0" y="240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24" name="Line 39"/>
                <p:cNvSpPr>
                  <a:spLocks noChangeShapeType="1"/>
                </p:cNvSpPr>
                <p:nvPr/>
              </p:nvSpPr>
              <p:spPr bwMode="auto">
                <a:xfrm>
                  <a:off x="0" y="28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302" name="Group 40"/>
              <p:cNvGrpSpPr/>
              <p:nvPr/>
            </p:nvGrpSpPr>
            <p:grpSpPr bwMode="auto">
              <a:xfrm>
                <a:off x="0" y="96"/>
                <a:ext cx="1536" cy="96"/>
                <a:chOff x="0" y="0"/>
                <a:chExt cx="1536" cy="336"/>
              </a:xfrm>
            </p:grpSpPr>
            <p:sp>
              <p:nvSpPr>
                <p:cNvPr id="10311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2" name="Line 42"/>
                <p:cNvSpPr>
                  <a:spLocks noChangeShapeType="1"/>
                </p:cNvSpPr>
                <p:nvPr/>
              </p:nvSpPr>
              <p:spPr bwMode="auto">
                <a:xfrm>
                  <a:off x="0" y="4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3" name="Line 43"/>
                <p:cNvSpPr>
                  <a:spLocks noChangeShapeType="1"/>
                </p:cNvSpPr>
                <p:nvPr/>
              </p:nvSpPr>
              <p:spPr bwMode="auto">
                <a:xfrm>
                  <a:off x="0" y="96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4" name="Line 44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5" name="Line 45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6" name="Line 46"/>
                <p:cNvSpPr>
                  <a:spLocks noChangeShapeType="1"/>
                </p:cNvSpPr>
                <p:nvPr/>
              </p:nvSpPr>
              <p:spPr bwMode="auto">
                <a:xfrm>
                  <a:off x="0" y="240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7" name="Line 47"/>
                <p:cNvSpPr>
                  <a:spLocks noChangeShapeType="1"/>
                </p:cNvSpPr>
                <p:nvPr/>
              </p:nvSpPr>
              <p:spPr bwMode="auto">
                <a:xfrm>
                  <a:off x="0" y="28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303" name="Group 48"/>
              <p:cNvGrpSpPr/>
              <p:nvPr/>
            </p:nvGrpSpPr>
            <p:grpSpPr bwMode="auto">
              <a:xfrm>
                <a:off x="0" y="0"/>
                <a:ext cx="1536" cy="96"/>
                <a:chOff x="0" y="0"/>
                <a:chExt cx="1536" cy="336"/>
              </a:xfrm>
            </p:grpSpPr>
            <p:sp>
              <p:nvSpPr>
                <p:cNvPr id="10304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6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5" name="Line 50"/>
                <p:cNvSpPr>
                  <a:spLocks noChangeShapeType="1"/>
                </p:cNvSpPr>
                <p:nvPr/>
              </p:nvSpPr>
              <p:spPr bwMode="auto">
                <a:xfrm>
                  <a:off x="0" y="4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6" name="Line 51"/>
                <p:cNvSpPr>
                  <a:spLocks noChangeShapeType="1"/>
                </p:cNvSpPr>
                <p:nvPr/>
              </p:nvSpPr>
              <p:spPr bwMode="auto">
                <a:xfrm>
                  <a:off x="0" y="96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7" name="Line 52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8" name="Line 53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9" name="Line 54"/>
                <p:cNvSpPr>
                  <a:spLocks noChangeShapeType="1"/>
                </p:cNvSpPr>
                <p:nvPr/>
              </p:nvSpPr>
              <p:spPr bwMode="auto">
                <a:xfrm>
                  <a:off x="0" y="240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0" name="Line 55"/>
                <p:cNvSpPr>
                  <a:spLocks noChangeShapeType="1"/>
                </p:cNvSpPr>
                <p:nvPr/>
              </p:nvSpPr>
              <p:spPr bwMode="auto">
                <a:xfrm>
                  <a:off x="0" y="28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1" name="Group 56"/>
          <p:cNvGrpSpPr/>
          <p:nvPr/>
        </p:nvGrpSpPr>
        <p:grpSpPr bwMode="auto">
          <a:xfrm>
            <a:off x="3107802" y="2965782"/>
            <a:ext cx="4451350" cy="1154113"/>
            <a:chOff x="-8" y="0"/>
            <a:chExt cx="2804" cy="727"/>
          </a:xfrm>
        </p:grpSpPr>
        <p:sp>
          <p:nvSpPr>
            <p:cNvPr id="10247" name="Rectangle 57"/>
            <p:cNvSpPr>
              <a:spLocks noChangeArrowheads="1"/>
            </p:cNvSpPr>
            <p:nvPr/>
          </p:nvSpPr>
          <p:spPr bwMode="auto">
            <a:xfrm>
              <a:off x="-8" y="439"/>
              <a:ext cx="1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10 0000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张</a:t>
              </a:r>
            </a:p>
          </p:txBody>
        </p:sp>
        <p:grpSp>
          <p:nvGrpSpPr>
            <p:cNvPr id="10248" name="Group 58"/>
            <p:cNvGrpSpPr/>
            <p:nvPr/>
          </p:nvGrpSpPr>
          <p:grpSpPr bwMode="auto">
            <a:xfrm>
              <a:off x="1260" y="0"/>
              <a:ext cx="1536" cy="576"/>
              <a:chOff x="0" y="0"/>
              <a:chExt cx="1536" cy="576"/>
            </a:xfrm>
          </p:grpSpPr>
          <p:grpSp>
            <p:nvGrpSpPr>
              <p:cNvPr id="10249" name="Group 59"/>
              <p:cNvGrpSpPr/>
              <p:nvPr/>
            </p:nvGrpSpPr>
            <p:grpSpPr bwMode="auto">
              <a:xfrm>
                <a:off x="0" y="288"/>
                <a:ext cx="1536" cy="288"/>
                <a:chOff x="0" y="0"/>
                <a:chExt cx="1536" cy="288"/>
              </a:xfrm>
            </p:grpSpPr>
            <p:grpSp>
              <p:nvGrpSpPr>
                <p:cNvPr id="10275" name="Group 60"/>
                <p:cNvGrpSpPr/>
                <p:nvPr/>
              </p:nvGrpSpPr>
              <p:grpSpPr bwMode="auto">
                <a:xfrm>
                  <a:off x="0" y="192"/>
                  <a:ext cx="1536" cy="96"/>
                  <a:chOff x="0" y="0"/>
                  <a:chExt cx="1536" cy="336"/>
                </a:xfrm>
              </p:grpSpPr>
              <p:sp>
                <p:nvSpPr>
                  <p:cNvPr id="10292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93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94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0" y="95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95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96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97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98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7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276" name="Group 68"/>
                <p:cNvGrpSpPr/>
                <p:nvPr/>
              </p:nvGrpSpPr>
              <p:grpSpPr bwMode="auto">
                <a:xfrm>
                  <a:off x="0" y="96"/>
                  <a:ext cx="1536" cy="96"/>
                  <a:chOff x="0" y="0"/>
                  <a:chExt cx="1536" cy="336"/>
                </a:xfrm>
              </p:grpSpPr>
              <p:sp>
                <p:nvSpPr>
                  <p:cNvPr id="10285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6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7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0" y="95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90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91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7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277" name="Group 76"/>
                <p:cNvGrpSpPr/>
                <p:nvPr/>
              </p:nvGrpSpPr>
              <p:grpSpPr bwMode="auto">
                <a:xfrm>
                  <a:off x="0" y="0"/>
                  <a:ext cx="1536" cy="96"/>
                  <a:chOff x="0" y="0"/>
                  <a:chExt cx="1536" cy="336"/>
                </a:xfrm>
              </p:grpSpPr>
              <p:sp>
                <p:nvSpPr>
                  <p:cNvPr id="10278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79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0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0" y="95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1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2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3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84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7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0250" name="Group 84"/>
              <p:cNvGrpSpPr/>
              <p:nvPr/>
            </p:nvGrpSpPr>
            <p:grpSpPr bwMode="auto">
              <a:xfrm>
                <a:off x="0" y="0"/>
                <a:ext cx="1536" cy="288"/>
                <a:chOff x="0" y="0"/>
                <a:chExt cx="1536" cy="288"/>
              </a:xfrm>
            </p:grpSpPr>
            <p:grpSp>
              <p:nvGrpSpPr>
                <p:cNvPr id="10251" name="Group 85"/>
                <p:cNvGrpSpPr/>
                <p:nvPr/>
              </p:nvGrpSpPr>
              <p:grpSpPr bwMode="auto">
                <a:xfrm>
                  <a:off x="0" y="192"/>
                  <a:ext cx="1536" cy="96"/>
                  <a:chOff x="0" y="0"/>
                  <a:chExt cx="1536" cy="336"/>
                </a:xfrm>
              </p:grpSpPr>
              <p:sp>
                <p:nvSpPr>
                  <p:cNvPr id="10268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69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70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0" y="95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71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72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73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74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7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252" name="Group 93"/>
                <p:cNvGrpSpPr/>
                <p:nvPr/>
              </p:nvGrpSpPr>
              <p:grpSpPr bwMode="auto">
                <a:xfrm>
                  <a:off x="0" y="96"/>
                  <a:ext cx="1536" cy="96"/>
                  <a:chOff x="0" y="0"/>
                  <a:chExt cx="1536" cy="336"/>
                </a:xfrm>
              </p:grpSpPr>
              <p:sp>
                <p:nvSpPr>
                  <p:cNvPr id="10261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62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63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0" y="95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64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65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66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67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7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253" name="Group 101"/>
                <p:cNvGrpSpPr/>
                <p:nvPr/>
              </p:nvGrpSpPr>
              <p:grpSpPr bwMode="auto">
                <a:xfrm>
                  <a:off x="0" y="0"/>
                  <a:ext cx="1536" cy="96"/>
                  <a:chOff x="0" y="0"/>
                  <a:chExt cx="1536" cy="336"/>
                </a:xfrm>
              </p:grpSpPr>
              <p:sp>
                <p:nvSpPr>
                  <p:cNvPr id="1025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55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56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0" y="95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5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58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59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260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7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660400" y="1597688"/>
            <a:ext cx="3559211" cy="45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亿张纸摞起来有多高？</a:t>
            </a:r>
          </a:p>
        </p:txBody>
      </p:sp>
      <p:sp>
        <p:nvSpPr>
          <p:cNvPr id="1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3"/>
          <p:cNvSpPr/>
          <p:nvPr/>
        </p:nvSpPr>
        <p:spPr bwMode="auto">
          <a:xfrm>
            <a:off x="7650480" y="2574108"/>
            <a:ext cx="381000" cy="2784021"/>
          </a:xfrm>
          <a:prstGeom prst="righ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183880" y="3834130"/>
            <a:ext cx="2719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厘米</a:t>
            </a:r>
          </a:p>
        </p:txBody>
      </p:sp>
      <p:grpSp>
        <p:nvGrpSpPr>
          <p:cNvPr id="11268" name="Group 5"/>
          <p:cNvGrpSpPr/>
          <p:nvPr/>
        </p:nvGrpSpPr>
        <p:grpSpPr bwMode="auto">
          <a:xfrm>
            <a:off x="5212080" y="3529330"/>
            <a:ext cx="2438400" cy="1828800"/>
            <a:chOff x="0" y="0"/>
            <a:chExt cx="1536" cy="1152"/>
          </a:xfrm>
        </p:grpSpPr>
        <p:grpSp>
          <p:nvGrpSpPr>
            <p:cNvPr id="11375" name="Group 6"/>
            <p:cNvGrpSpPr/>
            <p:nvPr/>
          </p:nvGrpSpPr>
          <p:grpSpPr bwMode="auto">
            <a:xfrm>
              <a:off x="0" y="576"/>
              <a:ext cx="1536" cy="576"/>
              <a:chOff x="0" y="0"/>
              <a:chExt cx="1536" cy="576"/>
            </a:xfrm>
          </p:grpSpPr>
          <p:grpSp>
            <p:nvGrpSpPr>
              <p:cNvPr id="11427" name="Group 7"/>
              <p:cNvGrpSpPr/>
              <p:nvPr/>
            </p:nvGrpSpPr>
            <p:grpSpPr bwMode="auto">
              <a:xfrm>
                <a:off x="0" y="288"/>
                <a:ext cx="1536" cy="288"/>
                <a:chOff x="0" y="0"/>
                <a:chExt cx="1536" cy="288"/>
              </a:xfrm>
            </p:grpSpPr>
            <p:grpSp>
              <p:nvGrpSpPr>
                <p:cNvPr id="11453" name="Group 8"/>
                <p:cNvGrpSpPr/>
                <p:nvPr/>
              </p:nvGrpSpPr>
              <p:grpSpPr bwMode="auto">
                <a:xfrm>
                  <a:off x="0" y="192"/>
                  <a:ext cx="1536" cy="96"/>
                  <a:chOff x="0" y="0"/>
                  <a:chExt cx="1536" cy="336"/>
                </a:xfrm>
              </p:grpSpPr>
              <p:sp>
                <p:nvSpPr>
                  <p:cNvPr id="11470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7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7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73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74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75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7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454" name="Group 16"/>
                <p:cNvGrpSpPr/>
                <p:nvPr/>
              </p:nvGrpSpPr>
              <p:grpSpPr bwMode="auto">
                <a:xfrm>
                  <a:off x="0" y="96"/>
                  <a:ext cx="1536" cy="96"/>
                  <a:chOff x="0" y="0"/>
                  <a:chExt cx="1536" cy="336"/>
                </a:xfrm>
              </p:grpSpPr>
              <p:sp>
                <p:nvSpPr>
                  <p:cNvPr id="1146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455" name="Group 24"/>
                <p:cNvGrpSpPr/>
                <p:nvPr/>
              </p:nvGrpSpPr>
              <p:grpSpPr bwMode="auto">
                <a:xfrm>
                  <a:off x="0" y="0"/>
                  <a:ext cx="1536" cy="96"/>
                  <a:chOff x="0" y="0"/>
                  <a:chExt cx="1536" cy="336"/>
                </a:xfrm>
              </p:grpSpPr>
              <p:sp>
                <p:nvSpPr>
                  <p:cNvPr id="11456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5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5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5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6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1428" name="Group 32"/>
              <p:cNvGrpSpPr/>
              <p:nvPr/>
            </p:nvGrpSpPr>
            <p:grpSpPr bwMode="auto">
              <a:xfrm>
                <a:off x="0" y="0"/>
                <a:ext cx="1536" cy="288"/>
                <a:chOff x="0" y="0"/>
                <a:chExt cx="1536" cy="288"/>
              </a:xfrm>
            </p:grpSpPr>
            <p:grpSp>
              <p:nvGrpSpPr>
                <p:cNvPr id="11429" name="Group 33"/>
                <p:cNvGrpSpPr/>
                <p:nvPr/>
              </p:nvGrpSpPr>
              <p:grpSpPr bwMode="auto">
                <a:xfrm>
                  <a:off x="0" y="192"/>
                  <a:ext cx="1536" cy="96"/>
                  <a:chOff x="0" y="0"/>
                  <a:chExt cx="1536" cy="336"/>
                </a:xfrm>
              </p:grpSpPr>
              <p:sp>
                <p:nvSpPr>
                  <p:cNvPr id="1144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5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5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5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430" name="Group 41"/>
                <p:cNvGrpSpPr/>
                <p:nvPr/>
              </p:nvGrpSpPr>
              <p:grpSpPr bwMode="auto">
                <a:xfrm>
                  <a:off x="0" y="96"/>
                  <a:ext cx="1536" cy="96"/>
                  <a:chOff x="0" y="0"/>
                  <a:chExt cx="1536" cy="336"/>
                </a:xfrm>
              </p:grpSpPr>
              <p:sp>
                <p:nvSpPr>
                  <p:cNvPr id="11439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0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1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2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3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4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45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431" name="Group 49"/>
                <p:cNvGrpSpPr/>
                <p:nvPr/>
              </p:nvGrpSpPr>
              <p:grpSpPr bwMode="auto">
                <a:xfrm>
                  <a:off x="0" y="0"/>
                  <a:ext cx="1536" cy="96"/>
                  <a:chOff x="0" y="0"/>
                  <a:chExt cx="1536" cy="336"/>
                </a:xfrm>
              </p:grpSpPr>
              <p:sp>
                <p:nvSpPr>
                  <p:cNvPr id="11432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3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3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3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3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37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3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1376" name="Group 57"/>
            <p:cNvGrpSpPr/>
            <p:nvPr/>
          </p:nvGrpSpPr>
          <p:grpSpPr bwMode="auto">
            <a:xfrm>
              <a:off x="0" y="0"/>
              <a:ext cx="1536" cy="576"/>
              <a:chOff x="0" y="0"/>
              <a:chExt cx="1536" cy="576"/>
            </a:xfrm>
          </p:grpSpPr>
          <p:grpSp>
            <p:nvGrpSpPr>
              <p:cNvPr id="11377" name="Group 58"/>
              <p:cNvGrpSpPr/>
              <p:nvPr/>
            </p:nvGrpSpPr>
            <p:grpSpPr bwMode="auto">
              <a:xfrm>
                <a:off x="0" y="288"/>
                <a:ext cx="1536" cy="288"/>
                <a:chOff x="0" y="0"/>
                <a:chExt cx="1536" cy="288"/>
              </a:xfrm>
            </p:grpSpPr>
            <p:grpSp>
              <p:nvGrpSpPr>
                <p:cNvPr id="11403" name="Group 59"/>
                <p:cNvGrpSpPr/>
                <p:nvPr/>
              </p:nvGrpSpPr>
              <p:grpSpPr bwMode="auto">
                <a:xfrm>
                  <a:off x="0" y="192"/>
                  <a:ext cx="1536" cy="96"/>
                  <a:chOff x="0" y="0"/>
                  <a:chExt cx="1536" cy="336"/>
                </a:xfrm>
              </p:grpSpPr>
              <p:sp>
                <p:nvSpPr>
                  <p:cNvPr id="11420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2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2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23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24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25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2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404" name="Group 67"/>
                <p:cNvGrpSpPr/>
                <p:nvPr/>
              </p:nvGrpSpPr>
              <p:grpSpPr bwMode="auto">
                <a:xfrm>
                  <a:off x="0" y="96"/>
                  <a:ext cx="1536" cy="96"/>
                  <a:chOff x="0" y="0"/>
                  <a:chExt cx="1536" cy="336"/>
                </a:xfrm>
              </p:grpSpPr>
              <p:sp>
                <p:nvSpPr>
                  <p:cNvPr id="11413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4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5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6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7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8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9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405" name="Group 75"/>
                <p:cNvGrpSpPr/>
                <p:nvPr/>
              </p:nvGrpSpPr>
              <p:grpSpPr bwMode="auto">
                <a:xfrm>
                  <a:off x="0" y="0"/>
                  <a:ext cx="1536" cy="96"/>
                  <a:chOff x="0" y="0"/>
                  <a:chExt cx="1536" cy="336"/>
                </a:xfrm>
              </p:grpSpPr>
              <p:sp>
                <p:nvSpPr>
                  <p:cNvPr id="1140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0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0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0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0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1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1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1378" name="Group 83"/>
              <p:cNvGrpSpPr/>
              <p:nvPr/>
            </p:nvGrpSpPr>
            <p:grpSpPr bwMode="auto">
              <a:xfrm>
                <a:off x="0" y="0"/>
                <a:ext cx="1536" cy="288"/>
                <a:chOff x="0" y="0"/>
                <a:chExt cx="1536" cy="288"/>
              </a:xfrm>
            </p:grpSpPr>
            <p:grpSp>
              <p:nvGrpSpPr>
                <p:cNvPr id="11379" name="Group 84"/>
                <p:cNvGrpSpPr/>
                <p:nvPr/>
              </p:nvGrpSpPr>
              <p:grpSpPr bwMode="auto">
                <a:xfrm>
                  <a:off x="0" y="192"/>
                  <a:ext cx="1536" cy="96"/>
                  <a:chOff x="0" y="0"/>
                  <a:chExt cx="1536" cy="336"/>
                </a:xfrm>
              </p:grpSpPr>
              <p:sp>
                <p:nvSpPr>
                  <p:cNvPr id="11396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7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8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9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00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01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402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380" name="Group 92"/>
                <p:cNvGrpSpPr/>
                <p:nvPr/>
              </p:nvGrpSpPr>
              <p:grpSpPr bwMode="auto">
                <a:xfrm>
                  <a:off x="0" y="96"/>
                  <a:ext cx="1536" cy="96"/>
                  <a:chOff x="0" y="0"/>
                  <a:chExt cx="1536" cy="336"/>
                </a:xfrm>
              </p:grpSpPr>
              <p:sp>
                <p:nvSpPr>
                  <p:cNvPr id="1138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0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1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2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4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95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381" name="Group 100"/>
                <p:cNvGrpSpPr/>
                <p:nvPr/>
              </p:nvGrpSpPr>
              <p:grpSpPr bwMode="auto">
                <a:xfrm>
                  <a:off x="0" y="0"/>
                  <a:ext cx="1536" cy="96"/>
                  <a:chOff x="0" y="0"/>
                  <a:chExt cx="1536" cy="336"/>
                </a:xfrm>
              </p:grpSpPr>
              <p:sp>
                <p:nvSpPr>
                  <p:cNvPr id="11382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36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zh-CN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83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84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85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86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2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87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0" y="240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388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0" y="28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21" name="Group 213"/>
          <p:cNvGrpSpPr/>
          <p:nvPr/>
        </p:nvGrpSpPr>
        <p:grpSpPr bwMode="auto">
          <a:xfrm>
            <a:off x="3403918" y="2574109"/>
            <a:ext cx="4246563" cy="1828800"/>
            <a:chOff x="258" y="0"/>
            <a:chExt cx="2675" cy="1152"/>
          </a:xfrm>
        </p:grpSpPr>
        <p:sp>
          <p:nvSpPr>
            <p:cNvPr id="11271" name="Rectangle 109"/>
            <p:cNvSpPr>
              <a:spLocks noChangeArrowheads="1"/>
            </p:cNvSpPr>
            <p:nvPr/>
          </p:nvSpPr>
          <p:spPr bwMode="auto">
            <a:xfrm>
              <a:off x="258" y="754"/>
              <a:ext cx="1742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100 0000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张</a:t>
              </a:r>
            </a:p>
          </p:txBody>
        </p:sp>
        <p:grpSp>
          <p:nvGrpSpPr>
            <p:cNvPr id="11272" name="Group 110"/>
            <p:cNvGrpSpPr/>
            <p:nvPr/>
          </p:nvGrpSpPr>
          <p:grpSpPr bwMode="auto">
            <a:xfrm>
              <a:off x="1397" y="0"/>
              <a:ext cx="1536" cy="1152"/>
              <a:chOff x="0" y="0"/>
              <a:chExt cx="1536" cy="1152"/>
            </a:xfrm>
          </p:grpSpPr>
          <p:grpSp>
            <p:nvGrpSpPr>
              <p:cNvPr id="11273" name="Group 111"/>
              <p:cNvGrpSpPr/>
              <p:nvPr/>
            </p:nvGrpSpPr>
            <p:grpSpPr bwMode="auto">
              <a:xfrm>
                <a:off x="0" y="576"/>
                <a:ext cx="1536" cy="576"/>
                <a:chOff x="0" y="0"/>
                <a:chExt cx="1536" cy="576"/>
              </a:xfrm>
            </p:grpSpPr>
            <p:grpSp>
              <p:nvGrpSpPr>
                <p:cNvPr id="11325" name="Group 112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1351" name="Group 113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68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69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70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71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72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73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74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1352" name="Group 121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61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62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63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64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65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66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67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1353" name="Group 129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54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55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56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57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58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59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60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1326" name="Group 137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1327" name="Group 138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44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5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6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7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8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9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50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1328" name="Group 146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37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38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39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0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1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2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43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1329" name="Group 154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30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31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32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33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34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35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36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1274" name="Group 162"/>
              <p:cNvGrpSpPr/>
              <p:nvPr/>
            </p:nvGrpSpPr>
            <p:grpSpPr bwMode="auto">
              <a:xfrm>
                <a:off x="0" y="0"/>
                <a:ext cx="1536" cy="576"/>
                <a:chOff x="0" y="0"/>
                <a:chExt cx="1536" cy="576"/>
              </a:xfrm>
            </p:grpSpPr>
            <p:grpSp>
              <p:nvGrpSpPr>
                <p:cNvPr id="11275" name="Group 163"/>
                <p:cNvGrpSpPr/>
                <p:nvPr/>
              </p:nvGrpSpPr>
              <p:grpSpPr bwMode="auto">
                <a:xfrm>
                  <a:off x="0" y="288"/>
                  <a:ext cx="1536" cy="288"/>
                  <a:chOff x="0" y="0"/>
                  <a:chExt cx="1536" cy="288"/>
                </a:xfrm>
              </p:grpSpPr>
              <p:grpSp>
                <p:nvGrpSpPr>
                  <p:cNvPr id="11301" name="Group 164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18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19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20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21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22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23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24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1302" name="Group 172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11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12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13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14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15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16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1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1303" name="Group 180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304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05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06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07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08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09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10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1276" name="Group 188"/>
                <p:cNvGrpSpPr/>
                <p:nvPr/>
              </p:nvGrpSpPr>
              <p:grpSpPr bwMode="auto">
                <a:xfrm>
                  <a:off x="0" y="0"/>
                  <a:ext cx="1536" cy="288"/>
                  <a:chOff x="0" y="0"/>
                  <a:chExt cx="1536" cy="288"/>
                </a:xfrm>
              </p:grpSpPr>
              <p:grpSp>
                <p:nvGrpSpPr>
                  <p:cNvPr id="11277" name="Group 189"/>
                  <p:cNvGrpSpPr/>
                  <p:nvPr/>
                </p:nvGrpSpPr>
                <p:grpSpPr bwMode="auto">
                  <a:xfrm>
                    <a:off x="0" y="192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294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5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6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7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8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9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00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1278" name="Group 197"/>
                  <p:cNvGrpSpPr/>
                  <p:nvPr/>
                </p:nvGrpSpPr>
                <p:grpSpPr bwMode="auto">
                  <a:xfrm>
                    <a:off x="0" y="96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287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88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89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0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1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2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93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1279" name="Group 205"/>
                  <p:cNvGrpSpPr/>
                  <p:nvPr/>
                </p:nvGrpSpPr>
                <p:grpSpPr bwMode="auto">
                  <a:xfrm>
                    <a:off x="0" y="0"/>
                    <a:ext cx="1536" cy="96"/>
                    <a:chOff x="0" y="0"/>
                    <a:chExt cx="1536" cy="336"/>
                  </a:xfrm>
                </p:grpSpPr>
                <p:sp>
                  <p:nvSpPr>
                    <p:cNvPr id="11280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536" cy="3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lang="zh-CN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81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49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82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95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83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84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9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85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42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86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87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213" name="Rectangle 2"/>
          <p:cNvSpPr>
            <a:spLocks noChangeArrowheads="1"/>
          </p:cNvSpPr>
          <p:nvPr/>
        </p:nvSpPr>
        <p:spPr bwMode="auto">
          <a:xfrm>
            <a:off x="660400" y="1597688"/>
            <a:ext cx="3559211" cy="45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亿张纸摞起来有多高？</a:t>
            </a:r>
          </a:p>
        </p:txBody>
      </p:sp>
      <p:sp>
        <p:nvSpPr>
          <p:cNvPr id="2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宽屏</PresentationFormat>
  <Paragraphs>152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Abadi</vt:lpstr>
      <vt:lpstr>FandolFang R</vt:lpstr>
      <vt:lpstr>黑体</vt:lpstr>
      <vt:lpstr>楷体_GB2312</vt:lpstr>
      <vt:lpstr>思源黑体 CN Medium</vt:lpstr>
      <vt:lpstr>思源黑体 CN Regular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2020-07-02T02:22:00Z</dcterms:created>
  <dcterms:modified xsi:type="dcterms:W3CDTF">2023-01-16T18:23:23Z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85D4BA0C0D8245D2B3C9C31792EEF657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