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4.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6.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7.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8.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9.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0.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21.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22.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23.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7"/>
  </p:notesMasterIdLst>
  <p:handoutMasterIdLst>
    <p:handoutMasterId r:id="rId28"/>
  </p:handoutMasterIdLst>
  <p:sldIdLst>
    <p:sldId id="256" r:id="rId3"/>
    <p:sldId id="266" r:id="rId4"/>
    <p:sldId id="258" r:id="rId5"/>
    <p:sldId id="261" r:id="rId6"/>
    <p:sldId id="280" r:id="rId7"/>
    <p:sldId id="272" r:id="rId8"/>
    <p:sldId id="277" r:id="rId9"/>
    <p:sldId id="262" r:id="rId10"/>
    <p:sldId id="271" r:id="rId11"/>
    <p:sldId id="273" r:id="rId12"/>
    <p:sldId id="274" r:id="rId13"/>
    <p:sldId id="278" r:id="rId14"/>
    <p:sldId id="263" r:id="rId15"/>
    <p:sldId id="270" r:id="rId16"/>
    <p:sldId id="275" r:id="rId17"/>
    <p:sldId id="281" r:id="rId18"/>
    <p:sldId id="264" r:id="rId19"/>
    <p:sldId id="257" r:id="rId20"/>
    <p:sldId id="267" r:id="rId21"/>
    <p:sldId id="265" r:id="rId22"/>
    <p:sldId id="268" r:id="rId23"/>
    <p:sldId id="269" r:id="rId24"/>
    <p:sldId id="279" r:id="rId25"/>
    <p:sldId id="260"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showGuides="1">
      <p:cViewPr>
        <p:scale>
          <a:sx n="75" d="100"/>
          <a:sy n="75" d="100"/>
        </p:scale>
        <p:origin x="-1932"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F25EA-D128-4266-B97E-570B2665A78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85B59-D19F-454E-8773-09DE2460C6D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85B59-D19F-454E-8773-09DE2460C6D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585B59-D19F-454E-8773-09DE2460C6D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3484360" y="6089915"/>
            <a:ext cx="4992555" cy="768085"/>
          </a:xfrm>
          <a:prstGeom prst="rect">
            <a:avLst/>
          </a:prstGeom>
        </p:spPr>
      </p:pic>
      <p:pic>
        <p:nvPicPr>
          <p:cNvPr id="3" name="图片 2"/>
          <p:cNvPicPr>
            <a:picLocks noChangeAspect="1"/>
          </p:cNvPicPr>
          <p:nvPr userDrawn="1"/>
        </p:nvPicPr>
        <p:blipFill>
          <a:blip r:embed="rId3"/>
          <a:stretch>
            <a:fillRect/>
          </a:stretch>
        </p:blipFill>
        <p:spPr>
          <a:xfrm>
            <a:off x="0" y="3825166"/>
            <a:ext cx="3524991" cy="3032834"/>
          </a:xfrm>
          <a:prstGeom prst="rect">
            <a:avLst/>
          </a:prstGeom>
        </p:spPr>
      </p:pic>
      <p:pic>
        <p:nvPicPr>
          <p:cNvPr id="4" name="图片 3"/>
          <p:cNvPicPr>
            <a:picLocks noChangeAspect="1"/>
          </p:cNvPicPr>
          <p:nvPr userDrawn="1"/>
        </p:nvPicPr>
        <p:blipFill>
          <a:blip r:embed="rId4"/>
          <a:stretch>
            <a:fillRect/>
          </a:stretch>
        </p:blipFill>
        <p:spPr>
          <a:xfrm>
            <a:off x="8208235" y="4859715"/>
            <a:ext cx="3983765" cy="19982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过渡页">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 name="矩形 1"/>
          <p:cNvSpPr/>
          <p:nvPr userDrawn="1"/>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592794" y="831517"/>
            <a:ext cx="11124724" cy="0"/>
          </a:xfrm>
          <a:prstGeom prst="line">
            <a:avLst/>
          </a:prstGeom>
          <a:ln w="9525">
            <a:prstDash val="solid"/>
            <a:tailEnd type="oval"/>
          </a:ln>
        </p:spPr>
        <p:style>
          <a:lnRef idx="1">
            <a:schemeClr val="accent1"/>
          </a:lnRef>
          <a:fillRef idx="0">
            <a:schemeClr val="accent1"/>
          </a:fillRef>
          <a:effectRef idx="0">
            <a:schemeClr val="accent1"/>
          </a:effectRef>
          <a:fontRef idx="minor">
            <a:schemeClr val="tx1"/>
          </a:fontRef>
        </p:style>
      </p:cxnSp>
      <p:pic>
        <p:nvPicPr>
          <p:cNvPr id="4" name="图片 3" descr="图片包含 剪贴画&#10;&#10;描述已自动生成"/>
          <p:cNvPicPr>
            <a:picLocks noChangeAspect="1"/>
          </p:cNvPicPr>
          <p:nvPr userDrawn="1"/>
        </p:nvPicPr>
        <p:blipFill>
          <a:blip r:embed="rId2" cstate="screen"/>
          <a:stretch>
            <a:fillRect/>
          </a:stretch>
        </p:blipFill>
        <p:spPr>
          <a:xfrm>
            <a:off x="9680234" y="462649"/>
            <a:ext cx="1943016" cy="292535"/>
          </a:xfrm>
          <a:prstGeom prst="rect">
            <a:avLst/>
          </a:prstGeom>
        </p:spPr>
      </p:pic>
      <p:pic>
        <p:nvPicPr>
          <p:cNvPr id="5" name="图片 4" descr="图片包含 运输, 气球, 航空器&#10;&#10;描述已自动生成"/>
          <p:cNvPicPr>
            <a:picLocks noChangeAspect="1"/>
          </p:cNvPicPr>
          <p:nvPr userDrawn="1"/>
        </p:nvPicPr>
        <p:blipFill>
          <a:blip r:embed="rId3" cstate="screen"/>
          <a:stretch>
            <a:fillRect/>
          </a:stretch>
        </p:blipFill>
        <p:spPr>
          <a:xfrm>
            <a:off x="568750" y="279256"/>
            <a:ext cx="779284" cy="621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51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8.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5" Type="http://schemas.openxmlformats.org/officeDocument/2006/relationships/image" Target="../media/image10.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notesSlide" Target="../notesSlides/notesSlide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Layout" Target="../slideLayouts/slideLayout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11.xml"/><Relationship Id="rId7" Type="http://schemas.openxmlformats.org/officeDocument/2006/relationships/image" Target="../media/image8.jpe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112.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5.xml"/><Relationship Id="rId7" Type="http://schemas.openxmlformats.org/officeDocument/2006/relationships/image" Target="../media/image8.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116.xml"/></Relationships>
</file>

<file path=ppt/slides/_rels/slide1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notesSlide" Target="../notesSlides/notesSlide13.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slideLayout" Target="../slideLayouts/slideLayout2.xml"/><Relationship Id="rId2" Type="http://schemas.openxmlformats.org/officeDocument/2006/relationships/tags" Target="../tags/tag118.xml"/><Relationship Id="rId16" Type="http://schemas.openxmlformats.org/officeDocument/2006/relationships/image" Target="../media/image8.jpe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microsoft.com/office/2007/relationships/hdphoto" Target="../media/hdphoto1.wdp"/><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26" Type="http://schemas.openxmlformats.org/officeDocument/2006/relationships/image" Target="../media/image8.jpeg"/><Relationship Id="rId3" Type="http://schemas.openxmlformats.org/officeDocument/2006/relationships/tags" Target="../tags/tag130.xml"/><Relationship Id="rId21" Type="http://schemas.openxmlformats.org/officeDocument/2006/relationships/tags" Target="../tags/tag148.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notesSlide" Target="../notesSlides/notesSlide14.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slideLayout" Target="../slideLayouts/slideLayout4.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tags" Target="../tags/tag150.xml"/><Relationship Id="rId10" Type="http://schemas.openxmlformats.org/officeDocument/2006/relationships/tags" Target="../tags/tag137.xml"/><Relationship Id="rId19" Type="http://schemas.openxmlformats.org/officeDocument/2006/relationships/tags" Target="../tags/tag146.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slideLayout" Target="../slideLayouts/slideLayout4.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2" Type="http://schemas.openxmlformats.org/officeDocument/2006/relationships/tags" Target="../tags/tag152.xml"/><Relationship Id="rId16" Type="http://schemas.openxmlformats.org/officeDocument/2006/relationships/image" Target="../media/image22.png"/><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image" Target="../media/image8.jpeg"/><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slideLayout" Target="../slideLayouts/slideLayout4.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2" Type="http://schemas.openxmlformats.org/officeDocument/2006/relationships/tags" Target="../tags/tag164.xml"/><Relationship Id="rId16" Type="http://schemas.openxmlformats.org/officeDocument/2006/relationships/image" Target="../media/image22.png"/><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image" Target="../media/image8.jpeg"/><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notesSlide" Target="../notesSlides/notesSlide17.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slideLayout" Target="../slideLayouts/slideLayout2.xml"/><Relationship Id="rId2" Type="http://schemas.openxmlformats.org/officeDocument/2006/relationships/tags" Target="../tags/tag176.xml"/><Relationship Id="rId16" Type="http://schemas.openxmlformats.org/officeDocument/2006/relationships/image" Target="../media/image8.jpeg"/><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5" Type="http://schemas.microsoft.com/office/2007/relationships/hdphoto" Target="../media/hdphoto1.wdp"/><Relationship Id="rId10" Type="http://schemas.openxmlformats.org/officeDocument/2006/relationships/tags" Target="../tags/tag184.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tags" Target="../tags/tag211.xml"/><Relationship Id="rId3" Type="http://schemas.openxmlformats.org/officeDocument/2006/relationships/tags" Target="../tags/tag188.xml"/><Relationship Id="rId21" Type="http://schemas.openxmlformats.org/officeDocument/2006/relationships/tags" Target="../tags/tag206.xml"/><Relationship Id="rId7" Type="http://schemas.openxmlformats.org/officeDocument/2006/relationships/tags" Target="../tags/tag192.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33" Type="http://schemas.openxmlformats.org/officeDocument/2006/relationships/image" Target="../media/image8.jpeg"/><Relationship Id="rId2" Type="http://schemas.openxmlformats.org/officeDocument/2006/relationships/tags" Target="../tags/tag187.xml"/><Relationship Id="rId16" Type="http://schemas.openxmlformats.org/officeDocument/2006/relationships/tags" Target="../tags/tag201.xml"/><Relationship Id="rId20" Type="http://schemas.openxmlformats.org/officeDocument/2006/relationships/tags" Target="../tags/tag205.xml"/><Relationship Id="rId29" Type="http://schemas.openxmlformats.org/officeDocument/2006/relationships/tags" Target="../tags/tag214.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24" Type="http://schemas.openxmlformats.org/officeDocument/2006/relationships/tags" Target="../tags/tag209.xml"/><Relationship Id="rId32" Type="http://schemas.openxmlformats.org/officeDocument/2006/relationships/notesSlide" Target="../notesSlides/notesSlide18.xml"/><Relationship Id="rId5" Type="http://schemas.openxmlformats.org/officeDocument/2006/relationships/tags" Target="../tags/tag190.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10" Type="http://schemas.openxmlformats.org/officeDocument/2006/relationships/tags" Target="../tags/tag195.xml"/><Relationship Id="rId19" Type="http://schemas.openxmlformats.org/officeDocument/2006/relationships/tags" Target="../tags/tag204.xml"/><Relationship Id="rId31" Type="http://schemas.openxmlformats.org/officeDocument/2006/relationships/slideLayout" Target="../slideLayouts/slideLayout4.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 Id="rId27" Type="http://schemas.openxmlformats.org/officeDocument/2006/relationships/tags" Target="../tags/tag212.xml"/><Relationship Id="rId30" Type="http://schemas.openxmlformats.org/officeDocument/2006/relationships/tags" Target="../tags/tag215.xml"/><Relationship Id="rId8" Type="http://schemas.openxmlformats.org/officeDocument/2006/relationships/tags" Target="../tags/tag193.xml"/></Relationships>
</file>

<file path=ppt/slides/_rels/slide19.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3" Type="http://schemas.openxmlformats.org/officeDocument/2006/relationships/tags" Target="../tags/tag218.xml"/><Relationship Id="rId21" Type="http://schemas.openxmlformats.org/officeDocument/2006/relationships/image" Target="../media/image8.jpeg"/><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notesSlide" Target="../notesSlides/notesSlide19.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5" Type="http://schemas.openxmlformats.org/officeDocument/2006/relationships/tags" Target="../tags/tag230.xml"/><Relationship Id="rId10" Type="http://schemas.openxmlformats.org/officeDocument/2006/relationships/tags" Target="../tags/tag225.xml"/><Relationship Id="rId19" Type="http://schemas.openxmlformats.org/officeDocument/2006/relationships/slideLayout" Target="../slideLayouts/slideLayout4.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8.jpeg"/><Relationship Id="rId5" Type="http://schemas.openxmlformats.org/officeDocument/2006/relationships/tags" Target="../tags/tag16.xml"/><Relationship Id="rId10" Type="http://schemas.openxmlformats.org/officeDocument/2006/relationships/notesSlide" Target="../notesSlides/notesSlide2.xml"/><Relationship Id="rId4" Type="http://schemas.openxmlformats.org/officeDocument/2006/relationships/tags" Target="../tags/tag15.xml"/><Relationship Id="rId9"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notesSlide" Target="../notesSlides/notesSlide20.xml"/><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slideLayout" Target="../slideLayouts/slideLayout2.xml"/><Relationship Id="rId2" Type="http://schemas.openxmlformats.org/officeDocument/2006/relationships/tags" Target="../tags/tag235.xml"/><Relationship Id="rId16" Type="http://schemas.openxmlformats.org/officeDocument/2006/relationships/image" Target="../media/image8.jpeg"/><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microsoft.com/office/2007/relationships/hdphoto" Target="../media/hdphoto1.wdp"/><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24.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8.jpeg"/><Relationship Id="rId5" Type="http://schemas.openxmlformats.org/officeDocument/2006/relationships/tags" Target="../tags/tag249.xml"/><Relationship Id="rId10" Type="http://schemas.openxmlformats.org/officeDocument/2006/relationships/image" Target="../media/image23.png"/><Relationship Id="rId4" Type="http://schemas.openxmlformats.org/officeDocument/2006/relationships/tags" Target="../tags/tag248.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254.xml"/><Relationship Id="rId7" Type="http://schemas.openxmlformats.org/officeDocument/2006/relationships/notesSlide" Target="../notesSlides/notesSlide22.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4.xml"/><Relationship Id="rId5" Type="http://schemas.openxmlformats.org/officeDocument/2006/relationships/tags" Target="../tags/tag256.xml"/><Relationship Id="rId4" Type="http://schemas.openxmlformats.org/officeDocument/2006/relationships/tags" Target="../tags/tag255.xml"/><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18" Type="http://schemas.openxmlformats.org/officeDocument/2006/relationships/image" Target="../media/image8.jpe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notesSlide" Target="../notesSlides/notesSlide23.xml"/><Relationship Id="rId2" Type="http://schemas.openxmlformats.org/officeDocument/2006/relationships/tags" Target="../tags/tag258.xml"/><Relationship Id="rId16" Type="http://schemas.openxmlformats.org/officeDocument/2006/relationships/slideLayout" Target="../slideLayouts/slideLayout4.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5" Type="http://schemas.openxmlformats.org/officeDocument/2006/relationships/tags" Target="../tags/tag261.xml"/><Relationship Id="rId15" Type="http://schemas.openxmlformats.org/officeDocument/2006/relationships/tags" Target="../tags/tag271.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s>
</file>

<file path=ppt/slides/_rels/slide24.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image" Target="../media/image8.jpeg"/><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notesSlide" Target="../notesSlides/notesSlide2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slideLayout" Target="../slideLayouts/slideLayout1.xml"/><Relationship Id="rId5" Type="http://schemas.openxmlformats.org/officeDocument/2006/relationships/tags" Target="../tags/tag276.xml"/><Relationship Id="rId15" Type="http://schemas.openxmlformats.org/officeDocument/2006/relationships/image" Target="../media/image10.png"/><Relationship Id="rId10" Type="http://schemas.openxmlformats.org/officeDocument/2006/relationships/tags" Target="../tags/tag281.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image" Target="../media/image12.png"/><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notesSlide" Target="../notesSlides/notesSlide3.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slideLayout" Target="../slideLayouts/slideLayout2.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s>
</file>

<file path=ppt/slides/_rels/slide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notesSlide" Target="../notesSlides/notesSlide4.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slideLayout" Target="../slideLayouts/slideLayout2.xml"/><Relationship Id="rId2" Type="http://schemas.openxmlformats.org/officeDocument/2006/relationships/tags" Target="../tags/tag44.xml"/><Relationship Id="rId16" Type="http://schemas.openxmlformats.org/officeDocument/2006/relationships/image" Target="../media/image8.jpe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microsoft.com/office/2007/relationships/hdphoto" Target="../media/hdphoto1.wdp"/><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56.xml"/><Relationship Id="rId7"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15.png"/><Relationship Id="rId5" Type="http://schemas.openxmlformats.org/officeDocument/2006/relationships/tags" Target="../tags/tag58.xml"/><Relationship Id="rId10" Type="http://schemas.openxmlformats.org/officeDocument/2006/relationships/image" Target="../media/image14.png"/><Relationship Id="rId4" Type="http://schemas.openxmlformats.org/officeDocument/2006/relationships/tags" Target="../tags/tag57.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image" Target="../media/image8.jpeg"/><Relationship Id="rId2" Type="http://schemas.openxmlformats.org/officeDocument/2006/relationships/tags" Target="../tags/tag61.xml"/><Relationship Id="rId16" Type="http://schemas.openxmlformats.org/officeDocument/2006/relationships/notesSlide" Target="../notesSlides/notesSlide6.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slideLayout" Target="../slideLayouts/slideLayout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s/_rels/slide7.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8.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notesSlide" Target="../notesSlides/notesSlide7.xml"/><Relationship Id="rId5" Type="http://schemas.openxmlformats.org/officeDocument/2006/relationships/tags" Target="../tags/tag78.xml"/><Relationship Id="rId10" Type="http://schemas.openxmlformats.org/officeDocument/2006/relationships/slideLayout" Target="../slideLayouts/slideLayout4.xml"/><Relationship Id="rId4" Type="http://schemas.openxmlformats.org/officeDocument/2006/relationships/tags" Target="../tags/tag77.xml"/><Relationship Id="rId9" Type="http://schemas.openxmlformats.org/officeDocument/2006/relationships/tags" Target="../tags/tag82.xml"/></Relationships>
</file>

<file path=ppt/slides/_rels/slide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notesSlide" Target="../notesSlides/notesSlide8.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slideLayout" Target="../slideLayouts/slideLayout2.xml"/><Relationship Id="rId2" Type="http://schemas.openxmlformats.org/officeDocument/2006/relationships/tags" Target="../tags/tag84.xml"/><Relationship Id="rId16" Type="http://schemas.openxmlformats.org/officeDocument/2006/relationships/image" Target="../media/image8.jpe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microsoft.com/office/2007/relationships/hdphoto" Target="../media/hdphoto1.wdp"/><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6.xml"/><Relationship Id="rId7" Type="http://schemas.openxmlformats.org/officeDocument/2006/relationships/image" Target="../media/image8.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97.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1"/>
          <p:cNvGrpSpPr/>
          <p:nvPr>
            <p:custDataLst>
              <p:tags r:id="rId1"/>
            </p:custDataLst>
          </p:nvPr>
        </p:nvGrpSpPr>
        <p:grpSpPr>
          <a:xfrm>
            <a:off x="1338324" y="1545160"/>
            <a:ext cx="9515351" cy="1360997"/>
            <a:chOff x="1344243" y="1980477"/>
            <a:chExt cx="9515351" cy="1360997"/>
          </a:xfrm>
        </p:grpSpPr>
        <p:sp>
          <p:nvSpPr>
            <p:cNvPr id="17" name="PA-文本框 16"/>
            <p:cNvSpPr txBox="1"/>
            <p:nvPr>
              <p:custDataLst>
                <p:tags r:id="rId9"/>
              </p:custDataLst>
            </p:nvPr>
          </p:nvSpPr>
          <p:spPr>
            <a:xfrm>
              <a:off x="1356081" y="2018035"/>
              <a:ext cx="9503513"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w="127">
                    <a:noFill/>
                  </a:ln>
                  <a:solidFill>
                    <a:schemeClr val="tx1">
                      <a:lumMod val="85000"/>
                      <a:lumOff val="15000"/>
                    </a:schemeClr>
                  </a:solidFill>
                  <a:effectLst/>
                  <a:uLnTx/>
                  <a:uFillTx/>
                  <a:cs typeface="+mn-ea"/>
                  <a:sym typeface="+mn-lt"/>
                </a:rPr>
                <a:t>全民国家安全教育日</a:t>
              </a:r>
            </a:p>
          </p:txBody>
        </p:sp>
        <p:sp>
          <p:nvSpPr>
            <p:cNvPr id="2" name="PA-文本框 1"/>
            <p:cNvSpPr txBox="1"/>
            <p:nvPr>
              <p:custDataLst>
                <p:tags r:id="rId10"/>
              </p:custDataLst>
            </p:nvPr>
          </p:nvSpPr>
          <p:spPr>
            <a:xfrm>
              <a:off x="1344243" y="1980477"/>
              <a:ext cx="9503513"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w="127">
                    <a:noFill/>
                  </a:ln>
                  <a:blipFill>
                    <a:blip r:embed="rId13"/>
                    <a:stretch>
                      <a:fillRect/>
                    </a:stretch>
                  </a:blipFill>
                  <a:effectLst/>
                  <a:uLnTx/>
                  <a:uFillTx/>
                  <a:cs typeface="+mn-ea"/>
                  <a:sym typeface="+mn-lt"/>
                </a:rPr>
                <a:t>全民国家安全教育日</a:t>
              </a:r>
            </a:p>
          </p:txBody>
        </p:sp>
      </p:grpSp>
      <p:grpSp>
        <p:nvGrpSpPr>
          <p:cNvPr id="7" name="PA-10222"/>
          <p:cNvGrpSpPr/>
          <p:nvPr>
            <p:custDataLst>
              <p:tags r:id="rId2"/>
            </p:custDataLst>
          </p:nvPr>
        </p:nvGrpSpPr>
        <p:grpSpPr>
          <a:xfrm>
            <a:off x="2184727" y="3015869"/>
            <a:ext cx="7822545" cy="369332"/>
            <a:chOff x="2184727" y="3848596"/>
            <a:chExt cx="7822545" cy="369332"/>
          </a:xfrm>
        </p:grpSpPr>
        <p:cxnSp>
          <p:nvCxnSpPr>
            <p:cNvPr id="3" name="PA-直接连接符 2"/>
            <p:cNvCxnSpPr/>
            <p:nvPr>
              <p:custDataLst>
                <p:tags r:id="rId6"/>
              </p:custDataLst>
            </p:nvPr>
          </p:nvCxnSpPr>
          <p:spPr>
            <a:xfrm>
              <a:off x="2184727"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A-文本框 3"/>
            <p:cNvSpPr txBox="1"/>
            <p:nvPr>
              <p:custDataLst>
                <p:tags r:id="rId7"/>
              </p:custDataLst>
            </p:nvPr>
          </p:nvSpPr>
          <p:spPr>
            <a:xfrm>
              <a:off x="4089400" y="3848596"/>
              <a:ext cx="4013200" cy="369332"/>
            </a:xfrm>
            <a:prstGeom prst="rect">
              <a:avLst/>
            </a:prstGeom>
            <a:noFill/>
          </p:spPr>
          <p:txBody>
            <a:bodyPr wrap="square" rtlCol="0">
              <a:spAutoFit/>
            </a:bodyPr>
            <a:lstStyle/>
            <a:p>
              <a:pPr lvl="0">
                <a:defRPr/>
              </a:pPr>
              <a:r>
                <a:rPr lang="zh-CN" altLang="en-US" b="1" dirty="0">
                  <a:solidFill>
                    <a:srgbClr val="C00000"/>
                  </a:solidFill>
                  <a:cs typeface="+mn-ea"/>
                  <a:sym typeface="+mn-lt"/>
                </a:rPr>
                <a:t>增强国家安全意识  共同维护国家安全</a:t>
              </a:r>
            </a:p>
          </p:txBody>
        </p:sp>
        <p:cxnSp>
          <p:nvCxnSpPr>
            <p:cNvPr id="5" name="PA-直接连接符 4"/>
            <p:cNvCxnSpPr/>
            <p:nvPr>
              <p:custDataLst>
                <p:tags r:id="rId8"/>
              </p:custDataLst>
            </p:nvPr>
          </p:nvCxnSpPr>
          <p:spPr>
            <a:xfrm>
              <a:off x="8153072"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 name="PA-10223"/>
          <p:cNvPicPr>
            <a:picLocks noChangeAspect="1"/>
          </p:cNvPicPr>
          <p:nvPr>
            <p:custDataLst>
              <p:tags r:id="rId3"/>
            </p:custDataLst>
          </p:nvPr>
        </p:nvPicPr>
        <p:blipFill>
          <a:blip r:embed="rId14" cstate="screen"/>
          <a:stretch>
            <a:fillRect/>
          </a:stretch>
        </p:blipFill>
        <p:spPr>
          <a:xfrm>
            <a:off x="7463249" y="543010"/>
            <a:ext cx="1013666" cy="1013666"/>
          </a:xfrm>
          <a:prstGeom prst="rect">
            <a:avLst/>
          </a:prstGeom>
        </p:spPr>
      </p:pic>
      <p:pic>
        <p:nvPicPr>
          <p:cNvPr id="8" name="PA-10224"/>
          <p:cNvPicPr>
            <a:picLocks noChangeAspect="1"/>
          </p:cNvPicPr>
          <p:nvPr>
            <p:custDataLst>
              <p:tags r:id="rId4"/>
            </p:custDataLst>
          </p:nvPr>
        </p:nvPicPr>
        <p:blipFill>
          <a:blip r:embed="rId15" cstate="screen"/>
          <a:stretch>
            <a:fillRect/>
          </a:stretch>
        </p:blipFill>
        <p:spPr>
          <a:xfrm>
            <a:off x="829613" y="464358"/>
            <a:ext cx="1680330" cy="1125771"/>
          </a:xfrm>
          <a:prstGeom prst="rect">
            <a:avLst/>
          </a:prstGeom>
        </p:spPr>
      </p:pic>
      <p:sp>
        <p:nvSpPr>
          <p:cNvPr id="22" name="PA-10225"/>
          <p:cNvSpPr/>
          <p:nvPr>
            <p:custDataLst>
              <p:tags r:id="rId5"/>
            </p:custDataLst>
          </p:nvPr>
        </p:nvSpPr>
        <p:spPr>
          <a:xfrm>
            <a:off x="2309824" y="3494914"/>
            <a:ext cx="7572351" cy="861774"/>
          </a:xfrm>
          <a:prstGeom prst="rect">
            <a:avLst/>
          </a:prstGeom>
        </p:spPr>
        <p:txBody>
          <a:bodyPr wrap="square">
            <a:spAutoFit/>
          </a:bodyPr>
          <a:lstStyle/>
          <a:p>
            <a:pPr algn="ctr"/>
            <a:r>
              <a:rPr lang="zh-CN" altLang="en-US" sz="1600" kern="600" dirty="0">
                <a:cs typeface="+mn-ea"/>
                <a:sym typeface="+mn-lt"/>
              </a:rPr>
              <a:t>近年来，在日常生活中，危害国家安全的案件层出不穷，比如无意中为国外间谍当向导而泄密、军迷在社交网站晒资料泄密、国家机关工作人员朋友圈发涉密信息等。</a:t>
            </a:r>
          </a:p>
          <a:p>
            <a:pPr algn="ctr"/>
            <a:r>
              <a:rPr lang="zh-CN" altLang="en-US" sz="1600" kern="600" dirty="0">
                <a:cs typeface="+mn-ea"/>
                <a:sym typeface="+mn-lt"/>
              </a:rPr>
              <a:t>所以国家安全，和我们每个人的生活，息息相关。</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66"/>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a:ln w="127">
                  <a:noFill/>
                </a:ln>
                <a:blipFill>
                  <a:blip r:embed="rId14"/>
                  <a:stretch>
                    <a:fillRect/>
                  </a:stretch>
                </a:blipFill>
                <a:effectLst>
                  <a:outerShdw blurRad="38100" dist="38100" dir="2700000" algn="tl">
                    <a:srgbClr val="000000">
                      <a:alpha val="43137"/>
                    </a:srgbClr>
                  </a:outerShdw>
                </a:effectLst>
                <a:cs typeface="+mn-ea"/>
                <a:sym typeface="+mn-lt"/>
              </a:rPr>
              <a:t>当前国际国内形势</a:t>
            </a:r>
            <a:endParaRPr lang="zh-CN" altLang="en-US" sz="3000" b="1" dirty="0">
              <a:ln w="127">
                <a:noFill/>
              </a:ln>
              <a:blipFill>
                <a:blip r:embed="rId14"/>
                <a:stretch>
                  <a:fillRect/>
                </a:stretch>
              </a:blipFill>
              <a:effectLst>
                <a:outerShdw blurRad="38100" dist="38100" dir="2700000" algn="tl">
                  <a:srgbClr val="000000">
                    <a:alpha val="43137"/>
                  </a:srgbClr>
                </a:outerShdw>
              </a:effectLst>
              <a:cs typeface="+mn-ea"/>
              <a:sym typeface="+mn-lt"/>
            </a:endParaRPr>
          </a:p>
        </p:txBody>
      </p:sp>
      <p:sp>
        <p:nvSpPr>
          <p:cNvPr id="3" name="PA-102267"/>
          <p:cNvSpPr txBox="1">
            <a:spLocks noChangeArrowheads="1"/>
          </p:cNvSpPr>
          <p:nvPr>
            <p:custDataLst>
              <p:tags r:id="rId2"/>
            </p:custDataLst>
          </p:nvPr>
        </p:nvSpPr>
        <p:spPr bwMode="auto">
          <a:xfrm>
            <a:off x="1130702" y="1944396"/>
            <a:ext cx="6369367" cy="87440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just">
              <a:lnSpc>
                <a:spcPct val="150000"/>
              </a:lnSpc>
            </a:pPr>
            <a:r>
              <a:rPr lang="zh-CN" altLang="en-US" sz="1800" dirty="0">
                <a:latin typeface="+mn-lt"/>
                <a:ea typeface="+mn-ea"/>
                <a:sym typeface="+mn-lt"/>
              </a:rPr>
              <a:t>近年来，大国关系变换调整，合作、竞争与对抗并存。美、中、日之间的竞争态势与中俄之间的合作关系同时并存、各自深化。</a:t>
            </a:r>
          </a:p>
        </p:txBody>
      </p:sp>
      <p:sp>
        <p:nvSpPr>
          <p:cNvPr id="5" name="PA-102268"/>
          <p:cNvSpPr>
            <a:spLocks noChangeAspect="1" noChangeArrowheads="1"/>
          </p:cNvSpPr>
          <p:nvPr>
            <p:custDataLst>
              <p:tags r:id="rId3"/>
            </p:custDataLst>
          </p:nvPr>
        </p:nvSpPr>
        <p:spPr bwMode="auto">
          <a:xfrm>
            <a:off x="8671427" y="2162190"/>
            <a:ext cx="2064544" cy="139303"/>
          </a:xfrm>
          <a:prstGeom prst="roundRect">
            <a:avLst>
              <a:gd name="adj" fmla="val 50000"/>
            </a:avLst>
          </a:prstGeom>
          <a:solidFill>
            <a:srgbClr val="D9D9D9"/>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anchor="ctr"/>
          <a:lstStyle/>
          <a:p>
            <a:pPr algn="ctr" defTabSz="457200" fontAlgn="auto">
              <a:lnSpc>
                <a:spcPct val="120000"/>
              </a:lnSpc>
              <a:spcBef>
                <a:spcPts val="0"/>
              </a:spcBef>
              <a:spcAft>
                <a:spcPts val="0"/>
              </a:spcAft>
              <a:defRPr/>
            </a:pPr>
            <a:endParaRPr lang="zh-CN" altLang="zh-CN" sz="675" kern="0">
              <a:solidFill>
                <a:srgbClr val="FFFFFF"/>
              </a:solidFill>
              <a:cs typeface="+mn-ea"/>
              <a:sym typeface="+mn-lt"/>
            </a:endParaRPr>
          </a:p>
        </p:txBody>
      </p:sp>
      <p:sp>
        <p:nvSpPr>
          <p:cNvPr id="6" name="PA-102269"/>
          <p:cNvSpPr>
            <a:spLocks noChangeAspect="1" noChangeArrowheads="1"/>
          </p:cNvSpPr>
          <p:nvPr>
            <p:custDataLst>
              <p:tags r:id="rId4"/>
            </p:custDataLst>
          </p:nvPr>
        </p:nvSpPr>
        <p:spPr bwMode="auto">
          <a:xfrm>
            <a:off x="9077429" y="4231497"/>
            <a:ext cx="1252538" cy="633361"/>
          </a:xfrm>
          <a:prstGeom prst="roundRect">
            <a:avLst>
              <a:gd name="adj" fmla="val 14528"/>
            </a:avLst>
          </a:prstGeom>
          <a:solidFill>
            <a:srgbClr val="C00000"/>
          </a:solidFill>
          <a:ln w="25400" cap="flat" cmpd="sng" algn="ctr">
            <a:solidFill>
              <a:srgbClr val="C00000"/>
            </a:solidFill>
            <a:prstDash val="solid"/>
            <a:miter lim="800000"/>
          </a:ln>
          <a:effectLst>
            <a:outerShdw blurRad="254000" dist="152400" dir="2700000" algn="tl" rotWithShape="0">
              <a:prstClr val="black">
                <a:alpha val="60000"/>
              </a:prstClr>
            </a:outerShdw>
          </a:effectLst>
        </p:spPr>
        <p:txBody>
          <a:bodyPr rtlCol="0" anchor="ctr"/>
          <a:lstStyle/>
          <a:p>
            <a:pPr algn="ctr" defTabSz="685800" fontAlgn="auto">
              <a:lnSpc>
                <a:spcPct val="120000"/>
              </a:lnSpc>
              <a:spcBef>
                <a:spcPts val="0"/>
              </a:spcBef>
              <a:spcAft>
                <a:spcPts val="0"/>
              </a:spcAft>
              <a:defRPr/>
            </a:pPr>
            <a:endParaRPr lang="zh-CN" altLang="zh-CN" sz="1050" kern="0">
              <a:solidFill>
                <a:prstClr val="white"/>
              </a:solidFill>
              <a:cs typeface="+mn-ea"/>
              <a:sym typeface="+mn-lt"/>
            </a:endParaRPr>
          </a:p>
        </p:txBody>
      </p:sp>
      <p:sp>
        <p:nvSpPr>
          <p:cNvPr id="7" name="PA-102270"/>
          <p:cNvSpPr>
            <a:spLocks noChangeAspect="1" noChangeArrowheads="1"/>
          </p:cNvSpPr>
          <p:nvPr>
            <p:custDataLst>
              <p:tags r:id="rId5"/>
            </p:custDataLst>
          </p:nvPr>
        </p:nvSpPr>
        <p:spPr bwMode="auto">
          <a:xfrm>
            <a:off x="8647614" y="4756562"/>
            <a:ext cx="2112169" cy="183356"/>
          </a:xfrm>
          <a:prstGeom prst="roundRect">
            <a:avLst>
              <a:gd name="adj" fmla="val 26338"/>
            </a:avLst>
          </a:prstGeom>
          <a:solidFill>
            <a:srgbClr val="D9D9D9"/>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anchor="ctr"/>
          <a:lstStyle/>
          <a:p>
            <a:pPr algn="ctr" defTabSz="457200" fontAlgn="auto">
              <a:lnSpc>
                <a:spcPct val="120000"/>
              </a:lnSpc>
              <a:spcBef>
                <a:spcPts val="0"/>
              </a:spcBef>
              <a:spcAft>
                <a:spcPts val="0"/>
              </a:spcAft>
              <a:defRPr/>
            </a:pPr>
            <a:endParaRPr lang="zh-CN" altLang="zh-CN" sz="675" kern="0">
              <a:solidFill>
                <a:srgbClr val="FFFFFF"/>
              </a:solidFill>
              <a:cs typeface="+mn-ea"/>
              <a:sym typeface="+mn-lt"/>
            </a:endParaRPr>
          </a:p>
        </p:txBody>
      </p:sp>
      <p:sp>
        <p:nvSpPr>
          <p:cNvPr id="9" name="PA-102271"/>
          <p:cNvSpPr>
            <a:spLocks noChangeAspect="1" noEditPoints="1"/>
          </p:cNvSpPr>
          <p:nvPr>
            <p:custDataLst>
              <p:tags r:id="rId6"/>
            </p:custDataLst>
          </p:nvPr>
        </p:nvSpPr>
        <p:spPr bwMode="auto">
          <a:xfrm>
            <a:off x="8938687" y="2427336"/>
            <a:ext cx="487088" cy="2212706"/>
          </a:xfrm>
          <a:custGeom>
            <a:avLst/>
            <a:gdLst>
              <a:gd name="T0" fmla="*/ 0 w 3899"/>
              <a:gd name="T1" fmla="*/ 17703 h 17703"/>
              <a:gd name="T2" fmla="*/ 12 w 3899"/>
              <a:gd name="T3" fmla="*/ 14993 h 17703"/>
              <a:gd name="T4" fmla="*/ 64 w 3899"/>
              <a:gd name="T5" fmla="*/ 14616 h 17703"/>
              <a:gd name="T6" fmla="*/ 155 w 3899"/>
              <a:gd name="T7" fmla="*/ 14254 h 17703"/>
              <a:gd name="T8" fmla="*/ 334 w 3899"/>
              <a:gd name="T9" fmla="*/ 14310 h 17703"/>
              <a:gd name="T10" fmla="*/ 248 w 3899"/>
              <a:gd name="T11" fmla="*/ 14651 h 17703"/>
              <a:gd name="T12" fmla="*/ 199 w 3899"/>
              <a:gd name="T13" fmla="*/ 15009 h 17703"/>
              <a:gd name="T14" fmla="*/ 0 w 3899"/>
              <a:gd name="T15" fmla="*/ 15306 h 17703"/>
              <a:gd name="T16" fmla="*/ 318 w 3899"/>
              <a:gd name="T17" fmla="*/ 13839 h 17703"/>
              <a:gd name="T18" fmla="*/ 498 w 3899"/>
              <a:gd name="T19" fmla="*/ 13510 h 17703"/>
              <a:gd name="T20" fmla="*/ 718 w 3899"/>
              <a:gd name="T21" fmla="*/ 13193 h 17703"/>
              <a:gd name="T22" fmla="*/ 867 w 3899"/>
              <a:gd name="T23" fmla="*/ 13307 h 17703"/>
              <a:gd name="T24" fmla="*/ 658 w 3899"/>
              <a:gd name="T25" fmla="*/ 13607 h 17703"/>
              <a:gd name="T26" fmla="*/ 487 w 3899"/>
              <a:gd name="T27" fmla="*/ 13919 h 17703"/>
              <a:gd name="T28" fmla="*/ 204 w 3899"/>
              <a:gd name="T29" fmla="*/ 14114 h 17703"/>
              <a:gd name="T30" fmla="*/ 818 w 3899"/>
              <a:gd name="T31" fmla="*/ 13070 h 17703"/>
              <a:gd name="T32" fmla="*/ 3323 w 3899"/>
              <a:gd name="T33" fmla="*/ 10093 h 17703"/>
              <a:gd name="T34" fmla="*/ 3451 w 3899"/>
              <a:gd name="T35" fmla="*/ 9894 h 17703"/>
              <a:gd name="T36" fmla="*/ 3553 w 3899"/>
              <a:gd name="T37" fmla="*/ 9686 h 17703"/>
              <a:gd name="T38" fmla="*/ 3725 w 3899"/>
              <a:gd name="T39" fmla="*/ 9757 h 17703"/>
              <a:gd name="T40" fmla="*/ 3615 w 3899"/>
              <a:gd name="T41" fmla="*/ 9983 h 17703"/>
              <a:gd name="T42" fmla="*/ 3476 w 3899"/>
              <a:gd name="T43" fmla="*/ 10201 h 17703"/>
              <a:gd name="T44" fmla="*/ 3203 w 3899"/>
              <a:gd name="T45" fmla="*/ 10248 h 17703"/>
              <a:gd name="T46" fmla="*/ 3641 w 3899"/>
              <a:gd name="T47" fmla="*/ 9425 h 17703"/>
              <a:gd name="T48" fmla="*/ 3688 w 3899"/>
              <a:gd name="T49" fmla="*/ 9196 h 17703"/>
              <a:gd name="T50" fmla="*/ 3710 w 3899"/>
              <a:gd name="T51" fmla="*/ 8957 h 17703"/>
              <a:gd name="T52" fmla="*/ 3897 w 3899"/>
              <a:gd name="T53" fmla="*/ 8964 h 17703"/>
              <a:gd name="T54" fmla="*/ 3873 w 3899"/>
              <a:gd name="T55" fmla="*/ 9223 h 17703"/>
              <a:gd name="T56" fmla="*/ 3822 w 3899"/>
              <a:gd name="T57" fmla="*/ 9472 h 17703"/>
              <a:gd name="T58" fmla="*/ 3586 w 3899"/>
              <a:gd name="T59" fmla="*/ 9599 h 17703"/>
              <a:gd name="T60" fmla="*/ 3712 w 3899"/>
              <a:gd name="T61" fmla="*/ 8857 h 17703"/>
              <a:gd name="T62" fmla="*/ 3704 w 3899"/>
              <a:gd name="T63" fmla="*/ 8650 h 17703"/>
              <a:gd name="T64" fmla="*/ 3672 w 3899"/>
              <a:gd name="T65" fmla="*/ 8414 h 17703"/>
              <a:gd name="T66" fmla="*/ 3616 w 3899"/>
              <a:gd name="T67" fmla="*/ 8190 h 17703"/>
              <a:gd name="T68" fmla="*/ 3794 w 3899"/>
              <a:gd name="T69" fmla="*/ 8135 h 17703"/>
              <a:gd name="T70" fmla="*/ 3856 w 3899"/>
              <a:gd name="T71" fmla="*/ 8379 h 17703"/>
              <a:gd name="T72" fmla="*/ 3890 w 3899"/>
              <a:gd name="T73" fmla="*/ 8634 h 17703"/>
              <a:gd name="T74" fmla="*/ 3712 w 3899"/>
              <a:gd name="T75" fmla="*/ 8846 h 17703"/>
              <a:gd name="T76" fmla="*/ 3515 w 3899"/>
              <a:gd name="T77" fmla="*/ 7933 h 17703"/>
              <a:gd name="T78" fmla="*/ 3403 w 3899"/>
              <a:gd name="T79" fmla="*/ 7728 h 17703"/>
              <a:gd name="T80" fmla="*/ 3265 w 3899"/>
              <a:gd name="T81" fmla="*/ 7532 h 17703"/>
              <a:gd name="T82" fmla="*/ 3413 w 3899"/>
              <a:gd name="T83" fmla="*/ 7418 h 17703"/>
              <a:gd name="T84" fmla="*/ 3563 w 3899"/>
              <a:gd name="T85" fmla="*/ 7631 h 17703"/>
              <a:gd name="T86" fmla="*/ 3684 w 3899"/>
              <a:gd name="T87" fmla="*/ 7855 h 17703"/>
              <a:gd name="T88" fmla="*/ 3586 w 3899"/>
              <a:gd name="T89" fmla="*/ 8104 h 17703"/>
              <a:gd name="T90" fmla="*/ 3203 w 3899"/>
              <a:gd name="T91" fmla="*/ 7455 h 17703"/>
              <a:gd name="T92" fmla="*/ 625 w 3899"/>
              <a:gd name="T93" fmla="*/ 4385 h 17703"/>
              <a:gd name="T94" fmla="*/ 422 w 3899"/>
              <a:gd name="T95" fmla="*/ 4063 h 17703"/>
              <a:gd name="T96" fmla="*/ 258 w 3899"/>
              <a:gd name="T97" fmla="*/ 3728 h 17703"/>
              <a:gd name="T98" fmla="*/ 431 w 3899"/>
              <a:gd name="T99" fmla="*/ 3657 h 17703"/>
              <a:gd name="T100" fmla="*/ 585 w 3899"/>
              <a:gd name="T101" fmla="*/ 3973 h 17703"/>
              <a:gd name="T102" fmla="*/ 778 w 3899"/>
              <a:gd name="T103" fmla="*/ 4277 h 17703"/>
              <a:gd name="T104" fmla="*/ 818 w 3899"/>
              <a:gd name="T105" fmla="*/ 4633 h 17703"/>
              <a:gd name="T106" fmla="*/ 114 w 3899"/>
              <a:gd name="T107" fmla="*/ 3306 h 17703"/>
              <a:gd name="T108" fmla="*/ 39 w 3899"/>
              <a:gd name="T109" fmla="*/ 2939 h 17703"/>
              <a:gd name="T110" fmla="*/ 3 w 3899"/>
              <a:gd name="T111" fmla="*/ 2555 h 17703"/>
              <a:gd name="T112" fmla="*/ 190 w 3899"/>
              <a:gd name="T113" fmla="*/ 2547 h 17703"/>
              <a:gd name="T114" fmla="*/ 224 w 3899"/>
              <a:gd name="T115" fmla="*/ 2910 h 17703"/>
              <a:gd name="T116" fmla="*/ 294 w 3899"/>
              <a:gd name="T117" fmla="*/ 3258 h 17703"/>
              <a:gd name="T118" fmla="*/ 204 w 3899"/>
              <a:gd name="T119" fmla="*/ 3589 h 17703"/>
              <a:gd name="T120" fmla="*/ 0 w 3899"/>
              <a:gd name="T121" fmla="*/ 2397 h 1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9" h="17703">
                <a:moveTo>
                  <a:pt x="0" y="17703"/>
                </a:moveTo>
                <a:lnTo>
                  <a:pt x="0" y="15306"/>
                </a:lnTo>
                <a:lnTo>
                  <a:pt x="187" y="15306"/>
                </a:lnTo>
                <a:lnTo>
                  <a:pt x="187" y="17703"/>
                </a:lnTo>
                <a:lnTo>
                  <a:pt x="0" y="17703"/>
                </a:lnTo>
                <a:close/>
                <a:moveTo>
                  <a:pt x="0" y="15306"/>
                </a:moveTo>
                <a:lnTo>
                  <a:pt x="1" y="15227"/>
                </a:lnTo>
                <a:lnTo>
                  <a:pt x="3" y="15148"/>
                </a:lnTo>
                <a:lnTo>
                  <a:pt x="7" y="15071"/>
                </a:lnTo>
                <a:lnTo>
                  <a:pt x="12" y="14993"/>
                </a:lnTo>
                <a:lnTo>
                  <a:pt x="20" y="14916"/>
                </a:lnTo>
                <a:lnTo>
                  <a:pt x="29" y="14841"/>
                </a:lnTo>
                <a:lnTo>
                  <a:pt x="39" y="14764"/>
                </a:lnTo>
                <a:lnTo>
                  <a:pt x="51" y="14690"/>
                </a:lnTo>
                <a:lnTo>
                  <a:pt x="64" y="14616"/>
                </a:lnTo>
                <a:lnTo>
                  <a:pt x="79" y="14542"/>
                </a:lnTo>
                <a:lnTo>
                  <a:pt x="96" y="14469"/>
                </a:lnTo>
                <a:lnTo>
                  <a:pt x="114" y="14397"/>
                </a:lnTo>
                <a:lnTo>
                  <a:pt x="134" y="14325"/>
                </a:lnTo>
                <a:lnTo>
                  <a:pt x="155" y="14254"/>
                </a:lnTo>
                <a:lnTo>
                  <a:pt x="178" y="14183"/>
                </a:lnTo>
                <a:lnTo>
                  <a:pt x="204" y="14114"/>
                </a:lnTo>
                <a:lnTo>
                  <a:pt x="379" y="14177"/>
                </a:lnTo>
                <a:lnTo>
                  <a:pt x="355" y="14243"/>
                </a:lnTo>
                <a:lnTo>
                  <a:pt x="334" y="14310"/>
                </a:lnTo>
                <a:lnTo>
                  <a:pt x="313" y="14377"/>
                </a:lnTo>
                <a:lnTo>
                  <a:pt x="294" y="14445"/>
                </a:lnTo>
                <a:lnTo>
                  <a:pt x="278" y="14513"/>
                </a:lnTo>
                <a:lnTo>
                  <a:pt x="262" y="14582"/>
                </a:lnTo>
                <a:lnTo>
                  <a:pt x="248" y="14651"/>
                </a:lnTo>
                <a:lnTo>
                  <a:pt x="235" y="14722"/>
                </a:lnTo>
                <a:lnTo>
                  <a:pt x="224" y="14793"/>
                </a:lnTo>
                <a:lnTo>
                  <a:pt x="215" y="14864"/>
                </a:lnTo>
                <a:lnTo>
                  <a:pt x="206" y="14936"/>
                </a:lnTo>
                <a:lnTo>
                  <a:pt x="199" y="15009"/>
                </a:lnTo>
                <a:lnTo>
                  <a:pt x="194" y="15082"/>
                </a:lnTo>
                <a:lnTo>
                  <a:pt x="190" y="15156"/>
                </a:lnTo>
                <a:lnTo>
                  <a:pt x="188" y="15231"/>
                </a:lnTo>
                <a:lnTo>
                  <a:pt x="187" y="15306"/>
                </a:lnTo>
                <a:lnTo>
                  <a:pt x="0" y="15306"/>
                </a:lnTo>
                <a:close/>
                <a:moveTo>
                  <a:pt x="204" y="14114"/>
                </a:moveTo>
                <a:lnTo>
                  <a:pt x="229" y="14044"/>
                </a:lnTo>
                <a:lnTo>
                  <a:pt x="258" y="13975"/>
                </a:lnTo>
                <a:lnTo>
                  <a:pt x="287" y="13907"/>
                </a:lnTo>
                <a:lnTo>
                  <a:pt x="318" y="13839"/>
                </a:lnTo>
                <a:lnTo>
                  <a:pt x="351" y="13772"/>
                </a:lnTo>
                <a:lnTo>
                  <a:pt x="385" y="13705"/>
                </a:lnTo>
                <a:lnTo>
                  <a:pt x="422" y="13640"/>
                </a:lnTo>
                <a:lnTo>
                  <a:pt x="459" y="13574"/>
                </a:lnTo>
                <a:lnTo>
                  <a:pt x="498" y="13510"/>
                </a:lnTo>
                <a:lnTo>
                  <a:pt x="539" y="13445"/>
                </a:lnTo>
                <a:lnTo>
                  <a:pt x="581" y="13381"/>
                </a:lnTo>
                <a:lnTo>
                  <a:pt x="625" y="13318"/>
                </a:lnTo>
                <a:lnTo>
                  <a:pt x="671" y="13255"/>
                </a:lnTo>
                <a:lnTo>
                  <a:pt x="718" y="13193"/>
                </a:lnTo>
                <a:lnTo>
                  <a:pt x="768" y="13131"/>
                </a:lnTo>
                <a:lnTo>
                  <a:pt x="818" y="13070"/>
                </a:lnTo>
                <a:lnTo>
                  <a:pt x="961" y="13191"/>
                </a:lnTo>
                <a:lnTo>
                  <a:pt x="913" y="13248"/>
                </a:lnTo>
                <a:lnTo>
                  <a:pt x="867" y="13307"/>
                </a:lnTo>
                <a:lnTo>
                  <a:pt x="821" y="13367"/>
                </a:lnTo>
                <a:lnTo>
                  <a:pt x="778" y="13426"/>
                </a:lnTo>
                <a:lnTo>
                  <a:pt x="736" y="13485"/>
                </a:lnTo>
                <a:lnTo>
                  <a:pt x="696" y="13546"/>
                </a:lnTo>
                <a:lnTo>
                  <a:pt x="658" y="13607"/>
                </a:lnTo>
                <a:lnTo>
                  <a:pt x="621" y="13668"/>
                </a:lnTo>
                <a:lnTo>
                  <a:pt x="585" y="13730"/>
                </a:lnTo>
                <a:lnTo>
                  <a:pt x="551" y="13793"/>
                </a:lnTo>
                <a:lnTo>
                  <a:pt x="518" y="13855"/>
                </a:lnTo>
                <a:lnTo>
                  <a:pt x="487" y="13919"/>
                </a:lnTo>
                <a:lnTo>
                  <a:pt x="458" y="13982"/>
                </a:lnTo>
                <a:lnTo>
                  <a:pt x="431" y="14046"/>
                </a:lnTo>
                <a:lnTo>
                  <a:pt x="404" y="14112"/>
                </a:lnTo>
                <a:lnTo>
                  <a:pt x="379" y="14177"/>
                </a:lnTo>
                <a:lnTo>
                  <a:pt x="204" y="14114"/>
                </a:lnTo>
                <a:close/>
                <a:moveTo>
                  <a:pt x="818" y="13070"/>
                </a:moveTo>
                <a:lnTo>
                  <a:pt x="3203" y="10248"/>
                </a:lnTo>
                <a:lnTo>
                  <a:pt x="3346" y="10368"/>
                </a:lnTo>
                <a:lnTo>
                  <a:pt x="961" y="13191"/>
                </a:lnTo>
                <a:lnTo>
                  <a:pt x="818" y="13070"/>
                </a:lnTo>
                <a:close/>
                <a:moveTo>
                  <a:pt x="3203" y="10248"/>
                </a:moveTo>
                <a:lnTo>
                  <a:pt x="3235" y="10209"/>
                </a:lnTo>
                <a:lnTo>
                  <a:pt x="3265" y="10171"/>
                </a:lnTo>
                <a:lnTo>
                  <a:pt x="3295" y="10133"/>
                </a:lnTo>
                <a:lnTo>
                  <a:pt x="3323" y="10093"/>
                </a:lnTo>
                <a:lnTo>
                  <a:pt x="3351" y="10054"/>
                </a:lnTo>
                <a:lnTo>
                  <a:pt x="3378" y="10014"/>
                </a:lnTo>
                <a:lnTo>
                  <a:pt x="3403" y="9975"/>
                </a:lnTo>
                <a:lnTo>
                  <a:pt x="3427" y="9934"/>
                </a:lnTo>
                <a:lnTo>
                  <a:pt x="3451" y="9894"/>
                </a:lnTo>
                <a:lnTo>
                  <a:pt x="3473" y="9853"/>
                </a:lnTo>
                <a:lnTo>
                  <a:pt x="3494" y="9811"/>
                </a:lnTo>
                <a:lnTo>
                  <a:pt x="3515" y="9770"/>
                </a:lnTo>
                <a:lnTo>
                  <a:pt x="3534" y="9728"/>
                </a:lnTo>
                <a:lnTo>
                  <a:pt x="3553" y="9686"/>
                </a:lnTo>
                <a:lnTo>
                  <a:pt x="3569" y="9643"/>
                </a:lnTo>
                <a:lnTo>
                  <a:pt x="3586" y="9599"/>
                </a:lnTo>
                <a:lnTo>
                  <a:pt x="3762" y="9664"/>
                </a:lnTo>
                <a:lnTo>
                  <a:pt x="3744" y="9710"/>
                </a:lnTo>
                <a:lnTo>
                  <a:pt x="3725" y="9757"/>
                </a:lnTo>
                <a:lnTo>
                  <a:pt x="3705" y="9803"/>
                </a:lnTo>
                <a:lnTo>
                  <a:pt x="3684" y="9848"/>
                </a:lnTo>
                <a:lnTo>
                  <a:pt x="3662" y="9894"/>
                </a:lnTo>
                <a:lnTo>
                  <a:pt x="3639" y="9939"/>
                </a:lnTo>
                <a:lnTo>
                  <a:pt x="3615" y="9983"/>
                </a:lnTo>
                <a:lnTo>
                  <a:pt x="3589" y="10028"/>
                </a:lnTo>
                <a:lnTo>
                  <a:pt x="3563" y="10072"/>
                </a:lnTo>
                <a:lnTo>
                  <a:pt x="3535" y="10115"/>
                </a:lnTo>
                <a:lnTo>
                  <a:pt x="3506" y="10158"/>
                </a:lnTo>
                <a:lnTo>
                  <a:pt x="3476" y="10201"/>
                </a:lnTo>
                <a:lnTo>
                  <a:pt x="3445" y="10243"/>
                </a:lnTo>
                <a:lnTo>
                  <a:pt x="3413" y="10285"/>
                </a:lnTo>
                <a:lnTo>
                  <a:pt x="3380" y="10327"/>
                </a:lnTo>
                <a:lnTo>
                  <a:pt x="3346" y="10368"/>
                </a:lnTo>
                <a:lnTo>
                  <a:pt x="3203" y="10248"/>
                </a:lnTo>
                <a:close/>
                <a:moveTo>
                  <a:pt x="3586" y="9599"/>
                </a:moveTo>
                <a:lnTo>
                  <a:pt x="3601" y="9556"/>
                </a:lnTo>
                <a:lnTo>
                  <a:pt x="3616" y="9513"/>
                </a:lnTo>
                <a:lnTo>
                  <a:pt x="3629" y="9469"/>
                </a:lnTo>
                <a:lnTo>
                  <a:pt x="3641" y="9425"/>
                </a:lnTo>
                <a:lnTo>
                  <a:pt x="3652" y="9379"/>
                </a:lnTo>
                <a:lnTo>
                  <a:pt x="3662" y="9334"/>
                </a:lnTo>
                <a:lnTo>
                  <a:pt x="3672" y="9289"/>
                </a:lnTo>
                <a:lnTo>
                  <a:pt x="3680" y="9242"/>
                </a:lnTo>
                <a:lnTo>
                  <a:pt x="3688" y="9196"/>
                </a:lnTo>
                <a:lnTo>
                  <a:pt x="3694" y="9148"/>
                </a:lnTo>
                <a:lnTo>
                  <a:pt x="3700" y="9102"/>
                </a:lnTo>
                <a:lnTo>
                  <a:pt x="3704" y="9053"/>
                </a:lnTo>
                <a:lnTo>
                  <a:pt x="3708" y="9005"/>
                </a:lnTo>
                <a:lnTo>
                  <a:pt x="3710" y="8957"/>
                </a:lnTo>
                <a:lnTo>
                  <a:pt x="3711" y="8907"/>
                </a:lnTo>
                <a:lnTo>
                  <a:pt x="3712" y="8857"/>
                </a:lnTo>
                <a:lnTo>
                  <a:pt x="3899" y="8857"/>
                </a:lnTo>
                <a:lnTo>
                  <a:pt x="3899" y="8911"/>
                </a:lnTo>
                <a:lnTo>
                  <a:pt x="3897" y="8964"/>
                </a:lnTo>
                <a:lnTo>
                  <a:pt x="3895" y="9016"/>
                </a:lnTo>
                <a:lnTo>
                  <a:pt x="3890" y="9069"/>
                </a:lnTo>
                <a:lnTo>
                  <a:pt x="3886" y="9120"/>
                </a:lnTo>
                <a:lnTo>
                  <a:pt x="3880" y="9172"/>
                </a:lnTo>
                <a:lnTo>
                  <a:pt x="3873" y="9223"/>
                </a:lnTo>
                <a:lnTo>
                  <a:pt x="3865" y="9274"/>
                </a:lnTo>
                <a:lnTo>
                  <a:pt x="3856" y="9324"/>
                </a:lnTo>
                <a:lnTo>
                  <a:pt x="3846" y="9374"/>
                </a:lnTo>
                <a:lnTo>
                  <a:pt x="3834" y="9422"/>
                </a:lnTo>
                <a:lnTo>
                  <a:pt x="3822" y="9472"/>
                </a:lnTo>
                <a:lnTo>
                  <a:pt x="3808" y="9520"/>
                </a:lnTo>
                <a:lnTo>
                  <a:pt x="3794" y="9568"/>
                </a:lnTo>
                <a:lnTo>
                  <a:pt x="3778" y="9616"/>
                </a:lnTo>
                <a:lnTo>
                  <a:pt x="3762" y="9664"/>
                </a:lnTo>
                <a:lnTo>
                  <a:pt x="3586" y="9599"/>
                </a:lnTo>
                <a:close/>
                <a:moveTo>
                  <a:pt x="3712" y="8857"/>
                </a:moveTo>
                <a:lnTo>
                  <a:pt x="3712" y="8846"/>
                </a:lnTo>
                <a:lnTo>
                  <a:pt x="3899" y="8846"/>
                </a:lnTo>
                <a:lnTo>
                  <a:pt x="3899" y="8857"/>
                </a:lnTo>
                <a:lnTo>
                  <a:pt x="3712" y="8857"/>
                </a:lnTo>
                <a:close/>
                <a:moveTo>
                  <a:pt x="3712" y="8846"/>
                </a:moveTo>
                <a:lnTo>
                  <a:pt x="3711" y="8796"/>
                </a:lnTo>
                <a:lnTo>
                  <a:pt x="3710" y="8746"/>
                </a:lnTo>
                <a:lnTo>
                  <a:pt x="3708" y="8698"/>
                </a:lnTo>
                <a:lnTo>
                  <a:pt x="3704" y="8650"/>
                </a:lnTo>
                <a:lnTo>
                  <a:pt x="3700" y="8603"/>
                </a:lnTo>
                <a:lnTo>
                  <a:pt x="3694" y="8555"/>
                </a:lnTo>
                <a:lnTo>
                  <a:pt x="3688" y="8507"/>
                </a:lnTo>
                <a:lnTo>
                  <a:pt x="3680" y="8461"/>
                </a:lnTo>
                <a:lnTo>
                  <a:pt x="3672" y="8414"/>
                </a:lnTo>
                <a:lnTo>
                  <a:pt x="3662" y="8369"/>
                </a:lnTo>
                <a:lnTo>
                  <a:pt x="3652" y="8324"/>
                </a:lnTo>
                <a:lnTo>
                  <a:pt x="3641" y="8279"/>
                </a:lnTo>
                <a:lnTo>
                  <a:pt x="3629" y="8234"/>
                </a:lnTo>
                <a:lnTo>
                  <a:pt x="3616" y="8190"/>
                </a:lnTo>
                <a:lnTo>
                  <a:pt x="3601" y="8147"/>
                </a:lnTo>
                <a:lnTo>
                  <a:pt x="3586" y="8104"/>
                </a:lnTo>
                <a:lnTo>
                  <a:pt x="3762" y="8039"/>
                </a:lnTo>
                <a:lnTo>
                  <a:pt x="3778" y="8087"/>
                </a:lnTo>
                <a:lnTo>
                  <a:pt x="3794" y="8135"/>
                </a:lnTo>
                <a:lnTo>
                  <a:pt x="3808" y="8183"/>
                </a:lnTo>
                <a:lnTo>
                  <a:pt x="3822" y="8231"/>
                </a:lnTo>
                <a:lnTo>
                  <a:pt x="3834" y="8281"/>
                </a:lnTo>
                <a:lnTo>
                  <a:pt x="3846" y="8329"/>
                </a:lnTo>
                <a:lnTo>
                  <a:pt x="3856" y="8379"/>
                </a:lnTo>
                <a:lnTo>
                  <a:pt x="3865" y="8429"/>
                </a:lnTo>
                <a:lnTo>
                  <a:pt x="3873" y="8480"/>
                </a:lnTo>
                <a:lnTo>
                  <a:pt x="3880" y="8531"/>
                </a:lnTo>
                <a:lnTo>
                  <a:pt x="3886" y="8583"/>
                </a:lnTo>
                <a:lnTo>
                  <a:pt x="3890" y="8634"/>
                </a:lnTo>
                <a:lnTo>
                  <a:pt x="3895" y="8687"/>
                </a:lnTo>
                <a:lnTo>
                  <a:pt x="3897" y="8739"/>
                </a:lnTo>
                <a:lnTo>
                  <a:pt x="3899" y="8792"/>
                </a:lnTo>
                <a:lnTo>
                  <a:pt x="3899" y="8846"/>
                </a:lnTo>
                <a:lnTo>
                  <a:pt x="3712" y="8846"/>
                </a:lnTo>
                <a:close/>
                <a:moveTo>
                  <a:pt x="3586" y="8104"/>
                </a:moveTo>
                <a:lnTo>
                  <a:pt x="3569" y="8060"/>
                </a:lnTo>
                <a:lnTo>
                  <a:pt x="3553" y="8017"/>
                </a:lnTo>
                <a:lnTo>
                  <a:pt x="3534" y="7975"/>
                </a:lnTo>
                <a:lnTo>
                  <a:pt x="3515" y="7933"/>
                </a:lnTo>
                <a:lnTo>
                  <a:pt x="3494" y="7892"/>
                </a:lnTo>
                <a:lnTo>
                  <a:pt x="3473" y="7850"/>
                </a:lnTo>
                <a:lnTo>
                  <a:pt x="3451" y="7809"/>
                </a:lnTo>
                <a:lnTo>
                  <a:pt x="3427" y="7769"/>
                </a:lnTo>
                <a:lnTo>
                  <a:pt x="3403" y="7728"/>
                </a:lnTo>
                <a:lnTo>
                  <a:pt x="3378" y="7689"/>
                </a:lnTo>
                <a:lnTo>
                  <a:pt x="3351" y="7649"/>
                </a:lnTo>
                <a:lnTo>
                  <a:pt x="3323" y="7610"/>
                </a:lnTo>
                <a:lnTo>
                  <a:pt x="3295" y="7570"/>
                </a:lnTo>
                <a:lnTo>
                  <a:pt x="3265" y="7532"/>
                </a:lnTo>
                <a:lnTo>
                  <a:pt x="3235" y="7494"/>
                </a:lnTo>
                <a:lnTo>
                  <a:pt x="3203" y="7455"/>
                </a:lnTo>
                <a:lnTo>
                  <a:pt x="3346" y="7335"/>
                </a:lnTo>
                <a:lnTo>
                  <a:pt x="3380" y="7376"/>
                </a:lnTo>
                <a:lnTo>
                  <a:pt x="3413" y="7418"/>
                </a:lnTo>
                <a:lnTo>
                  <a:pt x="3445" y="7460"/>
                </a:lnTo>
                <a:lnTo>
                  <a:pt x="3476" y="7502"/>
                </a:lnTo>
                <a:lnTo>
                  <a:pt x="3506" y="7545"/>
                </a:lnTo>
                <a:lnTo>
                  <a:pt x="3535" y="7588"/>
                </a:lnTo>
                <a:lnTo>
                  <a:pt x="3563" y="7631"/>
                </a:lnTo>
                <a:lnTo>
                  <a:pt x="3589" y="7675"/>
                </a:lnTo>
                <a:lnTo>
                  <a:pt x="3615" y="7720"/>
                </a:lnTo>
                <a:lnTo>
                  <a:pt x="3639" y="7764"/>
                </a:lnTo>
                <a:lnTo>
                  <a:pt x="3662" y="7809"/>
                </a:lnTo>
                <a:lnTo>
                  <a:pt x="3684" y="7855"/>
                </a:lnTo>
                <a:lnTo>
                  <a:pt x="3705" y="7900"/>
                </a:lnTo>
                <a:lnTo>
                  <a:pt x="3725" y="7946"/>
                </a:lnTo>
                <a:lnTo>
                  <a:pt x="3744" y="7993"/>
                </a:lnTo>
                <a:lnTo>
                  <a:pt x="3762" y="8039"/>
                </a:lnTo>
                <a:lnTo>
                  <a:pt x="3586" y="8104"/>
                </a:lnTo>
                <a:close/>
                <a:moveTo>
                  <a:pt x="3203" y="7455"/>
                </a:moveTo>
                <a:lnTo>
                  <a:pt x="818" y="4633"/>
                </a:lnTo>
                <a:lnTo>
                  <a:pt x="961" y="4512"/>
                </a:lnTo>
                <a:lnTo>
                  <a:pt x="3346" y="7335"/>
                </a:lnTo>
                <a:lnTo>
                  <a:pt x="3203" y="7455"/>
                </a:lnTo>
                <a:close/>
                <a:moveTo>
                  <a:pt x="818" y="4633"/>
                </a:moveTo>
                <a:lnTo>
                  <a:pt x="768" y="4572"/>
                </a:lnTo>
                <a:lnTo>
                  <a:pt x="718" y="4510"/>
                </a:lnTo>
                <a:lnTo>
                  <a:pt x="671" y="4448"/>
                </a:lnTo>
                <a:lnTo>
                  <a:pt x="625" y="4385"/>
                </a:lnTo>
                <a:lnTo>
                  <a:pt x="581" y="4322"/>
                </a:lnTo>
                <a:lnTo>
                  <a:pt x="539" y="4258"/>
                </a:lnTo>
                <a:lnTo>
                  <a:pt x="498" y="4193"/>
                </a:lnTo>
                <a:lnTo>
                  <a:pt x="459" y="4129"/>
                </a:lnTo>
                <a:lnTo>
                  <a:pt x="422" y="4063"/>
                </a:lnTo>
                <a:lnTo>
                  <a:pt x="385" y="3998"/>
                </a:lnTo>
                <a:lnTo>
                  <a:pt x="351" y="3931"/>
                </a:lnTo>
                <a:lnTo>
                  <a:pt x="318" y="3864"/>
                </a:lnTo>
                <a:lnTo>
                  <a:pt x="287" y="3796"/>
                </a:lnTo>
                <a:lnTo>
                  <a:pt x="258" y="3728"/>
                </a:lnTo>
                <a:lnTo>
                  <a:pt x="229" y="3659"/>
                </a:lnTo>
                <a:lnTo>
                  <a:pt x="204" y="3589"/>
                </a:lnTo>
                <a:lnTo>
                  <a:pt x="379" y="3526"/>
                </a:lnTo>
                <a:lnTo>
                  <a:pt x="404" y="3591"/>
                </a:lnTo>
                <a:lnTo>
                  <a:pt x="431" y="3657"/>
                </a:lnTo>
                <a:lnTo>
                  <a:pt x="458" y="3721"/>
                </a:lnTo>
                <a:lnTo>
                  <a:pt x="487" y="3784"/>
                </a:lnTo>
                <a:lnTo>
                  <a:pt x="518" y="3848"/>
                </a:lnTo>
                <a:lnTo>
                  <a:pt x="551" y="3910"/>
                </a:lnTo>
                <a:lnTo>
                  <a:pt x="585" y="3973"/>
                </a:lnTo>
                <a:lnTo>
                  <a:pt x="621" y="4035"/>
                </a:lnTo>
                <a:lnTo>
                  <a:pt x="658" y="4096"/>
                </a:lnTo>
                <a:lnTo>
                  <a:pt x="696" y="4157"/>
                </a:lnTo>
                <a:lnTo>
                  <a:pt x="736" y="4218"/>
                </a:lnTo>
                <a:lnTo>
                  <a:pt x="778" y="4277"/>
                </a:lnTo>
                <a:lnTo>
                  <a:pt x="821" y="4336"/>
                </a:lnTo>
                <a:lnTo>
                  <a:pt x="867" y="4396"/>
                </a:lnTo>
                <a:lnTo>
                  <a:pt x="913" y="4455"/>
                </a:lnTo>
                <a:lnTo>
                  <a:pt x="961" y="4512"/>
                </a:lnTo>
                <a:lnTo>
                  <a:pt x="818" y="4633"/>
                </a:lnTo>
                <a:close/>
                <a:moveTo>
                  <a:pt x="204" y="3589"/>
                </a:moveTo>
                <a:lnTo>
                  <a:pt x="178" y="3520"/>
                </a:lnTo>
                <a:lnTo>
                  <a:pt x="155" y="3449"/>
                </a:lnTo>
                <a:lnTo>
                  <a:pt x="134" y="3378"/>
                </a:lnTo>
                <a:lnTo>
                  <a:pt x="114" y="3306"/>
                </a:lnTo>
                <a:lnTo>
                  <a:pt x="96" y="3234"/>
                </a:lnTo>
                <a:lnTo>
                  <a:pt x="79" y="3161"/>
                </a:lnTo>
                <a:lnTo>
                  <a:pt x="64" y="3087"/>
                </a:lnTo>
                <a:lnTo>
                  <a:pt x="51" y="3013"/>
                </a:lnTo>
                <a:lnTo>
                  <a:pt x="39" y="2939"/>
                </a:lnTo>
                <a:lnTo>
                  <a:pt x="29" y="2862"/>
                </a:lnTo>
                <a:lnTo>
                  <a:pt x="20" y="2787"/>
                </a:lnTo>
                <a:lnTo>
                  <a:pt x="12" y="2710"/>
                </a:lnTo>
                <a:lnTo>
                  <a:pt x="7" y="2632"/>
                </a:lnTo>
                <a:lnTo>
                  <a:pt x="3" y="2555"/>
                </a:lnTo>
                <a:lnTo>
                  <a:pt x="1" y="2476"/>
                </a:lnTo>
                <a:lnTo>
                  <a:pt x="0" y="2397"/>
                </a:lnTo>
                <a:lnTo>
                  <a:pt x="187" y="2397"/>
                </a:lnTo>
                <a:lnTo>
                  <a:pt x="188" y="2472"/>
                </a:lnTo>
                <a:lnTo>
                  <a:pt x="190" y="2547"/>
                </a:lnTo>
                <a:lnTo>
                  <a:pt x="194" y="2621"/>
                </a:lnTo>
                <a:lnTo>
                  <a:pt x="199" y="2694"/>
                </a:lnTo>
                <a:lnTo>
                  <a:pt x="206" y="2767"/>
                </a:lnTo>
                <a:lnTo>
                  <a:pt x="215" y="2839"/>
                </a:lnTo>
                <a:lnTo>
                  <a:pt x="224" y="2910"/>
                </a:lnTo>
                <a:lnTo>
                  <a:pt x="235" y="2981"/>
                </a:lnTo>
                <a:lnTo>
                  <a:pt x="248" y="3052"/>
                </a:lnTo>
                <a:lnTo>
                  <a:pt x="262" y="3121"/>
                </a:lnTo>
                <a:lnTo>
                  <a:pt x="278" y="3190"/>
                </a:lnTo>
                <a:lnTo>
                  <a:pt x="294" y="3258"/>
                </a:lnTo>
                <a:lnTo>
                  <a:pt x="313" y="3326"/>
                </a:lnTo>
                <a:lnTo>
                  <a:pt x="334" y="3393"/>
                </a:lnTo>
                <a:lnTo>
                  <a:pt x="355" y="3460"/>
                </a:lnTo>
                <a:lnTo>
                  <a:pt x="379" y="3526"/>
                </a:lnTo>
                <a:lnTo>
                  <a:pt x="204" y="3589"/>
                </a:lnTo>
                <a:close/>
                <a:moveTo>
                  <a:pt x="0" y="2397"/>
                </a:moveTo>
                <a:lnTo>
                  <a:pt x="0" y="0"/>
                </a:lnTo>
                <a:lnTo>
                  <a:pt x="187" y="0"/>
                </a:lnTo>
                <a:lnTo>
                  <a:pt x="187" y="2397"/>
                </a:lnTo>
                <a:lnTo>
                  <a:pt x="0" y="2397"/>
                </a:lnTo>
                <a:close/>
              </a:path>
            </a:pathLst>
          </a:custGeom>
          <a:solidFill>
            <a:srgbClr val="FFFFFF">
              <a:lumMod val="50000"/>
            </a:srgbClr>
          </a:solidFill>
          <a:ln>
            <a:noFill/>
          </a:ln>
        </p:spPr>
        <p:txBody>
          <a:bodyPr vert="horz" wrap="square" lIns="68580" tIns="34290" rIns="68580" bIns="34290" numCol="1" anchor="t" anchorCtr="0" compatLnSpc="1"/>
          <a:lstStyle/>
          <a:p>
            <a:pPr defTabSz="685800" fontAlgn="auto">
              <a:lnSpc>
                <a:spcPct val="120000"/>
              </a:lnSpc>
              <a:spcBef>
                <a:spcPts val="0"/>
              </a:spcBef>
              <a:spcAft>
                <a:spcPts val="0"/>
              </a:spcAft>
              <a:defRPr/>
            </a:pPr>
            <a:endParaRPr lang="zh-CN" altLang="en-US" sz="1350" kern="0">
              <a:solidFill>
                <a:srgbClr val="000000"/>
              </a:solidFill>
              <a:cs typeface="+mn-ea"/>
              <a:sym typeface="+mn-lt"/>
            </a:endParaRPr>
          </a:p>
        </p:txBody>
      </p:sp>
      <p:sp>
        <p:nvSpPr>
          <p:cNvPr id="10" name="PA-102272"/>
          <p:cNvSpPr>
            <a:spLocks noChangeAspect="1" noEditPoints="1"/>
          </p:cNvSpPr>
          <p:nvPr>
            <p:custDataLst>
              <p:tags r:id="rId7"/>
            </p:custDataLst>
          </p:nvPr>
        </p:nvSpPr>
        <p:spPr bwMode="auto">
          <a:xfrm>
            <a:off x="9981621" y="2427336"/>
            <a:ext cx="487088" cy="2212706"/>
          </a:xfrm>
          <a:custGeom>
            <a:avLst/>
            <a:gdLst>
              <a:gd name="T0" fmla="*/ 3899 w 3899"/>
              <a:gd name="T1" fmla="*/ 0 h 17703"/>
              <a:gd name="T2" fmla="*/ 3887 w 3899"/>
              <a:gd name="T3" fmla="*/ 2710 h 17703"/>
              <a:gd name="T4" fmla="*/ 3835 w 3899"/>
              <a:gd name="T5" fmla="*/ 3087 h 17703"/>
              <a:gd name="T6" fmla="*/ 3744 w 3899"/>
              <a:gd name="T7" fmla="*/ 3449 h 17703"/>
              <a:gd name="T8" fmla="*/ 3565 w 3899"/>
              <a:gd name="T9" fmla="*/ 3393 h 17703"/>
              <a:gd name="T10" fmla="*/ 3651 w 3899"/>
              <a:gd name="T11" fmla="*/ 3052 h 17703"/>
              <a:gd name="T12" fmla="*/ 3700 w 3899"/>
              <a:gd name="T13" fmla="*/ 2694 h 17703"/>
              <a:gd name="T14" fmla="*/ 3899 w 3899"/>
              <a:gd name="T15" fmla="*/ 2397 h 17703"/>
              <a:gd name="T16" fmla="*/ 3581 w 3899"/>
              <a:gd name="T17" fmla="*/ 3864 h 17703"/>
              <a:gd name="T18" fmla="*/ 3401 w 3899"/>
              <a:gd name="T19" fmla="*/ 4193 h 17703"/>
              <a:gd name="T20" fmla="*/ 3181 w 3899"/>
              <a:gd name="T21" fmla="*/ 4510 h 17703"/>
              <a:gd name="T22" fmla="*/ 3032 w 3899"/>
              <a:gd name="T23" fmla="*/ 4396 h 17703"/>
              <a:gd name="T24" fmla="*/ 3241 w 3899"/>
              <a:gd name="T25" fmla="*/ 4096 h 17703"/>
              <a:gd name="T26" fmla="*/ 3412 w 3899"/>
              <a:gd name="T27" fmla="*/ 3784 h 17703"/>
              <a:gd name="T28" fmla="*/ 3695 w 3899"/>
              <a:gd name="T29" fmla="*/ 3589 h 17703"/>
              <a:gd name="T30" fmla="*/ 3081 w 3899"/>
              <a:gd name="T31" fmla="*/ 4633 h 17703"/>
              <a:gd name="T32" fmla="*/ 576 w 3899"/>
              <a:gd name="T33" fmla="*/ 7610 h 17703"/>
              <a:gd name="T34" fmla="*/ 448 w 3899"/>
              <a:gd name="T35" fmla="*/ 7809 h 17703"/>
              <a:gd name="T36" fmla="*/ 346 w 3899"/>
              <a:gd name="T37" fmla="*/ 8017 h 17703"/>
              <a:gd name="T38" fmla="*/ 174 w 3899"/>
              <a:gd name="T39" fmla="*/ 7946 h 17703"/>
              <a:gd name="T40" fmla="*/ 284 w 3899"/>
              <a:gd name="T41" fmla="*/ 7720 h 17703"/>
              <a:gd name="T42" fmla="*/ 423 w 3899"/>
              <a:gd name="T43" fmla="*/ 7502 h 17703"/>
              <a:gd name="T44" fmla="*/ 696 w 3899"/>
              <a:gd name="T45" fmla="*/ 7455 h 17703"/>
              <a:gd name="T46" fmla="*/ 258 w 3899"/>
              <a:gd name="T47" fmla="*/ 8279 h 17703"/>
              <a:gd name="T48" fmla="*/ 211 w 3899"/>
              <a:gd name="T49" fmla="*/ 8507 h 17703"/>
              <a:gd name="T50" fmla="*/ 189 w 3899"/>
              <a:gd name="T51" fmla="*/ 8746 h 17703"/>
              <a:gd name="T52" fmla="*/ 2 w 3899"/>
              <a:gd name="T53" fmla="*/ 8739 h 17703"/>
              <a:gd name="T54" fmla="*/ 26 w 3899"/>
              <a:gd name="T55" fmla="*/ 8480 h 17703"/>
              <a:gd name="T56" fmla="*/ 77 w 3899"/>
              <a:gd name="T57" fmla="*/ 8231 h 17703"/>
              <a:gd name="T58" fmla="*/ 313 w 3899"/>
              <a:gd name="T59" fmla="*/ 8104 h 17703"/>
              <a:gd name="T60" fmla="*/ 187 w 3899"/>
              <a:gd name="T61" fmla="*/ 8846 h 17703"/>
              <a:gd name="T62" fmla="*/ 195 w 3899"/>
              <a:gd name="T63" fmla="*/ 9053 h 17703"/>
              <a:gd name="T64" fmla="*/ 227 w 3899"/>
              <a:gd name="T65" fmla="*/ 9289 h 17703"/>
              <a:gd name="T66" fmla="*/ 283 w 3899"/>
              <a:gd name="T67" fmla="*/ 9513 h 17703"/>
              <a:gd name="T68" fmla="*/ 105 w 3899"/>
              <a:gd name="T69" fmla="*/ 9568 h 17703"/>
              <a:gd name="T70" fmla="*/ 43 w 3899"/>
              <a:gd name="T71" fmla="*/ 9324 h 17703"/>
              <a:gd name="T72" fmla="*/ 9 w 3899"/>
              <a:gd name="T73" fmla="*/ 9069 h 17703"/>
              <a:gd name="T74" fmla="*/ 187 w 3899"/>
              <a:gd name="T75" fmla="*/ 8857 h 17703"/>
              <a:gd name="T76" fmla="*/ 384 w 3899"/>
              <a:gd name="T77" fmla="*/ 9770 h 17703"/>
              <a:gd name="T78" fmla="*/ 496 w 3899"/>
              <a:gd name="T79" fmla="*/ 9975 h 17703"/>
              <a:gd name="T80" fmla="*/ 634 w 3899"/>
              <a:gd name="T81" fmla="*/ 10171 h 17703"/>
              <a:gd name="T82" fmla="*/ 486 w 3899"/>
              <a:gd name="T83" fmla="*/ 10285 h 17703"/>
              <a:gd name="T84" fmla="*/ 336 w 3899"/>
              <a:gd name="T85" fmla="*/ 10072 h 17703"/>
              <a:gd name="T86" fmla="*/ 215 w 3899"/>
              <a:gd name="T87" fmla="*/ 9848 h 17703"/>
              <a:gd name="T88" fmla="*/ 313 w 3899"/>
              <a:gd name="T89" fmla="*/ 9599 h 17703"/>
              <a:gd name="T90" fmla="*/ 696 w 3899"/>
              <a:gd name="T91" fmla="*/ 10248 h 17703"/>
              <a:gd name="T92" fmla="*/ 3274 w 3899"/>
              <a:gd name="T93" fmla="*/ 13318 h 17703"/>
              <a:gd name="T94" fmla="*/ 3477 w 3899"/>
              <a:gd name="T95" fmla="*/ 13640 h 17703"/>
              <a:gd name="T96" fmla="*/ 3641 w 3899"/>
              <a:gd name="T97" fmla="*/ 13975 h 17703"/>
              <a:gd name="T98" fmla="*/ 3468 w 3899"/>
              <a:gd name="T99" fmla="*/ 14046 h 17703"/>
              <a:gd name="T100" fmla="*/ 3314 w 3899"/>
              <a:gd name="T101" fmla="*/ 13730 h 17703"/>
              <a:gd name="T102" fmla="*/ 3121 w 3899"/>
              <a:gd name="T103" fmla="*/ 13426 h 17703"/>
              <a:gd name="T104" fmla="*/ 3081 w 3899"/>
              <a:gd name="T105" fmla="*/ 13070 h 17703"/>
              <a:gd name="T106" fmla="*/ 3785 w 3899"/>
              <a:gd name="T107" fmla="*/ 14397 h 17703"/>
              <a:gd name="T108" fmla="*/ 3860 w 3899"/>
              <a:gd name="T109" fmla="*/ 14764 h 17703"/>
              <a:gd name="T110" fmla="*/ 3896 w 3899"/>
              <a:gd name="T111" fmla="*/ 15148 h 17703"/>
              <a:gd name="T112" fmla="*/ 3709 w 3899"/>
              <a:gd name="T113" fmla="*/ 15156 h 17703"/>
              <a:gd name="T114" fmla="*/ 3675 w 3899"/>
              <a:gd name="T115" fmla="*/ 14793 h 17703"/>
              <a:gd name="T116" fmla="*/ 3605 w 3899"/>
              <a:gd name="T117" fmla="*/ 14445 h 17703"/>
              <a:gd name="T118" fmla="*/ 3695 w 3899"/>
              <a:gd name="T119" fmla="*/ 14114 h 17703"/>
              <a:gd name="T120" fmla="*/ 3899 w 3899"/>
              <a:gd name="T121" fmla="*/ 15306 h 1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9" h="17703">
                <a:moveTo>
                  <a:pt x="3899" y="0"/>
                </a:moveTo>
                <a:lnTo>
                  <a:pt x="3899" y="2397"/>
                </a:lnTo>
                <a:lnTo>
                  <a:pt x="3712" y="2397"/>
                </a:lnTo>
                <a:lnTo>
                  <a:pt x="3712" y="0"/>
                </a:lnTo>
                <a:lnTo>
                  <a:pt x="3899" y="0"/>
                </a:lnTo>
                <a:close/>
                <a:moveTo>
                  <a:pt x="3899" y="2397"/>
                </a:moveTo>
                <a:lnTo>
                  <a:pt x="3898" y="2476"/>
                </a:lnTo>
                <a:lnTo>
                  <a:pt x="3896" y="2555"/>
                </a:lnTo>
                <a:lnTo>
                  <a:pt x="3892" y="2632"/>
                </a:lnTo>
                <a:lnTo>
                  <a:pt x="3887" y="2710"/>
                </a:lnTo>
                <a:lnTo>
                  <a:pt x="3879" y="2787"/>
                </a:lnTo>
                <a:lnTo>
                  <a:pt x="3870" y="2862"/>
                </a:lnTo>
                <a:lnTo>
                  <a:pt x="3860" y="2939"/>
                </a:lnTo>
                <a:lnTo>
                  <a:pt x="3848" y="3013"/>
                </a:lnTo>
                <a:lnTo>
                  <a:pt x="3835" y="3087"/>
                </a:lnTo>
                <a:lnTo>
                  <a:pt x="3820" y="3161"/>
                </a:lnTo>
                <a:lnTo>
                  <a:pt x="3803" y="3234"/>
                </a:lnTo>
                <a:lnTo>
                  <a:pt x="3785" y="3306"/>
                </a:lnTo>
                <a:lnTo>
                  <a:pt x="3765" y="3378"/>
                </a:lnTo>
                <a:lnTo>
                  <a:pt x="3744" y="3449"/>
                </a:lnTo>
                <a:lnTo>
                  <a:pt x="3721" y="3520"/>
                </a:lnTo>
                <a:lnTo>
                  <a:pt x="3695" y="3589"/>
                </a:lnTo>
                <a:lnTo>
                  <a:pt x="3520" y="3526"/>
                </a:lnTo>
                <a:lnTo>
                  <a:pt x="3544" y="3460"/>
                </a:lnTo>
                <a:lnTo>
                  <a:pt x="3565" y="3393"/>
                </a:lnTo>
                <a:lnTo>
                  <a:pt x="3586" y="3326"/>
                </a:lnTo>
                <a:lnTo>
                  <a:pt x="3605" y="3258"/>
                </a:lnTo>
                <a:lnTo>
                  <a:pt x="3621" y="3190"/>
                </a:lnTo>
                <a:lnTo>
                  <a:pt x="3637" y="3121"/>
                </a:lnTo>
                <a:lnTo>
                  <a:pt x="3651" y="3052"/>
                </a:lnTo>
                <a:lnTo>
                  <a:pt x="3664" y="2981"/>
                </a:lnTo>
                <a:lnTo>
                  <a:pt x="3675" y="2910"/>
                </a:lnTo>
                <a:lnTo>
                  <a:pt x="3684" y="2839"/>
                </a:lnTo>
                <a:lnTo>
                  <a:pt x="3693" y="2767"/>
                </a:lnTo>
                <a:lnTo>
                  <a:pt x="3700" y="2694"/>
                </a:lnTo>
                <a:lnTo>
                  <a:pt x="3705" y="2620"/>
                </a:lnTo>
                <a:lnTo>
                  <a:pt x="3709" y="2547"/>
                </a:lnTo>
                <a:lnTo>
                  <a:pt x="3711" y="2472"/>
                </a:lnTo>
                <a:lnTo>
                  <a:pt x="3712" y="2397"/>
                </a:lnTo>
                <a:lnTo>
                  <a:pt x="3899" y="2397"/>
                </a:lnTo>
                <a:close/>
                <a:moveTo>
                  <a:pt x="3695" y="3589"/>
                </a:moveTo>
                <a:lnTo>
                  <a:pt x="3670" y="3659"/>
                </a:lnTo>
                <a:lnTo>
                  <a:pt x="3641" y="3728"/>
                </a:lnTo>
                <a:lnTo>
                  <a:pt x="3612" y="3796"/>
                </a:lnTo>
                <a:lnTo>
                  <a:pt x="3581" y="3864"/>
                </a:lnTo>
                <a:lnTo>
                  <a:pt x="3548" y="3931"/>
                </a:lnTo>
                <a:lnTo>
                  <a:pt x="3514" y="3998"/>
                </a:lnTo>
                <a:lnTo>
                  <a:pt x="3477" y="4063"/>
                </a:lnTo>
                <a:lnTo>
                  <a:pt x="3440" y="4129"/>
                </a:lnTo>
                <a:lnTo>
                  <a:pt x="3401" y="4193"/>
                </a:lnTo>
                <a:lnTo>
                  <a:pt x="3360" y="4258"/>
                </a:lnTo>
                <a:lnTo>
                  <a:pt x="3318" y="4322"/>
                </a:lnTo>
                <a:lnTo>
                  <a:pt x="3274" y="4385"/>
                </a:lnTo>
                <a:lnTo>
                  <a:pt x="3227" y="4448"/>
                </a:lnTo>
                <a:lnTo>
                  <a:pt x="3181" y="4510"/>
                </a:lnTo>
                <a:lnTo>
                  <a:pt x="3131" y="4572"/>
                </a:lnTo>
                <a:lnTo>
                  <a:pt x="3081" y="4633"/>
                </a:lnTo>
                <a:lnTo>
                  <a:pt x="2938" y="4512"/>
                </a:lnTo>
                <a:lnTo>
                  <a:pt x="2986" y="4455"/>
                </a:lnTo>
                <a:lnTo>
                  <a:pt x="3032" y="4396"/>
                </a:lnTo>
                <a:lnTo>
                  <a:pt x="3078" y="4336"/>
                </a:lnTo>
                <a:lnTo>
                  <a:pt x="3121" y="4277"/>
                </a:lnTo>
                <a:lnTo>
                  <a:pt x="3163" y="4218"/>
                </a:lnTo>
                <a:lnTo>
                  <a:pt x="3203" y="4157"/>
                </a:lnTo>
                <a:lnTo>
                  <a:pt x="3241" y="4096"/>
                </a:lnTo>
                <a:lnTo>
                  <a:pt x="3278" y="4035"/>
                </a:lnTo>
                <a:lnTo>
                  <a:pt x="3314" y="3973"/>
                </a:lnTo>
                <a:lnTo>
                  <a:pt x="3348" y="3910"/>
                </a:lnTo>
                <a:lnTo>
                  <a:pt x="3381" y="3848"/>
                </a:lnTo>
                <a:lnTo>
                  <a:pt x="3412" y="3784"/>
                </a:lnTo>
                <a:lnTo>
                  <a:pt x="3441" y="3721"/>
                </a:lnTo>
                <a:lnTo>
                  <a:pt x="3468" y="3657"/>
                </a:lnTo>
                <a:lnTo>
                  <a:pt x="3495" y="3591"/>
                </a:lnTo>
                <a:lnTo>
                  <a:pt x="3520" y="3526"/>
                </a:lnTo>
                <a:lnTo>
                  <a:pt x="3695" y="3589"/>
                </a:lnTo>
                <a:close/>
                <a:moveTo>
                  <a:pt x="3081" y="4633"/>
                </a:moveTo>
                <a:lnTo>
                  <a:pt x="696" y="7455"/>
                </a:lnTo>
                <a:lnTo>
                  <a:pt x="553" y="7335"/>
                </a:lnTo>
                <a:lnTo>
                  <a:pt x="2938" y="4512"/>
                </a:lnTo>
                <a:lnTo>
                  <a:pt x="3081" y="4633"/>
                </a:lnTo>
                <a:close/>
                <a:moveTo>
                  <a:pt x="696" y="7455"/>
                </a:moveTo>
                <a:lnTo>
                  <a:pt x="664" y="7494"/>
                </a:lnTo>
                <a:lnTo>
                  <a:pt x="634" y="7532"/>
                </a:lnTo>
                <a:lnTo>
                  <a:pt x="604" y="7570"/>
                </a:lnTo>
                <a:lnTo>
                  <a:pt x="576" y="7610"/>
                </a:lnTo>
                <a:lnTo>
                  <a:pt x="548" y="7649"/>
                </a:lnTo>
                <a:lnTo>
                  <a:pt x="521" y="7689"/>
                </a:lnTo>
                <a:lnTo>
                  <a:pt x="496" y="7728"/>
                </a:lnTo>
                <a:lnTo>
                  <a:pt x="472" y="7769"/>
                </a:lnTo>
                <a:lnTo>
                  <a:pt x="448" y="7809"/>
                </a:lnTo>
                <a:lnTo>
                  <a:pt x="426" y="7850"/>
                </a:lnTo>
                <a:lnTo>
                  <a:pt x="405" y="7892"/>
                </a:lnTo>
                <a:lnTo>
                  <a:pt x="384" y="7933"/>
                </a:lnTo>
                <a:lnTo>
                  <a:pt x="365" y="7975"/>
                </a:lnTo>
                <a:lnTo>
                  <a:pt x="346" y="8017"/>
                </a:lnTo>
                <a:lnTo>
                  <a:pt x="330" y="8060"/>
                </a:lnTo>
                <a:lnTo>
                  <a:pt x="313" y="8104"/>
                </a:lnTo>
                <a:lnTo>
                  <a:pt x="137" y="8039"/>
                </a:lnTo>
                <a:lnTo>
                  <a:pt x="155" y="7993"/>
                </a:lnTo>
                <a:lnTo>
                  <a:pt x="174" y="7946"/>
                </a:lnTo>
                <a:lnTo>
                  <a:pt x="194" y="7900"/>
                </a:lnTo>
                <a:lnTo>
                  <a:pt x="215" y="7855"/>
                </a:lnTo>
                <a:lnTo>
                  <a:pt x="237" y="7809"/>
                </a:lnTo>
                <a:lnTo>
                  <a:pt x="260" y="7764"/>
                </a:lnTo>
                <a:lnTo>
                  <a:pt x="284" y="7720"/>
                </a:lnTo>
                <a:lnTo>
                  <a:pt x="310" y="7675"/>
                </a:lnTo>
                <a:lnTo>
                  <a:pt x="336" y="7631"/>
                </a:lnTo>
                <a:lnTo>
                  <a:pt x="364" y="7588"/>
                </a:lnTo>
                <a:lnTo>
                  <a:pt x="393" y="7545"/>
                </a:lnTo>
                <a:lnTo>
                  <a:pt x="423" y="7502"/>
                </a:lnTo>
                <a:lnTo>
                  <a:pt x="454" y="7460"/>
                </a:lnTo>
                <a:lnTo>
                  <a:pt x="486" y="7418"/>
                </a:lnTo>
                <a:lnTo>
                  <a:pt x="519" y="7376"/>
                </a:lnTo>
                <a:lnTo>
                  <a:pt x="553" y="7335"/>
                </a:lnTo>
                <a:lnTo>
                  <a:pt x="696" y="7455"/>
                </a:lnTo>
                <a:close/>
                <a:moveTo>
                  <a:pt x="313" y="8104"/>
                </a:moveTo>
                <a:lnTo>
                  <a:pt x="298" y="8147"/>
                </a:lnTo>
                <a:lnTo>
                  <a:pt x="283" y="8190"/>
                </a:lnTo>
                <a:lnTo>
                  <a:pt x="270" y="8234"/>
                </a:lnTo>
                <a:lnTo>
                  <a:pt x="258" y="8279"/>
                </a:lnTo>
                <a:lnTo>
                  <a:pt x="247" y="8324"/>
                </a:lnTo>
                <a:lnTo>
                  <a:pt x="237" y="8369"/>
                </a:lnTo>
                <a:lnTo>
                  <a:pt x="227" y="8414"/>
                </a:lnTo>
                <a:lnTo>
                  <a:pt x="219" y="8461"/>
                </a:lnTo>
                <a:lnTo>
                  <a:pt x="211" y="8507"/>
                </a:lnTo>
                <a:lnTo>
                  <a:pt x="205" y="8555"/>
                </a:lnTo>
                <a:lnTo>
                  <a:pt x="199" y="8603"/>
                </a:lnTo>
                <a:lnTo>
                  <a:pt x="195" y="8650"/>
                </a:lnTo>
                <a:lnTo>
                  <a:pt x="191" y="8698"/>
                </a:lnTo>
                <a:lnTo>
                  <a:pt x="189" y="8746"/>
                </a:lnTo>
                <a:lnTo>
                  <a:pt x="188" y="8796"/>
                </a:lnTo>
                <a:lnTo>
                  <a:pt x="187" y="8846"/>
                </a:lnTo>
                <a:lnTo>
                  <a:pt x="0" y="8846"/>
                </a:lnTo>
                <a:lnTo>
                  <a:pt x="0" y="8792"/>
                </a:lnTo>
                <a:lnTo>
                  <a:pt x="2" y="8739"/>
                </a:lnTo>
                <a:lnTo>
                  <a:pt x="4" y="8687"/>
                </a:lnTo>
                <a:lnTo>
                  <a:pt x="9" y="8634"/>
                </a:lnTo>
                <a:lnTo>
                  <a:pt x="13" y="8583"/>
                </a:lnTo>
                <a:lnTo>
                  <a:pt x="19" y="8531"/>
                </a:lnTo>
                <a:lnTo>
                  <a:pt x="26" y="8480"/>
                </a:lnTo>
                <a:lnTo>
                  <a:pt x="34" y="8429"/>
                </a:lnTo>
                <a:lnTo>
                  <a:pt x="43" y="8379"/>
                </a:lnTo>
                <a:lnTo>
                  <a:pt x="53" y="8329"/>
                </a:lnTo>
                <a:lnTo>
                  <a:pt x="65" y="8281"/>
                </a:lnTo>
                <a:lnTo>
                  <a:pt x="77" y="8231"/>
                </a:lnTo>
                <a:lnTo>
                  <a:pt x="91" y="8183"/>
                </a:lnTo>
                <a:lnTo>
                  <a:pt x="105" y="8135"/>
                </a:lnTo>
                <a:lnTo>
                  <a:pt x="121" y="8087"/>
                </a:lnTo>
                <a:lnTo>
                  <a:pt x="137" y="8039"/>
                </a:lnTo>
                <a:lnTo>
                  <a:pt x="313" y="8104"/>
                </a:lnTo>
                <a:close/>
                <a:moveTo>
                  <a:pt x="187" y="8846"/>
                </a:moveTo>
                <a:lnTo>
                  <a:pt x="187" y="8857"/>
                </a:lnTo>
                <a:lnTo>
                  <a:pt x="0" y="8857"/>
                </a:lnTo>
                <a:lnTo>
                  <a:pt x="0" y="8846"/>
                </a:lnTo>
                <a:lnTo>
                  <a:pt x="187" y="8846"/>
                </a:lnTo>
                <a:close/>
                <a:moveTo>
                  <a:pt x="187" y="8857"/>
                </a:moveTo>
                <a:lnTo>
                  <a:pt x="188" y="8907"/>
                </a:lnTo>
                <a:lnTo>
                  <a:pt x="189" y="8957"/>
                </a:lnTo>
                <a:lnTo>
                  <a:pt x="191" y="9005"/>
                </a:lnTo>
                <a:lnTo>
                  <a:pt x="195" y="9053"/>
                </a:lnTo>
                <a:lnTo>
                  <a:pt x="199" y="9102"/>
                </a:lnTo>
                <a:lnTo>
                  <a:pt x="205" y="9148"/>
                </a:lnTo>
                <a:lnTo>
                  <a:pt x="211" y="9196"/>
                </a:lnTo>
                <a:lnTo>
                  <a:pt x="219" y="9242"/>
                </a:lnTo>
                <a:lnTo>
                  <a:pt x="227" y="9289"/>
                </a:lnTo>
                <a:lnTo>
                  <a:pt x="237" y="9334"/>
                </a:lnTo>
                <a:lnTo>
                  <a:pt x="247" y="9379"/>
                </a:lnTo>
                <a:lnTo>
                  <a:pt x="258" y="9425"/>
                </a:lnTo>
                <a:lnTo>
                  <a:pt x="270" y="9469"/>
                </a:lnTo>
                <a:lnTo>
                  <a:pt x="283" y="9513"/>
                </a:lnTo>
                <a:lnTo>
                  <a:pt x="298" y="9556"/>
                </a:lnTo>
                <a:lnTo>
                  <a:pt x="313" y="9599"/>
                </a:lnTo>
                <a:lnTo>
                  <a:pt x="137" y="9664"/>
                </a:lnTo>
                <a:lnTo>
                  <a:pt x="121" y="9616"/>
                </a:lnTo>
                <a:lnTo>
                  <a:pt x="105" y="9568"/>
                </a:lnTo>
                <a:lnTo>
                  <a:pt x="91" y="9520"/>
                </a:lnTo>
                <a:lnTo>
                  <a:pt x="77" y="9472"/>
                </a:lnTo>
                <a:lnTo>
                  <a:pt x="65" y="9422"/>
                </a:lnTo>
                <a:lnTo>
                  <a:pt x="53" y="9374"/>
                </a:lnTo>
                <a:lnTo>
                  <a:pt x="43" y="9324"/>
                </a:lnTo>
                <a:lnTo>
                  <a:pt x="34" y="9274"/>
                </a:lnTo>
                <a:lnTo>
                  <a:pt x="26" y="9223"/>
                </a:lnTo>
                <a:lnTo>
                  <a:pt x="19" y="9172"/>
                </a:lnTo>
                <a:lnTo>
                  <a:pt x="13" y="9120"/>
                </a:lnTo>
                <a:lnTo>
                  <a:pt x="9" y="9069"/>
                </a:lnTo>
                <a:lnTo>
                  <a:pt x="4" y="9016"/>
                </a:lnTo>
                <a:lnTo>
                  <a:pt x="2" y="8964"/>
                </a:lnTo>
                <a:lnTo>
                  <a:pt x="0" y="8911"/>
                </a:lnTo>
                <a:lnTo>
                  <a:pt x="0" y="8857"/>
                </a:lnTo>
                <a:lnTo>
                  <a:pt x="187" y="8857"/>
                </a:lnTo>
                <a:close/>
                <a:moveTo>
                  <a:pt x="313" y="9599"/>
                </a:moveTo>
                <a:lnTo>
                  <a:pt x="330" y="9643"/>
                </a:lnTo>
                <a:lnTo>
                  <a:pt x="346" y="9686"/>
                </a:lnTo>
                <a:lnTo>
                  <a:pt x="365" y="9728"/>
                </a:lnTo>
                <a:lnTo>
                  <a:pt x="384" y="9770"/>
                </a:lnTo>
                <a:lnTo>
                  <a:pt x="405" y="9811"/>
                </a:lnTo>
                <a:lnTo>
                  <a:pt x="426" y="9853"/>
                </a:lnTo>
                <a:lnTo>
                  <a:pt x="448" y="9894"/>
                </a:lnTo>
                <a:lnTo>
                  <a:pt x="472" y="9934"/>
                </a:lnTo>
                <a:lnTo>
                  <a:pt x="496" y="9975"/>
                </a:lnTo>
                <a:lnTo>
                  <a:pt x="521" y="10014"/>
                </a:lnTo>
                <a:lnTo>
                  <a:pt x="548" y="10054"/>
                </a:lnTo>
                <a:lnTo>
                  <a:pt x="576" y="10093"/>
                </a:lnTo>
                <a:lnTo>
                  <a:pt x="604" y="10133"/>
                </a:lnTo>
                <a:lnTo>
                  <a:pt x="634" y="10171"/>
                </a:lnTo>
                <a:lnTo>
                  <a:pt x="664" y="10209"/>
                </a:lnTo>
                <a:lnTo>
                  <a:pt x="696" y="10248"/>
                </a:lnTo>
                <a:lnTo>
                  <a:pt x="553" y="10368"/>
                </a:lnTo>
                <a:lnTo>
                  <a:pt x="519" y="10327"/>
                </a:lnTo>
                <a:lnTo>
                  <a:pt x="486" y="10285"/>
                </a:lnTo>
                <a:lnTo>
                  <a:pt x="454" y="10243"/>
                </a:lnTo>
                <a:lnTo>
                  <a:pt x="423" y="10201"/>
                </a:lnTo>
                <a:lnTo>
                  <a:pt x="393" y="10158"/>
                </a:lnTo>
                <a:lnTo>
                  <a:pt x="364" y="10115"/>
                </a:lnTo>
                <a:lnTo>
                  <a:pt x="336" y="10072"/>
                </a:lnTo>
                <a:lnTo>
                  <a:pt x="310" y="10028"/>
                </a:lnTo>
                <a:lnTo>
                  <a:pt x="284" y="9983"/>
                </a:lnTo>
                <a:lnTo>
                  <a:pt x="260" y="9939"/>
                </a:lnTo>
                <a:lnTo>
                  <a:pt x="237" y="9894"/>
                </a:lnTo>
                <a:lnTo>
                  <a:pt x="215" y="9848"/>
                </a:lnTo>
                <a:lnTo>
                  <a:pt x="194" y="9803"/>
                </a:lnTo>
                <a:lnTo>
                  <a:pt x="174" y="9757"/>
                </a:lnTo>
                <a:lnTo>
                  <a:pt x="155" y="9710"/>
                </a:lnTo>
                <a:lnTo>
                  <a:pt x="137" y="9664"/>
                </a:lnTo>
                <a:lnTo>
                  <a:pt x="313" y="9599"/>
                </a:lnTo>
                <a:close/>
                <a:moveTo>
                  <a:pt x="696" y="10248"/>
                </a:moveTo>
                <a:lnTo>
                  <a:pt x="3081" y="13070"/>
                </a:lnTo>
                <a:lnTo>
                  <a:pt x="2938" y="13191"/>
                </a:lnTo>
                <a:lnTo>
                  <a:pt x="553" y="10368"/>
                </a:lnTo>
                <a:lnTo>
                  <a:pt x="696" y="10248"/>
                </a:lnTo>
                <a:close/>
                <a:moveTo>
                  <a:pt x="3081" y="13070"/>
                </a:moveTo>
                <a:lnTo>
                  <a:pt x="3131" y="13131"/>
                </a:lnTo>
                <a:lnTo>
                  <a:pt x="3181" y="13193"/>
                </a:lnTo>
                <a:lnTo>
                  <a:pt x="3227" y="13255"/>
                </a:lnTo>
                <a:lnTo>
                  <a:pt x="3274" y="13318"/>
                </a:lnTo>
                <a:lnTo>
                  <a:pt x="3318" y="13381"/>
                </a:lnTo>
                <a:lnTo>
                  <a:pt x="3360" y="13445"/>
                </a:lnTo>
                <a:lnTo>
                  <a:pt x="3401" y="13510"/>
                </a:lnTo>
                <a:lnTo>
                  <a:pt x="3440" y="13574"/>
                </a:lnTo>
                <a:lnTo>
                  <a:pt x="3477" y="13640"/>
                </a:lnTo>
                <a:lnTo>
                  <a:pt x="3514" y="13705"/>
                </a:lnTo>
                <a:lnTo>
                  <a:pt x="3548" y="13772"/>
                </a:lnTo>
                <a:lnTo>
                  <a:pt x="3581" y="13839"/>
                </a:lnTo>
                <a:lnTo>
                  <a:pt x="3612" y="13907"/>
                </a:lnTo>
                <a:lnTo>
                  <a:pt x="3641" y="13975"/>
                </a:lnTo>
                <a:lnTo>
                  <a:pt x="3670" y="14044"/>
                </a:lnTo>
                <a:lnTo>
                  <a:pt x="3695" y="14114"/>
                </a:lnTo>
                <a:lnTo>
                  <a:pt x="3520" y="14177"/>
                </a:lnTo>
                <a:lnTo>
                  <a:pt x="3495" y="14112"/>
                </a:lnTo>
                <a:lnTo>
                  <a:pt x="3468" y="14046"/>
                </a:lnTo>
                <a:lnTo>
                  <a:pt x="3441" y="13982"/>
                </a:lnTo>
                <a:lnTo>
                  <a:pt x="3412" y="13919"/>
                </a:lnTo>
                <a:lnTo>
                  <a:pt x="3381" y="13855"/>
                </a:lnTo>
                <a:lnTo>
                  <a:pt x="3348" y="13793"/>
                </a:lnTo>
                <a:lnTo>
                  <a:pt x="3314" y="13730"/>
                </a:lnTo>
                <a:lnTo>
                  <a:pt x="3278" y="13668"/>
                </a:lnTo>
                <a:lnTo>
                  <a:pt x="3241" y="13607"/>
                </a:lnTo>
                <a:lnTo>
                  <a:pt x="3203" y="13546"/>
                </a:lnTo>
                <a:lnTo>
                  <a:pt x="3163" y="13485"/>
                </a:lnTo>
                <a:lnTo>
                  <a:pt x="3121" y="13426"/>
                </a:lnTo>
                <a:lnTo>
                  <a:pt x="3078" y="13367"/>
                </a:lnTo>
                <a:lnTo>
                  <a:pt x="3032" y="13307"/>
                </a:lnTo>
                <a:lnTo>
                  <a:pt x="2986" y="13248"/>
                </a:lnTo>
                <a:lnTo>
                  <a:pt x="2938" y="13191"/>
                </a:lnTo>
                <a:lnTo>
                  <a:pt x="3081" y="13070"/>
                </a:lnTo>
                <a:close/>
                <a:moveTo>
                  <a:pt x="3695" y="14114"/>
                </a:moveTo>
                <a:lnTo>
                  <a:pt x="3721" y="14183"/>
                </a:lnTo>
                <a:lnTo>
                  <a:pt x="3744" y="14254"/>
                </a:lnTo>
                <a:lnTo>
                  <a:pt x="3765" y="14325"/>
                </a:lnTo>
                <a:lnTo>
                  <a:pt x="3785" y="14397"/>
                </a:lnTo>
                <a:lnTo>
                  <a:pt x="3803" y="14469"/>
                </a:lnTo>
                <a:lnTo>
                  <a:pt x="3820" y="14542"/>
                </a:lnTo>
                <a:lnTo>
                  <a:pt x="3835" y="14616"/>
                </a:lnTo>
                <a:lnTo>
                  <a:pt x="3848" y="14690"/>
                </a:lnTo>
                <a:lnTo>
                  <a:pt x="3860" y="14764"/>
                </a:lnTo>
                <a:lnTo>
                  <a:pt x="3870" y="14841"/>
                </a:lnTo>
                <a:lnTo>
                  <a:pt x="3879" y="14916"/>
                </a:lnTo>
                <a:lnTo>
                  <a:pt x="3887" y="14993"/>
                </a:lnTo>
                <a:lnTo>
                  <a:pt x="3892" y="15071"/>
                </a:lnTo>
                <a:lnTo>
                  <a:pt x="3896" y="15148"/>
                </a:lnTo>
                <a:lnTo>
                  <a:pt x="3898" y="15227"/>
                </a:lnTo>
                <a:lnTo>
                  <a:pt x="3899" y="15306"/>
                </a:lnTo>
                <a:lnTo>
                  <a:pt x="3712" y="15306"/>
                </a:lnTo>
                <a:lnTo>
                  <a:pt x="3711" y="15231"/>
                </a:lnTo>
                <a:lnTo>
                  <a:pt x="3709" y="15156"/>
                </a:lnTo>
                <a:lnTo>
                  <a:pt x="3705" y="15082"/>
                </a:lnTo>
                <a:lnTo>
                  <a:pt x="3700" y="15009"/>
                </a:lnTo>
                <a:lnTo>
                  <a:pt x="3693" y="14936"/>
                </a:lnTo>
                <a:lnTo>
                  <a:pt x="3684" y="14864"/>
                </a:lnTo>
                <a:lnTo>
                  <a:pt x="3675" y="14793"/>
                </a:lnTo>
                <a:lnTo>
                  <a:pt x="3664" y="14722"/>
                </a:lnTo>
                <a:lnTo>
                  <a:pt x="3651" y="14651"/>
                </a:lnTo>
                <a:lnTo>
                  <a:pt x="3637" y="14582"/>
                </a:lnTo>
                <a:lnTo>
                  <a:pt x="3621" y="14513"/>
                </a:lnTo>
                <a:lnTo>
                  <a:pt x="3605" y="14445"/>
                </a:lnTo>
                <a:lnTo>
                  <a:pt x="3586" y="14377"/>
                </a:lnTo>
                <a:lnTo>
                  <a:pt x="3565" y="14310"/>
                </a:lnTo>
                <a:lnTo>
                  <a:pt x="3544" y="14243"/>
                </a:lnTo>
                <a:lnTo>
                  <a:pt x="3520" y="14177"/>
                </a:lnTo>
                <a:lnTo>
                  <a:pt x="3695" y="14114"/>
                </a:lnTo>
                <a:close/>
                <a:moveTo>
                  <a:pt x="3899" y="15306"/>
                </a:moveTo>
                <a:lnTo>
                  <a:pt x="3899" y="17703"/>
                </a:lnTo>
                <a:lnTo>
                  <a:pt x="3712" y="17703"/>
                </a:lnTo>
                <a:lnTo>
                  <a:pt x="3712" y="15306"/>
                </a:lnTo>
                <a:lnTo>
                  <a:pt x="3899" y="15306"/>
                </a:lnTo>
                <a:close/>
              </a:path>
            </a:pathLst>
          </a:custGeom>
          <a:solidFill>
            <a:srgbClr val="FFFFFF">
              <a:lumMod val="50000"/>
            </a:srgbClr>
          </a:solidFill>
          <a:ln>
            <a:noFill/>
          </a:ln>
        </p:spPr>
        <p:txBody>
          <a:bodyPr vert="horz" wrap="square" lIns="68580" tIns="34290" rIns="68580" bIns="34290" numCol="1" anchor="t" anchorCtr="0" compatLnSpc="1"/>
          <a:lstStyle/>
          <a:p>
            <a:pPr defTabSz="685800" fontAlgn="auto">
              <a:lnSpc>
                <a:spcPct val="120000"/>
              </a:lnSpc>
              <a:spcBef>
                <a:spcPts val="0"/>
              </a:spcBef>
              <a:spcAft>
                <a:spcPts val="0"/>
              </a:spcAft>
              <a:defRPr/>
            </a:pPr>
            <a:endParaRPr lang="zh-CN" altLang="en-US" sz="1350" kern="0">
              <a:solidFill>
                <a:srgbClr val="000000"/>
              </a:solidFill>
              <a:cs typeface="+mn-ea"/>
              <a:sym typeface="+mn-lt"/>
            </a:endParaRPr>
          </a:p>
        </p:txBody>
      </p:sp>
      <p:sp>
        <p:nvSpPr>
          <p:cNvPr id="11" name="PA-102273"/>
          <p:cNvSpPr>
            <a:spLocks noChangeArrowheads="1"/>
          </p:cNvSpPr>
          <p:nvPr>
            <p:custDataLst>
              <p:tags r:id="rId8"/>
            </p:custDataLst>
          </p:nvPr>
        </p:nvSpPr>
        <p:spPr bwMode="auto">
          <a:xfrm>
            <a:off x="9280505" y="2548423"/>
            <a:ext cx="846386" cy="58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lnSpc>
                <a:spcPct val="120000"/>
              </a:lnSpc>
            </a:pPr>
            <a:r>
              <a:rPr lang="zh-CN" altLang="en-US" sz="1650" dirty="0">
                <a:solidFill>
                  <a:schemeClr val="tx1">
                    <a:lumMod val="75000"/>
                    <a:lumOff val="25000"/>
                  </a:schemeClr>
                </a:solidFill>
                <a:latin typeface="+mn-lt"/>
                <a:ea typeface="+mn-ea"/>
                <a:cs typeface="+mn-ea"/>
                <a:sym typeface="+mn-lt"/>
              </a:rPr>
              <a:t>同时并存</a:t>
            </a:r>
            <a:endParaRPr lang="en-US" altLang="zh-CN" sz="1650" dirty="0">
              <a:solidFill>
                <a:schemeClr val="tx1">
                  <a:lumMod val="75000"/>
                  <a:lumOff val="25000"/>
                </a:schemeClr>
              </a:solidFill>
              <a:latin typeface="+mn-lt"/>
              <a:ea typeface="+mn-ea"/>
              <a:cs typeface="+mn-ea"/>
              <a:sym typeface="+mn-lt"/>
            </a:endParaRPr>
          </a:p>
          <a:p>
            <a:pPr eaLnBrk="1" hangingPunct="1">
              <a:lnSpc>
                <a:spcPct val="120000"/>
              </a:lnSpc>
            </a:pPr>
            <a:r>
              <a:rPr lang="zh-CN" altLang="en-US" sz="1650" dirty="0">
                <a:solidFill>
                  <a:schemeClr val="tx1">
                    <a:lumMod val="75000"/>
                    <a:lumOff val="25000"/>
                  </a:schemeClr>
                </a:solidFill>
                <a:latin typeface="+mn-lt"/>
                <a:ea typeface="+mn-ea"/>
                <a:cs typeface="+mn-ea"/>
                <a:sym typeface="+mn-lt"/>
              </a:rPr>
              <a:t>各自深化</a:t>
            </a:r>
          </a:p>
        </p:txBody>
      </p:sp>
      <p:sp>
        <p:nvSpPr>
          <p:cNvPr id="12" name="PA-102274"/>
          <p:cNvSpPr/>
          <p:nvPr>
            <p:custDataLst>
              <p:tags r:id="rId9"/>
            </p:custDataLst>
          </p:nvPr>
        </p:nvSpPr>
        <p:spPr bwMode="auto">
          <a:xfrm rot="16200000" flipH="1">
            <a:off x="6565499" y="1342252"/>
            <a:ext cx="1043214" cy="1733246"/>
          </a:xfrm>
          <a:prstGeom prst="corner">
            <a:avLst>
              <a:gd name="adj1" fmla="val 16120"/>
              <a:gd name="adj2" fmla="val 16110"/>
            </a:avLst>
          </a:prstGeom>
          <a:solidFill>
            <a:srgbClr val="262626"/>
          </a:solidFill>
          <a:ln w="12700" cap="flat" cmpd="sng" algn="ctr">
            <a:noFill/>
            <a:prstDash val="solid"/>
            <a:miter lim="800000"/>
          </a:ln>
          <a:effectLst/>
        </p:spPr>
        <p:txBody>
          <a:bodyPr/>
          <a:lstStyle/>
          <a:p>
            <a:pPr>
              <a:lnSpc>
                <a:spcPct val="120000"/>
              </a:lnSpc>
            </a:pPr>
            <a:endParaRPr lang="zh-CN" altLang="en-US">
              <a:cs typeface="+mn-ea"/>
              <a:sym typeface="+mn-lt"/>
            </a:endParaRPr>
          </a:p>
        </p:txBody>
      </p:sp>
      <p:sp>
        <p:nvSpPr>
          <p:cNvPr id="13" name="PA-102275"/>
          <p:cNvSpPr/>
          <p:nvPr>
            <p:custDataLst>
              <p:tags r:id="rId10"/>
            </p:custDataLst>
          </p:nvPr>
        </p:nvSpPr>
        <p:spPr bwMode="auto">
          <a:xfrm rot="16200000" flipH="1">
            <a:off x="6272636" y="2829605"/>
            <a:ext cx="1043213" cy="1733246"/>
          </a:xfrm>
          <a:prstGeom prst="corner">
            <a:avLst>
              <a:gd name="adj1" fmla="val 16120"/>
              <a:gd name="adj2" fmla="val 16110"/>
            </a:avLst>
          </a:prstGeom>
          <a:solidFill>
            <a:srgbClr val="C00000"/>
          </a:solidFill>
          <a:ln w="12700" cap="flat" cmpd="sng" algn="ctr">
            <a:noFill/>
            <a:prstDash val="solid"/>
            <a:miter lim="800000"/>
          </a:ln>
          <a:effectLst/>
        </p:spPr>
        <p:txBody>
          <a:bodyPr/>
          <a:lstStyle/>
          <a:p>
            <a:pPr>
              <a:lnSpc>
                <a:spcPct val="120000"/>
              </a:lnSpc>
            </a:pPr>
            <a:endParaRPr lang="zh-CN" altLang="en-US" dirty="0">
              <a:cs typeface="+mn-ea"/>
              <a:sym typeface="+mn-lt"/>
            </a:endParaRPr>
          </a:p>
        </p:txBody>
      </p:sp>
      <p:sp>
        <p:nvSpPr>
          <p:cNvPr id="14" name="PA-102276"/>
          <p:cNvSpPr txBox="1">
            <a:spLocks noChangeArrowheads="1"/>
          </p:cNvSpPr>
          <p:nvPr>
            <p:custDataLst>
              <p:tags r:id="rId11"/>
            </p:custDataLst>
          </p:nvPr>
        </p:nvSpPr>
        <p:spPr bwMode="auto">
          <a:xfrm>
            <a:off x="1122754" y="3426988"/>
            <a:ext cx="6369367" cy="2169825"/>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just">
              <a:lnSpc>
                <a:spcPct val="150000"/>
              </a:lnSpc>
            </a:pPr>
            <a:r>
              <a:rPr lang="zh-CN" altLang="en-US" sz="1800" dirty="0">
                <a:latin typeface="+mn-lt"/>
                <a:ea typeface="+mn-ea"/>
                <a:sym typeface="+mn-lt"/>
              </a:rPr>
              <a:t>美国坚定地实施战略东移、其亚太同盟体系防范、遏制中国的态势不减反增，中美关系中的战略竞争性凸显；日本向“正常国家”转型，中日在海上安全、对外投资多个领域矛盾重重，关系持续低迷；中俄就“一带一路”与“欧亚经济联盟”的对接达成共识，战略合作关系加强。</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par>
                          <p:cTn id="8" fill="hold">
                            <p:stCondLst>
                              <p:cond delay="1500"/>
                            </p:stCondLst>
                            <p:childTnLst>
                              <p:par>
                                <p:cTn id="9" presetID="17"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ppt_x</p:attrName>
                                        </p:attrNameLst>
                                      </p:cBhvr>
                                      <p:tavLst>
                                        <p:tav tm="0">
                                          <p:val>
                                            <p:strVal val="#ppt_x"/>
                                          </p:val>
                                        </p:tav>
                                        <p:tav tm="100000">
                                          <p:val>
                                            <p:strVal val="#ppt_x"/>
                                          </p:val>
                                        </p:tav>
                                      </p:tavLst>
                                    </p:anim>
                                    <p:anim calcmode="lin" valueType="num">
                                      <p:cBhvr>
                                        <p:cTn id="12" dur="750" fill="hold"/>
                                        <p:tgtEl>
                                          <p:spTgt spid="7"/>
                                        </p:tgtEl>
                                        <p:attrNameLst>
                                          <p:attrName>ppt_y</p:attrName>
                                        </p:attrNameLst>
                                      </p:cBhvr>
                                      <p:tavLst>
                                        <p:tav tm="0">
                                          <p:val>
                                            <p:strVal val="#ppt_y+#ppt_h/2"/>
                                          </p:val>
                                        </p:tav>
                                        <p:tav tm="100000">
                                          <p:val>
                                            <p:strVal val="#ppt_y"/>
                                          </p:val>
                                        </p:tav>
                                      </p:tavLst>
                                    </p:anim>
                                    <p:anim calcmode="lin" valueType="num">
                                      <p:cBhvr>
                                        <p:cTn id="13" dur="750" fill="hold"/>
                                        <p:tgtEl>
                                          <p:spTgt spid="7"/>
                                        </p:tgtEl>
                                        <p:attrNameLst>
                                          <p:attrName>ppt_w</p:attrName>
                                        </p:attrNameLst>
                                      </p:cBhvr>
                                      <p:tavLst>
                                        <p:tav tm="0">
                                          <p:val>
                                            <p:strVal val="#ppt_w"/>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childTnLst>
                                </p:cTn>
                              </p:par>
                              <p:par>
                                <p:cTn id="15" presetID="17" presetClass="entr" presetSubtype="4" fill="hold" grpId="0"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ppt_h/2"/>
                                          </p:val>
                                        </p:tav>
                                        <p:tav tm="100000">
                                          <p:val>
                                            <p:strVal val="#ppt_y"/>
                                          </p:val>
                                        </p:tav>
                                      </p:tavLst>
                                    </p:anim>
                                    <p:anim calcmode="lin" valueType="num">
                                      <p:cBhvr>
                                        <p:cTn id="19" dur="500" fill="hold"/>
                                        <p:tgtEl>
                                          <p:spTgt spid="6"/>
                                        </p:tgtEl>
                                        <p:attrNameLst>
                                          <p:attrName>ppt_w</p:attrName>
                                        </p:attrNameLst>
                                      </p:cBhvr>
                                      <p:tavLst>
                                        <p:tav tm="0">
                                          <p:val>
                                            <p:strVal val="#ppt_w"/>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2" presetClass="entr" presetSubtype="4"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750"/>
                                        <p:tgtEl>
                                          <p:spTgt spid="10"/>
                                        </p:tgtEl>
                                      </p:cBhvr>
                                    </p:animEffect>
                                  </p:childTnLst>
                                </p:cTn>
                              </p:par>
                              <p:par>
                                <p:cTn id="27" presetID="42" presetClass="entr" presetSubtype="0" fill="hold" grpId="0" nodeType="withEffect">
                                  <p:stCondLst>
                                    <p:cond delay="75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42" presetClass="path" presetSubtype="0" accel="50000" decel="50000" fill="hold" grpId="1" nodeType="withEffect">
                                  <p:stCondLst>
                                    <p:cond delay="0"/>
                                  </p:stCondLst>
                                  <p:childTnLst>
                                    <p:animMotion origin="layout" path="M 3.61111E-6 -1.35802E-6 L 3.61111E-6 0.15154 " pathEditMode="relative" rAng="0" ptsTypes="AA">
                                      <p:cBhvr>
                                        <p:cTn id="39" dur="1000" spd="-100000" fill="hold"/>
                                        <p:tgtEl>
                                          <p:spTgt spid="11"/>
                                        </p:tgtEl>
                                        <p:attrNameLst>
                                          <p:attrName>ppt_x</p:attrName>
                                          <p:attrName>ppt_y</p:attrName>
                                        </p:attrNameLst>
                                      </p:cBhvr>
                                      <p:rCtr x="0" y="7562"/>
                                    </p:animMotion>
                                  </p:childTnLst>
                                </p:cTn>
                              </p:par>
                              <p:par>
                                <p:cTn id="40" presetID="2" presetClass="entr" presetSubtype="4" fill="hold" nodeType="withEffect">
                                  <p:stCondLst>
                                    <p:cond delay="4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60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9" grpId="0" animBg="1"/>
      <p:bldP spid="10" grpId="0" animBg="1"/>
      <p:bldP spid="11" grpId="0"/>
      <p:bldP spid="11" grpId="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77"/>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a:ln w="127">
                  <a:noFill/>
                </a:ln>
                <a:blipFill>
                  <a:blip r:embed="rId7"/>
                  <a:stretch>
                    <a:fillRect/>
                  </a:stretch>
                </a:blipFill>
                <a:effectLst>
                  <a:outerShdw blurRad="38100" dist="38100" dir="2700000" algn="tl">
                    <a:srgbClr val="000000">
                      <a:alpha val="43137"/>
                    </a:srgbClr>
                  </a:outerShdw>
                </a:effectLst>
                <a:cs typeface="+mn-ea"/>
                <a:sym typeface="+mn-lt"/>
              </a:rPr>
              <a:t>当前国际国内形势</a:t>
            </a:r>
            <a:endParaRPr lang="zh-CN" altLang="en-US" sz="3000" b="1" dirty="0">
              <a:ln w="127">
                <a:noFill/>
              </a:ln>
              <a:blipFill>
                <a:blip r:embed="rId7"/>
                <a:stretch>
                  <a:fillRect/>
                </a:stretch>
              </a:blipFill>
              <a:effectLst>
                <a:outerShdw blurRad="38100" dist="38100" dir="2700000" algn="tl">
                  <a:srgbClr val="000000">
                    <a:alpha val="43137"/>
                  </a:srgbClr>
                </a:outerShdw>
              </a:effectLst>
              <a:cs typeface="+mn-ea"/>
              <a:sym typeface="+mn-lt"/>
            </a:endParaRPr>
          </a:p>
        </p:txBody>
      </p:sp>
      <p:sp>
        <p:nvSpPr>
          <p:cNvPr id="3" name="PA-102278"/>
          <p:cNvSpPr/>
          <p:nvPr>
            <p:custDataLst>
              <p:tags r:id="rId2"/>
            </p:custDataLst>
          </p:nvPr>
        </p:nvSpPr>
        <p:spPr>
          <a:xfrm>
            <a:off x="1261459" y="1641245"/>
            <a:ext cx="9548779" cy="1338828"/>
          </a:xfrm>
          <a:prstGeom prst="rect">
            <a:avLst/>
          </a:prstGeom>
          <a:noFill/>
        </p:spPr>
        <p:txBody>
          <a:bodyPr wrap="square" rtlCol="0">
            <a:spAutoFit/>
          </a:bodyPr>
          <a:lstStyle/>
          <a:p>
            <a:pPr algn="just">
              <a:lnSpc>
                <a:spcPct val="150000"/>
              </a:lnSpc>
              <a:spcBef>
                <a:spcPts val="600"/>
              </a:spcBef>
            </a:pPr>
            <a:r>
              <a:rPr lang="zh-CN" altLang="en-US" dirty="0">
                <a:cs typeface="+mn-ea"/>
                <a:sym typeface="+mn-lt"/>
              </a:rPr>
              <a:t>海上争端，较之于黄海形势的相对稳定、钓鱼岛争端与东海问题的僵持，南海问题因中美博弈与中菲南海国际仲裁案而持续恶化。围绕岛礁建设的中美博弈加强，南海军事化态势明显，使得海上安全形势存在很大的不确定性。</a:t>
            </a:r>
          </a:p>
        </p:txBody>
      </p:sp>
      <p:sp>
        <p:nvSpPr>
          <p:cNvPr id="5" name="PA-102279"/>
          <p:cNvSpPr txBox="1">
            <a:spLocks noChangeArrowheads="1"/>
          </p:cNvSpPr>
          <p:nvPr>
            <p:custDataLst>
              <p:tags r:id="rId3"/>
            </p:custDataLst>
          </p:nvPr>
        </p:nvSpPr>
        <p:spPr bwMode="auto">
          <a:xfrm>
            <a:off x="4276205" y="3788754"/>
            <a:ext cx="6534033" cy="2169825"/>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just">
              <a:lnSpc>
                <a:spcPct val="150000"/>
              </a:lnSpc>
            </a:pPr>
            <a:r>
              <a:rPr lang="zh-CN" altLang="en-US" sz="1800" dirty="0">
                <a:latin typeface="+mn-lt"/>
                <a:ea typeface="+mn-ea"/>
                <a:sym typeface="+mn-lt"/>
              </a:rPr>
              <a:t>非传统安全方面，恐怖主义、环境问题等对地区安全的挑战严峻，“伊斯兰国”极端势力的战略改变及其影响力的外溢，使本地区面临严重安全威胁。经济发展和人口增长等因素造成中国及其周边各国面临着水资源短缺与污染、城市空气污染与林火雾霾、生物多样化的丧失、气候变化等严峻挑战。</a:t>
            </a:r>
          </a:p>
        </p:txBody>
      </p:sp>
      <p:cxnSp>
        <p:nvCxnSpPr>
          <p:cNvPr id="9" name="PA-102281"/>
          <p:cNvCxnSpPr/>
          <p:nvPr>
            <p:custDataLst>
              <p:tags r:id="rId4"/>
            </p:custDataLst>
          </p:nvPr>
        </p:nvCxnSpPr>
        <p:spPr>
          <a:xfrm>
            <a:off x="1117444" y="3326315"/>
            <a:ext cx="9824876"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8" cstate="screen"/>
          <a:stretch>
            <a:fillRect/>
          </a:stretch>
        </p:blipFill>
        <p:spPr>
          <a:xfrm>
            <a:off x="545461" y="3832212"/>
            <a:ext cx="3906608" cy="2758842"/>
          </a:xfrm>
          <a:prstGeom prst="rect">
            <a:avLst/>
          </a:prstGeom>
        </p:spPr>
      </p:pic>
      <p:pic>
        <p:nvPicPr>
          <p:cNvPr id="11" name="图片 10"/>
          <p:cNvPicPr>
            <a:picLocks noChangeAspect="1"/>
          </p:cNvPicPr>
          <p:nvPr/>
        </p:nvPicPr>
        <p:blipFill>
          <a:blip r:embed="rId9" cstate="screen"/>
          <a:stretch>
            <a:fillRect/>
          </a:stretch>
        </p:blipFill>
        <p:spPr>
          <a:xfrm>
            <a:off x="1510052" y="3788754"/>
            <a:ext cx="2251243" cy="1594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4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64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82"/>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a:ln w="127">
                  <a:noFill/>
                </a:ln>
                <a:blipFill>
                  <a:blip r:embed="rId7"/>
                  <a:stretch>
                    <a:fillRect/>
                  </a:stretch>
                </a:blipFill>
                <a:effectLst>
                  <a:outerShdw blurRad="38100" dist="38100" dir="2700000" algn="tl">
                    <a:srgbClr val="000000">
                      <a:alpha val="43137"/>
                    </a:srgbClr>
                  </a:outerShdw>
                </a:effectLst>
                <a:cs typeface="+mn-ea"/>
                <a:sym typeface="+mn-lt"/>
              </a:rPr>
              <a:t>当前国际国内形势</a:t>
            </a:r>
            <a:endParaRPr lang="zh-CN" altLang="en-US" sz="3000" b="1" dirty="0">
              <a:ln w="127">
                <a:noFill/>
              </a:ln>
              <a:blipFill>
                <a:blip r:embed="rId7"/>
                <a:stretch>
                  <a:fillRect/>
                </a:stretch>
              </a:blipFill>
              <a:effectLst>
                <a:outerShdw blurRad="38100" dist="38100" dir="2700000" algn="tl">
                  <a:srgbClr val="000000">
                    <a:alpha val="43137"/>
                  </a:srgbClr>
                </a:outerShdw>
              </a:effectLst>
              <a:cs typeface="+mn-ea"/>
              <a:sym typeface="+mn-lt"/>
            </a:endParaRPr>
          </a:p>
        </p:txBody>
      </p:sp>
      <p:sp>
        <p:nvSpPr>
          <p:cNvPr id="3" name="PA-102283"/>
          <p:cNvSpPr txBox="1">
            <a:spLocks noChangeArrowheads="1"/>
          </p:cNvSpPr>
          <p:nvPr>
            <p:custDataLst>
              <p:tags r:id="rId2"/>
            </p:custDataLst>
          </p:nvPr>
        </p:nvSpPr>
        <p:spPr bwMode="auto">
          <a:xfrm>
            <a:off x="1798320" y="1779181"/>
            <a:ext cx="8595360" cy="742319"/>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ctr" eaLnBrk="0" fontAlgn="base" hangingPunct="0">
              <a:spcBef>
                <a:spcPct val="0"/>
              </a:spcBef>
              <a:spcAft>
                <a:spcPct val="0"/>
              </a:spcAft>
            </a:pPr>
            <a:r>
              <a:rPr lang="zh-CN" altLang="en-US" sz="3600" b="1" dirty="0">
                <a:ln cmpd="sng">
                  <a:noFill/>
                  <a:prstDash val="solid"/>
                </a:ln>
                <a:solidFill>
                  <a:srgbClr val="C00000"/>
                </a:solidFill>
                <a:latin typeface="+mn-lt"/>
                <a:ea typeface="+mn-ea"/>
                <a:sym typeface="+mn-lt"/>
              </a:rPr>
              <a:t>国家安全问题是每个国家的永恒话题</a:t>
            </a:r>
          </a:p>
        </p:txBody>
      </p:sp>
      <p:sp>
        <p:nvSpPr>
          <p:cNvPr id="4" name="PA-102284"/>
          <p:cNvSpPr txBox="1">
            <a:spLocks noChangeArrowheads="1"/>
          </p:cNvSpPr>
          <p:nvPr>
            <p:custDataLst>
              <p:tags r:id="rId3"/>
            </p:custDataLst>
          </p:nvPr>
        </p:nvSpPr>
        <p:spPr bwMode="auto">
          <a:xfrm>
            <a:off x="1209039" y="4595042"/>
            <a:ext cx="9773921" cy="87440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just">
              <a:lnSpc>
                <a:spcPct val="150000"/>
              </a:lnSpc>
              <a:spcBef>
                <a:spcPts val="0"/>
              </a:spcBef>
            </a:pPr>
            <a:r>
              <a:rPr lang="zh-CN" altLang="en-US" sz="1800" dirty="0">
                <a:latin typeface="+mn-lt"/>
                <a:ea typeface="+mn-ea"/>
                <a:sym typeface="+mn-lt"/>
              </a:rPr>
              <a:t>自人类社会产生了国家，就存在着国家利益和国家安全问题。为了国家安全和国家利益而展开的颠覆与反颠覆、渗透与反渗透的斗争一刻也没有停止过。 </a:t>
            </a:r>
          </a:p>
        </p:txBody>
      </p:sp>
      <p:pic>
        <p:nvPicPr>
          <p:cNvPr id="5" name="PA-102285" descr="图片包含 剪贴画&#10;&#10;描述已自动生成"/>
          <p:cNvPicPr>
            <a:picLocks noChangeAspect="1"/>
          </p:cNvPicPr>
          <p:nvPr>
            <p:custDataLst>
              <p:tags r:id="rId4"/>
            </p:custDataLst>
          </p:nvPr>
        </p:nvPicPr>
        <p:blipFill>
          <a:blip r:embed="rId8" cstate="screen"/>
          <a:stretch>
            <a:fillRect/>
          </a:stretch>
        </p:blipFill>
        <p:spPr>
          <a:xfrm>
            <a:off x="1148079" y="2817879"/>
            <a:ext cx="9895842" cy="1489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102286"/>
          <p:cNvSpPr/>
          <p:nvPr>
            <p:custDataLst>
              <p:tags r:id="rId1"/>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PA-102287"/>
          <p:cNvPicPr>
            <a:picLocks noChangeAspect="1"/>
          </p:cNvPicPr>
          <p:nvPr>
            <p:custDataLst>
              <p:tags r:id="rId2"/>
            </p:custDataLst>
          </p:nvPr>
        </p:nvPicPr>
        <p:blipFill>
          <a:blip r:embed="rId14" cstate="screen">
            <a:extLst>
              <a:ext uri="{BEBA8EAE-BF5A-486C-A8C5-ECC9F3942E4B}">
                <a14:imgProps xmlns:a14="http://schemas.microsoft.com/office/drawing/2010/main">
                  <a14:imgLayer r:embed="rId15">
                    <a14:imgEffect>
                      <a14:colorTemperature colorTemp="4700"/>
                    </a14:imgEffect>
                    <a14:imgEffect>
                      <a14:saturation sat="400000"/>
                    </a14:imgEffect>
                  </a14:imgLayer>
                </a14:imgProps>
              </a:ext>
            </a:extLst>
          </a:blip>
          <a:stretch>
            <a:fillRect/>
          </a:stretch>
        </p:blipFill>
        <p:spPr>
          <a:xfrm rot="941845">
            <a:off x="9132873" y="504325"/>
            <a:ext cx="2404877" cy="1572771"/>
          </a:xfrm>
          <a:prstGeom prst="rect">
            <a:avLst/>
          </a:prstGeom>
        </p:spPr>
      </p:pic>
      <p:sp>
        <p:nvSpPr>
          <p:cNvPr id="52" name="PA-102288"/>
          <p:cNvSpPr/>
          <p:nvPr>
            <p:custDataLst>
              <p:tags r:id="rId3"/>
            </p:custDataLst>
          </p:nvPr>
        </p:nvSpPr>
        <p:spPr>
          <a:xfrm>
            <a:off x="5461262" y="1165501"/>
            <a:ext cx="1269476" cy="1269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n w="127">
                  <a:noFill/>
                </a:ln>
                <a:solidFill>
                  <a:prstClr val="white"/>
                </a:solidFill>
                <a:cs typeface="+mn-ea"/>
                <a:sym typeface="+mn-lt"/>
              </a:rPr>
              <a:t>03</a:t>
            </a:r>
            <a:endParaRPr lang="zh-CN" altLang="en-US" sz="4400" b="1" dirty="0">
              <a:ln w="127">
                <a:noFill/>
              </a:ln>
              <a:solidFill>
                <a:prstClr val="white"/>
              </a:solidFill>
              <a:cs typeface="+mn-ea"/>
              <a:sym typeface="+mn-lt"/>
            </a:endParaRPr>
          </a:p>
        </p:txBody>
      </p:sp>
      <p:grpSp>
        <p:nvGrpSpPr>
          <p:cNvPr id="53" name="PA-102289"/>
          <p:cNvGrpSpPr/>
          <p:nvPr>
            <p:custDataLst>
              <p:tags r:id="rId4"/>
            </p:custDataLst>
          </p:nvPr>
        </p:nvGrpSpPr>
        <p:grpSpPr>
          <a:xfrm>
            <a:off x="144544" y="2852072"/>
            <a:ext cx="11902912" cy="960888"/>
            <a:chOff x="1344243" y="2180530"/>
            <a:chExt cx="9515351" cy="960888"/>
          </a:xfrm>
        </p:grpSpPr>
        <p:sp>
          <p:nvSpPr>
            <p:cNvPr id="54" name="PA-文本框 53"/>
            <p:cNvSpPr txBox="1"/>
            <p:nvPr>
              <p:custDataLst>
                <p:tags r:id="rId10"/>
              </p:custDataLst>
            </p:nvPr>
          </p:nvSpPr>
          <p:spPr>
            <a:xfrm>
              <a:off x="1356081" y="2218088"/>
              <a:ext cx="9503513" cy="923330"/>
            </a:xfrm>
            <a:prstGeom prst="rect">
              <a:avLst/>
            </a:prstGeom>
            <a:noFill/>
          </p:spPr>
          <p:txBody>
            <a:bodyPr wrap="square" rtlCol="0" anchor="ctr">
              <a:spAutoFit/>
            </a:bodyPr>
            <a:lstStyle/>
            <a:p>
              <a:pPr lvl="0" algn="ctr">
                <a:defRPr/>
              </a:pPr>
              <a:r>
                <a:rPr lang="zh-CN" altLang="en-US" sz="5400" b="1" dirty="0">
                  <a:ln w="127">
                    <a:noFill/>
                  </a:ln>
                  <a:solidFill>
                    <a:schemeClr val="tx1">
                      <a:lumMod val="85000"/>
                      <a:lumOff val="15000"/>
                    </a:schemeClr>
                  </a:solidFill>
                  <a:cs typeface="+mn-ea"/>
                  <a:sym typeface="+mn-lt"/>
                </a:rPr>
                <a:t>危害国家安全的行为及相关罪名</a:t>
              </a:r>
            </a:p>
          </p:txBody>
        </p:sp>
        <p:sp>
          <p:nvSpPr>
            <p:cNvPr id="55" name="PA-文本框 54"/>
            <p:cNvSpPr txBox="1"/>
            <p:nvPr>
              <p:custDataLst>
                <p:tags r:id="rId11"/>
              </p:custDataLst>
            </p:nvPr>
          </p:nvSpPr>
          <p:spPr>
            <a:xfrm>
              <a:off x="1344243" y="2180530"/>
              <a:ext cx="9503513" cy="923330"/>
            </a:xfrm>
            <a:prstGeom prst="rect">
              <a:avLst/>
            </a:prstGeom>
            <a:noFill/>
          </p:spPr>
          <p:txBody>
            <a:bodyPr wrap="square" rtlCol="0" anchor="ctr">
              <a:spAutoFit/>
            </a:bodyPr>
            <a:lstStyle/>
            <a:p>
              <a:pPr lvl="0" algn="ctr">
                <a:defRPr/>
              </a:pPr>
              <a:r>
                <a:rPr lang="zh-CN" altLang="en-US" sz="5400" b="1" dirty="0">
                  <a:ln w="127">
                    <a:noFill/>
                  </a:ln>
                  <a:blipFill>
                    <a:blip r:embed="rId16"/>
                    <a:stretch>
                      <a:fillRect/>
                    </a:stretch>
                  </a:blipFill>
                  <a:cs typeface="+mn-ea"/>
                  <a:sym typeface="+mn-lt"/>
                </a:rPr>
                <a:t>危害国家安全的行为及相关罪名</a:t>
              </a:r>
            </a:p>
          </p:txBody>
        </p:sp>
      </p:grpSp>
      <p:grpSp>
        <p:nvGrpSpPr>
          <p:cNvPr id="56" name="PA-102290"/>
          <p:cNvGrpSpPr/>
          <p:nvPr>
            <p:custDataLst>
              <p:tags r:id="rId5"/>
            </p:custDataLst>
          </p:nvPr>
        </p:nvGrpSpPr>
        <p:grpSpPr>
          <a:xfrm>
            <a:off x="2184727" y="4122728"/>
            <a:ext cx="7822545" cy="369332"/>
            <a:chOff x="2184727" y="3848596"/>
            <a:chExt cx="7822545" cy="369332"/>
          </a:xfrm>
        </p:grpSpPr>
        <p:cxnSp>
          <p:nvCxnSpPr>
            <p:cNvPr id="57" name="PA-直接连接符 56"/>
            <p:cNvCxnSpPr/>
            <p:nvPr>
              <p:custDataLst>
                <p:tags r:id="rId7"/>
              </p:custDataLst>
            </p:nvPr>
          </p:nvCxnSpPr>
          <p:spPr>
            <a:xfrm>
              <a:off x="2184727"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PA-文本框 57"/>
            <p:cNvSpPr txBox="1"/>
            <p:nvPr>
              <p:custDataLst>
                <p:tags r:id="rId8"/>
              </p:custDataLst>
            </p:nvPr>
          </p:nvSpPr>
          <p:spPr>
            <a:xfrm>
              <a:off x="4089400" y="3848596"/>
              <a:ext cx="4013200" cy="369332"/>
            </a:xfrm>
            <a:prstGeom prst="rect">
              <a:avLst/>
            </a:prstGeom>
            <a:noFill/>
          </p:spPr>
          <p:txBody>
            <a:bodyPr wrap="square" rtlCol="0">
              <a:spAutoFit/>
            </a:bodyPr>
            <a:lstStyle/>
            <a:p>
              <a:pPr lvl="0">
                <a:defRPr/>
              </a:pPr>
              <a:r>
                <a:rPr lang="zh-CN" altLang="en-US" b="1" dirty="0">
                  <a:solidFill>
                    <a:srgbClr val="C00000"/>
                  </a:solidFill>
                  <a:cs typeface="+mn-ea"/>
                  <a:sym typeface="+mn-lt"/>
                </a:rPr>
                <a:t>增强国家安全意识  共同维护国家安全</a:t>
              </a:r>
            </a:p>
          </p:txBody>
        </p:sp>
        <p:cxnSp>
          <p:nvCxnSpPr>
            <p:cNvPr id="59" name="PA-直接连接符 58"/>
            <p:cNvCxnSpPr/>
            <p:nvPr>
              <p:custDataLst>
                <p:tags r:id="rId9"/>
              </p:custDataLst>
            </p:nvPr>
          </p:nvCxnSpPr>
          <p:spPr>
            <a:xfrm>
              <a:off x="8153072"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PA-102291"/>
          <p:cNvSpPr/>
          <p:nvPr>
            <p:custDataLst>
              <p:tags r:id="rId6"/>
            </p:custDataLst>
          </p:nvPr>
        </p:nvSpPr>
        <p:spPr>
          <a:xfrm>
            <a:off x="2309824" y="4601773"/>
            <a:ext cx="7572351" cy="861774"/>
          </a:xfrm>
          <a:prstGeom prst="rect">
            <a:avLst/>
          </a:prstGeom>
        </p:spPr>
        <p:txBody>
          <a:bodyPr wrap="square">
            <a:spAutoFit/>
          </a:bodyPr>
          <a:lstStyle/>
          <a:p>
            <a:pPr algn="ctr"/>
            <a:r>
              <a:rPr lang="zh-CN" altLang="en-US" sz="1600" kern="600" dirty="0">
                <a:cs typeface="+mn-ea"/>
                <a:sym typeface="+mn-lt"/>
              </a:rPr>
              <a:t>近年来，在日常生活中，危害国家安全的案件层出不穷，比如无意中为国外间谍当向导而泄密、军迷在社交网站晒资料泄密、国家机关工作人员朋友圈发涉密信息等。</a:t>
            </a:r>
          </a:p>
          <a:p>
            <a:pPr algn="ctr"/>
            <a:r>
              <a:rPr lang="zh-CN" altLang="en-US" sz="1600" kern="600" dirty="0">
                <a:cs typeface="+mn-ea"/>
                <a:sym typeface="+mn-lt"/>
              </a:rPr>
              <a:t>所以国家安全，和我们每个人的生活，息息相关。</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3000" fill="hold"/>
                                        <p:tgtEl>
                                          <p:spTgt spid="51"/>
                                        </p:tgtEl>
                                        <p:attrNameLst>
                                          <p:attrName>ppt_x</p:attrName>
                                        </p:attrNameLst>
                                      </p:cBhvr>
                                      <p:tavLst>
                                        <p:tav tm="0">
                                          <p:val>
                                            <p:strVal val="1+#ppt_w/2"/>
                                          </p:val>
                                        </p:tav>
                                        <p:tav tm="100000">
                                          <p:val>
                                            <p:strVal val="#ppt_x"/>
                                          </p:val>
                                        </p:tav>
                                      </p:tavLst>
                                    </p:anim>
                                    <p:anim calcmode="lin" valueType="num">
                                      <p:cBhvr additive="base">
                                        <p:cTn id="8" dur="3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92"/>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a:ln w="127">
                  <a:noFill/>
                </a:ln>
                <a:blipFill>
                  <a:blip r:embed="rId26"/>
                  <a:stretch>
                    <a:fillRect/>
                  </a:stretch>
                </a:blipFill>
                <a:effectLst>
                  <a:outerShdw blurRad="38100" dist="38100" dir="2700000" algn="tl">
                    <a:srgbClr val="000000">
                      <a:alpha val="43137"/>
                    </a:srgbClr>
                  </a:outerShdw>
                </a:effectLst>
                <a:cs typeface="+mn-ea"/>
                <a:sym typeface="+mn-lt"/>
              </a:rPr>
              <a:t>危害国家安全的行为及相关罪名</a:t>
            </a:r>
            <a:endParaRPr lang="zh-CN" altLang="en-US" sz="3000" b="1" dirty="0">
              <a:ln w="127">
                <a:noFill/>
              </a:ln>
              <a:blipFill>
                <a:blip r:embed="rId26"/>
                <a:stretch>
                  <a:fillRect/>
                </a:stretch>
              </a:blipFill>
              <a:effectLst>
                <a:outerShdw blurRad="38100" dist="38100" dir="2700000" algn="tl">
                  <a:srgbClr val="000000">
                    <a:alpha val="43137"/>
                  </a:srgbClr>
                </a:outerShdw>
              </a:effectLst>
              <a:cs typeface="+mn-ea"/>
              <a:sym typeface="+mn-lt"/>
            </a:endParaRPr>
          </a:p>
        </p:txBody>
      </p:sp>
      <p:sp>
        <p:nvSpPr>
          <p:cNvPr id="29" name="PA-102293"/>
          <p:cNvSpPr>
            <a:spLocks noChangeArrowheads="1"/>
          </p:cNvSpPr>
          <p:nvPr>
            <p:custDataLst>
              <p:tags r:id="rId2"/>
            </p:custDataLst>
          </p:nvPr>
        </p:nvSpPr>
        <p:spPr bwMode="auto">
          <a:xfrm rot="5400000">
            <a:off x="9449122" y="2412785"/>
            <a:ext cx="1985457" cy="1985457"/>
          </a:xfrm>
          <a:custGeom>
            <a:avLst/>
            <a:gdLst>
              <a:gd name="T0" fmla="*/ 116803804 w 21600"/>
              <a:gd name="T1" fmla="*/ 0 h 21600"/>
              <a:gd name="T2" fmla="*/ 3655562 w 21600"/>
              <a:gd name="T3" fmla="*/ 114002673 h 21600"/>
              <a:gd name="T4" fmla="*/ 116803804 w 21600"/>
              <a:gd name="T5" fmla="*/ 7256943 h 21600"/>
              <a:gd name="T6" fmla="*/ 229951942 w 21600"/>
              <a:gd name="T7" fmla="*/ 114002673 h 21600"/>
              <a:gd name="T8" fmla="*/ 0 60000 65536"/>
              <a:gd name="T9" fmla="*/ 0 60000 65536"/>
              <a:gd name="T10" fmla="*/ 0 60000 65536"/>
              <a:gd name="T11" fmla="*/ 0 60000 65536"/>
              <a:gd name="T12" fmla="*/ 0 w 21600"/>
              <a:gd name="T13" fmla="*/ 0 h 21600"/>
              <a:gd name="T14" fmla="*/ 21600 w 21600"/>
              <a:gd name="T15" fmla="*/ 7435 h 21600"/>
            </a:gdLst>
            <a:ahLst/>
            <a:cxnLst>
              <a:cxn ang="T8">
                <a:pos x="T0" y="T1"/>
              </a:cxn>
              <a:cxn ang="T9">
                <a:pos x="T2" y="T3"/>
              </a:cxn>
              <a:cxn ang="T10">
                <a:pos x="T4" y="T5"/>
              </a:cxn>
              <a:cxn ang="T11">
                <a:pos x="T6" y="T7"/>
              </a:cxn>
            </a:cxnLst>
            <a:rect l="T12" t="T13" r="T14" b="T15"/>
            <a:pathLst>
              <a:path w="21600" h="21600">
                <a:moveTo>
                  <a:pt x="674" y="10550"/>
                </a:moveTo>
                <a:cubicBezTo>
                  <a:pt x="809" y="5055"/>
                  <a:pt x="5303" y="671"/>
                  <a:pt x="10799" y="671"/>
                </a:cubicBezTo>
                <a:cubicBezTo>
                  <a:pt x="16296" y="670"/>
                  <a:pt x="20790" y="5055"/>
                  <a:pt x="20925" y="10550"/>
                </a:cubicBezTo>
                <a:lnTo>
                  <a:pt x="21596" y="10533"/>
                </a:lnTo>
                <a:cubicBezTo>
                  <a:pt x="21452" y="4674"/>
                  <a:pt x="16660" y="0"/>
                  <a:pt x="10800" y="0"/>
                </a:cubicBezTo>
                <a:cubicBezTo>
                  <a:pt x="4939" y="-1"/>
                  <a:pt x="147" y="4674"/>
                  <a:pt x="3" y="10533"/>
                </a:cubicBezTo>
                <a:lnTo>
                  <a:pt x="674" y="10550"/>
                </a:lnTo>
                <a:close/>
              </a:path>
            </a:pathLst>
          </a:custGeom>
          <a:solidFill>
            <a:schemeClr val="bg1">
              <a:lumMod val="50000"/>
              <a:alpha val="79999"/>
            </a:schemeClr>
          </a:solidFill>
          <a:ln>
            <a:noFill/>
          </a:ln>
        </p:spPr>
        <p:txBody>
          <a:bodyPr lIns="51422" tIns="25711" rIns="51422" bIns="25711" anchor="ctr"/>
          <a:lstStyle/>
          <a:p>
            <a:pPr algn="ctr">
              <a:lnSpc>
                <a:spcPct val="120000"/>
              </a:lnSpc>
            </a:pPr>
            <a:endParaRPr lang="zh-CN" altLang="en-US">
              <a:cs typeface="+mn-ea"/>
              <a:sym typeface="+mn-lt"/>
            </a:endParaRPr>
          </a:p>
        </p:txBody>
      </p:sp>
      <p:sp>
        <p:nvSpPr>
          <p:cNvPr id="30" name="PA-102294"/>
          <p:cNvSpPr>
            <a:spLocks noChangeArrowheads="1"/>
          </p:cNvSpPr>
          <p:nvPr>
            <p:custDataLst>
              <p:tags r:id="rId3"/>
            </p:custDataLst>
          </p:nvPr>
        </p:nvSpPr>
        <p:spPr bwMode="auto">
          <a:xfrm flipH="1">
            <a:off x="8077200" y="4245999"/>
            <a:ext cx="1619578" cy="98221"/>
          </a:xfrm>
          <a:prstGeom prst="rightArrow">
            <a:avLst>
              <a:gd name="adj1" fmla="val 50000"/>
              <a:gd name="adj2" fmla="val 72224"/>
            </a:avLst>
          </a:prstGeom>
          <a:solidFill>
            <a:schemeClr val="bg1">
              <a:lumMod val="50000"/>
              <a:alpha val="79999"/>
            </a:schemeClr>
          </a:solidFill>
          <a:ln>
            <a:noFill/>
          </a:ln>
        </p:spPr>
        <p:txBody>
          <a:bodyPr lIns="51422" tIns="25711" rIns="51422" bIns="2571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a:solidFill>
                <a:srgbClr val="262626"/>
              </a:solidFill>
              <a:latin typeface="+mn-lt"/>
              <a:ea typeface="+mn-ea"/>
              <a:cs typeface="+mn-ea"/>
              <a:sym typeface="+mn-lt"/>
            </a:endParaRPr>
          </a:p>
        </p:txBody>
      </p:sp>
      <p:sp>
        <p:nvSpPr>
          <p:cNvPr id="31" name="PA-102295"/>
          <p:cNvSpPr>
            <a:spLocks noChangeArrowheads="1"/>
          </p:cNvSpPr>
          <p:nvPr>
            <p:custDataLst>
              <p:tags r:id="rId4"/>
            </p:custDataLst>
          </p:nvPr>
        </p:nvSpPr>
        <p:spPr bwMode="auto">
          <a:xfrm>
            <a:off x="8077200" y="2452775"/>
            <a:ext cx="1619578" cy="98221"/>
          </a:xfrm>
          <a:prstGeom prst="rightArrow">
            <a:avLst>
              <a:gd name="adj1" fmla="val 50000"/>
              <a:gd name="adj2" fmla="val 72224"/>
            </a:avLst>
          </a:prstGeom>
          <a:solidFill>
            <a:schemeClr val="bg1">
              <a:lumMod val="50000"/>
              <a:alpha val="79999"/>
            </a:schemeClr>
          </a:solidFill>
          <a:ln>
            <a:noFill/>
          </a:ln>
        </p:spPr>
        <p:txBody>
          <a:bodyPr lIns="51422" tIns="25711" rIns="51422" bIns="2571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a:solidFill>
                <a:srgbClr val="262626"/>
              </a:solidFill>
              <a:latin typeface="+mn-lt"/>
              <a:ea typeface="+mn-ea"/>
              <a:cs typeface="+mn-ea"/>
              <a:sym typeface="+mn-lt"/>
            </a:endParaRPr>
          </a:p>
        </p:txBody>
      </p:sp>
      <p:sp>
        <p:nvSpPr>
          <p:cNvPr id="32" name="PA-102296"/>
          <p:cNvSpPr>
            <a:spLocks noChangeArrowheads="1"/>
          </p:cNvSpPr>
          <p:nvPr>
            <p:custDataLst>
              <p:tags r:id="rId5"/>
            </p:custDataLst>
          </p:nvPr>
        </p:nvSpPr>
        <p:spPr bwMode="auto">
          <a:xfrm flipH="1">
            <a:off x="3247777" y="4278205"/>
            <a:ext cx="3763855" cy="95614"/>
          </a:xfrm>
          <a:prstGeom prst="rightArrow">
            <a:avLst>
              <a:gd name="adj1" fmla="val 50000"/>
              <a:gd name="adj2" fmla="val 72224"/>
            </a:avLst>
          </a:prstGeom>
          <a:solidFill>
            <a:schemeClr val="bg1">
              <a:lumMod val="50000"/>
              <a:alpha val="79999"/>
            </a:schemeClr>
          </a:solidFill>
          <a:ln>
            <a:noFill/>
          </a:ln>
        </p:spPr>
        <p:txBody>
          <a:bodyPr lIns="51422" tIns="25711" rIns="51422" bIns="2571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a:solidFill>
                <a:srgbClr val="262626"/>
              </a:solidFill>
              <a:latin typeface="+mn-lt"/>
              <a:ea typeface="+mn-ea"/>
              <a:cs typeface="+mn-ea"/>
              <a:sym typeface="+mn-lt"/>
            </a:endParaRPr>
          </a:p>
        </p:txBody>
      </p:sp>
      <p:sp>
        <p:nvSpPr>
          <p:cNvPr id="33" name="PA-102297"/>
          <p:cNvSpPr>
            <a:spLocks noChangeArrowheads="1"/>
          </p:cNvSpPr>
          <p:nvPr>
            <p:custDataLst>
              <p:tags r:id="rId6"/>
            </p:custDataLst>
          </p:nvPr>
        </p:nvSpPr>
        <p:spPr bwMode="auto">
          <a:xfrm>
            <a:off x="5413677" y="2452775"/>
            <a:ext cx="1619578" cy="98221"/>
          </a:xfrm>
          <a:prstGeom prst="rightArrow">
            <a:avLst>
              <a:gd name="adj1" fmla="val 50000"/>
              <a:gd name="adj2" fmla="val 72224"/>
            </a:avLst>
          </a:prstGeom>
          <a:solidFill>
            <a:schemeClr val="bg1">
              <a:lumMod val="50000"/>
              <a:alpha val="79999"/>
            </a:schemeClr>
          </a:solidFill>
          <a:ln>
            <a:noFill/>
          </a:ln>
        </p:spPr>
        <p:txBody>
          <a:bodyPr lIns="51422" tIns="25711" rIns="51422" bIns="2571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a:solidFill>
                <a:srgbClr val="262626"/>
              </a:solidFill>
              <a:latin typeface="+mn-lt"/>
              <a:ea typeface="+mn-ea"/>
              <a:cs typeface="+mn-ea"/>
              <a:sym typeface="+mn-lt"/>
            </a:endParaRPr>
          </a:p>
        </p:txBody>
      </p:sp>
      <p:sp>
        <p:nvSpPr>
          <p:cNvPr id="34" name="PA-102298"/>
          <p:cNvSpPr>
            <a:spLocks noChangeArrowheads="1"/>
          </p:cNvSpPr>
          <p:nvPr>
            <p:custDataLst>
              <p:tags r:id="rId7"/>
            </p:custDataLst>
          </p:nvPr>
        </p:nvSpPr>
        <p:spPr bwMode="auto">
          <a:xfrm>
            <a:off x="4520572" y="2130752"/>
            <a:ext cx="742265" cy="742266"/>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a:solidFill>
                <a:schemeClr val="lt1"/>
              </a:solidFill>
              <a:cs typeface="+mn-ea"/>
              <a:sym typeface="+mn-lt"/>
            </a:endParaRPr>
          </a:p>
        </p:txBody>
      </p:sp>
      <p:sp>
        <p:nvSpPr>
          <p:cNvPr id="36" name="PA-102299"/>
          <p:cNvSpPr>
            <a:spLocks noChangeArrowheads="1"/>
          </p:cNvSpPr>
          <p:nvPr>
            <p:custDataLst>
              <p:tags r:id="rId8"/>
            </p:custDataLst>
          </p:nvPr>
        </p:nvSpPr>
        <p:spPr bwMode="auto">
          <a:xfrm>
            <a:off x="7184095" y="2130753"/>
            <a:ext cx="742265" cy="742265"/>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a:solidFill>
                <a:schemeClr val="lt1"/>
              </a:solidFill>
              <a:cs typeface="+mn-ea"/>
              <a:sym typeface="+mn-lt"/>
            </a:endParaRPr>
          </a:p>
        </p:txBody>
      </p:sp>
      <p:sp>
        <p:nvSpPr>
          <p:cNvPr id="37" name="PA-1022100"/>
          <p:cNvSpPr>
            <a:spLocks noChangeArrowheads="1"/>
          </p:cNvSpPr>
          <p:nvPr>
            <p:custDataLst>
              <p:tags r:id="rId9"/>
            </p:custDataLst>
          </p:nvPr>
        </p:nvSpPr>
        <p:spPr bwMode="auto">
          <a:xfrm>
            <a:off x="7184095" y="3923977"/>
            <a:ext cx="742265" cy="742265"/>
          </a:xfrm>
          <a:prstGeom prst="ellipse">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a:solidFill>
                <a:schemeClr val="lt1"/>
              </a:solidFill>
              <a:cs typeface="+mn-ea"/>
              <a:sym typeface="+mn-lt"/>
            </a:endParaRPr>
          </a:p>
        </p:txBody>
      </p:sp>
      <p:sp>
        <p:nvSpPr>
          <p:cNvPr id="38" name="PA-1022101"/>
          <p:cNvSpPr>
            <a:spLocks noChangeArrowheads="1"/>
          </p:cNvSpPr>
          <p:nvPr>
            <p:custDataLst>
              <p:tags r:id="rId10"/>
            </p:custDataLst>
          </p:nvPr>
        </p:nvSpPr>
        <p:spPr bwMode="auto">
          <a:xfrm>
            <a:off x="9847617" y="2130752"/>
            <a:ext cx="742266" cy="742266"/>
          </a:xfrm>
          <a:prstGeom prst="ellipse">
            <a:avLst/>
          </a:prstGeom>
          <a:solidFill>
            <a:srgbClr val="262626"/>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a:solidFill>
                <a:schemeClr val="lt1"/>
              </a:solidFill>
              <a:cs typeface="+mn-ea"/>
              <a:sym typeface="+mn-lt"/>
            </a:endParaRPr>
          </a:p>
        </p:txBody>
      </p:sp>
      <p:sp>
        <p:nvSpPr>
          <p:cNvPr id="39" name="PA-1022102"/>
          <p:cNvSpPr>
            <a:spLocks noChangeArrowheads="1"/>
          </p:cNvSpPr>
          <p:nvPr>
            <p:custDataLst>
              <p:tags r:id="rId11"/>
            </p:custDataLst>
          </p:nvPr>
        </p:nvSpPr>
        <p:spPr bwMode="auto">
          <a:xfrm>
            <a:off x="9847617" y="3923977"/>
            <a:ext cx="742266" cy="742265"/>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a:solidFill>
                <a:schemeClr val="lt1"/>
              </a:solidFill>
              <a:cs typeface="+mn-ea"/>
              <a:sym typeface="+mn-lt"/>
            </a:endParaRPr>
          </a:p>
        </p:txBody>
      </p:sp>
      <p:sp>
        <p:nvSpPr>
          <p:cNvPr id="40" name="PA-1022103"/>
          <p:cNvSpPr/>
          <p:nvPr>
            <p:custDataLst>
              <p:tags r:id="rId12"/>
            </p:custDataLst>
          </p:nvPr>
        </p:nvSpPr>
        <p:spPr>
          <a:xfrm>
            <a:off x="4028827" y="2972109"/>
            <a:ext cx="1844972" cy="923330"/>
          </a:xfrm>
          <a:prstGeom prst="rect">
            <a:avLst/>
          </a:prstGeom>
        </p:spPr>
        <p:txBody>
          <a:bodyPr wrap="square">
            <a:spAutoFit/>
          </a:bodyPr>
          <a:lstStyle/>
          <a:p>
            <a:pPr algn="just"/>
            <a:r>
              <a:rPr lang="zh-CN" altLang="en-US" dirty="0">
                <a:cs typeface="+mn-ea"/>
                <a:sym typeface="+mn-lt"/>
              </a:rPr>
              <a:t>阴谋颠覆政府、分裂国家、推翻社会主义制度</a:t>
            </a:r>
          </a:p>
        </p:txBody>
      </p:sp>
      <p:sp>
        <p:nvSpPr>
          <p:cNvPr id="42" name="PA-1022104"/>
          <p:cNvSpPr/>
          <p:nvPr>
            <p:custDataLst>
              <p:tags r:id="rId13"/>
            </p:custDataLst>
          </p:nvPr>
        </p:nvSpPr>
        <p:spPr>
          <a:xfrm>
            <a:off x="6668230" y="2972109"/>
            <a:ext cx="1844972" cy="923330"/>
          </a:xfrm>
          <a:prstGeom prst="rect">
            <a:avLst/>
          </a:prstGeom>
        </p:spPr>
        <p:txBody>
          <a:bodyPr wrap="square">
            <a:spAutoFit/>
          </a:bodyPr>
          <a:lstStyle/>
          <a:p>
            <a:pPr algn="just"/>
            <a:r>
              <a:rPr lang="zh-CN" altLang="en-US" dirty="0">
                <a:cs typeface="+mn-ea"/>
                <a:sym typeface="+mn-lt"/>
              </a:rPr>
              <a:t>参加间谍组织或者接受间谍组织及其代理人任务</a:t>
            </a:r>
          </a:p>
        </p:txBody>
      </p:sp>
      <p:sp>
        <p:nvSpPr>
          <p:cNvPr id="44" name="PA-1022105"/>
          <p:cNvSpPr/>
          <p:nvPr>
            <p:custDataLst>
              <p:tags r:id="rId14"/>
            </p:custDataLst>
          </p:nvPr>
        </p:nvSpPr>
        <p:spPr>
          <a:xfrm>
            <a:off x="9355874" y="2972109"/>
            <a:ext cx="1844972" cy="923330"/>
          </a:xfrm>
          <a:prstGeom prst="rect">
            <a:avLst/>
          </a:prstGeom>
        </p:spPr>
        <p:txBody>
          <a:bodyPr wrap="square">
            <a:spAutoFit/>
          </a:bodyPr>
          <a:lstStyle/>
          <a:p>
            <a:pPr algn="just"/>
            <a:r>
              <a:rPr lang="zh-CN" altLang="en-US" dirty="0">
                <a:cs typeface="+mn-ea"/>
                <a:sym typeface="+mn-lt"/>
              </a:rPr>
              <a:t>窃取、刺探、收买、非法提供国家秘密</a:t>
            </a:r>
          </a:p>
        </p:txBody>
      </p:sp>
      <p:sp>
        <p:nvSpPr>
          <p:cNvPr id="48" name="PA-1022106"/>
          <p:cNvSpPr/>
          <p:nvPr>
            <p:custDataLst>
              <p:tags r:id="rId15"/>
            </p:custDataLst>
          </p:nvPr>
        </p:nvSpPr>
        <p:spPr>
          <a:xfrm>
            <a:off x="6547972" y="4821418"/>
            <a:ext cx="2024528" cy="646331"/>
          </a:xfrm>
          <a:prstGeom prst="rect">
            <a:avLst/>
          </a:prstGeom>
        </p:spPr>
        <p:txBody>
          <a:bodyPr wrap="square">
            <a:spAutoFit/>
          </a:bodyPr>
          <a:lstStyle/>
          <a:p>
            <a:pPr algn="ctr"/>
            <a:r>
              <a:rPr lang="zh-CN" altLang="en-US" dirty="0">
                <a:cs typeface="+mn-ea"/>
                <a:sym typeface="+mn-lt"/>
              </a:rPr>
              <a:t>进行危害国家安全的其他破坏活动</a:t>
            </a:r>
          </a:p>
        </p:txBody>
      </p:sp>
      <p:sp>
        <p:nvSpPr>
          <p:cNvPr id="50" name="PA-1022107"/>
          <p:cNvSpPr/>
          <p:nvPr>
            <p:custDataLst>
              <p:tags r:id="rId16"/>
            </p:custDataLst>
          </p:nvPr>
        </p:nvSpPr>
        <p:spPr>
          <a:xfrm>
            <a:off x="9235616" y="4821418"/>
            <a:ext cx="2024528" cy="646331"/>
          </a:xfrm>
          <a:prstGeom prst="rect">
            <a:avLst/>
          </a:prstGeom>
        </p:spPr>
        <p:txBody>
          <a:bodyPr wrap="square">
            <a:spAutoFit/>
          </a:bodyPr>
          <a:lstStyle/>
          <a:p>
            <a:pPr algn="ctr"/>
            <a:r>
              <a:rPr lang="zh-CN" altLang="en-US" dirty="0">
                <a:cs typeface="+mn-ea"/>
                <a:sym typeface="+mn-lt"/>
              </a:rPr>
              <a:t>策动、勾引、收买国家工作人员叛变</a:t>
            </a:r>
          </a:p>
        </p:txBody>
      </p:sp>
      <p:sp>
        <p:nvSpPr>
          <p:cNvPr id="52" name="PA-1022108"/>
          <p:cNvSpPr/>
          <p:nvPr>
            <p:custDataLst>
              <p:tags r:id="rId17"/>
            </p:custDataLst>
          </p:nvPr>
        </p:nvSpPr>
        <p:spPr>
          <a:xfrm>
            <a:off x="4693035" y="2282652"/>
            <a:ext cx="397339" cy="497893"/>
          </a:xfrm>
          <a:prstGeom prst="rect">
            <a:avLst/>
          </a:prstGeom>
        </p:spPr>
        <p:txBody>
          <a:bodyPr wrap="square">
            <a:spAutoFit/>
          </a:bodyPr>
          <a:lstStyle/>
          <a:p>
            <a:pPr algn="ctr">
              <a:lnSpc>
                <a:spcPct val="120000"/>
              </a:lnSpc>
            </a:pPr>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sp>
        <p:nvSpPr>
          <p:cNvPr id="53" name="PA-1022109"/>
          <p:cNvSpPr/>
          <p:nvPr>
            <p:custDataLst>
              <p:tags r:id="rId18"/>
            </p:custDataLst>
          </p:nvPr>
        </p:nvSpPr>
        <p:spPr>
          <a:xfrm>
            <a:off x="7356558" y="2282652"/>
            <a:ext cx="397339" cy="497893"/>
          </a:xfrm>
          <a:prstGeom prst="rect">
            <a:avLst/>
          </a:prstGeom>
        </p:spPr>
        <p:txBody>
          <a:bodyPr wrap="square">
            <a:spAutoFit/>
          </a:bodyPr>
          <a:lstStyle/>
          <a:p>
            <a:pPr algn="ctr">
              <a:lnSpc>
                <a:spcPct val="120000"/>
              </a:lnSpc>
            </a:pP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sp>
        <p:nvSpPr>
          <p:cNvPr id="54" name="PA-1022110"/>
          <p:cNvSpPr/>
          <p:nvPr>
            <p:custDataLst>
              <p:tags r:id="rId19"/>
            </p:custDataLst>
          </p:nvPr>
        </p:nvSpPr>
        <p:spPr>
          <a:xfrm>
            <a:off x="10020081" y="2282652"/>
            <a:ext cx="397339" cy="497893"/>
          </a:xfrm>
          <a:prstGeom prst="rect">
            <a:avLst/>
          </a:prstGeom>
          <a:effectLst/>
        </p:spPr>
        <p:txBody>
          <a:bodyPr wrap="square">
            <a:spAutoFit/>
          </a:bodyPr>
          <a:lstStyle/>
          <a:p>
            <a:pPr algn="ctr">
              <a:lnSpc>
                <a:spcPct val="120000"/>
              </a:lnSpc>
            </a:pPr>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sp>
        <p:nvSpPr>
          <p:cNvPr id="56" name="PA-1022111"/>
          <p:cNvSpPr/>
          <p:nvPr>
            <p:custDataLst>
              <p:tags r:id="rId20"/>
            </p:custDataLst>
          </p:nvPr>
        </p:nvSpPr>
        <p:spPr>
          <a:xfrm>
            <a:off x="7356558" y="4075876"/>
            <a:ext cx="397339" cy="497893"/>
          </a:xfrm>
          <a:prstGeom prst="rect">
            <a:avLst/>
          </a:prstGeom>
        </p:spPr>
        <p:txBody>
          <a:bodyPr wrap="square">
            <a:spAutoFit/>
          </a:bodyPr>
          <a:lstStyle/>
          <a:p>
            <a:pPr algn="ctr">
              <a:lnSpc>
                <a:spcPct val="120000"/>
              </a:lnSpc>
            </a:pPr>
            <a:r>
              <a:rPr lang="en-US" altLang="zh-CN" sz="2400" b="1" dirty="0">
                <a:solidFill>
                  <a:schemeClr val="bg1"/>
                </a:solidFill>
                <a:cs typeface="+mn-ea"/>
                <a:sym typeface="+mn-lt"/>
              </a:rPr>
              <a:t>5</a:t>
            </a:r>
            <a:endParaRPr lang="zh-CN" altLang="en-US" sz="2400" b="1" dirty="0">
              <a:solidFill>
                <a:schemeClr val="bg1"/>
              </a:solidFill>
              <a:cs typeface="+mn-ea"/>
              <a:sym typeface="+mn-lt"/>
            </a:endParaRPr>
          </a:p>
        </p:txBody>
      </p:sp>
      <p:sp>
        <p:nvSpPr>
          <p:cNvPr id="57" name="PA-1022112"/>
          <p:cNvSpPr/>
          <p:nvPr>
            <p:custDataLst>
              <p:tags r:id="rId21"/>
            </p:custDataLst>
          </p:nvPr>
        </p:nvSpPr>
        <p:spPr>
          <a:xfrm>
            <a:off x="10020081" y="4075876"/>
            <a:ext cx="397339" cy="497893"/>
          </a:xfrm>
          <a:prstGeom prst="rect">
            <a:avLst/>
          </a:prstGeom>
        </p:spPr>
        <p:txBody>
          <a:bodyPr wrap="square">
            <a:spAutoFit/>
          </a:bodyPr>
          <a:lstStyle/>
          <a:p>
            <a:pPr algn="ctr">
              <a:lnSpc>
                <a:spcPct val="120000"/>
              </a:lnSpc>
            </a:pPr>
            <a:r>
              <a:rPr lang="en-US" altLang="zh-CN" sz="2400" b="1" dirty="0">
                <a:solidFill>
                  <a:schemeClr val="bg1"/>
                </a:solidFill>
                <a:cs typeface="+mn-ea"/>
                <a:sym typeface="+mn-lt"/>
              </a:rPr>
              <a:t>4</a:t>
            </a:r>
            <a:endParaRPr lang="zh-CN" altLang="en-US" sz="2400" b="1" dirty="0">
              <a:solidFill>
                <a:schemeClr val="bg1"/>
              </a:solidFill>
              <a:cs typeface="+mn-ea"/>
              <a:sym typeface="+mn-lt"/>
            </a:endParaRPr>
          </a:p>
        </p:txBody>
      </p:sp>
      <p:sp>
        <p:nvSpPr>
          <p:cNvPr id="2" name="PA-1022113"/>
          <p:cNvSpPr txBox="1"/>
          <p:nvPr>
            <p:custDataLst>
              <p:tags r:id="rId22"/>
            </p:custDataLst>
          </p:nvPr>
        </p:nvSpPr>
        <p:spPr>
          <a:xfrm>
            <a:off x="805077" y="4295109"/>
            <a:ext cx="2367280" cy="1323439"/>
          </a:xfrm>
          <a:prstGeom prst="rect">
            <a:avLst/>
          </a:prstGeom>
          <a:noFill/>
        </p:spPr>
        <p:txBody>
          <a:bodyPr wrap="square" rtlCol="0">
            <a:spAutoFit/>
          </a:bodyPr>
          <a:lstStyle/>
          <a:p>
            <a:r>
              <a:rPr lang="zh-CN" altLang="en-US" sz="4000" dirty="0">
                <a:solidFill>
                  <a:srgbClr val="C00000"/>
                </a:solidFill>
                <a:cs typeface="+mn-ea"/>
                <a:sym typeface="+mn-lt"/>
              </a:rPr>
              <a:t>危害国家安全行为</a:t>
            </a:r>
          </a:p>
        </p:txBody>
      </p:sp>
      <p:pic>
        <p:nvPicPr>
          <p:cNvPr id="59" name="PA-1022114" descr="图片包含 音乐, 黄铜制品&#10;&#10;描述已自动生成"/>
          <p:cNvPicPr>
            <a:picLocks noChangeAspect="1"/>
          </p:cNvPicPr>
          <p:nvPr>
            <p:custDataLst>
              <p:tags r:id="rId23"/>
            </p:custDataLst>
          </p:nvPr>
        </p:nvPicPr>
        <p:blipFill>
          <a:blip r:embed="rId27" cstate="screen"/>
          <a:stretch>
            <a:fillRect/>
          </a:stretch>
        </p:blipFill>
        <p:spPr>
          <a:xfrm>
            <a:off x="132080" y="1563391"/>
            <a:ext cx="3937742" cy="27808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80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250" fill="hold"/>
                                        <p:tgtEl>
                                          <p:spTgt spid="52"/>
                                        </p:tgtEl>
                                        <p:attrNameLst>
                                          <p:attrName>ppt_w</p:attrName>
                                        </p:attrNameLst>
                                      </p:cBhvr>
                                      <p:tavLst>
                                        <p:tav tm="0">
                                          <p:val>
                                            <p:fltVal val="0"/>
                                          </p:val>
                                        </p:tav>
                                        <p:tav tm="100000">
                                          <p:val>
                                            <p:strVal val="#ppt_w"/>
                                          </p:val>
                                        </p:tav>
                                      </p:tavLst>
                                    </p:anim>
                                    <p:anim calcmode="lin" valueType="num">
                                      <p:cBhvr>
                                        <p:cTn id="34" dur="250" fill="hold"/>
                                        <p:tgtEl>
                                          <p:spTgt spid="52"/>
                                        </p:tgtEl>
                                        <p:attrNameLst>
                                          <p:attrName>ppt_h</p:attrName>
                                        </p:attrNameLst>
                                      </p:cBhvr>
                                      <p:tavLst>
                                        <p:tav tm="0">
                                          <p:val>
                                            <p:fltVal val="0"/>
                                          </p:val>
                                        </p:tav>
                                        <p:tav tm="100000">
                                          <p:val>
                                            <p:strVal val="#ppt_h"/>
                                          </p:val>
                                        </p:tav>
                                      </p:tavLst>
                                    </p:anim>
                                    <p:animEffect transition="in" filter="fade">
                                      <p:cBhvr>
                                        <p:cTn id="35" dur="250"/>
                                        <p:tgtEl>
                                          <p:spTgt spid="52"/>
                                        </p:tgtEl>
                                      </p:cBhvr>
                                    </p:animEffect>
                                  </p:childTnLst>
                                </p:cTn>
                              </p:par>
                            </p:childTnLst>
                          </p:cTn>
                        </p:par>
                        <p:par>
                          <p:cTn id="36" fill="hold">
                            <p:stCondLst>
                              <p:cond delay="10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40"/>
                                        </p:tgtEl>
                                        <p:attrNameLst>
                                          <p:attrName>style.visibility</p:attrName>
                                        </p:attrNameLst>
                                      </p:cBhvr>
                                      <p:to>
                                        <p:strVal val="visible"/>
                                      </p:to>
                                    </p:set>
                                    <p:anim calcmode="lin" valueType="num">
                                      <p:cBhvr>
                                        <p:cTn id="39" dur="250" fill="hold"/>
                                        <p:tgtEl>
                                          <p:spTgt spid="40"/>
                                        </p:tgtEl>
                                        <p:attrNameLst>
                                          <p:attrName>ppt_w</p:attrName>
                                        </p:attrNameLst>
                                      </p:cBhvr>
                                      <p:tavLst>
                                        <p:tav tm="0">
                                          <p:val>
                                            <p:fltVal val="0"/>
                                          </p:val>
                                        </p:tav>
                                        <p:tav tm="100000">
                                          <p:val>
                                            <p:strVal val="#ppt_w"/>
                                          </p:val>
                                        </p:tav>
                                      </p:tavLst>
                                    </p:anim>
                                    <p:anim calcmode="lin" valueType="num">
                                      <p:cBhvr>
                                        <p:cTn id="40" dur="250" fill="hold"/>
                                        <p:tgtEl>
                                          <p:spTgt spid="40"/>
                                        </p:tgtEl>
                                        <p:attrNameLst>
                                          <p:attrName>ppt_h</p:attrName>
                                        </p:attrNameLst>
                                      </p:cBhvr>
                                      <p:tavLst>
                                        <p:tav tm="0">
                                          <p:val>
                                            <p:fltVal val="0"/>
                                          </p:val>
                                        </p:tav>
                                        <p:tav tm="100000">
                                          <p:val>
                                            <p:strVal val="#ppt_h"/>
                                          </p:val>
                                        </p:tav>
                                      </p:tavLst>
                                    </p:anim>
                                    <p:animEffect transition="in" filter="fade">
                                      <p:cBhvr>
                                        <p:cTn id="41" dur="250"/>
                                        <p:tgtEl>
                                          <p:spTgt spid="40"/>
                                        </p:tgtEl>
                                      </p:cBhvr>
                                    </p:animEffect>
                                  </p:childTnLst>
                                </p:cTn>
                              </p:par>
                            </p:childTnLst>
                          </p:cTn>
                        </p:par>
                        <p:par>
                          <p:cTn id="42" fill="hold">
                            <p:stCondLst>
                              <p:cond delay="2275"/>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2775"/>
                            </p:stCondLst>
                            <p:childTnLst>
                              <p:par>
                                <p:cTn id="47" presetID="53" presetClass="entr" presetSubtype="16"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250" fill="hold"/>
                                        <p:tgtEl>
                                          <p:spTgt spid="53"/>
                                        </p:tgtEl>
                                        <p:attrNameLst>
                                          <p:attrName>ppt_w</p:attrName>
                                        </p:attrNameLst>
                                      </p:cBhvr>
                                      <p:tavLst>
                                        <p:tav tm="0">
                                          <p:val>
                                            <p:fltVal val="0"/>
                                          </p:val>
                                        </p:tav>
                                        <p:tav tm="100000">
                                          <p:val>
                                            <p:strVal val="#ppt_w"/>
                                          </p:val>
                                        </p:tav>
                                      </p:tavLst>
                                    </p:anim>
                                    <p:anim calcmode="lin" valueType="num">
                                      <p:cBhvr>
                                        <p:cTn id="50" dur="250" fill="hold"/>
                                        <p:tgtEl>
                                          <p:spTgt spid="53"/>
                                        </p:tgtEl>
                                        <p:attrNameLst>
                                          <p:attrName>ppt_h</p:attrName>
                                        </p:attrNameLst>
                                      </p:cBhvr>
                                      <p:tavLst>
                                        <p:tav tm="0">
                                          <p:val>
                                            <p:fltVal val="0"/>
                                          </p:val>
                                        </p:tav>
                                        <p:tav tm="100000">
                                          <p:val>
                                            <p:strVal val="#ppt_h"/>
                                          </p:val>
                                        </p:tav>
                                      </p:tavLst>
                                    </p:anim>
                                    <p:animEffect transition="in" filter="fade">
                                      <p:cBhvr>
                                        <p:cTn id="51" dur="250"/>
                                        <p:tgtEl>
                                          <p:spTgt spid="53"/>
                                        </p:tgtEl>
                                      </p:cBhvr>
                                    </p:animEffect>
                                  </p:childTnLst>
                                </p:cTn>
                              </p:par>
                            </p:childTnLst>
                          </p:cTn>
                        </p:par>
                        <p:par>
                          <p:cTn id="52" fill="hold">
                            <p:stCondLst>
                              <p:cond delay="3275"/>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42"/>
                                        </p:tgtEl>
                                        <p:attrNameLst>
                                          <p:attrName>style.visibility</p:attrName>
                                        </p:attrNameLst>
                                      </p:cBhvr>
                                      <p:to>
                                        <p:strVal val="visible"/>
                                      </p:to>
                                    </p:set>
                                    <p:anim calcmode="lin" valueType="num">
                                      <p:cBhvr>
                                        <p:cTn id="55" dur="250" fill="hold"/>
                                        <p:tgtEl>
                                          <p:spTgt spid="42"/>
                                        </p:tgtEl>
                                        <p:attrNameLst>
                                          <p:attrName>ppt_w</p:attrName>
                                        </p:attrNameLst>
                                      </p:cBhvr>
                                      <p:tavLst>
                                        <p:tav tm="0">
                                          <p:val>
                                            <p:fltVal val="0"/>
                                          </p:val>
                                        </p:tav>
                                        <p:tav tm="100000">
                                          <p:val>
                                            <p:strVal val="#ppt_w"/>
                                          </p:val>
                                        </p:tav>
                                      </p:tavLst>
                                    </p:anim>
                                    <p:anim calcmode="lin" valueType="num">
                                      <p:cBhvr>
                                        <p:cTn id="56" dur="250" fill="hold"/>
                                        <p:tgtEl>
                                          <p:spTgt spid="42"/>
                                        </p:tgtEl>
                                        <p:attrNameLst>
                                          <p:attrName>ppt_h</p:attrName>
                                        </p:attrNameLst>
                                      </p:cBhvr>
                                      <p:tavLst>
                                        <p:tav tm="0">
                                          <p:val>
                                            <p:fltVal val="0"/>
                                          </p:val>
                                        </p:tav>
                                        <p:tav tm="100000">
                                          <p:val>
                                            <p:strVal val="#ppt_h"/>
                                          </p:val>
                                        </p:tav>
                                      </p:tavLst>
                                    </p:anim>
                                    <p:animEffect transition="in" filter="fade">
                                      <p:cBhvr>
                                        <p:cTn id="57" dur="250"/>
                                        <p:tgtEl>
                                          <p:spTgt spid="42"/>
                                        </p:tgtEl>
                                      </p:cBhvr>
                                    </p:animEffect>
                                  </p:childTnLst>
                                </p:cTn>
                              </p:par>
                            </p:childTnLst>
                          </p:cTn>
                        </p:par>
                        <p:par>
                          <p:cTn id="58" fill="hold">
                            <p:stCondLst>
                              <p:cond delay="3774"/>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4274"/>
                            </p:stCondLst>
                            <p:childTnLst>
                              <p:par>
                                <p:cTn id="63" presetID="53" presetClass="entr" presetSubtype="16"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p:cTn id="65" dur="250" fill="hold"/>
                                        <p:tgtEl>
                                          <p:spTgt spid="54"/>
                                        </p:tgtEl>
                                        <p:attrNameLst>
                                          <p:attrName>ppt_w</p:attrName>
                                        </p:attrNameLst>
                                      </p:cBhvr>
                                      <p:tavLst>
                                        <p:tav tm="0">
                                          <p:val>
                                            <p:fltVal val="0"/>
                                          </p:val>
                                        </p:tav>
                                        <p:tav tm="100000">
                                          <p:val>
                                            <p:strVal val="#ppt_w"/>
                                          </p:val>
                                        </p:tav>
                                      </p:tavLst>
                                    </p:anim>
                                    <p:anim calcmode="lin" valueType="num">
                                      <p:cBhvr>
                                        <p:cTn id="66" dur="250" fill="hold"/>
                                        <p:tgtEl>
                                          <p:spTgt spid="54"/>
                                        </p:tgtEl>
                                        <p:attrNameLst>
                                          <p:attrName>ppt_h</p:attrName>
                                        </p:attrNameLst>
                                      </p:cBhvr>
                                      <p:tavLst>
                                        <p:tav tm="0">
                                          <p:val>
                                            <p:fltVal val="0"/>
                                          </p:val>
                                        </p:tav>
                                        <p:tav tm="100000">
                                          <p:val>
                                            <p:strVal val="#ppt_h"/>
                                          </p:val>
                                        </p:tav>
                                      </p:tavLst>
                                    </p:anim>
                                    <p:animEffect transition="in" filter="fade">
                                      <p:cBhvr>
                                        <p:cTn id="67" dur="250"/>
                                        <p:tgtEl>
                                          <p:spTgt spid="54"/>
                                        </p:tgtEl>
                                      </p:cBhvr>
                                    </p:animEffect>
                                  </p:childTnLst>
                                </p:cTn>
                              </p:par>
                            </p:childTnLst>
                          </p:cTn>
                        </p:par>
                        <p:par>
                          <p:cTn id="68" fill="hold">
                            <p:stCondLst>
                              <p:cond delay="4774"/>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44"/>
                                        </p:tgtEl>
                                        <p:attrNameLst>
                                          <p:attrName>style.visibility</p:attrName>
                                        </p:attrNameLst>
                                      </p:cBhvr>
                                      <p:to>
                                        <p:strVal val="visible"/>
                                      </p:to>
                                    </p:set>
                                    <p:anim calcmode="lin" valueType="num">
                                      <p:cBhvr>
                                        <p:cTn id="71" dur="250" fill="hold"/>
                                        <p:tgtEl>
                                          <p:spTgt spid="44"/>
                                        </p:tgtEl>
                                        <p:attrNameLst>
                                          <p:attrName>ppt_w</p:attrName>
                                        </p:attrNameLst>
                                      </p:cBhvr>
                                      <p:tavLst>
                                        <p:tav tm="0">
                                          <p:val>
                                            <p:fltVal val="0"/>
                                          </p:val>
                                        </p:tav>
                                        <p:tav tm="100000">
                                          <p:val>
                                            <p:strVal val="#ppt_w"/>
                                          </p:val>
                                        </p:tav>
                                      </p:tavLst>
                                    </p:anim>
                                    <p:anim calcmode="lin" valueType="num">
                                      <p:cBhvr>
                                        <p:cTn id="72" dur="250" fill="hold"/>
                                        <p:tgtEl>
                                          <p:spTgt spid="44"/>
                                        </p:tgtEl>
                                        <p:attrNameLst>
                                          <p:attrName>ppt_h</p:attrName>
                                        </p:attrNameLst>
                                      </p:cBhvr>
                                      <p:tavLst>
                                        <p:tav tm="0">
                                          <p:val>
                                            <p:fltVal val="0"/>
                                          </p:val>
                                        </p:tav>
                                        <p:tav tm="100000">
                                          <p:val>
                                            <p:strVal val="#ppt_h"/>
                                          </p:val>
                                        </p:tav>
                                      </p:tavLst>
                                    </p:anim>
                                    <p:animEffect transition="in" filter="fade">
                                      <p:cBhvr>
                                        <p:cTn id="73" dur="250"/>
                                        <p:tgtEl>
                                          <p:spTgt spid="44"/>
                                        </p:tgtEl>
                                      </p:cBhvr>
                                    </p:animEffect>
                                  </p:childTnLst>
                                </p:cTn>
                              </p:par>
                            </p:childTnLst>
                          </p:cTn>
                        </p:par>
                        <p:par>
                          <p:cTn id="74" fill="hold">
                            <p:stCondLst>
                              <p:cond delay="5175"/>
                            </p:stCondLst>
                            <p:childTnLst>
                              <p:par>
                                <p:cTn id="75" presetID="22" presetClass="entr" presetSubtype="1"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up)">
                                      <p:cBhvr>
                                        <p:cTn id="77" dur="500"/>
                                        <p:tgtEl>
                                          <p:spTgt spid="29"/>
                                        </p:tgtEl>
                                      </p:cBhvr>
                                    </p:animEffect>
                                  </p:childTnLst>
                                </p:cTn>
                              </p:par>
                            </p:childTnLst>
                          </p:cTn>
                        </p:par>
                        <p:par>
                          <p:cTn id="78" fill="hold">
                            <p:stCondLst>
                              <p:cond delay="5675"/>
                            </p:stCondLst>
                            <p:childTnLst>
                              <p:par>
                                <p:cTn id="79" presetID="53" presetClass="entr" presetSubtype="16"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250" fill="hold"/>
                                        <p:tgtEl>
                                          <p:spTgt spid="57"/>
                                        </p:tgtEl>
                                        <p:attrNameLst>
                                          <p:attrName>ppt_w</p:attrName>
                                        </p:attrNameLst>
                                      </p:cBhvr>
                                      <p:tavLst>
                                        <p:tav tm="0">
                                          <p:val>
                                            <p:fltVal val="0"/>
                                          </p:val>
                                        </p:tav>
                                        <p:tav tm="100000">
                                          <p:val>
                                            <p:strVal val="#ppt_w"/>
                                          </p:val>
                                        </p:tav>
                                      </p:tavLst>
                                    </p:anim>
                                    <p:anim calcmode="lin" valueType="num">
                                      <p:cBhvr>
                                        <p:cTn id="82" dur="250" fill="hold"/>
                                        <p:tgtEl>
                                          <p:spTgt spid="57"/>
                                        </p:tgtEl>
                                        <p:attrNameLst>
                                          <p:attrName>ppt_h</p:attrName>
                                        </p:attrNameLst>
                                      </p:cBhvr>
                                      <p:tavLst>
                                        <p:tav tm="0">
                                          <p:val>
                                            <p:fltVal val="0"/>
                                          </p:val>
                                        </p:tav>
                                        <p:tav tm="100000">
                                          <p:val>
                                            <p:strVal val="#ppt_h"/>
                                          </p:val>
                                        </p:tav>
                                      </p:tavLst>
                                    </p:anim>
                                    <p:animEffect transition="in" filter="fade">
                                      <p:cBhvr>
                                        <p:cTn id="83" dur="250"/>
                                        <p:tgtEl>
                                          <p:spTgt spid="57"/>
                                        </p:tgtEl>
                                      </p:cBhvr>
                                    </p:animEffect>
                                  </p:childTnLst>
                                </p:cTn>
                              </p:par>
                            </p:childTnLst>
                          </p:cTn>
                        </p:par>
                        <p:par>
                          <p:cTn id="84" fill="hold">
                            <p:stCondLst>
                              <p:cond delay="6175"/>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50"/>
                                        </p:tgtEl>
                                        <p:attrNameLst>
                                          <p:attrName>style.visibility</p:attrName>
                                        </p:attrNameLst>
                                      </p:cBhvr>
                                      <p:to>
                                        <p:strVal val="visible"/>
                                      </p:to>
                                    </p:set>
                                    <p:anim calcmode="lin" valueType="num">
                                      <p:cBhvr>
                                        <p:cTn id="87" dur="250" fill="hold"/>
                                        <p:tgtEl>
                                          <p:spTgt spid="50"/>
                                        </p:tgtEl>
                                        <p:attrNameLst>
                                          <p:attrName>ppt_w</p:attrName>
                                        </p:attrNameLst>
                                      </p:cBhvr>
                                      <p:tavLst>
                                        <p:tav tm="0">
                                          <p:val>
                                            <p:fltVal val="0"/>
                                          </p:val>
                                        </p:tav>
                                        <p:tav tm="100000">
                                          <p:val>
                                            <p:strVal val="#ppt_w"/>
                                          </p:val>
                                        </p:tav>
                                      </p:tavLst>
                                    </p:anim>
                                    <p:anim calcmode="lin" valueType="num">
                                      <p:cBhvr>
                                        <p:cTn id="88" dur="250" fill="hold"/>
                                        <p:tgtEl>
                                          <p:spTgt spid="50"/>
                                        </p:tgtEl>
                                        <p:attrNameLst>
                                          <p:attrName>ppt_h</p:attrName>
                                        </p:attrNameLst>
                                      </p:cBhvr>
                                      <p:tavLst>
                                        <p:tav tm="0">
                                          <p:val>
                                            <p:fltVal val="0"/>
                                          </p:val>
                                        </p:tav>
                                        <p:tav tm="100000">
                                          <p:val>
                                            <p:strVal val="#ppt_h"/>
                                          </p:val>
                                        </p:tav>
                                      </p:tavLst>
                                    </p:anim>
                                    <p:animEffect transition="in" filter="fade">
                                      <p:cBhvr>
                                        <p:cTn id="89" dur="250"/>
                                        <p:tgtEl>
                                          <p:spTgt spid="50"/>
                                        </p:tgtEl>
                                      </p:cBhvr>
                                    </p:animEffect>
                                  </p:childTnLst>
                                </p:cTn>
                              </p:par>
                            </p:childTnLst>
                          </p:cTn>
                        </p:par>
                        <p:par>
                          <p:cTn id="90" fill="hold">
                            <p:stCondLst>
                              <p:cond delay="6550"/>
                            </p:stCondLst>
                            <p:childTnLst>
                              <p:par>
                                <p:cTn id="91" presetID="22" presetClass="entr" presetSubtype="2"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right)">
                                      <p:cBhvr>
                                        <p:cTn id="93" dur="500"/>
                                        <p:tgtEl>
                                          <p:spTgt spid="30"/>
                                        </p:tgtEl>
                                      </p:cBhvr>
                                    </p:animEffect>
                                  </p:childTnLst>
                                </p:cTn>
                              </p:par>
                            </p:childTnLst>
                          </p:cTn>
                        </p:par>
                        <p:par>
                          <p:cTn id="94" fill="hold">
                            <p:stCondLst>
                              <p:cond delay="7050"/>
                            </p:stCondLst>
                            <p:childTnLst>
                              <p:par>
                                <p:cTn id="95" presetID="53" presetClass="entr" presetSubtype="16"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250" fill="hold"/>
                                        <p:tgtEl>
                                          <p:spTgt spid="56"/>
                                        </p:tgtEl>
                                        <p:attrNameLst>
                                          <p:attrName>ppt_w</p:attrName>
                                        </p:attrNameLst>
                                      </p:cBhvr>
                                      <p:tavLst>
                                        <p:tav tm="0">
                                          <p:val>
                                            <p:fltVal val="0"/>
                                          </p:val>
                                        </p:tav>
                                        <p:tav tm="100000">
                                          <p:val>
                                            <p:strVal val="#ppt_w"/>
                                          </p:val>
                                        </p:tav>
                                      </p:tavLst>
                                    </p:anim>
                                    <p:anim calcmode="lin" valueType="num">
                                      <p:cBhvr>
                                        <p:cTn id="98" dur="250" fill="hold"/>
                                        <p:tgtEl>
                                          <p:spTgt spid="56"/>
                                        </p:tgtEl>
                                        <p:attrNameLst>
                                          <p:attrName>ppt_h</p:attrName>
                                        </p:attrNameLst>
                                      </p:cBhvr>
                                      <p:tavLst>
                                        <p:tav tm="0">
                                          <p:val>
                                            <p:fltVal val="0"/>
                                          </p:val>
                                        </p:tav>
                                        <p:tav tm="100000">
                                          <p:val>
                                            <p:strVal val="#ppt_h"/>
                                          </p:val>
                                        </p:tav>
                                      </p:tavLst>
                                    </p:anim>
                                    <p:animEffect transition="in" filter="fade">
                                      <p:cBhvr>
                                        <p:cTn id="99" dur="250"/>
                                        <p:tgtEl>
                                          <p:spTgt spid="56"/>
                                        </p:tgtEl>
                                      </p:cBhvr>
                                    </p:animEffect>
                                  </p:childTnLst>
                                </p:cTn>
                              </p:par>
                            </p:childTnLst>
                          </p:cTn>
                        </p:par>
                        <p:par>
                          <p:cTn id="100" fill="hold">
                            <p:stCondLst>
                              <p:cond delay="7550"/>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48"/>
                                        </p:tgtEl>
                                        <p:attrNameLst>
                                          <p:attrName>style.visibility</p:attrName>
                                        </p:attrNameLst>
                                      </p:cBhvr>
                                      <p:to>
                                        <p:strVal val="visible"/>
                                      </p:to>
                                    </p:set>
                                    <p:anim calcmode="lin" valueType="num">
                                      <p:cBhvr>
                                        <p:cTn id="103" dur="250" fill="hold"/>
                                        <p:tgtEl>
                                          <p:spTgt spid="48"/>
                                        </p:tgtEl>
                                        <p:attrNameLst>
                                          <p:attrName>ppt_w</p:attrName>
                                        </p:attrNameLst>
                                      </p:cBhvr>
                                      <p:tavLst>
                                        <p:tav tm="0">
                                          <p:val>
                                            <p:fltVal val="0"/>
                                          </p:val>
                                        </p:tav>
                                        <p:tav tm="100000">
                                          <p:val>
                                            <p:strVal val="#ppt_w"/>
                                          </p:val>
                                        </p:tav>
                                      </p:tavLst>
                                    </p:anim>
                                    <p:anim calcmode="lin" valueType="num">
                                      <p:cBhvr>
                                        <p:cTn id="104" dur="250" fill="hold"/>
                                        <p:tgtEl>
                                          <p:spTgt spid="48"/>
                                        </p:tgtEl>
                                        <p:attrNameLst>
                                          <p:attrName>ppt_h</p:attrName>
                                        </p:attrNameLst>
                                      </p:cBhvr>
                                      <p:tavLst>
                                        <p:tav tm="0">
                                          <p:val>
                                            <p:fltVal val="0"/>
                                          </p:val>
                                        </p:tav>
                                        <p:tav tm="100000">
                                          <p:val>
                                            <p:strVal val="#ppt_h"/>
                                          </p:val>
                                        </p:tav>
                                      </p:tavLst>
                                    </p:anim>
                                    <p:animEffect transition="in" filter="fade">
                                      <p:cBhvr>
                                        <p:cTn id="105" dur="250"/>
                                        <p:tgtEl>
                                          <p:spTgt spid="48"/>
                                        </p:tgtEl>
                                      </p:cBhvr>
                                    </p:animEffect>
                                  </p:childTnLst>
                                </p:cTn>
                              </p:par>
                            </p:childTnLst>
                          </p:cTn>
                        </p:par>
                        <p:par>
                          <p:cTn id="106" fill="hold">
                            <p:stCondLst>
                              <p:cond delay="7899"/>
                            </p:stCondLst>
                            <p:childTnLst>
                              <p:par>
                                <p:cTn id="107" presetID="22" presetClass="entr" presetSubtype="2"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right)">
                                      <p:cBhvr>
                                        <p:cTn id="10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p:bldP spid="42" grpId="0"/>
      <p:bldP spid="44" grpId="0"/>
      <p:bldP spid="48" grpId="0"/>
      <p:bldP spid="50" grpId="0"/>
      <p:bldP spid="52" grpId="0"/>
      <p:bldP spid="53" grpId="0"/>
      <p:bldP spid="54"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15"/>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15"/>
                  <a:stretch>
                    <a:fillRect/>
                  </a:stretch>
                </a:blipFill>
                <a:effectLst>
                  <a:outerShdw blurRad="38100" dist="38100" dir="2700000" algn="tl">
                    <a:srgbClr val="000000">
                      <a:alpha val="43137"/>
                    </a:srgbClr>
                  </a:outerShdw>
                </a:effectLst>
                <a:cs typeface="+mn-ea"/>
                <a:sym typeface="+mn-lt"/>
              </a:rPr>
              <a:t>危害国家安全的行为及相关罪名</a:t>
            </a:r>
          </a:p>
        </p:txBody>
      </p:sp>
      <p:sp>
        <p:nvSpPr>
          <p:cNvPr id="29" name="PA-1022116"/>
          <p:cNvSpPr/>
          <p:nvPr>
            <p:custDataLst>
              <p:tags r:id="rId2"/>
            </p:custDataLst>
          </p:nvPr>
        </p:nvSpPr>
        <p:spPr>
          <a:xfrm>
            <a:off x="5512350" y="2174473"/>
            <a:ext cx="5495017" cy="646331"/>
          </a:xfrm>
          <a:prstGeom prst="rect">
            <a:avLst/>
          </a:prstGeom>
        </p:spPr>
        <p:txBody>
          <a:bodyPr wrap="square">
            <a:spAutoFit/>
          </a:bodyPr>
          <a:lstStyle/>
          <a:p>
            <a:pPr algn="just"/>
            <a:r>
              <a:rPr lang="zh-CN" altLang="en-US" dirty="0">
                <a:cs typeface="+mn-ea"/>
                <a:sym typeface="+mn-lt"/>
              </a:rPr>
              <a:t>指勾结外国或者境外机构、组织、个人，危害中华人民共和国的主权、领土完整和安全的行为。</a:t>
            </a:r>
          </a:p>
        </p:txBody>
      </p:sp>
      <p:sp>
        <p:nvSpPr>
          <p:cNvPr id="30" name="PA-1022117"/>
          <p:cNvSpPr/>
          <p:nvPr>
            <p:custDataLst>
              <p:tags r:id="rId3"/>
            </p:custDataLst>
          </p:nvPr>
        </p:nvSpPr>
        <p:spPr>
          <a:xfrm>
            <a:off x="5519142" y="3312685"/>
            <a:ext cx="5466209" cy="923330"/>
          </a:xfrm>
          <a:prstGeom prst="rect">
            <a:avLst/>
          </a:prstGeom>
        </p:spPr>
        <p:txBody>
          <a:bodyPr wrap="square">
            <a:spAutoFit/>
          </a:bodyPr>
          <a:lstStyle/>
          <a:p>
            <a:pPr algn="just"/>
            <a:r>
              <a:rPr lang="zh-CN" altLang="en-US" dirty="0">
                <a:cs typeface="+mn-ea"/>
                <a:sym typeface="+mn-lt"/>
              </a:rPr>
              <a:t>指组织、策划、实施分裂国家、破坏国家统一，或者与境外的机构、组织、个人相勾结，组织、策划、实施分裂国家、破坏国家统一的行为。</a:t>
            </a:r>
          </a:p>
        </p:txBody>
      </p:sp>
      <p:sp>
        <p:nvSpPr>
          <p:cNvPr id="31" name="PA-1022118"/>
          <p:cNvSpPr/>
          <p:nvPr>
            <p:custDataLst>
              <p:tags r:id="rId4"/>
            </p:custDataLst>
          </p:nvPr>
        </p:nvSpPr>
        <p:spPr>
          <a:xfrm>
            <a:off x="5497754" y="1730042"/>
            <a:ext cx="1627369" cy="369332"/>
          </a:xfrm>
          <a:prstGeom prst="rect">
            <a:avLst/>
          </a:prstGeom>
        </p:spPr>
        <p:txBody>
          <a:bodyPr wrap="none">
            <a:spAutoFit/>
          </a:bodyPr>
          <a:lstStyle/>
          <a:p>
            <a:pPr marL="285750" indent="-285750">
              <a:buClr>
                <a:srgbClr val="C00000"/>
              </a:buClr>
              <a:buFont typeface="Wingdings" panose="05000000000000000000" pitchFamily="2" charset="2"/>
              <a:buChar char="l"/>
            </a:pPr>
            <a:r>
              <a:rPr lang="zh-CN" altLang="en-US" b="1" dirty="0">
                <a:solidFill>
                  <a:srgbClr val="C00000"/>
                </a:solidFill>
                <a:cs typeface="+mn-ea"/>
                <a:sym typeface="+mn-lt"/>
              </a:rPr>
              <a:t>背叛国家罪</a:t>
            </a:r>
          </a:p>
        </p:txBody>
      </p:sp>
      <p:cxnSp>
        <p:nvCxnSpPr>
          <p:cNvPr id="32" name="PA-1022119"/>
          <p:cNvCxnSpPr/>
          <p:nvPr>
            <p:custDataLst>
              <p:tags r:id="rId5"/>
            </p:custDataLst>
          </p:nvPr>
        </p:nvCxnSpPr>
        <p:spPr>
          <a:xfrm>
            <a:off x="5512350" y="2099374"/>
            <a:ext cx="5495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PA-1022120"/>
          <p:cNvSpPr/>
          <p:nvPr>
            <p:custDataLst>
              <p:tags r:id="rId6"/>
            </p:custDataLst>
          </p:nvPr>
        </p:nvSpPr>
        <p:spPr>
          <a:xfrm>
            <a:off x="5497754" y="2879853"/>
            <a:ext cx="1627369" cy="369332"/>
          </a:xfrm>
          <a:prstGeom prst="rect">
            <a:avLst/>
          </a:prstGeom>
        </p:spPr>
        <p:txBody>
          <a:bodyPr wrap="none">
            <a:spAutoFit/>
          </a:bodyPr>
          <a:lstStyle/>
          <a:p>
            <a:pPr marL="285750" indent="-285750">
              <a:buClr>
                <a:srgbClr val="C00000"/>
              </a:buClr>
              <a:buFont typeface="Wingdings" panose="05000000000000000000" pitchFamily="2" charset="2"/>
              <a:buChar char="l"/>
            </a:pPr>
            <a:r>
              <a:rPr lang="zh-CN" altLang="en-US" b="1" dirty="0">
                <a:solidFill>
                  <a:srgbClr val="C00000"/>
                </a:solidFill>
                <a:cs typeface="+mn-ea"/>
                <a:sym typeface="+mn-lt"/>
              </a:rPr>
              <a:t>分裂国家罪</a:t>
            </a:r>
          </a:p>
        </p:txBody>
      </p:sp>
      <p:cxnSp>
        <p:nvCxnSpPr>
          <p:cNvPr id="34" name="PA-1022121"/>
          <p:cNvCxnSpPr/>
          <p:nvPr>
            <p:custDataLst>
              <p:tags r:id="rId7"/>
            </p:custDataLst>
          </p:nvPr>
        </p:nvCxnSpPr>
        <p:spPr>
          <a:xfrm>
            <a:off x="5512350" y="3249185"/>
            <a:ext cx="547300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PA-1022122"/>
          <p:cNvSpPr/>
          <p:nvPr>
            <p:custDataLst>
              <p:tags r:id="rId8"/>
            </p:custDataLst>
          </p:nvPr>
        </p:nvSpPr>
        <p:spPr>
          <a:xfrm>
            <a:off x="1330340" y="4326979"/>
            <a:ext cx="3416320" cy="1200329"/>
          </a:xfrm>
          <a:prstGeom prst="rect">
            <a:avLst/>
          </a:prstGeom>
        </p:spPr>
        <p:txBody>
          <a:bodyPr wrap="none">
            <a:spAutoFit/>
          </a:bodyPr>
          <a:lstStyle/>
          <a:p>
            <a:pPr algn="ctr"/>
            <a:r>
              <a:rPr lang="zh-CN" altLang="en-US" sz="3600" b="1" dirty="0">
                <a:solidFill>
                  <a:srgbClr val="C00000"/>
                </a:solidFill>
                <a:cs typeface="+mn-ea"/>
                <a:sym typeface="+mn-lt"/>
              </a:rPr>
              <a:t>危害国家安全的</a:t>
            </a:r>
            <a:endParaRPr lang="en-US" altLang="zh-CN" sz="3600" b="1" dirty="0">
              <a:solidFill>
                <a:srgbClr val="C00000"/>
              </a:solidFill>
              <a:cs typeface="+mn-ea"/>
              <a:sym typeface="+mn-lt"/>
            </a:endParaRPr>
          </a:p>
          <a:p>
            <a:pPr algn="ctr"/>
            <a:r>
              <a:rPr lang="zh-CN" altLang="en-US" sz="3600" b="1" dirty="0">
                <a:solidFill>
                  <a:srgbClr val="C00000"/>
                </a:solidFill>
                <a:cs typeface="+mn-ea"/>
                <a:sym typeface="+mn-lt"/>
              </a:rPr>
              <a:t>行为及相关罪名</a:t>
            </a:r>
          </a:p>
        </p:txBody>
      </p:sp>
      <p:pic>
        <p:nvPicPr>
          <p:cNvPr id="36" name="PA-1022123" descr="图片包含 配件&#10;&#10;描述已自动生成"/>
          <p:cNvPicPr>
            <a:picLocks noChangeAspect="1"/>
          </p:cNvPicPr>
          <p:nvPr>
            <p:custDataLst>
              <p:tags r:id="rId9"/>
            </p:custDataLst>
          </p:nvPr>
        </p:nvPicPr>
        <p:blipFill>
          <a:blip r:embed="rId16" cstate="screen"/>
          <a:stretch>
            <a:fillRect/>
          </a:stretch>
        </p:blipFill>
        <p:spPr>
          <a:xfrm>
            <a:off x="1102022" y="1910582"/>
            <a:ext cx="3872957" cy="2165068"/>
          </a:xfrm>
          <a:prstGeom prst="rect">
            <a:avLst/>
          </a:prstGeom>
        </p:spPr>
      </p:pic>
      <p:sp>
        <p:nvSpPr>
          <p:cNvPr id="37" name="PA-1022124"/>
          <p:cNvSpPr/>
          <p:nvPr>
            <p:custDataLst>
              <p:tags r:id="rId10"/>
            </p:custDataLst>
          </p:nvPr>
        </p:nvSpPr>
        <p:spPr>
          <a:xfrm>
            <a:off x="5541158" y="4668847"/>
            <a:ext cx="5466209" cy="923330"/>
          </a:xfrm>
          <a:prstGeom prst="rect">
            <a:avLst/>
          </a:prstGeom>
        </p:spPr>
        <p:txBody>
          <a:bodyPr wrap="square">
            <a:spAutoFit/>
          </a:bodyPr>
          <a:lstStyle/>
          <a:p>
            <a:pPr algn="just"/>
            <a:r>
              <a:rPr lang="zh-CN" altLang="en-US" dirty="0">
                <a:cs typeface="+mn-ea"/>
                <a:sym typeface="+mn-lt"/>
              </a:rPr>
              <a:t>指煽惑、挑动群众分裂国家、破坏国家统一的行为。在客观方面表现为煽惑、挑动群众分裂国家、破坏国家统一的行为。</a:t>
            </a:r>
          </a:p>
        </p:txBody>
      </p:sp>
      <p:sp>
        <p:nvSpPr>
          <p:cNvPr id="38" name="PA-1022125"/>
          <p:cNvSpPr/>
          <p:nvPr>
            <p:custDataLst>
              <p:tags r:id="rId11"/>
            </p:custDataLst>
          </p:nvPr>
        </p:nvSpPr>
        <p:spPr>
          <a:xfrm>
            <a:off x="5519770" y="4236015"/>
            <a:ext cx="2089033" cy="369332"/>
          </a:xfrm>
          <a:prstGeom prst="rect">
            <a:avLst/>
          </a:prstGeom>
        </p:spPr>
        <p:txBody>
          <a:bodyPr wrap="none">
            <a:spAutoFit/>
          </a:bodyPr>
          <a:lstStyle/>
          <a:p>
            <a:pPr marL="285750" indent="-285750">
              <a:buClr>
                <a:srgbClr val="C00000"/>
              </a:buClr>
              <a:buFont typeface="Wingdings" panose="05000000000000000000" pitchFamily="2" charset="2"/>
              <a:buChar char="l"/>
            </a:pPr>
            <a:r>
              <a:rPr lang="zh-CN" altLang="en-US" b="1" dirty="0">
                <a:solidFill>
                  <a:srgbClr val="C00000"/>
                </a:solidFill>
                <a:cs typeface="+mn-ea"/>
                <a:sym typeface="+mn-lt"/>
              </a:rPr>
              <a:t>煽动分裂国家罪</a:t>
            </a:r>
          </a:p>
        </p:txBody>
      </p:sp>
      <p:cxnSp>
        <p:nvCxnSpPr>
          <p:cNvPr id="39" name="PA-1022126"/>
          <p:cNvCxnSpPr/>
          <p:nvPr>
            <p:custDataLst>
              <p:tags r:id="rId12"/>
            </p:custDataLst>
          </p:nvPr>
        </p:nvCxnSpPr>
        <p:spPr>
          <a:xfrm>
            <a:off x="5534366" y="4605347"/>
            <a:ext cx="547300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27"/>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15"/>
                  <a:stretch>
                    <a:fillRect/>
                  </a:stretch>
                </a:blipFill>
                <a:effectLst>
                  <a:outerShdw blurRad="38100" dist="38100" dir="2700000" algn="tl">
                    <a:srgbClr val="000000">
                      <a:alpha val="43137"/>
                    </a:srgbClr>
                  </a:outerShdw>
                </a:effectLst>
                <a:cs typeface="+mn-ea"/>
                <a:sym typeface="+mn-lt"/>
              </a:rPr>
              <a:t>危害国家安全的行为及相关罪名</a:t>
            </a:r>
          </a:p>
        </p:txBody>
      </p:sp>
      <p:sp>
        <p:nvSpPr>
          <p:cNvPr id="29" name="PA-1022128"/>
          <p:cNvSpPr/>
          <p:nvPr>
            <p:custDataLst>
              <p:tags r:id="rId2"/>
            </p:custDataLst>
          </p:nvPr>
        </p:nvSpPr>
        <p:spPr>
          <a:xfrm>
            <a:off x="1418665" y="2347193"/>
            <a:ext cx="5495017" cy="923330"/>
          </a:xfrm>
          <a:prstGeom prst="rect">
            <a:avLst/>
          </a:prstGeom>
        </p:spPr>
        <p:txBody>
          <a:bodyPr wrap="square">
            <a:spAutoFit/>
          </a:bodyPr>
          <a:lstStyle/>
          <a:p>
            <a:pPr algn="just"/>
            <a:r>
              <a:rPr lang="zh-CN" altLang="en-US" dirty="0">
                <a:cs typeface="+mn-ea"/>
                <a:sym typeface="+mn-lt"/>
              </a:rPr>
              <a:t>指组织、策划、实施武装叛乱、武装暴乱或者策动、胁迫、勾引、收买国家机关工作人员、武装部队人员、人民警察、民兵进行武装叛乱、武装暴乱的行为。</a:t>
            </a:r>
          </a:p>
        </p:txBody>
      </p:sp>
      <p:sp>
        <p:nvSpPr>
          <p:cNvPr id="30" name="PA-1022129"/>
          <p:cNvSpPr/>
          <p:nvPr>
            <p:custDataLst>
              <p:tags r:id="rId3"/>
            </p:custDataLst>
          </p:nvPr>
        </p:nvSpPr>
        <p:spPr>
          <a:xfrm>
            <a:off x="1425457" y="3647452"/>
            <a:ext cx="5466209" cy="646331"/>
          </a:xfrm>
          <a:prstGeom prst="rect">
            <a:avLst/>
          </a:prstGeom>
        </p:spPr>
        <p:txBody>
          <a:bodyPr wrap="square">
            <a:spAutoFit/>
          </a:bodyPr>
          <a:lstStyle/>
          <a:p>
            <a:pPr algn="just"/>
            <a:r>
              <a:rPr lang="zh-CN" altLang="en-US" dirty="0">
                <a:cs typeface="+mn-ea"/>
                <a:sym typeface="+mn-lt"/>
              </a:rPr>
              <a:t>指组织、策划、实施颠覆国家政权、推翻社会主义制度的行为。</a:t>
            </a:r>
          </a:p>
        </p:txBody>
      </p:sp>
      <p:sp>
        <p:nvSpPr>
          <p:cNvPr id="31" name="PA-1022130"/>
          <p:cNvSpPr/>
          <p:nvPr>
            <p:custDataLst>
              <p:tags r:id="rId4"/>
            </p:custDataLst>
          </p:nvPr>
        </p:nvSpPr>
        <p:spPr>
          <a:xfrm>
            <a:off x="1404069" y="1902762"/>
            <a:ext cx="2319866" cy="369332"/>
          </a:xfrm>
          <a:prstGeom prst="rect">
            <a:avLst/>
          </a:prstGeom>
        </p:spPr>
        <p:txBody>
          <a:bodyPr wrap="none">
            <a:spAutoFit/>
          </a:bodyPr>
          <a:lstStyle/>
          <a:p>
            <a:pPr marL="285750" indent="-285750">
              <a:buClr>
                <a:srgbClr val="C00000"/>
              </a:buClr>
              <a:buFont typeface="Wingdings" panose="05000000000000000000" pitchFamily="2" charset="2"/>
              <a:buChar char="l"/>
            </a:pPr>
            <a:r>
              <a:rPr lang="zh-CN" altLang="en-US" b="1" dirty="0">
                <a:solidFill>
                  <a:srgbClr val="C00000"/>
                </a:solidFill>
                <a:cs typeface="+mn-ea"/>
                <a:sym typeface="+mn-lt"/>
              </a:rPr>
              <a:t>武装叛乱、暴乱罪</a:t>
            </a:r>
          </a:p>
        </p:txBody>
      </p:sp>
      <p:cxnSp>
        <p:nvCxnSpPr>
          <p:cNvPr id="32" name="PA-1022131"/>
          <p:cNvCxnSpPr/>
          <p:nvPr>
            <p:custDataLst>
              <p:tags r:id="rId5"/>
            </p:custDataLst>
          </p:nvPr>
        </p:nvCxnSpPr>
        <p:spPr>
          <a:xfrm>
            <a:off x="1418665" y="2272094"/>
            <a:ext cx="54950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PA-1022132"/>
          <p:cNvSpPr/>
          <p:nvPr>
            <p:custDataLst>
              <p:tags r:id="rId6"/>
            </p:custDataLst>
          </p:nvPr>
        </p:nvSpPr>
        <p:spPr>
          <a:xfrm>
            <a:off x="1404069" y="3214620"/>
            <a:ext cx="2089033" cy="369332"/>
          </a:xfrm>
          <a:prstGeom prst="rect">
            <a:avLst/>
          </a:prstGeom>
        </p:spPr>
        <p:txBody>
          <a:bodyPr wrap="none">
            <a:spAutoFit/>
          </a:bodyPr>
          <a:lstStyle/>
          <a:p>
            <a:pPr marL="285750" indent="-285750">
              <a:buClr>
                <a:srgbClr val="C00000"/>
              </a:buClr>
              <a:buFont typeface="Wingdings" panose="05000000000000000000" pitchFamily="2" charset="2"/>
              <a:buChar char="l"/>
            </a:pPr>
            <a:r>
              <a:rPr lang="zh-CN" altLang="en-US" b="1" dirty="0">
                <a:solidFill>
                  <a:srgbClr val="C00000"/>
                </a:solidFill>
                <a:cs typeface="+mn-ea"/>
                <a:sym typeface="+mn-lt"/>
              </a:rPr>
              <a:t>颠覆国家政权罪</a:t>
            </a:r>
          </a:p>
        </p:txBody>
      </p:sp>
      <p:cxnSp>
        <p:nvCxnSpPr>
          <p:cNvPr id="34" name="PA-1022133"/>
          <p:cNvCxnSpPr/>
          <p:nvPr>
            <p:custDataLst>
              <p:tags r:id="rId7"/>
            </p:custDataLst>
          </p:nvPr>
        </p:nvCxnSpPr>
        <p:spPr>
          <a:xfrm>
            <a:off x="1418665" y="3583952"/>
            <a:ext cx="547300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PA-1022134"/>
          <p:cNvSpPr/>
          <p:nvPr>
            <p:custDataLst>
              <p:tags r:id="rId8"/>
            </p:custDataLst>
          </p:nvPr>
        </p:nvSpPr>
        <p:spPr>
          <a:xfrm>
            <a:off x="7559215" y="4327387"/>
            <a:ext cx="3416320" cy="1200329"/>
          </a:xfrm>
          <a:prstGeom prst="rect">
            <a:avLst/>
          </a:prstGeom>
        </p:spPr>
        <p:txBody>
          <a:bodyPr wrap="none">
            <a:spAutoFit/>
          </a:bodyPr>
          <a:lstStyle/>
          <a:p>
            <a:pPr algn="ctr"/>
            <a:r>
              <a:rPr lang="zh-CN" altLang="en-US" sz="3600" b="1" dirty="0">
                <a:solidFill>
                  <a:srgbClr val="C00000"/>
                </a:solidFill>
                <a:cs typeface="+mn-ea"/>
                <a:sym typeface="+mn-lt"/>
              </a:rPr>
              <a:t>危害国家安全的</a:t>
            </a:r>
            <a:endParaRPr lang="en-US" altLang="zh-CN" sz="3600" b="1" dirty="0">
              <a:solidFill>
                <a:srgbClr val="C00000"/>
              </a:solidFill>
              <a:cs typeface="+mn-ea"/>
              <a:sym typeface="+mn-lt"/>
            </a:endParaRPr>
          </a:p>
          <a:p>
            <a:pPr algn="ctr"/>
            <a:r>
              <a:rPr lang="zh-CN" altLang="en-US" sz="3600" b="1" dirty="0">
                <a:solidFill>
                  <a:srgbClr val="C00000"/>
                </a:solidFill>
                <a:cs typeface="+mn-ea"/>
                <a:sym typeface="+mn-lt"/>
              </a:rPr>
              <a:t>行为及相关罪名</a:t>
            </a:r>
          </a:p>
        </p:txBody>
      </p:sp>
      <p:pic>
        <p:nvPicPr>
          <p:cNvPr id="36" name="PA-1022135" descr="图片包含 配件&#10;&#10;描述已自动生成"/>
          <p:cNvPicPr>
            <a:picLocks noChangeAspect="1"/>
          </p:cNvPicPr>
          <p:nvPr>
            <p:custDataLst>
              <p:tags r:id="rId9"/>
            </p:custDataLst>
          </p:nvPr>
        </p:nvPicPr>
        <p:blipFill>
          <a:blip r:embed="rId16" cstate="screen"/>
          <a:stretch>
            <a:fillRect/>
          </a:stretch>
        </p:blipFill>
        <p:spPr>
          <a:xfrm>
            <a:off x="7330897" y="1910990"/>
            <a:ext cx="3872957" cy="2165068"/>
          </a:xfrm>
          <a:prstGeom prst="rect">
            <a:avLst/>
          </a:prstGeom>
        </p:spPr>
      </p:pic>
      <p:sp>
        <p:nvSpPr>
          <p:cNvPr id="37" name="PA-1022136"/>
          <p:cNvSpPr/>
          <p:nvPr>
            <p:custDataLst>
              <p:tags r:id="rId10"/>
            </p:custDataLst>
          </p:nvPr>
        </p:nvSpPr>
        <p:spPr>
          <a:xfrm>
            <a:off x="1447473" y="4841567"/>
            <a:ext cx="5466209" cy="646331"/>
          </a:xfrm>
          <a:prstGeom prst="rect">
            <a:avLst/>
          </a:prstGeom>
        </p:spPr>
        <p:txBody>
          <a:bodyPr wrap="square">
            <a:spAutoFit/>
          </a:bodyPr>
          <a:lstStyle/>
          <a:p>
            <a:pPr algn="just"/>
            <a:r>
              <a:rPr lang="zh-CN" altLang="en-US" dirty="0">
                <a:cs typeface="+mn-ea"/>
                <a:sym typeface="+mn-lt"/>
              </a:rPr>
              <a:t>指以造谣、诽谤或者其他方式煽动颠覆国家政权、推翻社会主义制度的行为。</a:t>
            </a:r>
          </a:p>
        </p:txBody>
      </p:sp>
      <p:sp>
        <p:nvSpPr>
          <p:cNvPr id="38" name="PA-1022137"/>
          <p:cNvSpPr/>
          <p:nvPr>
            <p:custDataLst>
              <p:tags r:id="rId11"/>
            </p:custDataLst>
          </p:nvPr>
        </p:nvSpPr>
        <p:spPr>
          <a:xfrm>
            <a:off x="1426085" y="4408735"/>
            <a:ext cx="2550698" cy="369332"/>
          </a:xfrm>
          <a:prstGeom prst="rect">
            <a:avLst/>
          </a:prstGeom>
        </p:spPr>
        <p:txBody>
          <a:bodyPr wrap="none">
            <a:spAutoFit/>
          </a:bodyPr>
          <a:lstStyle/>
          <a:p>
            <a:pPr marL="285750" indent="-285750">
              <a:buClr>
                <a:srgbClr val="C00000"/>
              </a:buClr>
              <a:buFont typeface="Wingdings" panose="05000000000000000000" pitchFamily="2" charset="2"/>
              <a:buChar char="l"/>
            </a:pPr>
            <a:r>
              <a:rPr lang="zh-CN" altLang="en-US" b="1" dirty="0">
                <a:solidFill>
                  <a:srgbClr val="C00000"/>
                </a:solidFill>
                <a:cs typeface="+mn-ea"/>
                <a:sym typeface="+mn-lt"/>
              </a:rPr>
              <a:t>煽动颠覆国家政权罪</a:t>
            </a:r>
          </a:p>
        </p:txBody>
      </p:sp>
      <p:cxnSp>
        <p:nvCxnSpPr>
          <p:cNvPr id="39" name="PA-1022138"/>
          <p:cNvCxnSpPr/>
          <p:nvPr>
            <p:custDataLst>
              <p:tags r:id="rId12"/>
            </p:custDataLst>
          </p:nvPr>
        </p:nvCxnSpPr>
        <p:spPr>
          <a:xfrm>
            <a:off x="1440681" y="4778067"/>
            <a:ext cx="547300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2768" y="673488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lumMod val="95000"/>
                  </a:schemeClr>
                </a:solidFill>
                <a:effectLst/>
                <a:uLnTx/>
                <a:uFillTx/>
              </a:rPr>
              <a:t>行业</a:t>
            </a:r>
            <a:r>
              <a:rPr kumimoji="0" lang="en-US" altLang="zh-CN" sz="100" b="0" i="0" u="none" strike="noStrike" kern="0" cap="none" spc="0" normalizeH="0" baseline="0" noProof="0" smtClean="0">
                <a:ln>
                  <a:noFill/>
                </a:ln>
                <a:solidFill>
                  <a:schemeClr val="bg1">
                    <a:lumMod val="95000"/>
                  </a:schemeClr>
                </a:solidFill>
                <a:effectLst/>
                <a:uLnTx/>
                <a:uFillTx/>
              </a:rPr>
              <a:t>PPT</a:t>
            </a:r>
            <a:r>
              <a:rPr kumimoji="0" lang="zh-CN" altLang="en-US" sz="100" b="0" i="0" u="none" strike="noStrike" kern="0" cap="none" spc="0" normalizeH="0" baseline="0" noProof="0" smtClean="0">
                <a:ln>
                  <a:noFill/>
                </a:ln>
                <a:solidFill>
                  <a:schemeClr val="bg1">
                    <a:lumMod val="95000"/>
                  </a:schemeClr>
                </a:solidFill>
                <a:effectLst/>
                <a:uLnTx/>
                <a:uFillTx/>
              </a:rPr>
              <a:t>模板</a:t>
            </a:r>
            <a:r>
              <a:rPr kumimoji="0" lang="en-US" altLang="zh-CN" sz="100" b="0" i="0" u="none" strike="noStrike" kern="0" cap="none" spc="0" normalizeH="0" baseline="0" noProof="0" smtClean="0">
                <a:ln>
                  <a:noFill/>
                </a:ln>
                <a:solidFill>
                  <a:schemeClr val="bg1">
                    <a:lumMod val="95000"/>
                  </a:schemeClr>
                </a:solidFill>
                <a:effectLst/>
                <a:uLnTx/>
                <a:uFillTx/>
              </a:rPr>
              <a:t>http:// www.PPT818.com/hangye/</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
        <p:nvSpPr>
          <p:cNvPr id="47" name="PA-1022139"/>
          <p:cNvSpPr/>
          <p:nvPr>
            <p:custDataLst>
              <p:tags r:id="rId1"/>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PA-1022140"/>
          <p:cNvPicPr>
            <a:picLocks noChangeAspect="1"/>
          </p:cNvPicPr>
          <p:nvPr>
            <p:custDataLst>
              <p:tags r:id="rId2"/>
            </p:custDataLst>
          </p:nvPr>
        </p:nvPicPr>
        <p:blipFill>
          <a:blip r:embed="rId14" cstate="screen">
            <a:extLst>
              <a:ext uri="{BEBA8EAE-BF5A-486C-A8C5-ECC9F3942E4B}">
                <a14:imgProps xmlns:a14="http://schemas.microsoft.com/office/drawing/2010/main">
                  <a14:imgLayer r:embed="rId15">
                    <a14:imgEffect>
                      <a14:colorTemperature colorTemp="4700"/>
                    </a14:imgEffect>
                    <a14:imgEffect>
                      <a14:saturation sat="400000"/>
                    </a14:imgEffect>
                  </a14:imgLayer>
                </a14:imgProps>
              </a:ext>
            </a:extLst>
          </a:blip>
          <a:stretch>
            <a:fillRect/>
          </a:stretch>
        </p:blipFill>
        <p:spPr>
          <a:xfrm rot="941845">
            <a:off x="9132873" y="504325"/>
            <a:ext cx="2404877" cy="1572771"/>
          </a:xfrm>
          <a:prstGeom prst="rect">
            <a:avLst/>
          </a:prstGeom>
        </p:spPr>
      </p:pic>
      <p:sp>
        <p:nvSpPr>
          <p:cNvPr id="52" name="PA-1022141"/>
          <p:cNvSpPr/>
          <p:nvPr>
            <p:custDataLst>
              <p:tags r:id="rId3"/>
            </p:custDataLst>
          </p:nvPr>
        </p:nvSpPr>
        <p:spPr>
          <a:xfrm>
            <a:off x="5461262" y="1165501"/>
            <a:ext cx="1269476" cy="1269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w="127">
                  <a:noFill/>
                </a:ln>
                <a:solidFill>
                  <a:prstClr val="white"/>
                </a:solidFill>
                <a:effectLst/>
                <a:uLnTx/>
                <a:uFillTx/>
                <a:cs typeface="+mn-ea"/>
                <a:sym typeface="+mn-lt"/>
              </a:rPr>
              <a:t>04</a:t>
            </a:r>
            <a:endParaRPr kumimoji="0" lang="zh-CN" altLang="en-US" sz="4400" b="0" i="0" u="none" strike="noStrike" kern="1200" cap="none" spc="0" normalizeH="0" baseline="0" noProof="0" dirty="0">
              <a:ln>
                <a:noFill/>
              </a:ln>
              <a:solidFill>
                <a:prstClr val="white"/>
              </a:solidFill>
              <a:effectLst/>
              <a:uLnTx/>
              <a:uFillTx/>
              <a:cs typeface="+mn-ea"/>
              <a:sym typeface="+mn-lt"/>
            </a:endParaRPr>
          </a:p>
        </p:txBody>
      </p:sp>
      <p:grpSp>
        <p:nvGrpSpPr>
          <p:cNvPr id="53" name="PA-1022142"/>
          <p:cNvGrpSpPr/>
          <p:nvPr>
            <p:custDataLst>
              <p:tags r:id="rId4"/>
            </p:custDataLst>
          </p:nvPr>
        </p:nvGrpSpPr>
        <p:grpSpPr>
          <a:xfrm>
            <a:off x="1350162" y="2652019"/>
            <a:ext cx="9503513" cy="1360997"/>
            <a:chOff x="1356081" y="1980477"/>
            <a:chExt cx="9503513" cy="1360997"/>
          </a:xfrm>
        </p:grpSpPr>
        <p:sp>
          <p:nvSpPr>
            <p:cNvPr id="54" name="PA-文本框 53"/>
            <p:cNvSpPr txBox="1"/>
            <p:nvPr>
              <p:custDataLst>
                <p:tags r:id="rId10"/>
              </p:custDataLst>
            </p:nvPr>
          </p:nvSpPr>
          <p:spPr>
            <a:xfrm>
              <a:off x="1356081" y="2018035"/>
              <a:ext cx="9503513" cy="1323439"/>
            </a:xfrm>
            <a:prstGeom prst="rect">
              <a:avLst/>
            </a:prstGeom>
            <a:noFill/>
          </p:spPr>
          <p:txBody>
            <a:bodyPr wrap="square" rtlCol="0" anchor="ctr">
              <a:spAutoFit/>
            </a:bodyPr>
            <a:lstStyle/>
            <a:p>
              <a:pPr lvl="0" algn="ctr">
                <a:defRPr/>
              </a:pPr>
              <a:r>
                <a:rPr lang="zh-CN" altLang="en-US" sz="8000" b="1" dirty="0">
                  <a:ln w="127">
                    <a:noFill/>
                  </a:ln>
                  <a:solidFill>
                    <a:schemeClr val="tx1">
                      <a:lumMod val="85000"/>
                      <a:lumOff val="15000"/>
                    </a:schemeClr>
                  </a:solidFill>
                  <a:cs typeface="+mn-ea"/>
                  <a:sym typeface="+mn-lt"/>
                </a:rPr>
                <a:t>如何维护国家安全</a:t>
              </a:r>
            </a:p>
          </p:txBody>
        </p:sp>
        <p:sp>
          <p:nvSpPr>
            <p:cNvPr id="55" name="PA-文本框 54"/>
            <p:cNvSpPr txBox="1"/>
            <p:nvPr>
              <p:custDataLst>
                <p:tags r:id="rId11"/>
              </p:custDataLst>
            </p:nvPr>
          </p:nvSpPr>
          <p:spPr>
            <a:xfrm>
              <a:off x="1728846" y="1980477"/>
              <a:ext cx="8734308" cy="1323439"/>
            </a:xfrm>
            <a:prstGeom prst="rect">
              <a:avLst/>
            </a:prstGeom>
            <a:noFill/>
          </p:spPr>
          <p:txBody>
            <a:bodyPr wrap="square" rtlCol="0" anchor="ctr">
              <a:spAutoFit/>
            </a:bodyPr>
            <a:lstStyle/>
            <a:p>
              <a:pPr lvl="0" algn="ctr">
                <a:defRPr/>
              </a:pPr>
              <a:r>
                <a:rPr lang="zh-CN" altLang="en-US" sz="8000" b="1" dirty="0">
                  <a:ln w="127">
                    <a:noFill/>
                  </a:ln>
                  <a:blipFill>
                    <a:blip r:embed="rId16"/>
                    <a:stretch>
                      <a:fillRect/>
                    </a:stretch>
                  </a:blipFill>
                  <a:cs typeface="+mn-ea"/>
                  <a:sym typeface="+mn-lt"/>
                </a:rPr>
                <a:t>如何维护国家安全</a:t>
              </a:r>
            </a:p>
          </p:txBody>
        </p:sp>
      </p:grpSp>
      <p:grpSp>
        <p:nvGrpSpPr>
          <p:cNvPr id="56" name="PA-1022143"/>
          <p:cNvGrpSpPr/>
          <p:nvPr>
            <p:custDataLst>
              <p:tags r:id="rId5"/>
            </p:custDataLst>
          </p:nvPr>
        </p:nvGrpSpPr>
        <p:grpSpPr>
          <a:xfrm>
            <a:off x="2184727" y="4122728"/>
            <a:ext cx="7822545" cy="369332"/>
            <a:chOff x="2184727" y="3848596"/>
            <a:chExt cx="7822545" cy="369332"/>
          </a:xfrm>
        </p:grpSpPr>
        <p:cxnSp>
          <p:nvCxnSpPr>
            <p:cNvPr id="57" name="PA-直接连接符 56"/>
            <p:cNvCxnSpPr/>
            <p:nvPr>
              <p:custDataLst>
                <p:tags r:id="rId7"/>
              </p:custDataLst>
            </p:nvPr>
          </p:nvCxnSpPr>
          <p:spPr>
            <a:xfrm>
              <a:off x="2184727"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PA-文本框 57"/>
            <p:cNvSpPr txBox="1"/>
            <p:nvPr>
              <p:custDataLst>
                <p:tags r:id="rId8"/>
              </p:custDataLst>
            </p:nvPr>
          </p:nvSpPr>
          <p:spPr>
            <a:xfrm>
              <a:off x="4089400" y="3848596"/>
              <a:ext cx="4013200" cy="369332"/>
            </a:xfrm>
            <a:prstGeom prst="rect">
              <a:avLst/>
            </a:prstGeom>
            <a:noFill/>
          </p:spPr>
          <p:txBody>
            <a:bodyPr wrap="square" rtlCol="0">
              <a:spAutoFit/>
            </a:bodyPr>
            <a:lstStyle/>
            <a:p>
              <a:pPr lvl="0">
                <a:defRPr/>
              </a:pPr>
              <a:r>
                <a:rPr lang="zh-CN" altLang="en-US" b="1" dirty="0">
                  <a:solidFill>
                    <a:srgbClr val="C00000"/>
                  </a:solidFill>
                  <a:cs typeface="+mn-ea"/>
                  <a:sym typeface="+mn-lt"/>
                </a:rPr>
                <a:t>增强国家安全意识  共同维护国家安全</a:t>
              </a:r>
            </a:p>
          </p:txBody>
        </p:sp>
        <p:cxnSp>
          <p:nvCxnSpPr>
            <p:cNvPr id="59" name="PA-直接连接符 58"/>
            <p:cNvCxnSpPr/>
            <p:nvPr>
              <p:custDataLst>
                <p:tags r:id="rId9"/>
              </p:custDataLst>
            </p:nvPr>
          </p:nvCxnSpPr>
          <p:spPr>
            <a:xfrm>
              <a:off x="8153072"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PA-1022144"/>
          <p:cNvSpPr/>
          <p:nvPr>
            <p:custDataLst>
              <p:tags r:id="rId6"/>
            </p:custDataLst>
          </p:nvPr>
        </p:nvSpPr>
        <p:spPr>
          <a:xfrm>
            <a:off x="2309824" y="4601773"/>
            <a:ext cx="7572351" cy="861774"/>
          </a:xfrm>
          <a:prstGeom prst="rect">
            <a:avLst/>
          </a:prstGeom>
        </p:spPr>
        <p:txBody>
          <a:bodyPr wrap="square">
            <a:spAutoFit/>
          </a:bodyPr>
          <a:lstStyle/>
          <a:p>
            <a:pPr algn="ctr"/>
            <a:r>
              <a:rPr lang="zh-CN" altLang="en-US" sz="1600" kern="600" dirty="0">
                <a:cs typeface="+mn-ea"/>
                <a:sym typeface="+mn-lt"/>
              </a:rPr>
              <a:t>近年来，在日常生活中，危害国家安全的案件层出不穷，比如无意中为国外间谍当向导而泄密、军迷在社交网站晒资料泄密、国家机关工作人员朋友圈发涉密信息等。</a:t>
            </a:r>
          </a:p>
          <a:p>
            <a:pPr algn="ctr"/>
            <a:r>
              <a:rPr lang="zh-CN" altLang="en-US" sz="1600" kern="600" dirty="0">
                <a:cs typeface="+mn-ea"/>
                <a:sym typeface="+mn-lt"/>
              </a:rPr>
              <a:t>所以国家安全，和我们每个人的生活，息息相关。</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3000" fill="hold"/>
                                        <p:tgtEl>
                                          <p:spTgt spid="51"/>
                                        </p:tgtEl>
                                        <p:attrNameLst>
                                          <p:attrName>ppt_x</p:attrName>
                                        </p:attrNameLst>
                                      </p:cBhvr>
                                      <p:tavLst>
                                        <p:tav tm="0">
                                          <p:val>
                                            <p:strVal val="1+#ppt_w/2"/>
                                          </p:val>
                                        </p:tav>
                                        <p:tav tm="100000">
                                          <p:val>
                                            <p:strVal val="#ppt_x"/>
                                          </p:val>
                                        </p:tav>
                                      </p:tavLst>
                                    </p:anim>
                                    <p:anim calcmode="lin" valueType="num">
                                      <p:cBhvr additive="base">
                                        <p:cTn id="8" dur="3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45"/>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33"/>
                  <a:stretch>
                    <a:fillRect/>
                  </a:stretch>
                </a:blipFill>
                <a:effectLst>
                  <a:outerShdw blurRad="38100" dist="38100" dir="2700000" algn="tl">
                    <a:srgbClr val="000000">
                      <a:alpha val="43137"/>
                    </a:srgbClr>
                  </a:outerShdw>
                </a:effectLst>
                <a:cs typeface="+mn-ea"/>
                <a:sym typeface="+mn-lt"/>
              </a:rPr>
              <a:t>如何维护国家安全</a:t>
            </a:r>
          </a:p>
        </p:txBody>
      </p:sp>
      <p:sp>
        <p:nvSpPr>
          <p:cNvPr id="69" name="PA-1022146"/>
          <p:cNvSpPr/>
          <p:nvPr>
            <p:custDataLst>
              <p:tags r:id="rId2"/>
            </p:custDataLst>
          </p:nvPr>
        </p:nvSpPr>
        <p:spPr>
          <a:xfrm>
            <a:off x="1319886" y="1399126"/>
            <a:ext cx="9552227" cy="70797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lnSpc>
                <a:spcPct val="130000"/>
              </a:lnSpc>
              <a:spcBef>
                <a:spcPct val="0"/>
              </a:spcBef>
              <a:spcAft>
                <a:spcPct val="0"/>
              </a:spcAft>
            </a:pPr>
            <a:r>
              <a:rPr lang="zh-CN" altLang="en-US" sz="3600" b="1" dirty="0">
                <a:ln cmpd="sng">
                  <a:noFill/>
                  <a:prstDash val="solid"/>
                </a:ln>
                <a:solidFill>
                  <a:srgbClr val="C00000"/>
                </a:solidFill>
                <a:cs typeface="+mn-ea"/>
                <a:sym typeface="+mn-lt"/>
              </a:rPr>
              <a:t>如何维护国家安全</a:t>
            </a:r>
          </a:p>
        </p:txBody>
      </p:sp>
      <p:grpSp>
        <p:nvGrpSpPr>
          <p:cNvPr id="70" name="PA-1022147"/>
          <p:cNvGrpSpPr/>
          <p:nvPr>
            <p:custDataLst>
              <p:tags r:id="rId3"/>
            </p:custDataLst>
          </p:nvPr>
        </p:nvGrpSpPr>
        <p:grpSpPr>
          <a:xfrm>
            <a:off x="959429" y="2216322"/>
            <a:ext cx="10273141" cy="340128"/>
            <a:chOff x="665978" y="1491630"/>
            <a:chExt cx="7704856" cy="255096"/>
          </a:xfrm>
          <a:solidFill>
            <a:srgbClr val="C00000"/>
          </a:solidFill>
        </p:grpSpPr>
        <p:grpSp>
          <p:nvGrpSpPr>
            <p:cNvPr id="71" name="组合 70"/>
            <p:cNvGrpSpPr/>
            <p:nvPr/>
          </p:nvGrpSpPr>
          <p:grpSpPr>
            <a:xfrm>
              <a:off x="4118171" y="1491630"/>
              <a:ext cx="887762" cy="255096"/>
              <a:chOff x="3965502" y="1879809"/>
              <a:chExt cx="1193100" cy="342834"/>
            </a:xfrm>
            <a:grpFill/>
          </p:grpSpPr>
          <p:sp>
            <p:nvSpPr>
              <p:cNvPr id="75" name="PA-dark-star-shape_15445"/>
              <p:cNvSpPr>
                <a:spLocks noChangeAspect="1"/>
              </p:cNvSpPr>
              <p:nvPr>
                <p:custDataLst>
                  <p:tags r:id="rId26"/>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76" name="PA-dark-star-shape_15445"/>
              <p:cNvSpPr>
                <a:spLocks noChangeAspect="1"/>
              </p:cNvSpPr>
              <p:nvPr>
                <p:custDataLst>
                  <p:tags r:id="rId27"/>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77" name="PA-dark-star-shape_15445"/>
              <p:cNvSpPr>
                <a:spLocks noChangeAspect="1"/>
              </p:cNvSpPr>
              <p:nvPr>
                <p:custDataLst>
                  <p:tags r:id="rId28"/>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78" name="PA-dark-star-shape_15445"/>
              <p:cNvSpPr>
                <a:spLocks noChangeAspect="1"/>
              </p:cNvSpPr>
              <p:nvPr>
                <p:custDataLst>
                  <p:tags r:id="rId29"/>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79" name="PA-dark-star-shape_15445"/>
              <p:cNvSpPr>
                <a:spLocks noChangeAspect="1"/>
              </p:cNvSpPr>
              <p:nvPr>
                <p:custDataLst>
                  <p:tags r:id="rId30"/>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grpSp>
        <p:grpSp>
          <p:nvGrpSpPr>
            <p:cNvPr id="72" name="组合 71"/>
            <p:cNvGrpSpPr/>
            <p:nvPr/>
          </p:nvGrpSpPr>
          <p:grpSpPr>
            <a:xfrm>
              <a:off x="665978" y="1619178"/>
              <a:ext cx="7704856" cy="0"/>
              <a:chOff x="665978" y="2082167"/>
              <a:chExt cx="7704856" cy="0"/>
            </a:xfrm>
            <a:grpFill/>
          </p:grpSpPr>
          <p:cxnSp>
            <p:nvCxnSpPr>
              <p:cNvPr id="73" name="PA-直接连接符 72"/>
              <p:cNvCxnSpPr/>
              <p:nvPr>
                <p:custDataLst>
                  <p:tags r:id="rId24"/>
                </p:custDataLst>
              </p:nvPr>
            </p:nvCxnSpPr>
            <p:spPr>
              <a:xfrm>
                <a:off x="5148064" y="2082167"/>
                <a:ext cx="3222770"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PA-直接连接符 73"/>
              <p:cNvCxnSpPr/>
              <p:nvPr>
                <p:custDataLst>
                  <p:tags r:id="rId25"/>
                </p:custDataLst>
              </p:nvPr>
            </p:nvCxnSpPr>
            <p:spPr>
              <a:xfrm>
                <a:off x="665978" y="2082167"/>
                <a:ext cx="3329958"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80" name="PA-1022148"/>
          <p:cNvSpPr/>
          <p:nvPr>
            <p:custDataLst>
              <p:tags r:id="rId4"/>
            </p:custDataLst>
          </p:nvPr>
        </p:nvSpPr>
        <p:spPr>
          <a:xfrm>
            <a:off x="1346429" y="2738532"/>
            <a:ext cx="2095500" cy="531499"/>
          </a:xfrm>
          <a:prstGeom prst="roundRect">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9200"/>
            <a:r>
              <a:rPr lang="zh-CN" altLang="en-US" sz="2665" dirty="0">
                <a:solidFill>
                  <a:srgbClr val="FFFFFF"/>
                </a:solidFill>
                <a:cs typeface="+mn-ea"/>
                <a:sym typeface="+mn-lt"/>
              </a:rPr>
              <a:t>一些境外</a:t>
            </a:r>
          </a:p>
        </p:txBody>
      </p:sp>
      <p:grpSp>
        <p:nvGrpSpPr>
          <p:cNvPr id="100" name="PA-1022149"/>
          <p:cNvGrpSpPr/>
          <p:nvPr>
            <p:custDataLst>
              <p:tags r:id="rId5"/>
            </p:custDataLst>
          </p:nvPr>
        </p:nvGrpSpPr>
        <p:grpSpPr>
          <a:xfrm>
            <a:off x="4193248" y="2677726"/>
            <a:ext cx="6516919" cy="646331"/>
            <a:chOff x="4193248" y="2677726"/>
            <a:chExt cx="6516919" cy="646331"/>
          </a:xfrm>
        </p:grpSpPr>
        <p:sp>
          <p:nvSpPr>
            <p:cNvPr id="82" name="PA-圆角矩形 81"/>
            <p:cNvSpPr/>
            <p:nvPr>
              <p:custDataLst>
                <p:tags r:id="rId22"/>
              </p:custDataLst>
            </p:nvPr>
          </p:nvSpPr>
          <p:spPr>
            <a:xfrm>
              <a:off x="4193248" y="2722442"/>
              <a:ext cx="6516919" cy="556899"/>
            </a:xfrm>
            <a:prstGeom prst="roundRect">
              <a:avLst>
                <a:gd name="adj" fmla="val 0"/>
              </a:avLst>
            </a:prstGeom>
            <a:noFill/>
            <a:ln w="63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dirty="0">
                <a:solidFill>
                  <a:srgbClr val="B2B2B2"/>
                </a:solidFill>
                <a:cs typeface="+mn-ea"/>
                <a:sym typeface="+mn-lt"/>
              </a:endParaRPr>
            </a:p>
          </p:txBody>
        </p:sp>
        <p:sp>
          <p:nvSpPr>
            <p:cNvPr id="83" name="PA-矩形 82"/>
            <p:cNvSpPr/>
            <p:nvPr>
              <p:custDataLst>
                <p:tags r:id="rId23"/>
              </p:custDataLst>
            </p:nvPr>
          </p:nvSpPr>
          <p:spPr>
            <a:xfrm>
              <a:off x="4193248" y="2677726"/>
              <a:ext cx="6516918" cy="646331"/>
            </a:xfrm>
            <a:prstGeom prst="rect">
              <a:avLst/>
            </a:prstGeom>
          </p:spPr>
          <p:txBody>
            <a:bodyPr wrap="square">
              <a:spAutoFit/>
            </a:bodyPr>
            <a:lstStyle/>
            <a:p>
              <a:pPr algn="just"/>
              <a:r>
                <a:rPr lang="zh-CN" altLang="en-US" dirty="0">
                  <a:cs typeface="+mn-ea"/>
                  <a:sym typeface="+mn-lt"/>
                </a:rPr>
                <a:t>好干部标准，大力选拔敢于负责、勇于担当、善于作为、实绩突出的干部。</a:t>
              </a:r>
            </a:p>
          </p:txBody>
        </p:sp>
      </p:grpSp>
      <p:sp>
        <p:nvSpPr>
          <p:cNvPr id="84" name="PA-1022150"/>
          <p:cNvSpPr/>
          <p:nvPr>
            <p:custDataLst>
              <p:tags r:id="rId6"/>
            </p:custDataLst>
          </p:nvPr>
        </p:nvSpPr>
        <p:spPr>
          <a:xfrm>
            <a:off x="3637180" y="2819905"/>
            <a:ext cx="360817" cy="36081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dirty="0">
              <a:solidFill>
                <a:srgbClr val="11A0DC"/>
              </a:solidFill>
              <a:cs typeface="+mn-ea"/>
              <a:sym typeface="+mn-lt"/>
            </a:endParaRPr>
          </a:p>
        </p:txBody>
      </p:sp>
      <p:sp>
        <p:nvSpPr>
          <p:cNvPr id="85" name="PA-1022151"/>
          <p:cNvSpPr/>
          <p:nvPr>
            <p:custDataLst>
              <p:tags r:id="rId7"/>
            </p:custDataLst>
          </p:nvPr>
        </p:nvSpPr>
        <p:spPr>
          <a:xfrm>
            <a:off x="1346429" y="3520373"/>
            <a:ext cx="2095500" cy="531499"/>
          </a:xfrm>
          <a:prstGeom prst="roundRect">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9200"/>
            <a:r>
              <a:rPr lang="zh-CN" altLang="en-US" sz="2665" dirty="0">
                <a:solidFill>
                  <a:srgbClr val="FFFFFF"/>
                </a:solidFill>
                <a:cs typeface="+mn-ea"/>
                <a:sym typeface="+mn-lt"/>
              </a:rPr>
              <a:t>一些境外</a:t>
            </a:r>
          </a:p>
        </p:txBody>
      </p:sp>
      <p:sp>
        <p:nvSpPr>
          <p:cNvPr id="89" name="PA-1022152"/>
          <p:cNvSpPr/>
          <p:nvPr>
            <p:custDataLst>
              <p:tags r:id="rId8"/>
            </p:custDataLst>
          </p:nvPr>
        </p:nvSpPr>
        <p:spPr>
          <a:xfrm>
            <a:off x="3637180" y="3601746"/>
            <a:ext cx="360817" cy="36081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dirty="0">
              <a:solidFill>
                <a:srgbClr val="11A0DC"/>
              </a:solidFill>
              <a:cs typeface="+mn-ea"/>
              <a:sym typeface="+mn-lt"/>
            </a:endParaRPr>
          </a:p>
        </p:txBody>
      </p:sp>
      <p:sp>
        <p:nvSpPr>
          <p:cNvPr id="90" name="PA-1022153"/>
          <p:cNvSpPr/>
          <p:nvPr>
            <p:custDataLst>
              <p:tags r:id="rId9"/>
            </p:custDataLst>
          </p:nvPr>
        </p:nvSpPr>
        <p:spPr>
          <a:xfrm>
            <a:off x="1346429" y="4302215"/>
            <a:ext cx="2095500" cy="531499"/>
          </a:xfrm>
          <a:prstGeom prst="roundRect">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9200"/>
            <a:r>
              <a:rPr lang="zh-CN" altLang="en-US" sz="2665" dirty="0">
                <a:solidFill>
                  <a:srgbClr val="FFFFFF"/>
                </a:solidFill>
                <a:cs typeface="+mn-ea"/>
                <a:sym typeface="+mn-lt"/>
              </a:rPr>
              <a:t>一些境外</a:t>
            </a:r>
          </a:p>
        </p:txBody>
      </p:sp>
      <p:sp>
        <p:nvSpPr>
          <p:cNvPr id="94" name="PA-1022154"/>
          <p:cNvSpPr/>
          <p:nvPr>
            <p:custDataLst>
              <p:tags r:id="rId10"/>
            </p:custDataLst>
          </p:nvPr>
        </p:nvSpPr>
        <p:spPr>
          <a:xfrm>
            <a:off x="3637180" y="4383588"/>
            <a:ext cx="360817" cy="36081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dirty="0">
              <a:solidFill>
                <a:srgbClr val="11A0DC"/>
              </a:solidFill>
              <a:cs typeface="+mn-ea"/>
              <a:sym typeface="+mn-lt"/>
            </a:endParaRPr>
          </a:p>
        </p:txBody>
      </p:sp>
      <p:sp>
        <p:nvSpPr>
          <p:cNvPr id="95" name="PA-1022155"/>
          <p:cNvSpPr/>
          <p:nvPr>
            <p:custDataLst>
              <p:tags r:id="rId11"/>
            </p:custDataLst>
          </p:nvPr>
        </p:nvSpPr>
        <p:spPr>
          <a:xfrm>
            <a:off x="1346429" y="5084056"/>
            <a:ext cx="2095500" cy="531499"/>
          </a:xfrm>
          <a:prstGeom prst="roundRect">
            <a:avLst/>
          </a:prstGeom>
          <a:solidFill>
            <a:srgbClr val="C00000"/>
          </a:solidFill>
          <a:ln w="1270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9200"/>
            <a:r>
              <a:rPr lang="zh-CN" altLang="en-US" sz="2665" dirty="0">
                <a:solidFill>
                  <a:srgbClr val="FFFFFF"/>
                </a:solidFill>
                <a:cs typeface="+mn-ea"/>
                <a:sym typeface="+mn-lt"/>
              </a:rPr>
              <a:t>一些境外</a:t>
            </a:r>
          </a:p>
        </p:txBody>
      </p:sp>
      <p:sp>
        <p:nvSpPr>
          <p:cNvPr id="99" name="PA-1022156"/>
          <p:cNvSpPr/>
          <p:nvPr>
            <p:custDataLst>
              <p:tags r:id="rId12"/>
            </p:custDataLst>
          </p:nvPr>
        </p:nvSpPr>
        <p:spPr>
          <a:xfrm>
            <a:off x="3637180" y="5165429"/>
            <a:ext cx="360817" cy="36081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dirty="0">
              <a:solidFill>
                <a:srgbClr val="11A0DC"/>
              </a:solidFill>
              <a:cs typeface="+mn-ea"/>
              <a:sym typeface="+mn-lt"/>
            </a:endParaRPr>
          </a:p>
        </p:txBody>
      </p:sp>
      <p:grpSp>
        <p:nvGrpSpPr>
          <p:cNvPr id="101" name="PA-1022157"/>
          <p:cNvGrpSpPr/>
          <p:nvPr>
            <p:custDataLst>
              <p:tags r:id="rId13"/>
            </p:custDataLst>
          </p:nvPr>
        </p:nvGrpSpPr>
        <p:grpSpPr>
          <a:xfrm>
            <a:off x="4193248" y="3503536"/>
            <a:ext cx="6516919" cy="556899"/>
            <a:chOff x="4193248" y="2722442"/>
            <a:chExt cx="6516919" cy="556899"/>
          </a:xfrm>
        </p:grpSpPr>
        <p:sp>
          <p:nvSpPr>
            <p:cNvPr id="102" name="PA-圆角矩形 101"/>
            <p:cNvSpPr/>
            <p:nvPr>
              <p:custDataLst>
                <p:tags r:id="rId20"/>
              </p:custDataLst>
            </p:nvPr>
          </p:nvSpPr>
          <p:spPr>
            <a:xfrm>
              <a:off x="4193248" y="2722442"/>
              <a:ext cx="6516919" cy="556899"/>
            </a:xfrm>
            <a:prstGeom prst="roundRect">
              <a:avLst>
                <a:gd name="adj" fmla="val 0"/>
              </a:avLst>
            </a:prstGeom>
            <a:noFill/>
            <a:ln w="63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dirty="0">
                <a:solidFill>
                  <a:srgbClr val="B2B2B2"/>
                </a:solidFill>
                <a:cs typeface="+mn-ea"/>
                <a:sym typeface="+mn-lt"/>
              </a:endParaRPr>
            </a:p>
          </p:txBody>
        </p:sp>
        <p:sp>
          <p:nvSpPr>
            <p:cNvPr id="103" name="PA-矩形 102"/>
            <p:cNvSpPr/>
            <p:nvPr>
              <p:custDataLst>
                <p:tags r:id="rId21"/>
              </p:custDataLst>
            </p:nvPr>
          </p:nvSpPr>
          <p:spPr>
            <a:xfrm>
              <a:off x="4193248" y="2804548"/>
              <a:ext cx="6516918" cy="369332"/>
            </a:xfrm>
            <a:prstGeom prst="rect">
              <a:avLst/>
            </a:prstGeom>
          </p:spPr>
          <p:txBody>
            <a:bodyPr wrap="square">
              <a:spAutoFit/>
            </a:bodyPr>
            <a:lstStyle/>
            <a:p>
              <a:pPr algn="just"/>
              <a:r>
                <a:rPr lang="zh-CN" altLang="en-US" dirty="0">
                  <a:cs typeface="+mn-ea"/>
                  <a:sym typeface="+mn-lt"/>
                </a:rPr>
                <a:t>警惕境外电台、电视、网络等传媒的煽动、造谣。</a:t>
              </a:r>
            </a:p>
          </p:txBody>
        </p:sp>
      </p:grpSp>
      <p:grpSp>
        <p:nvGrpSpPr>
          <p:cNvPr id="104" name="PA-1022158"/>
          <p:cNvGrpSpPr/>
          <p:nvPr>
            <p:custDataLst>
              <p:tags r:id="rId14"/>
            </p:custDataLst>
          </p:nvPr>
        </p:nvGrpSpPr>
        <p:grpSpPr>
          <a:xfrm>
            <a:off x="4193248" y="4239914"/>
            <a:ext cx="6516919" cy="646331"/>
            <a:chOff x="4193248" y="2677726"/>
            <a:chExt cx="6516919" cy="646331"/>
          </a:xfrm>
        </p:grpSpPr>
        <p:sp>
          <p:nvSpPr>
            <p:cNvPr id="105" name="PA-圆角矩形 104"/>
            <p:cNvSpPr/>
            <p:nvPr>
              <p:custDataLst>
                <p:tags r:id="rId18"/>
              </p:custDataLst>
            </p:nvPr>
          </p:nvSpPr>
          <p:spPr>
            <a:xfrm>
              <a:off x="4193248" y="2722442"/>
              <a:ext cx="6516919" cy="556899"/>
            </a:xfrm>
            <a:prstGeom prst="roundRect">
              <a:avLst>
                <a:gd name="adj" fmla="val 0"/>
              </a:avLst>
            </a:prstGeom>
            <a:noFill/>
            <a:ln w="63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dirty="0">
                <a:solidFill>
                  <a:srgbClr val="B2B2B2"/>
                </a:solidFill>
                <a:cs typeface="+mn-ea"/>
                <a:sym typeface="+mn-lt"/>
              </a:endParaRPr>
            </a:p>
          </p:txBody>
        </p:sp>
        <p:sp>
          <p:nvSpPr>
            <p:cNvPr id="106" name="PA-矩形 105"/>
            <p:cNvSpPr/>
            <p:nvPr>
              <p:custDataLst>
                <p:tags r:id="rId19"/>
              </p:custDataLst>
            </p:nvPr>
          </p:nvSpPr>
          <p:spPr>
            <a:xfrm>
              <a:off x="4193248" y="2677726"/>
              <a:ext cx="6516918" cy="646331"/>
            </a:xfrm>
            <a:prstGeom prst="rect">
              <a:avLst/>
            </a:prstGeom>
          </p:spPr>
          <p:txBody>
            <a:bodyPr wrap="square">
              <a:spAutoFit/>
            </a:bodyPr>
            <a:lstStyle/>
            <a:p>
              <a:pPr algn="just"/>
              <a:r>
                <a:rPr lang="zh-CN" altLang="en-US" dirty="0">
                  <a:cs typeface="+mn-ea"/>
                  <a:sym typeface="+mn-lt"/>
                </a:rPr>
                <a:t>组织和人员经常出现在我军事、保密单位周边，乘机盗取秘密情报和信息。如遇有可疑人员要立即报告。</a:t>
              </a:r>
            </a:p>
          </p:txBody>
        </p:sp>
      </p:grpSp>
      <p:grpSp>
        <p:nvGrpSpPr>
          <p:cNvPr id="107" name="PA-1022159"/>
          <p:cNvGrpSpPr/>
          <p:nvPr>
            <p:custDataLst>
              <p:tags r:id="rId15"/>
            </p:custDataLst>
          </p:nvPr>
        </p:nvGrpSpPr>
        <p:grpSpPr>
          <a:xfrm>
            <a:off x="4193248" y="5021009"/>
            <a:ext cx="6516919" cy="646331"/>
            <a:chOff x="4193248" y="2677726"/>
            <a:chExt cx="6516919" cy="646331"/>
          </a:xfrm>
        </p:grpSpPr>
        <p:sp>
          <p:nvSpPr>
            <p:cNvPr id="108" name="PA-圆角矩形 107"/>
            <p:cNvSpPr/>
            <p:nvPr>
              <p:custDataLst>
                <p:tags r:id="rId16"/>
              </p:custDataLst>
            </p:nvPr>
          </p:nvSpPr>
          <p:spPr>
            <a:xfrm>
              <a:off x="4193248" y="2722442"/>
              <a:ext cx="6516919" cy="556899"/>
            </a:xfrm>
            <a:prstGeom prst="roundRect">
              <a:avLst>
                <a:gd name="adj" fmla="val 0"/>
              </a:avLst>
            </a:prstGeom>
            <a:noFill/>
            <a:ln w="63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dirty="0">
                <a:solidFill>
                  <a:srgbClr val="B2B2B2"/>
                </a:solidFill>
                <a:cs typeface="+mn-ea"/>
                <a:sym typeface="+mn-lt"/>
              </a:endParaRPr>
            </a:p>
          </p:txBody>
        </p:sp>
        <p:sp>
          <p:nvSpPr>
            <p:cNvPr id="109" name="PA-矩形 108"/>
            <p:cNvSpPr/>
            <p:nvPr>
              <p:custDataLst>
                <p:tags r:id="rId17"/>
              </p:custDataLst>
            </p:nvPr>
          </p:nvSpPr>
          <p:spPr>
            <a:xfrm>
              <a:off x="4193248" y="2677726"/>
              <a:ext cx="6516918" cy="646331"/>
            </a:xfrm>
            <a:prstGeom prst="rect">
              <a:avLst/>
            </a:prstGeom>
          </p:spPr>
          <p:txBody>
            <a:bodyPr wrap="square">
              <a:spAutoFit/>
            </a:bodyPr>
            <a:lstStyle/>
            <a:p>
              <a:pPr algn="just"/>
              <a:r>
                <a:rPr lang="zh-CN" altLang="en-US" dirty="0">
                  <a:cs typeface="+mn-ea"/>
                  <a:sym typeface="+mn-lt"/>
                </a:rPr>
                <a:t>一些有境外背景的组织和个人，利用一些群众不满情绪，煽动与政府对抗。遇到这些情况，应立即报告。</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downRight)">
                                      <p:cBhvr>
                                        <p:cTn id="7" dur="1000"/>
                                        <p:tgtEl>
                                          <p:spTgt spid="69"/>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barn(outVertical)">
                                      <p:cBhvr>
                                        <p:cTn id="11" dur="1000"/>
                                        <p:tgtEl>
                                          <p:spTgt spid="70"/>
                                        </p:tgtEl>
                                      </p:cBhvr>
                                    </p:animEffect>
                                  </p:childTnLst>
                                </p:cTn>
                              </p:par>
                            </p:childTnLst>
                          </p:cTn>
                        </p:par>
                        <p:par>
                          <p:cTn id="12" fill="hold">
                            <p:stCondLst>
                              <p:cond delay="2000"/>
                            </p:stCondLst>
                            <p:childTnLst>
                              <p:par>
                                <p:cTn id="13" presetID="2" presetClass="entr" presetSubtype="8" decel="45000"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0-#ppt_w/2"/>
                                          </p:val>
                                        </p:tav>
                                        <p:tav tm="100000">
                                          <p:val>
                                            <p:strVal val="#ppt_x"/>
                                          </p:val>
                                        </p:tav>
                                      </p:tavLst>
                                    </p:anim>
                                    <p:anim calcmode="lin" valueType="num">
                                      <p:cBhvr additive="base">
                                        <p:cTn id="16" dur="1000" fill="hold"/>
                                        <p:tgtEl>
                                          <p:spTgt spid="80"/>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75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500"/>
                                        <p:tgtEl>
                                          <p:spTgt spid="84"/>
                                        </p:tgtEl>
                                      </p:cBhvr>
                                    </p:animEffect>
                                  </p:childTnLst>
                                </p:cTn>
                              </p:par>
                            </p:childTnLst>
                          </p:cTn>
                        </p:par>
                        <p:par>
                          <p:cTn id="20" fill="hold">
                            <p:stCondLst>
                              <p:cond delay="3000"/>
                            </p:stCondLst>
                            <p:childTnLst>
                              <p:par>
                                <p:cTn id="21" presetID="2" presetClass="entr" presetSubtype="8" decel="45000" fill="hold" grpId="0" nodeType="after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1000" fill="hold"/>
                                        <p:tgtEl>
                                          <p:spTgt spid="85"/>
                                        </p:tgtEl>
                                        <p:attrNameLst>
                                          <p:attrName>ppt_x</p:attrName>
                                        </p:attrNameLst>
                                      </p:cBhvr>
                                      <p:tavLst>
                                        <p:tav tm="0">
                                          <p:val>
                                            <p:strVal val="0-#ppt_w/2"/>
                                          </p:val>
                                        </p:tav>
                                        <p:tav tm="100000">
                                          <p:val>
                                            <p:strVal val="#ppt_x"/>
                                          </p:val>
                                        </p:tav>
                                      </p:tavLst>
                                    </p:anim>
                                    <p:anim calcmode="lin" valueType="num">
                                      <p:cBhvr additive="base">
                                        <p:cTn id="24" dur="1000" fill="hold"/>
                                        <p:tgtEl>
                                          <p:spTgt spid="85"/>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75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500"/>
                                        <p:tgtEl>
                                          <p:spTgt spid="89"/>
                                        </p:tgtEl>
                                      </p:cBhvr>
                                    </p:animEffect>
                                  </p:childTnLst>
                                </p:cTn>
                              </p:par>
                            </p:childTnLst>
                          </p:cTn>
                        </p:par>
                        <p:par>
                          <p:cTn id="28" fill="hold">
                            <p:stCondLst>
                              <p:cond delay="4000"/>
                            </p:stCondLst>
                            <p:childTnLst>
                              <p:par>
                                <p:cTn id="29" presetID="2" presetClass="entr" presetSubtype="8" decel="4500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1000" fill="hold"/>
                                        <p:tgtEl>
                                          <p:spTgt spid="90"/>
                                        </p:tgtEl>
                                        <p:attrNameLst>
                                          <p:attrName>ppt_x</p:attrName>
                                        </p:attrNameLst>
                                      </p:cBhvr>
                                      <p:tavLst>
                                        <p:tav tm="0">
                                          <p:val>
                                            <p:strVal val="0-#ppt_w/2"/>
                                          </p:val>
                                        </p:tav>
                                        <p:tav tm="100000">
                                          <p:val>
                                            <p:strVal val="#ppt_x"/>
                                          </p:val>
                                        </p:tav>
                                      </p:tavLst>
                                    </p:anim>
                                    <p:anim calcmode="lin" valueType="num">
                                      <p:cBhvr additive="base">
                                        <p:cTn id="32" dur="1000" fill="hold"/>
                                        <p:tgtEl>
                                          <p:spTgt spid="90"/>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750"/>
                                  </p:stCondLst>
                                  <p:childTnLst>
                                    <p:set>
                                      <p:cBhvr>
                                        <p:cTn id="34" dur="1" fill="hold">
                                          <p:stCondLst>
                                            <p:cond delay="0"/>
                                          </p:stCondLst>
                                        </p:cTn>
                                        <p:tgtEl>
                                          <p:spTgt spid="94"/>
                                        </p:tgtEl>
                                        <p:attrNameLst>
                                          <p:attrName>style.visibility</p:attrName>
                                        </p:attrNameLst>
                                      </p:cBhvr>
                                      <p:to>
                                        <p:strVal val="visible"/>
                                      </p:to>
                                    </p:set>
                                    <p:animEffect transition="in" filter="wipe(left)">
                                      <p:cBhvr>
                                        <p:cTn id="35" dur="500"/>
                                        <p:tgtEl>
                                          <p:spTgt spid="94"/>
                                        </p:tgtEl>
                                      </p:cBhvr>
                                    </p:animEffect>
                                  </p:childTnLst>
                                </p:cTn>
                              </p:par>
                            </p:childTnLst>
                          </p:cTn>
                        </p:par>
                        <p:par>
                          <p:cTn id="36" fill="hold">
                            <p:stCondLst>
                              <p:cond delay="5000"/>
                            </p:stCondLst>
                            <p:childTnLst>
                              <p:par>
                                <p:cTn id="37" presetID="2" presetClass="entr" presetSubtype="8" decel="45000"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additive="base">
                                        <p:cTn id="39" dur="1000" fill="hold"/>
                                        <p:tgtEl>
                                          <p:spTgt spid="95"/>
                                        </p:tgtEl>
                                        <p:attrNameLst>
                                          <p:attrName>ppt_x</p:attrName>
                                        </p:attrNameLst>
                                      </p:cBhvr>
                                      <p:tavLst>
                                        <p:tav tm="0">
                                          <p:val>
                                            <p:strVal val="0-#ppt_w/2"/>
                                          </p:val>
                                        </p:tav>
                                        <p:tav tm="100000">
                                          <p:val>
                                            <p:strVal val="#ppt_x"/>
                                          </p:val>
                                        </p:tav>
                                      </p:tavLst>
                                    </p:anim>
                                    <p:anim calcmode="lin" valueType="num">
                                      <p:cBhvr additive="base">
                                        <p:cTn id="40" dur="1000" fill="hold"/>
                                        <p:tgtEl>
                                          <p:spTgt spid="95"/>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750"/>
                                  </p:stCondLst>
                                  <p:childTnLst>
                                    <p:set>
                                      <p:cBhvr>
                                        <p:cTn id="42" dur="1" fill="hold">
                                          <p:stCondLst>
                                            <p:cond delay="0"/>
                                          </p:stCondLst>
                                        </p:cTn>
                                        <p:tgtEl>
                                          <p:spTgt spid="99"/>
                                        </p:tgtEl>
                                        <p:attrNameLst>
                                          <p:attrName>style.visibility</p:attrName>
                                        </p:attrNameLst>
                                      </p:cBhvr>
                                      <p:to>
                                        <p:strVal val="visible"/>
                                      </p:to>
                                    </p:set>
                                    <p:animEffect transition="in" filter="wipe(left)">
                                      <p:cBhvr>
                                        <p:cTn id="4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0" grpId="0" animBg="1"/>
      <p:bldP spid="84" grpId="0" animBg="1"/>
      <p:bldP spid="85" grpId="0" animBg="1"/>
      <p:bldP spid="89" grpId="0" animBg="1"/>
      <p:bldP spid="90" grpId="0" animBg="1"/>
      <p:bldP spid="94" grpId="0" animBg="1"/>
      <p:bldP spid="95" grpId="0" animBg="1"/>
      <p:bldP spid="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60"/>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21"/>
                  <a:stretch>
                    <a:fillRect/>
                  </a:stretch>
                </a:blipFill>
                <a:effectLst>
                  <a:outerShdw blurRad="38100" dist="38100" dir="2700000" algn="tl">
                    <a:srgbClr val="000000">
                      <a:alpha val="43137"/>
                    </a:srgbClr>
                  </a:outerShdw>
                </a:effectLst>
                <a:cs typeface="+mn-ea"/>
                <a:sym typeface="+mn-lt"/>
              </a:rPr>
              <a:t>如何维护国家安全</a:t>
            </a:r>
          </a:p>
        </p:txBody>
      </p:sp>
      <p:sp>
        <p:nvSpPr>
          <p:cNvPr id="34" name="PA-1022161"/>
          <p:cNvSpPr/>
          <p:nvPr>
            <p:custDataLst>
              <p:tags r:id="rId2"/>
            </p:custDataLst>
          </p:nvPr>
        </p:nvSpPr>
        <p:spPr>
          <a:xfrm>
            <a:off x="959429" y="2902759"/>
            <a:ext cx="10273141" cy="683364"/>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1022162"/>
          <p:cNvSpPr/>
          <p:nvPr>
            <p:custDataLst>
              <p:tags r:id="rId3"/>
            </p:custDataLst>
          </p:nvPr>
        </p:nvSpPr>
        <p:spPr>
          <a:xfrm>
            <a:off x="1319886" y="1399126"/>
            <a:ext cx="9552227" cy="707979"/>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lnSpc>
                <a:spcPct val="130000"/>
              </a:lnSpc>
              <a:spcBef>
                <a:spcPct val="0"/>
              </a:spcBef>
              <a:spcAft>
                <a:spcPct val="0"/>
              </a:spcAft>
            </a:pPr>
            <a:r>
              <a:rPr lang="zh-CN" altLang="en-US" sz="3600" b="1" dirty="0">
                <a:ln cmpd="sng">
                  <a:noFill/>
                  <a:prstDash val="solid"/>
                </a:ln>
                <a:solidFill>
                  <a:srgbClr val="C00000"/>
                </a:solidFill>
                <a:cs typeface="+mn-ea"/>
                <a:sym typeface="+mn-lt"/>
              </a:rPr>
              <a:t>如何维护国家安全</a:t>
            </a:r>
          </a:p>
        </p:txBody>
      </p:sp>
      <p:grpSp>
        <p:nvGrpSpPr>
          <p:cNvPr id="37" name="PA-1022163"/>
          <p:cNvGrpSpPr/>
          <p:nvPr>
            <p:custDataLst>
              <p:tags r:id="rId4"/>
            </p:custDataLst>
          </p:nvPr>
        </p:nvGrpSpPr>
        <p:grpSpPr>
          <a:xfrm>
            <a:off x="959429" y="2216322"/>
            <a:ext cx="10273141" cy="340128"/>
            <a:chOff x="665978" y="1491630"/>
            <a:chExt cx="7704856" cy="255096"/>
          </a:xfrm>
          <a:solidFill>
            <a:srgbClr val="C00000"/>
          </a:solidFill>
        </p:grpSpPr>
        <p:grpSp>
          <p:nvGrpSpPr>
            <p:cNvPr id="38" name="组合 37"/>
            <p:cNvGrpSpPr/>
            <p:nvPr/>
          </p:nvGrpSpPr>
          <p:grpSpPr>
            <a:xfrm>
              <a:off x="4118171" y="1491630"/>
              <a:ext cx="887762" cy="255096"/>
              <a:chOff x="3965502" y="1879809"/>
              <a:chExt cx="1193100" cy="342834"/>
            </a:xfrm>
            <a:grpFill/>
          </p:grpSpPr>
          <p:sp>
            <p:nvSpPr>
              <p:cNvPr id="42" name="PA-dark-star-shape_15445"/>
              <p:cNvSpPr>
                <a:spLocks noChangeAspect="1"/>
              </p:cNvSpPr>
              <p:nvPr>
                <p:custDataLst>
                  <p:tags r:id="rId14"/>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43" name="PA-dark-star-shape_15445"/>
              <p:cNvSpPr>
                <a:spLocks noChangeAspect="1"/>
              </p:cNvSpPr>
              <p:nvPr>
                <p:custDataLst>
                  <p:tags r:id="rId15"/>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44" name="PA-dark-star-shape_15445"/>
              <p:cNvSpPr>
                <a:spLocks noChangeAspect="1"/>
              </p:cNvSpPr>
              <p:nvPr>
                <p:custDataLst>
                  <p:tags r:id="rId16"/>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45" name="PA-dark-star-shape_15445"/>
              <p:cNvSpPr>
                <a:spLocks noChangeAspect="1"/>
              </p:cNvSpPr>
              <p:nvPr>
                <p:custDataLst>
                  <p:tags r:id="rId17"/>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sp>
            <p:nvSpPr>
              <p:cNvPr id="46" name="PA-dark-star-shape_15445"/>
              <p:cNvSpPr>
                <a:spLocks noChangeAspect="1"/>
              </p:cNvSpPr>
              <p:nvPr>
                <p:custDataLst>
                  <p:tags r:id="rId18"/>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endParaRPr lang="zh-CN" altLang="en-US">
                  <a:cs typeface="+mn-ea"/>
                  <a:sym typeface="+mn-lt"/>
                </a:endParaRPr>
              </a:p>
            </p:txBody>
          </p:sp>
        </p:grpSp>
        <p:grpSp>
          <p:nvGrpSpPr>
            <p:cNvPr id="39" name="组合 38"/>
            <p:cNvGrpSpPr/>
            <p:nvPr/>
          </p:nvGrpSpPr>
          <p:grpSpPr>
            <a:xfrm>
              <a:off x="665978" y="1619178"/>
              <a:ext cx="7704856" cy="0"/>
              <a:chOff x="665978" y="2082167"/>
              <a:chExt cx="7704856" cy="0"/>
            </a:xfrm>
            <a:grpFill/>
          </p:grpSpPr>
          <p:cxnSp>
            <p:nvCxnSpPr>
              <p:cNvPr id="40" name="PA-直接连接符 39"/>
              <p:cNvCxnSpPr/>
              <p:nvPr>
                <p:custDataLst>
                  <p:tags r:id="rId12"/>
                </p:custDataLst>
              </p:nvPr>
            </p:nvCxnSpPr>
            <p:spPr>
              <a:xfrm>
                <a:off x="5148064" y="2082167"/>
                <a:ext cx="3222770"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PA-直接连接符 40"/>
              <p:cNvCxnSpPr/>
              <p:nvPr>
                <p:custDataLst>
                  <p:tags r:id="rId13"/>
                </p:custDataLst>
              </p:nvPr>
            </p:nvCxnSpPr>
            <p:spPr>
              <a:xfrm>
                <a:off x="665978" y="2082167"/>
                <a:ext cx="3329958"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47" name="PA-1022164"/>
          <p:cNvSpPr/>
          <p:nvPr>
            <p:custDataLst>
              <p:tags r:id="rId5"/>
            </p:custDataLst>
          </p:nvPr>
        </p:nvSpPr>
        <p:spPr>
          <a:xfrm>
            <a:off x="1319724" y="3080005"/>
            <a:ext cx="9552550" cy="325025"/>
          </a:xfrm>
          <a:prstGeom prst="rect">
            <a:avLst/>
          </a:prstGeom>
          <a:noFill/>
        </p:spPr>
        <p:txBody>
          <a:bodyPr wrap="square" lIns="0" tIns="0" rIns="0" bIns="0">
            <a:spAutoFit/>
          </a:bodyPr>
          <a:lstStyle/>
          <a:p>
            <a:pPr algn="just">
              <a:lnSpc>
                <a:spcPct val="130000"/>
              </a:lnSpc>
              <a:spcBef>
                <a:spcPts val="600"/>
              </a:spcBef>
            </a:pPr>
            <a:r>
              <a:rPr lang="zh-CN" altLang="en-US" dirty="0">
                <a:cs typeface="+mn-ea"/>
                <a:sym typeface="+mn-lt"/>
              </a:rPr>
              <a:t>拾获属于国家秘密的文件、资料和其他物品，应当及时送交有关机关、单位或保密工作部门。</a:t>
            </a:r>
          </a:p>
        </p:txBody>
      </p:sp>
      <p:sp>
        <p:nvSpPr>
          <p:cNvPr id="48" name="PA-1022165"/>
          <p:cNvSpPr/>
          <p:nvPr>
            <p:custDataLst>
              <p:tags r:id="rId6"/>
            </p:custDataLst>
          </p:nvPr>
        </p:nvSpPr>
        <p:spPr>
          <a:xfrm>
            <a:off x="959429" y="3725111"/>
            <a:ext cx="10273141" cy="683364"/>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PA-1022166"/>
          <p:cNvSpPr/>
          <p:nvPr>
            <p:custDataLst>
              <p:tags r:id="rId7"/>
            </p:custDataLst>
          </p:nvPr>
        </p:nvSpPr>
        <p:spPr>
          <a:xfrm>
            <a:off x="1319724" y="3789794"/>
            <a:ext cx="9552550" cy="553998"/>
          </a:xfrm>
          <a:prstGeom prst="rect">
            <a:avLst/>
          </a:prstGeom>
          <a:noFill/>
        </p:spPr>
        <p:txBody>
          <a:bodyPr wrap="square" lIns="0" tIns="0" rIns="0" bIns="0">
            <a:spAutoFit/>
          </a:bodyPr>
          <a:lstStyle/>
          <a:p>
            <a:pPr algn="just">
              <a:spcBef>
                <a:spcPts val="600"/>
              </a:spcBef>
            </a:pPr>
            <a:r>
              <a:rPr lang="zh-CN" altLang="en-US" dirty="0">
                <a:cs typeface="+mn-ea"/>
                <a:sym typeface="+mn-lt"/>
              </a:rPr>
              <a:t>发现有人买卖属于国家秘密的文件、资料和其他物品，应当及时报告保密工作部门或者国家安全机关、公安机关处理。</a:t>
            </a:r>
          </a:p>
        </p:txBody>
      </p:sp>
      <p:sp>
        <p:nvSpPr>
          <p:cNvPr id="50" name="PA-1022167"/>
          <p:cNvSpPr/>
          <p:nvPr>
            <p:custDataLst>
              <p:tags r:id="rId8"/>
            </p:custDataLst>
          </p:nvPr>
        </p:nvSpPr>
        <p:spPr>
          <a:xfrm>
            <a:off x="967037" y="4556962"/>
            <a:ext cx="10273141" cy="683364"/>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PA-1022168"/>
          <p:cNvSpPr/>
          <p:nvPr>
            <p:custDataLst>
              <p:tags r:id="rId9"/>
            </p:custDataLst>
          </p:nvPr>
        </p:nvSpPr>
        <p:spPr>
          <a:xfrm>
            <a:off x="1319724" y="4754807"/>
            <a:ext cx="9552550" cy="276999"/>
          </a:xfrm>
          <a:prstGeom prst="rect">
            <a:avLst/>
          </a:prstGeom>
          <a:noFill/>
        </p:spPr>
        <p:txBody>
          <a:bodyPr wrap="square" lIns="0" tIns="0" rIns="0" bIns="0">
            <a:spAutoFit/>
          </a:bodyPr>
          <a:lstStyle/>
          <a:p>
            <a:pPr algn="just">
              <a:spcBef>
                <a:spcPts val="600"/>
              </a:spcBef>
            </a:pPr>
            <a:r>
              <a:rPr lang="zh-CN" altLang="en-US" dirty="0">
                <a:cs typeface="+mn-ea"/>
                <a:sym typeface="+mn-lt"/>
              </a:rPr>
              <a:t>发现有人盗窃、抢夺属于国家秘密的文件、资料和其他物品，有权制止，并应当立即报告。</a:t>
            </a:r>
          </a:p>
        </p:txBody>
      </p:sp>
      <p:sp>
        <p:nvSpPr>
          <p:cNvPr id="52" name="PA-1022169"/>
          <p:cNvSpPr/>
          <p:nvPr>
            <p:custDataLst>
              <p:tags r:id="rId10"/>
            </p:custDataLst>
          </p:nvPr>
        </p:nvSpPr>
        <p:spPr>
          <a:xfrm>
            <a:off x="1040126" y="5366352"/>
            <a:ext cx="10273141" cy="683364"/>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PA-1022170"/>
          <p:cNvSpPr/>
          <p:nvPr>
            <p:custDataLst>
              <p:tags r:id="rId11"/>
            </p:custDataLst>
          </p:nvPr>
        </p:nvSpPr>
        <p:spPr>
          <a:xfrm>
            <a:off x="1319724" y="5564197"/>
            <a:ext cx="9552550" cy="276999"/>
          </a:xfrm>
          <a:prstGeom prst="rect">
            <a:avLst/>
          </a:prstGeom>
          <a:noFill/>
        </p:spPr>
        <p:txBody>
          <a:bodyPr wrap="square" lIns="0" tIns="0" rIns="0" bIns="0">
            <a:spAutoFit/>
          </a:bodyPr>
          <a:lstStyle/>
          <a:p>
            <a:pPr algn="just">
              <a:spcBef>
                <a:spcPts val="600"/>
              </a:spcBef>
            </a:pPr>
            <a:r>
              <a:rPr lang="zh-CN" altLang="en-US" dirty="0">
                <a:cs typeface="+mn-ea"/>
                <a:sym typeface="+mn-lt"/>
              </a:rPr>
              <a:t>发现泄露或可能泄露国家秘密的线索，应当及时向国家安全机关举报。</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trips(downRight)">
                                      <p:cBhvr>
                                        <p:cTn id="10" dur="1000"/>
                                        <p:tgtEl>
                                          <p:spTgt spid="36"/>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outVertical)">
                                      <p:cBhvr>
                                        <p:cTn id="14" dur="1000"/>
                                        <p:tgtEl>
                                          <p:spTgt spid="3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48" grpId="0" animBg="1"/>
      <p:bldP spid="50"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9"/>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11"/>
                  <a:stretch>
                    <a:fillRect/>
                  </a:stretch>
                </a:blipFill>
                <a:effectLst>
                  <a:outerShdw blurRad="38100" dist="38100" dir="2700000" algn="tl">
                    <a:srgbClr val="000000">
                      <a:alpha val="43137"/>
                    </a:srgbClr>
                  </a:outerShdw>
                </a:effectLst>
                <a:cs typeface="+mn-ea"/>
                <a:sym typeface="+mn-lt"/>
              </a:rPr>
              <a:t>何为国家安全？</a:t>
            </a:r>
          </a:p>
        </p:txBody>
      </p:sp>
      <p:sp>
        <p:nvSpPr>
          <p:cNvPr id="4" name="PA-102210"/>
          <p:cNvSpPr/>
          <p:nvPr>
            <p:custDataLst>
              <p:tags r:id="rId2"/>
            </p:custDataLst>
          </p:nvPr>
        </p:nvSpPr>
        <p:spPr>
          <a:xfrm>
            <a:off x="0" y="1426893"/>
            <a:ext cx="12192000" cy="2194125"/>
          </a:xfrm>
          <a:prstGeom prst="rect">
            <a:avLst/>
          </a:prstGeom>
          <a:blipFill dpi="0" rotWithShape="1">
            <a:blip r:embed="rId1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prstClr val="white"/>
              </a:solidFill>
              <a:cs typeface="+mn-ea"/>
              <a:sym typeface="+mn-lt"/>
            </a:endParaRPr>
          </a:p>
        </p:txBody>
      </p:sp>
      <p:sp>
        <p:nvSpPr>
          <p:cNvPr id="5" name="PA-102211"/>
          <p:cNvSpPr txBox="1"/>
          <p:nvPr>
            <p:custDataLst>
              <p:tags r:id="rId3"/>
            </p:custDataLst>
          </p:nvPr>
        </p:nvSpPr>
        <p:spPr>
          <a:xfrm>
            <a:off x="8240284" y="4710265"/>
            <a:ext cx="3416320" cy="523220"/>
          </a:xfrm>
          <a:prstGeom prst="rect">
            <a:avLst/>
          </a:prstGeom>
          <a:noFill/>
          <a:effectLst/>
        </p:spPr>
        <p:txBody>
          <a:bodyPr wrap="none" rtlCol="0">
            <a:spAutoFit/>
          </a:bodyPr>
          <a:lstStyle/>
          <a:p>
            <a:pPr algn="r"/>
            <a:r>
              <a:rPr lang="zh-CN" altLang="en-US" sz="2800" dirty="0">
                <a:solidFill>
                  <a:srgbClr val="C00000"/>
                </a:solidFill>
                <a:cs typeface="+mn-ea"/>
                <a:sym typeface="+mn-lt"/>
              </a:rPr>
              <a:t>和我们每个人的生活</a:t>
            </a:r>
            <a:endParaRPr lang="en-US" altLang="zh-CN" sz="700" dirty="0">
              <a:solidFill>
                <a:prstClr val="black">
                  <a:lumMod val="75000"/>
                  <a:lumOff val="25000"/>
                </a:prstClr>
              </a:solidFill>
              <a:cs typeface="+mn-ea"/>
              <a:sym typeface="+mn-lt"/>
            </a:endParaRPr>
          </a:p>
        </p:txBody>
      </p:sp>
      <p:sp>
        <p:nvSpPr>
          <p:cNvPr id="6" name="PA-102212"/>
          <p:cNvSpPr txBox="1"/>
          <p:nvPr>
            <p:custDataLst>
              <p:tags r:id="rId4"/>
            </p:custDataLst>
          </p:nvPr>
        </p:nvSpPr>
        <p:spPr>
          <a:xfrm>
            <a:off x="7403740" y="4013411"/>
            <a:ext cx="1463862" cy="1627369"/>
          </a:xfrm>
          <a:prstGeom prst="rect">
            <a:avLst/>
          </a:prstGeom>
          <a:noFill/>
          <a:effectLst/>
        </p:spPr>
        <p:txBody>
          <a:bodyPr wrap="none" rtlCol="0">
            <a:spAutoFit/>
          </a:bodyPr>
          <a:lstStyle/>
          <a:p>
            <a:r>
              <a:rPr lang="en-US" altLang="zh-CN" sz="9975" dirty="0">
                <a:solidFill>
                  <a:prstClr val="white">
                    <a:lumMod val="85000"/>
                  </a:prstClr>
                </a:solidFill>
                <a:cs typeface="+mn-ea"/>
                <a:sym typeface="+mn-lt"/>
              </a:rPr>
              <a:t>“</a:t>
            </a:r>
          </a:p>
        </p:txBody>
      </p:sp>
      <p:sp>
        <p:nvSpPr>
          <p:cNvPr id="7" name="PA-10221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custDataLst>
              <p:tags r:id="rId5"/>
            </p:custDataLst>
          </p:nvPr>
        </p:nvSpPr>
        <p:spPr>
          <a:xfrm>
            <a:off x="535396" y="3980894"/>
            <a:ext cx="7494309" cy="2613023"/>
          </a:xfrm>
          <a:prstGeom prst="rect">
            <a:avLst/>
          </a:prstGeom>
          <a:noFill/>
          <a:effectLst/>
        </p:spPr>
        <p:txBody>
          <a:bodyPr wrap="square" rtlCol="0">
            <a:spAutoFit/>
          </a:bodyPr>
          <a:lstStyle/>
          <a:p>
            <a:pPr algn="just">
              <a:lnSpc>
                <a:spcPct val="130000"/>
              </a:lnSpc>
            </a:pPr>
            <a:r>
              <a:rPr lang="en-US" altLang="zh-CN" dirty="0">
                <a:cs typeface="+mn-ea"/>
                <a:sym typeface="+mn-lt"/>
              </a:rPr>
              <a:t>2018</a:t>
            </a:r>
            <a:r>
              <a:rPr lang="zh-CN" altLang="en-US" dirty="0">
                <a:cs typeface="+mn-ea"/>
                <a:sym typeface="+mn-lt"/>
              </a:rPr>
              <a:t>年</a:t>
            </a:r>
            <a:r>
              <a:rPr lang="en-US" altLang="zh-CN" dirty="0">
                <a:cs typeface="+mn-ea"/>
                <a:sym typeface="+mn-lt"/>
              </a:rPr>
              <a:t>4</a:t>
            </a:r>
            <a:r>
              <a:rPr lang="zh-CN" altLang="en-US" dirty="0">
                <a:cs typeface="+mn-ea"/>
                <a:sym typeface="+mn-lt"/>
              </a:rPr>
              <a:t>月</a:t>
            </a:r>
            <a:r>
              <a:rPr lang="en-US" altLang="zh-CN" dirty="0">
                <a:cs typeface="+mn-ea"/>
                <a:sym typeface="+mn-lt"/>
              </a:rPr>
              <a:t>15</a:t>
            </a:r>
            <a:r>
              <a:rPr lang="zh-CN" altLang="en-US" dirty="0">
                <a:cs typeface="+mn-ea"/>
                <a:sym typeface="+mn-lt"/>
              </a:rPr>
              <a:t>日，是</a:t>
            </a:r>
            <a:r>
              <a:rPr lang="en-US" altLang="zh-CN" dirty="0">
                <a:cs typeface="+mn-ea"/>
                <a:sym typeface="+mn-lt"/>
              </a:rPr>
              <a:t>《</a:t>
            </a:r>
            <a:r>
              <a:rPr lang="zh-CN" altLang="en-US" dirty="0">
                <a:cs typeface="+mn-ea"/>
                <a:sym typeface="+mn-lt"/>
              </a:rPr>
              <a:t>中华人民共和国国家安全法</a:t>
            </a:r>
            <a:r>
              <a:rPr lang="en-US" altLang="zh-CN" dirty="0">
                <a:cs typeface="+mn-ea"/>
                <a:sym typeface="+mn-lt"/>
              </a:rPr>
              <a:t>》</a:t>
            </a:r>
            <a:r>
              <a:rPr lang="zh-CN" altLang="en-US" dirty="0">
                <a:cs typeface="+mn-ea"/>
                <a:sym typeface="+mn-lt"/>
              </a:rPr>
              <a:t>颁布实施以来的第三个全民国家安全教育日。 也许您觉得这部法律很陌生，国家安全，这话题太大了，与咱们普通老百姓的生活，离得太远。 然而，事实上，真的如此吗？</a:t>
            </a:r>
          </a:p>
          <a:p>
            <a:pPr algn="just">
              <a:lnSpc>
                <a:spcPct val="130000"/>
              </a:lnSpc>
            </a:pPr>
            <a:r>
              <a:rPr lang="zh-CN" altLang="en-US" dirty="0">
                <a:cs typeface="+mn-ea"/>
                <a:sym typeface="+mn-lt"/>
              </a:rPr>
              <a:t>近年来，在日常生活中，危害国家安全的案件层出不穷，比如无意中为国外间谍当向导而泄密、军迷在社交网站晒资料泄密、国家机关工作人员朋友圈发涉密信息等。</a:t>
            </a:r>
          </a:p>
        </p:txBody>
      </p:sp>
      <p:sp>
        <p:nvSpPr>
          <p:cNvPr id="9" name="PA-102214"/>
          <p:cNvSpPr txBox="1"/>
          <p:nvPr>
            <p:custDataLst>
              <p:tags r:id="rId6"/>
            </p:custDataLst>
          </p:nvPr>
        </p:nvSpPr>
        <p:spPr>
          <a:xfrm>
            <a:off x="9959424" y="5246128"/>
            <a:ext cx="1697180" cy="461665"/>
          </a:xfrm>
          <a:prstGeom prst="rect">
            <a:avLst/>
          </a:prstGeom>
          <a:noFill/>
          <a:effectLst/>
        </p:spPr>
        <p:txBody>
          <a:bodyPr wrap="square" rtlCol="0">
            <a:spAutoFit/>
          </a:bodyPr>
          <a:lstStyle/>
          <a:p>
            <a:pPr algn="r"/>
            <a:r>
              <a:rPr lang="zh-CN" altLang="en-US" sz="2400" dirty="0">
                <a:solidFill>
                  <a:prstClr val="black">
                    <a:lumMod val="50000"/>
                    <a:lumOff val="50000"/>
                  </a:prstClr>
                </a:solidFill>
                <a:cs typeface="+mn-ea"/>
                <a:sym typeface="+mn-lt"/>
              </a:rPr>
              <a:t>息息相关</a:t>
            </a:r>
            <a:endParaRPr lang="en-US" altLang="zh-CN" sz="2400" dirty="0">
              <a:solidFill>
                <a:prstClr val="black">
                  <a:lumMod val="50000"/>
                  <a:lumOff val="50000"/>
                </a:prstClr>
              </a:solidFill>
              <a:cs typeface="+mn-ea"/>
              <a:sym typeface="+mn-lt"/>
            </a:endParaRPr>
          </a:p>
        </p:txBody>
      </p:sp>
      <p:sp>
        <p:nvSpPr>
          <p:cNvPr id="10" name="PA-102215"/>
          <p:cNvSpPr txBox="1"/>
          <p:nvPr>
            <p:custDataLst>
              <p:tags r:id="rId7"/>
            </p:custDataLst>
          </p:nvPr>
        </p:nvSpPr>
        <p:spPr>
          <a:xfrm>
            <a:off x="10702497" y="4374457"/>
            <a:ext cx="954107" cy="323165"/>
          </a:xfrm>
          <a:prstGeom prst="rect">
            <a:avLst/>
          </a:prstGeom>
          <a:noFill/>
          <a:effectLst/>
        </p:spPr>
        <p:txBody>
          <a:bodyPr wrap="none" rtlCol="0">
            <a:spAutoFit/>
          </a:bodyPr>
          <a:lstStyle/>
          <a:p>
            <a:pPr algn="r"/>
            <a:r>
              <a:rPr lang="zh-CN" altLang="en-US" sz="1500" dirty="0">
                <a:solidFill>
                  <a:prstClr val="black">
                    <a:lumMod val="65000"/>
                    <a:lumOff val="35000"/>
                  </a:prstClr>
                </a:solidFill>
                <a:cs typeface="+mn-ea"/>
                <a:sym typeface="+mn-lt"/>
              </a:rPr>
              <a:t>国家安全</a:t>
            </a:r>
            <a:endParaRPr lang="en-US" altLang="zh-CN" sz="1500" dirty="0">
              <a:solidFill>
                <a:prstClr val="black">
                  <a:lumMod val="65000"/>
                  <a:lumOff val="35000"/>
                </a:prstClr>
              </a:solidFill>
              <a:cs typeface="+mn-ea"/>
              <a:sym typeface="+mn-lt"/>
            </a:endParaRPr>
          </a:p>
        </p:txBody>
      </p:sp>
      <p:sp>
        <p:nvSpPr>
          <p:cNvPr id="11" name="PA-102216"/>
          <p:cNvSpPr/>
          <p:nvPr>
            <p:custDataLst>
              <p:tags r:id="rId8"/>
            </p:custDataLst>
          </p:nvPr>
        </p:nvSpPr>
        <p:spPr>
          <a:xfrm>
            <a:off x="1" y="3617203"/>
            <a:ext cx="12192000" cy="134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52" presetClass="entr" presetSubtype="0" fill="hold" grpId="0"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iterate type="lt">
                                    <p:tmPct val="0"/>
                                  </p:iterate>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52" presetClass="entr" presetSubtype="0" fill="hold" grpId="0" nodeType="afterEffect">
                                  <p:stCondLst>
                                    <p:cond delay="0"/>
                                  </p:stCondLst>
                                  <p:iterate type="lt">
                                    <p:tmPct val="0"/>
                                  </p:iterate>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gtEl>
                                        <p:attrNameLst>
                                          <p:attrName>ppt_x</p:attrName>
                                          <p:attrName>ppt_y</p:attrName>
                                        </p:attrNameLst>
                                      </p:cBhvr>
                                    </p:animMotion>
                                    <p:animEffect transition="in" filter="fade">
                                      <p:cBhvr>
                                        <p:cTn id="31" dur="1000"/>
                                        <p:tgtEl>
                                          <p:spTgt spid="10"/>
                                        </p:tgtEl>
                                      </p:cBhvr>
                                    </p:animEffect>
                                  </p:childTnLst>
                                </p:cTn>
                              </p:par>
                              <p:par>
                                <p:cTn id="32" presetID="41" presetClass="entr" presetSubtype="0" fill="hold" grpId="1" nodeType="withEffect">
                                  <p:stCondLst>
                                    <p:cond delay="0"/>
                                  </p:stCondLst>
                                  <p:iterate type="lt">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gtEl>
                                      </p:cBhvr>
                                    </p:animEffect>
                                  </p:childTnLst>
                                </p:cTn>
                              </p:par>
                              <p:par>
                                <p:cTn id="39" presetID="41" presetClass="entr" presetSubtype="0" fill="hold" grpId="1" nodeType="with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anim calcmode="lin" valueType="num">
                                      <p:cBhvr>
                                        <p:cTn id="4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
                                        </p:tgtEl>
                                      </p:cBhvr>
                                    </p:animEffect>
                                  </p:childTnLst>
                                </p:cTn>
                              </p:par>
                              <p:par>
                                <p:cTn id="46" presetID="41" presetClass="entr" presetSubtype="0" fill="hold" grpId="1" nodeType="withEffect">
                                  <p:stCondLst>
                                    <p:cond delay="0"/>
                                  </p:stCondLst>
                                  <p:iterate type="lt">
                                    <p:tmPct val="10000"/>
                                  </p:iterate>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0"/>
                                        </p:tgtEl>
                                        <p:attrNameLst>
                                          <p:attrName>ppt_y</p:attrName>
                                        </p:attrNameLst>
                                      </p:cBhvr>
                                      <p:tavLst>
                                        <p:tav tm="0">
                                          <p:val>
                                            <p:strVal val="#ppt_y"/>
                                          </p:val>
                                        </p:tav>
                                        <p:tav tm="100000">
                                          <p:val>
                                            <p:strVal val="#ppt_y"/>
                                          </p:val>
                                        </p:tav>
                                      </p:tavLst>
                                    </p:anim>
                                    <p:anim calcmode="lin" valueType="num">
                                      <p:cBhvr>
                                        <p:cTn id="5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0"/>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up)">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7" grpId="0"/>
      <p:bldP spid="9" grpId="0"/>
      <p:bldP spid="9" grpId="1"/>
      <p:bldP spid="10" grpId="0"/>
      <p:bldP spid="10" grpId="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1022171"/>
          <p:cNvSpPr/>
          <p:nvPr>
            <p:custDataLst>
              <p:tags r:id="rId1"/>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PA-1022172"/>
          <p:cNvPicPr>
            <a:picLocks noChangeAspect="1"/>
          </p:cNvPicPr>
          <p:nvPr>
            <p:custDataLst>
              <p:tags r:id="rId2"/>
            </p:custDataLst>
          </p:nvPr>
        </p:nvPicPr>
        <p:blipFill>
          <a:blip r:embed="rId14" cstate="screen">
            <a:extLst>
              <a:ext uri="{BEBA8EAE-BF5A-486C-A8C5-ECC9F3942E4B}">
                <a14:imgProps xmlns:a14="http://schemas.microsoft.com/office/drawing/2010/main">
                  <a14:imgLayer r:embed="rId15">
                    <a14:imgEffect>
                      <a14:colorTemperature colorTemp="4700"/>
                    </a14:imgEffect>
                    <a14:imgEffect>
                      <a14:saturation sat="400000"/>
                    </a14:imgEffect>
                  </a14:imgLayer>
                </a14:imgProps>
              </a:ext>
            </a:extLst>
          </a:blip>
          <a:stretch>
            <a:fillRect/>
          </a:stretch>
        </p:blipFill>
        <p:spPr>
          <a:xfrm rot="941845">
            <a:off x="9132873" y="504325"/>
            <a:ext cx="2404877" cy="1572771"/>
          </a:xfrm>
          <a:prstGeom prst="rect">
            <a:avLst/>
          </a:prstGeom>
        </p:spPr>
      </p:pic>
      <p:sp>
        <p:nvSpPr>
          <p:cNvPr id="52" name="PA-1022173"/>
          <p:cNvSpPr/>
          <p:nvPr>
            <p:custDataLst>
              <p:tags r:id="rId3"/>
            </p:custDataLst>
          </p:nvPr>
        </p:nvSpPr>
        <p:spPr>
          <a:xfrm>
            <a:off x="5461262" y="1165501"/>
            <a:ext cx="1269476" cy="1269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w="127">
                  <a:noFill/>
                </a:ln>
                <a:solidFill>
                  <a:prstClr val="white"/>
                </a:solidFill>
                <a:effectLst/>
                <a:uLnTx/>
                <a:uFillTx/>
                <a:cs typeface="+mn-ea"/>
                <a:sym typeface="+mn-lt"/>
              </a:rPr>
              <a:t>05</a:t>
            </a:r>
            <a:endParaRPr kumimoji="0" lang="zh-CN" altLang="en-US" sz="5400" b="0" i="0" u="none" strike="noStrike" kern="1200" cap="none" spc="0" normalizeH="0" baseline="0" noProof="0" dirty="0">
              <a:ln>
                <a:noFill/>
              </a:ln>
              <a:solidFill>
                <a:prstClr val="white"/>
              </a:solidFill>
              <a:effectLst/>
              <a:uLnTx/>
              <a:uFillTx/>
              <a:cs typeface="+mn-ea"/>
              <a:sym typeface="+mn-lt"/>
            </a:endParaRPr>
          </a:p>
        </p:txBody>
      </p:sp>
      <p:grpSp>
        <p:nvGrpSpPr>
          <p:cNvPr id="53" name="PA-1022174"/>
          <p:cNvGrpSpPr/>
          <p:nvPr>
            <p:custDataLst>
              <p:tags r:id="rId4"/>
            </p:custDataLst>
          </p:nvPr>
        </p:nvGrpSpPr>
        <p:grpSpPr>
          <a:xfrm>
            <a:off x="1350162" y="2652019"/>
            <a:ext cx="9503513" cy="1360997"/>
            <a:chOff x="1356081" y="1980477"/>
            <a:chExt cx="9503513" cy="1360997"/>
          </a:xfrm>
        </p:grpSpPr>
        <p:sp>
          <p:nvSpPr>
            <p:cNvPr id="54" name="PA-文本框 53"/>
            <p:cNvSpPr txBox="1"/>
            <p:nvPr>
              <p:custDataLst>
                <p:tags r:id="rId10"/>
              </p:custDataLst>
            </p:nvPr>
          </p:nvSpPr>
          <p:spPr>
            <a:xfrm>
              <a:off x="1356081" y="2018035"/>
              <a:ext cx="9503513" cy="1323439"/>
            </a:xfrm>
            <a:prstGeom prst="rect">
              <a:avLst/>
            </a:prstGeom>
            <a:noFill/>
          </p:spPr>
          <p:txBody>
            <a:bodyPr wrap="square" rtlCol="0" anchor="ctr">
              <a:spAutoFit/>
            </a:bodyPr>
            <a:lstStyle/>
            <a:p>
              <a:pPr lvl="0" algn="ctr">
                <a:defRPr/>
              </a:pPr>
              <a:r>
                <a:rPr lang="zh-CN" altLang="en-US" sz="8000" b="1" dirty="0">
                  <a:ln w="127">
                    <a:noFill/>
                  </a:ln>
                  <a:solidFill>
                    <a:schemeClr val="tx1">
                      <a:lumMod val="85000"/>
                      <a:lumOff val="15000"/>
                    </a:schemeClr>
                  </a:solidFill>
                  <a:cs typeface="+mn-ea"/>
                  <a:sym typeface="+mn-lt"/>
                </a:rPr>
                <a:t>谁来保卫国家安全？</a:t>
              </a:r>
            </a:p>
          </p:txBody>
        </p:sp>
        <p:sp>
          <p:nvSpPr>
            <p:cNvPr id="55" name="PA-文本框 54"/>
            <p:cNvSpPr txBox="1"/>
            <p:nvPr>
              <p:custDataLst>
                <p:tags r:id="rId11"/>
              </p:custDataLst>
            </p:nvPr>
          </p:nvSpPr>
          <p:spPr>
            <a:xfrm>
              <a:off x="1592659" y="1980477"/>
              <a:ext cx="9006682" cy="1323439"/>
            </a:xfrm>
            <a:prstGeom prst="rect">
              <a:avLst/>
            </a:prstGeom>
            <a:noFill/>
          </p:spPr>
          <p:txBody>
            <a:bodyPr wrap="square" rtlCol="0" anchor="ctr">
              <a:spAutoFit/>
            </a:bodyPr>
            <a:lstStyle/>
            <a:p>
              <a:pPr lvl="0" algn="ctr">
                <a:defRPr/>
              </a:pPr>
              <a:r>
                <a:rPr lang="zh-CN" altLang="en-US" sz="8000" b="1" dirty="0">
                  <a:ln w="127">
                    <a:noFill/>
                  </a:ln>
                  <a:blipFill>
                    <a:blip r:embed="rId16"/>
                    <a:stretch>
                      <a:fillRect/>
                    </a:stretch>
                  </a:blipFill>
                  <a:cs typeface="+mn-ea"/>
                  <a:sym typeface="+mn-lt"/>
                </a:rPr>
                <a:t>谁来保卫国家安全？</a:t>
              </a:r>
            </a:p>
          </p:txBody>
        </p:sp>
      </p:grpSp>
      <p:grpSp>
        <p:nvGrpSpPr>
          <p:cNvPr id="56" name="PA-1022175"/>
          <p:cNvGrpSpPr/>
          <p:nvPr>
            <p:custDataLst>
              <p:tags r:id="rId5"/>
            </p:custDataLst>
          </p:nvPr>
        </p:nvGrpSpPr>
        <p:grpSpPr>
          <a:xfrm>
            <a:off x="2184727" y="4122728"/>
            <a:ext cx="7822545" cy="369332"/>
            <a:chOff x="2184727" y="3848596"/>
            <a:chExt cx="7822545" cy="369332"/>
          </a:xfrm>
        </p:grpSpPr>
        <p:cxnSp>
          <p:nvCxnSpPr>
            <p:cNvPr id="57" name="PA-直接连接符 56"/>
            <p:cNvCxnSpPr/>
            <p:nvPr>
              <p:custDataLst>
                <p:tags r:id="rId7"/>
              </p:custDataLst>
            </p:nvPr>
          </p:nvCxnSpPr>
          <p:spPr>
            <a:xfrm>
              <a:off x="2184727"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PA-文本框 57"/>
            <p:cNvSpPr txBox="1"/>
            <p:nvPr>
              <p:custDataLst>
                <p:tags r:id="rId8"/>
              </p:custDataLst>
            </p:nvPr>
          </p:nvSpPr>
          <p:spPr>
            <a:xfrm>
              <a:off x="4089400" y="3848596"/>
              <a:ext cx="4013200" cy="369332"/>
            </a:xfrm>
            <a:prstGeom prst="rect">
              <a:avLst/>
            </a:prstGeom>
            <a:noFill/>
          </p:spPr>
          <p:txBody>
            <a:bodyPr wrap="square" rtlCol="0">
              <a:spAutoFit/>
            </a:bodyPr>
            <a:lstStyle/>
            <a:p>
              <a:pPr lvl="0">
                <a:defRPr/>
              </a:pPr>
              <a:r>
                <a:rPr lang="zh-CN" altLang="en-US" b="1" dirty="0">
                  <a:solidFill>
                    <a:srgbClr val="C00000"/>
                  </a:solidFill>
                  <a:cs typeface="+mn-ea"/>
                  <a:sym typeface="+mn-lt"/>
                </a:rPr>
                <a:t>增强国家安全意识  共同维护国家安全</a:t>
              </a:r>
            </a:p>
          </p:txBody>
        </p:sp>
        <p:cxnSp>
          <p:nvCxnSpPr>
            <p:cNvPr id="59" name="PA-直接连接符 58"/>
            <p:cNvCxnSpPr/>
            <p:nvPr>
              <p:custDataLst>
                <p:tags r:id="rId9"/>
              </p:custDataLst>
            </p:nvPr>
          </p:nvCxnSpPr>
          <p:spPr>
            <a:xfrm>
              <a:off x="8153072"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PA-1022176"/>
          <p:cNvSpPr/>
          <p:nvPr>
            <p:custDataLst>
              <p:tags r:id="rId6"/>
            </p:custDataLst>
          </p:nvPr>
        </p:nvSpPr>
        <p:spPr>
          <a:xfrm>
            <a:off x="2309824" y="4601773"/>
            <a:ext cx="7572351" cy="861774"/>
          </a:xfrm>
          <a:prstGeom prst="rect">
            <a:avLst/>
          </a:prstGeom>
        </p:spPr>
        <p:txBody>
          <a:bodyPr wrap="square">
            <a:spAutoFit/>
          </a:bodyPr>
          <a:lstStyle/>
          <a:p>
            <a:pPr algn="ctr"/>
            <a:r>
              <a:rPr lang="zh-CN" altLang="en-US" sz="1600" kern="600" dirty="0">
                <a:cs typeface="+mn-ea"/>
                <a:sym typeface="+mn-lt"/>
              </a:rPr>
              <a:t>近年来，在日常生活中，危害国家安全的案件层出不穷，比如无意中为国外间谍当向导而泄密、军迷在社交网站晒资料泄密、国家机关工作人员朋友圈发涉密信息等。</a:t>
            </a:r>
          </a:p>
          <a:p>
            <a:pPr algn="ctr"/>
            <a:r>
              <a:rPr lang="zh-CN" altLang="en-US" sz="1600" kern="600" dirty="0">
                <a:cs typeface="+mn-ea"/>
                <a:sym typeface="+mn-lt"/>
              </a:rPr>
              <a:t>所以国家安全，和我们每个人的生活，息息相关。</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3000" fill="hold"/>
                                        <p:tgtEl>
                                          <p:spTgt spid="51"/>
                                        </p:tgtEl>
                                        <p:attrNameLst>
                                          <p:attrName>ppt_x</p:attrName>
                                        </p:attrNameLst>
                                      </p:cBhvr>
                                      <p:tavLst>
                                        <p:tav tm="0">
                                          <p:val>
                                            <p:strVal val="1+#ppt_w/2"/>
                                          </p:val>
                                        </p:tav>
                                        <p:tav tm="100000">
                                          <p:val>
                                            <p:strVal val="#ppt_x"/>
                                          </p:val>
                                        </p:tav>
                                      </p:tavLst>
                                    </p:anim>
                                    <p:anim calcmode="lin" valueType="num">
                                      <p:cBhvr additive="base">
                                        <p:cTn id="8" dur="3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1022177"/>
          <p:cNvPicPr>
            <a:picLocks noChangeAspect="1"/>
          </p:cNvPicPr>
          <p:nvPr>
            <p:custDataLst>
              <p:tags r:id="rId1"/>
            </p:custDataLst>
          </p:nvPr>
        </p:nvPicPr>
        <p:blipFill>
          <a:blip r:embed="rId10" cstate="screen"/>
          <a:stretch>
            <a:fillRect/>
          </a:stretch>
        </p:blipFill>
        <p:spPr>
          <a:xfrm>
            <a:off x="1036924" y="1459573"/>
            <a:ext cx="2094874" cy="1834587"/>
          </a:xfrm>
          <a:prstGeom prst="rect">
            <a:avLst/>
          </a:prstGeom>
        </p:spPr>
      </p:pic>
      <p:sp>
        <p:nvSpPr>
          <p:cNvPr id="8" name="PA-1022178"/>
          <p:cNvSpPr/>
          <p:nvPr>
            <p:custDataLst>
              <p:tags r:id="rId2"/>
            </p:custDataLst>
          </p:nvPr>
        </p:nvSpPr>
        <p:spPr>
          <a:xfrm>
            <a:off x="1404069" y="189721"/>
            <a:ext cx="6096000" cy="553998"/>
          </a:xfrm>
          <a:prstGeom prst="rect">
            <a:avLst/>
          </a:prstGeom>
        </p:spPr>
        <p:txBody>
          <a:bodyPr>
            <a:spAutoFit/>
          </a:bodyPr>
          <a:lstStyle/>
          <a:p>
            <a:pPr lvl="0">
              <a:defRPr/>
            </a:pPr>
            <a:r>
              <a:rPr lang="zh-CN" altLang="en-US" sz="3000" b="1">
                <a:ln w="127">
                  <a:noFill/>
                </a:ln>
                <a:blipFill>
                  <a:blip r:embed="rId11"/>
                  <a:stretch>
                    <a:fillRect/>
                  </a:stretch>
                </a:blipFill>
                <a:effectLst>
                  <a:outerShdw blurRad="38100" dist="38100" dir="2700000" algn="tl">
                    <a:srgbClr val="000000">
                      <a:alpha val="43137"/>
                    </a:srgbClr>
                  </a:outerShdw>
                </a:effectLst>
                <a:cs typeface="+mn-ea"/>
                <a:sym typeface="+mn-lt"/>
              </a:rPr>
              <a:t>谁来保卫国家安全？</a:t>
            </a:r>
            <a:endParaRPr lang="zh-CN" altLang="en-US" sz="3000" b="1" dirty="0">
              <a:ln w="127">
                <a:noFill/>
              </a:ln>
              <a:blipFill>
                <a:blip r:embed="rId11"/>
                <a:stretch>
                  <a:fillRect/>
                </a:stretch>
              </a:blipFill>
              <a:effectLst>
                <a:outerShdw blurRad="38100" dist="38100" dir="2700000" algn="tl">
                  <a:srgbClr val="000000">
                    <a:alpha val="43137"/>
                  </a:srgbClr>
                </a:outerShdw>
              </a:effectLst>
              <a:cs typeface="+mn-ea"/>
              <a:sym typeface="+mn-lt"/>
            </a:endParaRPr>
          </a:p>
        </p:txBody>
      </p:sp>
      <p:sp>
        <p:nvSpPr>
          <p:cNvPr id="3" name="PA-1022179"/>
          <p:cNvSpPr/>
          <p:nvPr>
            <p:custDataLst>
              <p:tags r:id="rId3"/>
            </p:custDataLst>
          </p:nvPr>
        </p:nvSpPr>
        <p:spPr>
          <a:xfrm>
            <a:off x="4468775" y="1575276"/>
            <a:ext cx="6096000" cy="2910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1022180"/>
          <p:cNvSpPr txBox="1">
            <a:spLocks noChangeArrowheads="1"/>
          </p:cNvSpPr>
          <p:nvPr>
            <p:custDataLst>
              <p:tags r:id="rId4"/>
            </p:custDataLst>
          </p:nvPr>
        </p:nvSpPr>
        <p:spPr bwMode="auto">
          <a:xfrm>
            <a:off x="3489155" y="1736998"/>
            <a:ext cx="6791309" cy="1338828"/>
          </a:xfrm>
          <a:prstGeom prst="rect">
            <a:avLst/>
          </a:prstGeom>
          <a:noFill/>
          <a:ln>
            <a:noFill/>
          </a:ln>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zh-CN" altLang="en-US" sz="1800" dirty="0">
                <a:latin typeface="+mn-lt"/>
                <a:ea typeface="+mn-ea"/>
                <a:sym typeface="+mn-lt"/>
              </a:rPr>
              <a:t>在我国，国家安全主要是由国家安全机关负责。</a:t>
            </a:r>
          </a:p>
          <a:p>
            <a:pPr>
              <a:lnSpc>
                <a:spcPct val="150000"/>
              </a:lnSpc>
              <a:spcBef>
                <a:spcPts val="0"/>
              </a:spcBef>
            </a:pPr>
            <a:r>
              <a:rPr lang="en-US" altLang="zh-CN" sz="1800" dirty="0">
                <a:latin typeface="+mn-lt"/>
                <a:ea typeface="+mn-ea"/>
                <a:sym typeface="+mn-lt"/>
              </a:rPr>
              <a:t>1983</a:t>
            </a:r>
            <a:r>
              <a:rPr lang="zh-CN" altLang="en-US" sz="1800" dirty="0">
                <a:latin typeface="+mn-lt"/>
                <a:ea typeface="+mn-ea"/>
                <a:sym typeface="+mn-lt"/>
              </a:rPr>
              <a:t>年</a:t>
            </a:r>
            <a:r>
              <a:rPr lang="en-US" altLang="zh-CN" sz="1800" dirty="0">
                <a:latin typeface="+mn-lt"/>
                <a:ea typeface="+mn-ea"/>
                <a:sym typeface="+mn-lt"/>
              </a:rPr>
              <a:t>6</a:t>
            </a:r>
            <a:r>
              <a:rPr lang="zh-CN" altLang="en-US" sz="1800" dirty="0">
                <a:latin typeface="+mn-lt"/>
                <a:ea typeface="+mn-ea"/>
                <a:sym typeface="+mn-lt"/>
              </a:rPr>
              <a:t>月，</a:t>
            </a:r>
            <a:r>
              <a:rPr lang="zh-CN" altLang="zh-CN" sz="1800" dirty="0">
                <a:latin typeface="+mn-lt"/>
                <a:ea typeface="+mn-ea"/>
                <a:sym typeface="+mn-lt"/>
              </a:rPr>
              <a:t>第六届全国人民代表大会第一次会议</a:t>
            </a:r>
            <a:r>
              <a:rPr lang="zh-CN" altLang="en-US" sz="1800" dirty="0">
                <a:latin typeface="+mn-lt"/>
                <a:ea typeface="+mn-ea"/>
                <a:sym typeface="+mn-lt"/>
              </a:rPr>
              <a:t>批</a:t>
            </a:r>
            <a:r>
              <a:rPr lang="zh-CN" altLang="zh-CN" sz="1800" dirty="0">
                <a:latin typeface="+mn-lt"/>
                <a:ea typeface="+mn-ea"/>
                <a:sym typeface="+mn-lt"/>
              </a:rPr>
              <a:t>准设立国家安全部</a:t>
            </a:r>
            <a:r>
              <a:rPr lang="en-US" altLang="zh-CN" sz="1800" dirty="0">
                <a:latin typeface="+mn-lt"/>
                <a:ea typeface="+mn-ea"/>
                <a:sym typeface="+mn-lt"/>
              </a:rPr>
              <a:t>。1983</a:t>
            </a:r>
            <a:r>
              <a:rPr lang="zh-CN" altLang="en-US" sz="1800" dirty="0">
                <a:latin typeface="+mn-lt"/>
                <a:ea typeface="+mn-ea"/>
                <a:sym typeface="+mn-lt"/>
              </a:rPr>
              <a:t>年</a:t>
            </a:r>
            <a:r>
              <a:rPr lang="en-US" altLang="zh-CN" sz="1800" dirty="0">
                <a:latin typeface="+mn-lt"/>
                <a:ea typeface="+mn-ea"/>
                <a:sym typeface="+mn-lt"/>
              </a:rPr>
              <a:t>7</a:t>
            </a:r>
            <a:r>
              <a:rPr lang="zh-CN" altLang="en-US" sz="1800" dirty="0">
                <a:latin typeface="+mn-lt"/>
                <a:ea typeface="+mn-ea"/>
                <a:sym typeface="+mn-lt"/>
              </a:rPr>
              <a:t>月</a:t>
            </a:r>
            <a:r>
              <a:rPr lang="en-US" altLang="zh-CN" sz="1800" dirty="0">
                <a:latin typeface="+mn-lt"/>
                <a:ea typeface="+mn-ea"/>
                <a:sym typeface="+mn-lt"/>
              </a:rPr>
              <a:t>1</a:t>
            </a:r>
            <a:r>
              <a:rPr lang="zh-CN" altLang="en-US" sz="1800" dirty="0">
                <a:latin typeface="+mn-lt"/>
                <a:ea typeface="+mn-ea"/>
                <a:sym typeface="+mn-lt"/>
              </a:rPr>
              <a:t>日，中华人民共和国国家安全部正式成立。</a:t>
            </a:r>
          </a:p>
        </p:txBody>
      </p:sp>
      <p:sp>
        <p:nvSpPr>
          <p:cNvPr id="6" name="PA-1022181"/>
          <p:cNvSpPr txBox="1">
            <a:spLocks noChangeArrowheads="1"/>
          </p:cNvSpPr>
          <p:nvPr>
            <p:custDataLst>
              <p:tags r:id="rId5"/>
            </p:custDataLst>
          </p:nvPr>
        </p:nvSpPr>
        <p:spPr bwMode="auto">
          <a:xfrm>
            <a:off x="1036924" y="3517594"/>
            <a:ext cx="7674802" cy="2406813"/>
          </a:xfrm>
          <a:prstGeom prst="rect">
            <a:avLst/>
          </a:prstGeom>
          <a:noFill/>
          <a:ln>
            <a:noFill/>
          </a:ln>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indent="-342900" algn="just">
              <a:buFont typeface="Wingdings" panose="05000000000000000000" pitchFamily="2" charset="2"/>
              <a:buChar char="u"/>
            </a:pPr>
            <a:r>
              <a:rPr lang="zh-CN" altLang="en-US" sz="1800" dirty="0">
                <a:latin typeface="+mn-lt"/>
                <a:ea typeface="+mn-ea"/>
                <a:sym typeface="+mn-lt"/>
              </a:rPr>
              <a:t>掌管反间谍工作和其他有关国家安全的工作；</a:t>
            </a:r>
            <a:endParaRPr lang="en-US" altLang="zh-CN" sz="1800" dirty="0">
              <a:latin typeface="+mn-lt"/>
              <a:ea typeface="+mn-ea"/>
              <a:sym typeface="+mn-lt"/>
            </a:endParaRPr>
          </a:p>
          <a:p>
            <a:pPr indent="-342900" algn="just">
              <a:buFont typeface="Wingdings" panose="05000000000000000000" pitchFamily="2" charset="2"/>
              <a:buChar char="u"/>
            </a:pPr>
            <a:r>
              <a:rPr lang="zh-CN" altLang="en-US" sz="1800" dirty="0">
                <a:latin typeface="+mn-lt"/>
                <a:ea typeface="+mn-ea"/>
                <a:sym typeface="+mn-lt"/>
              </a:rPr>
              <a:t>开展隐蔽战线斗争，严密防范、打击境外机构、组织、个人实施或者指使、资助他人实施的、或者境内机构、组织、个人与境外机构、组织、个人相勾结实施危害中华人民共和国国家安全的行为，保卫人民民主专政政权和社会主义制度，保障改革开放和社会主义现代化建设的顺利进行；</a:t>
            </a:r>
            <a:endParaRPr lang="en-US" altLang="zh-CN" sz="1800" dirty="0">
              <a:latin typeface="+mn-lt"/>
              <a:ea typeface="+mn-ea"/>
              <a:sym typeface="+mn-lt"/>
            </a:endParaRPr>
          </a:p>
          <a:p>
            <a:pPr indent="-342900" algn="just">
              <a:buFont typeface="Wingdings" panose="05000000000000000000" pitchFamily="2" charset="2"/>
              <a:buChar char="u"/>
            </a:pPr>
            <a:r>
              <a:rPr lang="zh-CN" altLang="en-US" sz="1800" dirty="0">
                <a:latin typeface="+mn-lt"/>
                <a:ea typeface="+mn-ea"/>
                <a:sym typeface="+mn-lt"/>
              </a:rPr>
              <a:t>大力进行国家安全教育，不断增强人民群众的国家安全意识等。 </a:t>
            </a:r>
          </a:p>
        </p:txBody>
      </p:sp>
      <p:sp>
        <p:nvSpPr>
          <p:cNvPr id="7" name="PA-1022182"/>
          <p:cNvSpPr/>
          <p:nvPr>
            <p:custDataLst>
              <p:tags r:id="rId6"/>
            </p:custDataLst>
          </p:nvPr>
        </p:nvSpPr>
        <p:spPr>
          <a:xfrm>
            <a:off x="1512759" y="1575276"/>
            <a:ext cx="1307907" cy="1081963"/>
          </a:xfrm>
          <a:prstGeom prst="rect">
            <a:avLst/>
          </a:prstGeom>
        </p:spPr>
        <p:txBody>
          <a:bodyPr wrap="square">
            <a:spAutoFit/>
          </a:bodyPr>
          <a:lstStyle/>
          <a:p>
            <a:pPr algn="ctr">
              <a:lnSpc>
                <a:spcPct val="120000"/>
              </a:lnSpc>
            </a:pPr>
            <a:r>
              <a:rPr lang="zh-CN" altLang="en-US" sz="2800" b="1" kern="0" spc="600" dirty="0">
                <a:solidFill>
                  <a:schemeClr val="bg1"/>
                </a:solidFill>
                <a:effectLst>
                  <a:outerShdw blurRad="38100" dist="38100" dir="2700000" algn="tl">
                    <a:srgbClr val="000000">
                      <a:alpha val="43137"/>
                    </a:srgbClr>
                  </a:outerShdw>
                </a:effectLst>
                <a:cs typeface="+mn-ea"/>
                <a:sym typeface="+mn-lt"/>
              </a:rPr>
              <a:t>主要职责</a:t>
            </a:r>
          </a:p>
        </p:txBody>
      </p:sp>
      <p:pic>
        <p:nvPicPr>
          <p:cNvPr id="11" name="PA-1022183" descr="图片包含 动物, 鸟&#10;&#10;描述已自动生成"/>
          <p:cNvPicPr>
            <a:picLocks noChangeAspect="1"/>
          </p:cNvPicPr>
          <p:nvPr>
            <p:custDataLst>
              <p:tags r:id="rId7"/>
            </p:custDataLst>
          </p:nvPr>
        </p:nvPicPr>
        <p:blipFill>
          <a:blip r:embed="rId12" cstate="screen"/>
          <a:stretch>
            <a:fillRect/>
          </a:stretch>
        </p:blipFill>
        <p:spPr>
          <a:xfrm>
            <a:off x="8877153" y="2880279"/>
            <a:ext cx="2797498" cy="3414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250"/>
                                        <p:tgtEl>
                                          <p:spTgt spid="4"/>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ppt_x</p:attrName>
                                        </p:attrNameLst>
                                      </p:cBhvr>
                                      <p:tavLst>
                                        <p:tav tm="0">
                                          <p:val>
                                            <p:strVal val="#ppt_x"/>
                                          </p:val>
                                        </p:tav>
                                        <p:tav tm="100000">
                                          <p:val>
                                            <p:strVal val="#ppt_x"/>
                                          </p:val>
                                        </p:tav>
                                      </p:tavLst>
                                    </p:anim>
                                    <p:anim calcmode="lin" valueType="num">
                                      <p:cBhvr>
                                        <p:cTn id="18" dur="75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84"/>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a:ln w="127">
                  <a:noFill/>
                </a:ln>
                <a:blipFill>
                  <a:blip r:embed="rId8"/>
                  <a:stretch>
                    <a:fillRect/>
                  </a:stretch>
                </a:blipFill>
                <a:effectLst>
                  <a:outerShdw blurRad="38100" dist="38100" dir="2700000" algn="tl">
                    <a:srgbClr val="000000">
                      <a:alpha val="43137"/>
                    </a:srgbClr>
                  </a:outerShdw>
                </a:effectLst>
                <a:cs typeface="+mn-ea"/>
                <a:sym typeface="+mn-lt"/>
              </a:rPr>
              <a:t>谁来保卫国家安全？</a:t>
            </a:r>
            <a:endParaRPr lang="zh-CN" altLang="en-US" sz="3000" b="1" dirty="0">
              <a:ln w="127">
                <a:noFill/>
              </a:ln>
              <a:blipFill>
                <a:blip r:embed="rId8"/>
                <a:stretch>
                  <a:fillRect/>
                </a:stretch>
              </a:blipFill>
              <a:effectLst>
                <a:outerShdw blurRad="38100" dist="38100" dir="2700000" algn="tl">
                  <a:srgbClr val="000000">
                    <a:alpha val="43137"/>
                  </a:srgbClr>
                </a:outerShdw>
              </a:effectLst>
              <a:cs typeface="+mn-ea"/>
              <a:sym typeface="+mn-lt"/>
            </a:endParaRPr>
          </a:p>
        </p:txBody>
      </p:sp>
      <p:sp>
        <p:nvSpPr>
          <p:cNvPr id="2" name="PA-1022185"/>
          <p:cNvSpPr/>
          <p:nvPr>
            <p:custDataLst>
              <p:tags r:id="rId2"/>
            </p:custDataLst>
          </p:nvPr>
        </p:nvSpPr>
        <p:spPr>
          <a:xfrm>
            <a:off x="1161326" y="2291444"/>
            <a:ext cx="6096000" cy="1172629"/>
          </a:xfrm>
          <a:prstGeom prst="rect">
            <a:avLst/>
          </a:prstGeom>
        </p:spPr>
        <p:txBody>
          <a:bodyPr>
            <a:spAutoFit/>
          </a:bodyPr>
          <a:lstStyle/>
          <a:p>
            <a:pPr marL="285750" indent="-285750" algn="just">
              <a:lnSpc>
                <a:spcPct val="130000"/>
              </a:lnSpc>
              <a:buFont typeface="Wingdings" panose="05000000000000000000" pitchFamily="2" charset="2"/>
              <a:buChar char="ü"/>
            </a:pPr>
            <a:r>
              <a:rPr lang="zh-CN" altLang="en-US" dirty="0">
                <a:cs typeface="+mn-ea"/>
                <a:sym typeface="+mn-lt"/>
              </a:rPr>
              <a:t>机关、团体和其他组织应当对本单位的人员进行维护国家安全的教育，动员、组织本单位的人员防范、制止危害国家安全的行为。 </a:t>
            </a:r>
          </a:p>
        </p:txBody>
      </p:sp>
      <p:sp>
        <p:nvSpPr>
          <p:cNvPr id="22" name="PA-1022186"/>
          <p:cNvSpPr/>
          <p:nvPr>
            <p:custDataLst>
              <p:tags r:id="rId3"/>
            </p:custDataLst>
          </p:nvPr>
        </p:nvSpPr>
        <p:spPr>
          <a:xfrm>
            <a:off x="1161326" y="3617227"/>
            <a:ext cx="6096000" cy="777457"/>
          </a:xfrm>
          <a:prstGeom prst="rect">
            <a:avLst/>
          </a:prstGeom>
        </p:spPr>
        <p:txBody>
          <a:bodyPr>
            <a:spAutoFit/>
          </a:bodyPr>
          <a:lstStyle/>
          <a:p>
            <a:pPr marL="285750" indent="-285750" algn="just">
              <a:lnSpc>
                <a:spcPct val="130000"/>
              </a:lnSpc>
              <a:buFont typeface="Wingdings" panose="05000000000000000000" pitchFamily="2" charset="2"/>
              <a:buChar char="ü"/>
            </a:pPr>
            <a:r>
              <a:rPr lang="zh-CN" altLang="en-US" dirty="0">
                <a:cs typeface="+mn-ea"/>
                <a:sym typeface="+mn-lt"/>
              </a:rPr>
              <a:t>公民和组织应当为国家安全工作提供便利条件或者其他协助。</a:t>
            </a:r>
          </a:p>
        </p:txBody>
      </p:sp>
      <p:sp>
        <p:nvSpPr>
          <p:cNvPr id="23" name="PA-1022187"/>
          <p:cNvSpPr/>
          <p:nvPr>
            <p:custDataLst>
              <p:tags r:id="rId4"/>
            </p:custDataLst>
          </p:nvPr>
        </p:nvSpPr>
        <p:spPr>
          <a:xfrm>
            <a:off x="1161326" y="4582911"/>
            <a:ext cx="6096000" cy="777457"/>
          </a:xfrm>
          <a:prstGeom prst="rect">
            <a:avLst/>
          </a:prstGeom>
        </p:spPr>
        <p:txBody>
          <a:bodyPr>
            <a:spAutoFit/>
          </a:bodyPr>
          <a:lstStyle/>
          <a:p>
            <a:pPr marL="285750" indent="-285750" algn="just">
              <a:lnSpc>
                <a:spcPct val="130000"/>
              </a:lnSpc>
              <a:buFont typeface="Wingdings" panose="05000000000000000000" pitchFamily="2" charset="2"/>
              <a:buChar char="ü"/>
            </a:pPr>
            <a:r>
              <a:rPr lang="zh-CN" altLang="en-US" dirty="0">
                <a:cs typeface="+mn-ea"/>
                <a:sym typeface="+mn-lt"/>
              </a:rPr>
              <a:t>公民发现危害国家安全的行为，应当直接或者通过所在组织及时向国家安全机关或者公安机关报告。 </a:t>
            </a:r>
          </a:p>
        </p:txBody>
      </p:sp>
      <p:pic>
        <p:nvPicPr>
          <p:cNvPr id="27" name="PA-1022188"/>
          <p:cNvPicPr>
            <a:picLocks noChangeAspect="1"/>
          </p:cNvPicPr>
          <p:nvPr>
            <p:custDataLst>
              <p:tags r:id="rId5"/>
            </p:custDataLst>
          </p:nvPr>
        </p:nvPicPr>
        <p:blipFill rotWithShape="1">
          <a:blip r:embed="rId9" cstate="screen"/>
          <a:srcRect/>
          <a:stretch>
            <a:fillRect/>
          </a:stretch>
        </p:blipFill>
        <p:spPr>
          <a:xfrm>
            <a:off x="7698385" y="2291445"/>
            <a:ext cx="2963424" cy="45665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189"/>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18"/>
                  <a:stretch>
                    <a:fillRect/>
                  </a:stretch>
                </a:blipFill>
                <a:effectLst>
                  <a:outerShdw blurRad="38100" dist="38100" dir="2700000" algn="tl">
                    <a:srgbClr val="000000">
                      <a:alpha val="43137"/>
                    </a:srgbClr>
                  </a:outerShdw>
                </a:effectLst>
                <a:cs typeface="+mn-ea"/>
                <a:sym typeface="+mn-lt"/>
              </a:rPr>
              <a:t>谁来保卫国家安全？</a:t>
            </a:r>
          </a:p>
        </p:txBody>
      </p:sp>
      <p:sp>
        <p:nvSpPr>
          <p:cNvPr id="32" name="PA-1022190"/>
          <p:cNvSpPr/>
          <p:nvPr>
            <p:custDataLst>
              <p:tags r:id="rId2"/>
            </p:custDataLst>
          </p:nvPr>
        </p:nvSpPr>
        <p:spPr>
          <a:xfrm>
            <a:off x="1404069" y="2612493"/>
            <a:ext cx="1723334" cy="2265441"/>
          </a:xfrm>
          <a:prstGeom prst="roundRect">
            <a:avLst>
              <a:gd name="adj" fmla="val 9051"/>
            </a:avLst>
          </a:prstGeom>
          <a:solidFill>
            <a:srgbClr val="C00000"/>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33" name="PA-1022191"/>
          <p:cNvSpPr/>
          <p:nvPr>
            <p:custDataLst>
              <p:tags r:id="rId3"/>
            </p:custDataLst>
          </p:nvPr>
        </p:nvSpPr>
        <p:spPr>
          <a:xfrm>
            <a:off x="1522358" y="2774897"/>
            <a:ext cx="1486755" cy="2000321"/>
          </a:xfrm>
          <a:prstGeom prst="roundRect">
            <a:avLst>
              <a:gd name="adj" fmla="val 9051"/>
            </a:avLst>
          </a:prstGeom>
          <a:solidFill>
            <a:srgbClr val="FFFFFF"/>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34" name="PA-1022192"/>
          <p:cNvSpPr/>
          <p:nvPr>
            <p:custDataLst>
              <p:tags r:id="rId4"/>
            </p:custDataLst>
          </p:nvPr>
        </p:nvSpPr>
        <p:spPr>
          <a:xfrm>
            <a:off x="1712215" y="2860722"/>
            <a:ext cx="116981" cy="116981"/>
          </a:xfrm>
          <a:prstGeom prst="ellipse">
            <a:avLst/>
          </a:prstGeom>
          <a:solidFill>
            <a:srgbClr val="CB171C"/>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35" name="PA-1022193"/>
          <p:cNvSpPr/>
          <p:nvPr>
            <p:custDataLst>
              <p:tags r:id="rId5"/>
            </p:custDataLst>
          </p:nvPr>
        </p:nvSpPr>
        <p:spPr>
          <a:xfrm>
            <a:off x="1947486" y="2860722"/>
            <a:ext cx="116981" cy="116981"/>
          </a:xfrm>
          <a:prstGeom prst="ellipse">
            <a:avLst/>
          </a:prstGeom>
          <a:solidFill>
            <a:srgbClr val="CB171C"/>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36" name="PA-1022194"/>
          <p:cNvSpPr/>
          <p:nvPr>
            <p:custDataLst>
              <p:tags r:id="rId6"/>
            </p:custDataLst>
          </p:nvPr>
        </p:nvSpPr>
        <p:spPr>
          <a:xfrm>
            <a:off x="2465461" y="2860722"/>
            <a:ext cx="116981" cy="116981"/>
          </a:xfrm>
          <a:prstGeom prst="ellipse">
            <a:avLst/>
          </a:prstGeom>
          <a:solidFill>
            <a:srgbClr val="CB171C"/>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37" name="PA-1022195"/>
          <p:cNvSpPr/>
          <p:nvPr>
            <p:custDataLst>
              <p:tags r:id="rId7"/>
            </p:custDataLst>
          </p:nvPr>
        </p:nvSpPr>
        <p:spPr>
          <a:xfrm>
            <a:off x="2700731" y="2860722"/>
            <a:ext cx="116981" cy="116981"/>
          </a:xfrm>
          <a:prstGeom prst="ellipse">
            <a:avLst/>
          </a:prstGeom>
          <a:solidFill>
            <a:srgbClr val="CB171C"/>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38" name="PA-1022196"/>
          <p:cNvSpPr/>
          <p:nvPr>
            <p:custDataLst>
              <p:tags r:id="rId8"/>
            </p:custDataLst>
          </p:nvPr>
        </p:nvSpPr>
        <p:spPr>
          <a:xfrm>
            <a:off x="1737181" y="2504072"/>
            <a:ext cx="67050" cy="436539"/>
          </a:xfrm>
          <a:prstGeom prst="roundRect">
            <a:avLst>
              <a:gd name="adj" fmla="val 50000"/>
            </a:avLst>
          </a:prstGeom>
          <a:solidFill>
            <a:srgbClr val="B2B2B2">
              <a:lumMod val="85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39" name="PA-1022197"/>
          <p:cNvSpPr/>
          <p:nvPr>
            <p:custDataLst>
              <p:tags r:id="rId9"/>
            </p:custDataLst>
          </p:nvPr>
        </p:nvSpPr>
        <p:spPr>
          <a:xfrm>
            <a:off x="1972451" y="2504072"/>
            <a:ext cx="67050" cy="436539"/>
          </a:xfrm>
          <a:prstGeom prst="roundRect">
            <a:avLst>
              <a:gd name="adj" fmla="val 50000"/>
            </a:avLst>
          </a:prstGeom>
          <a:solidFill>
            <a:srgbClr val="B2B2B2">
              <a:lumMod val="85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40" name="PA-1022198"/>
          <p:cNvSpPr/>
          <p:nvPr>
            <p:custDataLst>
              <p:tags r:id="rId10"/>
            </p:custDataLst>
          </p:nvPr>
        </p:nvSpPr>
        <p:spPr>
          <a:xfrm>
            <a:off x="2490426" y="2504072"/>
            <a:ext cx="67050" cy="436539"/>
          </a:xfrm>
          <a:prstGeom prst="roundRect">
            <a:avLst>
              <a:gd name="adj" fmla="val 50000"/>
            </a:avLst>
          </a:prstGeom>
          <a:solidFill>
            <a:srgbClr val="B2B2B2">
              <a:lumMod val="85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41" name="PA-1022199"/>
          <p:cNvSpPr/>
          <p:nvPr>
            <p:custDataLst>
              <p:tags r:id="rId11"/>
            </p:custDataLst>
          </p:nvPr>
        </p:nvSpPr>
        <p:spPr>
          <a:xfrm>
            <a:off x="2725697" y="2504072"/>
            <a:ext cx="67050" cy="436539"/>
          </a:xfrm>
          <a:prstGeom prst="roundRect">
            <a:avLst>
              <a:gd name="adj" fmla="val 50000"/>
            </a:avLst>
          </a:prstGeom>
          <a:solidFill>
            <a:srgbClr val="B2B2B2">
              <a:lumMod val="85000"/>
            </a:srgbClr>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B2B2B2"/>
              </a:solidFill>
              <a:effectLst/>
              <a:uLnTx/>
              <a:uFillTx/>
              <a:cs typeface="+mn-ea"/>
              <a:sym typeface="+mn-lt"/>
            </a:endParaRPr>
          </a:p>
        </p:txBody>
      </p:sp>
      <p:sp>
        <p:nvSpPr>
          <p:cNvPr id="2" name="PA-1022200"/>
          <p:cNvSpPr/>
          <p:nvPr>
            <p:custDataLst>
              <p:tags r:id="rId12"/>
            </p:custDataLst>
          </p:nvPr>
        </p:nvSpPr>
        <p:spPr>
          <a:xfrm>
            <a:off x="3863317" y="2564154"/>
            <a:ext cx="6276106" cy="874407"/>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dirty="0">
                <a:cs typeface="+mn-ea"/>
                <a:sym typeface="+mn-lt"/>
              </a:rPr>
              <a:t>在国家安全机关调查了解有关危害国家安全的情况、收集有关证据时，公民和有关组织应当如实提供，不得拒绝。 </a:t>
            </a:r>
          </a:p>
        </p:txBody>
      </p:sp>
      <p:sp>
        <p:nvSpPr>
          <p:cNvPr id="42" name="PA-1022201"/>
          <p:cNvSpPr/>
          <p:nvPr>
            <p:custDataLst>
              <p:tags r:id="rId13"/>
            </p:custDataLst>
          </p:nvPr>
        </p:nvSpPr>
        <p:spPr>
          <a:xfrm>
            <a:off x="3863317" y="3314998"/>
            <a:ext cx="6276106" cy="874407"/>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dirty="0">
                <a:cs typeface="+mn-ea"/>
                <a:sym typeface="+mn-lt"/>
              </a:rPr>
              <a:t>任何公民和组织都应当保守所知悉的国家安全工作的国家秘密。 </a:t>
            </a:r>
          </a:p>
        </p:txBody>
      </p:sp>
      <p:sp>
        <p:nvSpPr>
          <p:cNvPr id="43" name="PA-1022202"/>
          <p:cNvSpPr/>
          <p:nvPr>
            <p:custDataLst>
              <p:tags r:id="rId14"/>
            </p:custDataLst>
          </p:nvPr>
        </p:nvSpPr>
        <p:spPr>
          <a:xfrm>
            <a:off x="3863317" y="4065843"/>
            <a:ext cx="6276106" cy="874407"/>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dirty="0">
                <a:cs typeface="+mn-ea"/>
                <a:sym typeface="+mn-lt"/>
              </a:rPr>
              <a:t>任何个人和组织都不得非法持有属于国家秘密的文件、资料和其他物品。</a:t>
            </a:r>
          </a:p>
        </p:txBody>
      </p:sp>
      <p:sp>
        <p:nvSpPr>
          <p:cNvPr id="44" name="PA-1022203"/>
          <p:cNvSpPr/>
          <p:nvPr>
            <p:custDataLst>
              <p:tags r:id="rId15"/>
            </p:custDataLst>
          </p:nvPr>
        </p:nvSpPr>
        <p:spPr>
          <a:xfrm>
            <a:off x="1712215" y="3522517"/>
            <a:ext cx="1210588" cy="707886"/>
          </a:xfrm>
          <a:prstGeom prst="rect">
            <a:avLst/>
          </a:prstGeom>
        </p:spPr>
        <p:txBody>
          <a:bodyPr wrap="none">
            <a:spAutoFit/>
          </a:bodyPr>
          <a:lstStyle/>
          <a:p>
            <a:pPr algn="ctr"/>
            <a:r>
              <a:rPr lang="zh-CN" altLang="en-US" sz="2000" dirty="0">
                <a:solidFill>
                  <a:srgbClr val="C00000"/>
                </a:solidFill>
                <a:cs typeface="+mn-ea"/>
                <a:sym typeface="+mn-lt"/>
              </a:rPr>
              <a:t>谁来保卫</a:t>
            </a:r>
            <a:endParaRPr lang="en-US" altLang="zh-CN" sz="2000" dirty="0">
              <a:solidFill>
                <a:srgbClr val="C00000"/>
              </a:solidFill>
              <a:cs typeface="+mn-ea"/>
              <a:sym typeface="+mn-lt"/>
            </a:endParaRPr>
          </a:p>
          <a:p>
            <a:pPr algn="ctr"/>
            <a:r>
              <a:rPr lang="zh-CN" altLang="en-US" sz="2000" dirty="0">
                <a:solidFill>
                  <a:srgbClr val="C00000"/>
                </a:solidFill>
                <a:cs typeface="+mn-ea"/>
                <a:sym typeface="+mn-lt"/>
              </a:rPr>
              <a:t>国家安全</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204"/>
          <p:cNvGrpSpPr/>
          <p:nvPr>
            <p:custDataLst>
              <p:tags r:id="rId1"/>
            </p:custDataLst>
          </p:nvPr>
        </p:nvGrpSpPr>
        <p:grpSpPr>
          <a:xfrm>
            <a:off x="1338324" y="1545160"/>
            <a:ext cx="9515351" cy="1360997"/>
            <a:chOff x="1344243" y="1980477"/>
            <a:chExt cx="9515351" cy="1360997"/>
          </a:xfrm>
        </p:grpSpPr>
        <p:sp>
          <p:nvSpPr>
            <p:cNvPr id="17" name="PA-文本框 16"/>
            <p:cNvSpPr txBox="1"/>
            <p:nvPr>
              <p:custDataLst>
                <p:tags r:id="rId9"/>
              </p:custDataLst>
            </p:nvPr>
          </p:nvSpPr>
          <p:spPr>
            <a:xfrm>
              <a:off x="1356081" y="2018035"/>
              <a:ext cx="9503513" cy="1323439"/>
            </a:xfrm>
            <a:prstGeom prst="rect">
              <a:avLst/>
            </a:prstGeom>
            <a:noFill/>
          </p:spPr>
          <p:txBody>
            <a:bodyPr wrap="square" rtlCol="0" anchor="ctr">
              <a:spAutoFit/>
            </a:bodyPr>
            <a:lstStyle/>
            <a:p>
              <a:pPr lvl="0" algn="ctr">
                <a:defRPr/>
              </a:pPr>
              <a:r>
                <a:rPr lang="zh-CN" altLang="en-US" sz="8000" b="1" dirty="0">
                  <a:ln w="127">
                    <a:noFill/>
                  </a:ln>
                  <a:solidFill>
                    <a:schemeClr val="tx1">
                      <a:lumMod val="85000"/>
                      <a:lumOff val="15000"/>
                    </a:schemeClr>
                  </a:solidFill>
                  <a:cs typeface="+mn-ea"/>
                  <a:sym typeface="+mn-lt"/>
                </a:rPr>
                <a:t>感谢聆听 下回再见</a:t>
              </a:r>
            </a:p>
          </p:txBody>
        </p:sp>
        <p:sp>
          <p:nvSpPr>
            <p:cNvPr id="2" name="PA-文本框 1"/>
            <p:cNvSpPr txBox="1"/>
            <p:nvPr>
              <p:custDataLst>
                <p:tags r:id="rId10"/>
              </p:custDataLst>
            </p:nvPr>
          </p:nvSpPr>
          <p:spPr>
            <a:xfrm>
              <a:off x="1344243" y="1980477"/>
              <a:ext cx="9503513"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w="127">
                    <a:noFill/>
                  </a:ln>
                  <a:blipFill>
                    <a:blip r:embed="rId13"/>
                    <a:stretch>
                      <a:fillRect/>
                    </a:stretch>
                  </a:blipFill>
                  <a:effectLst/>
                  <a:uLnTx/>
                  <a:uFillTx/>
                  <a:cs typeface="+mn-ea"/>
                  <a:sym typeface="+mn-lt"/>
                </a:rPr>
                <a:t>感谢聆听 下回再见</a:t>
              </a:r>
            </a:p>
          </p:txBody>
        </p:sp>
      </p:grpSp>
      <p:grpSp>
        <p:nvGrpSpPr>
          <p:cNvPr id="7" name="PA-1022205"/>
          <p:cNvGrpSpPr/>
          <p:nvPr>
            <p:custDataLst>
              <p:tags r:id="rId2"/>
            </p:custDataLst>
          </p:nvPr>
        </p:nvGrpSpPr>
        <p:grpSpPr>
          <a:xfrm>
            <a:off x="2184727" y="3015869"/>
            <a:ext cx="7822545" cy="369332"/>
            <a:chOff x="2184727" y="3848596"/>
            <a:chExt cx="7822545" cy="369332"/>
          </a:xfrm>
        </p:grpSpPr>
        <p:cxnSp>
          <p:nvCxnSpPr>
            <p:cNvPr id="3" name="PA-直接连接符 2"/>
            <p:cNvCxnSpPr/>
            <p:nvPr>
              <p:custDataLst>
                <p:tags r:id="rId6"/>
              </p:custDataLst>
            </p:nvPr>
          </p:nvCxnSpPr>
          <p:spPr>
            <a:xfrm>
              <a:off x="2184727"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A-文本框 3"/>
            <p:cNvSpPr txBox="1"/>
            <p:nvPr>
              <p:custDataLst>
                <p:tags r:id="rId7"/>
              </p:custDataLst>
            </p:nvPr>
          </p:nvSpPr>
          <p:spPr>
            <a:xfrm>
              <a:off x="4089400" y="3848596"/>
              <a:ext cx="4013200" cy="369332"/>
            </a:xfrm>
            <a:prstGeom prst="rect">
              <a:avLst/>
            </a:prstGeom>
            <a:noFill/>
          </p:spPr>
          <p:txBody>
            <a:bodyPr wrap="square" rtlCol="0">
              <a:spAutoFit/>
            </a:bodyPr>
            <a:lstStyle/>
            <a:p>
              <a:pPr lvl="0">
                <a:defRPr/>
              </a:pPr>
              <a:r>
                <a:rPr lang="zh-CN" altLang="en-US" b="1" dirty="0">
                  <a:solidFill>
                    <a:srgbClr val="C00000"/>
                  </a:solidFill>
                  <a:cs typeface="+mn-ea"/>
                  <a:sym typeface="+mn-lt"/>
                </a:rPr>
                <a:t>增强国家安全意识  共同维护国家安全</a:t>
              </a:r>
            </a:p>
          </p:txBody>
        </p:sp>
        <p:cxnSp>
          <p:nvCxnSpPr>
            <p:cNvPr id="5" name="PA-直接连接符 4"/>
            <p:cNvCxnSpPr/>
            <p:nvPr>
              <p:custDataLst>
                <p:tags r:id="rId8"/>
              </p:custDataLst>
            </p:nvPr>
          </p:nvCxnSpPr>
          <p:spPr>
            <a:xfrm>
              <a:off x="8153072"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 name="PA-1022206"/>
          <p:cNvPicPr>
            <a:picLocks noChangeAspect="1"/>
          </p:cNvPicPr>
          <p:nvPr>
            <p:custDataLst>
              <p:tags r:id="rId3"/>
            </p:custDataLst>
          </p:nvPr>
        </p:nvPicPr>
        <p:blipFill>
          <a:blip r:embed="rId14" cstate="screen"/>
          <a:stretch>
            <a:fillRect/>
          </a:stretch>
        </p:blipFill>
        <p:spPr>
          <a:xfrm>
            <a:off x="7463249" y="543010"/>
            <a:ext cx="1013666" cy="1013666"/>
          </a:xfrm>
          <a:prstGeom prst="rect">
            <a:avLst/>
          </a:prstGeom>
        </p:spPr>
      </p:pic>
      <p:pic>
        <p:nvPicPr>
          <p:cNvPr id="8" name="PA-1022207"/>
          <p:cNvPicPr>
            <a:picLocks noChangeAspect="1"/>
          </p:cNvPicPr>
          <p:nvPr>
            <p:custDataLst>
              <p:tags r:id="rId4"/>
            </p:custDataLst>
          </p:nvPr>
        </p:nvPicPr>
        <p:blipFill>
          <a:blip r:embed="rId15" cstate="screen"/>
          <a:stretch>
            <a:fillRect/>
          </a:stretch>
        </p:blipFill>
        <p:spPr>
          <a:xfrm>
            <a:off x="829613" y="464358"/>
            <a:ext cx="1680330" cy="1125771"/>
          </a:xfrm>
          <a:prstGeom prst="rect">
            <a:avLst/>
          </a:prstGeom>
        </p:spPr>
      </p:pic>
      <p:sp>
        <p:nvSpPr>
          <p:cNvPr id="22" name="PA-1022208"/>
          <p:cNvSpPr/>
          <p:nvPr>
            <p:custDataLst>
              <p:tags r:id="rId5"/>
            </p:custDataLst>
          </p:nvPr>
        </p:nvSpPr>
        <p:spPr>
          <a:xfrm>
            <a:off x="2309824" y="3494914"/>
            <a:ext cx="7572351" cy="861774"/>
          </a:xfrm>
          <a:prstGeom prst="rect">
            <a:avLst/>
          </a:prstGeom>
        </p:spPr>
        <p:txBody>
          <a:bodyPr wrap="square">
            <a:spAutoFit/>
          </a:bodyPr>
          <a:lstStyle/>
          <a:p>
            <a:pPr algn="ctr"/>
            <a:r>
              <a:rPr lang="zh-CN" altLang="en-US" sz="1600" kern="600" dirty="0">
                <a:cs typeface="+mn-ea"/>
                <a:sym typeface="+mn-lt"/>
              </a:rPr>
              <a:t>近年来，在日常生活中，危害国家安全的案件层出不穷，比如无意中为国外间谍当向导而泄密、军迷在社交网站晒资料泄密、国家机关工作人员朋友圈发涉密信息等。</a:t>
            </a:r>
          </a:p>
          <a:p>
            <a:pPr algn="ctr"/>
            <a:r>
              <a:rPr lang="zh-CN" altLang="en-US" sz="1600" kern="600" dirty="0">
                <a:cs typeface="+mn-ea"/>
                <a:sym typeface="+mn-lt"/>
              </a:rPr>
              <a:t>所以国家安全，和我们每个人的生活，息息相关。</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PA-102217"/>
          <p:cNvGrpSpPr/>
          <p:nvPr>
            <p:custDataLst>
              <p:tags r:id="rId1"/>
            </p:custDataLst>
          </p:nvPr>
        </p:nvGrpSpPr>
        <p:grpSpPr>
          <a:xfrm>
            <a:off x="4932544" y="4006415"/>
            <a:ext cx="6114319" cy="676398"/>
            <a:chOff x="4572731" y="4207311"/>
            <a:chExt cx="6114319" cy="676398"/>
          </a:xfrm>
        </p:grpSpPr>
        <p:sp>
          <p:nvSpPr>
            <p:cNvPr id="25" name="PA-矩形 24"/>
            <p:cNvSpPr/>
            <p:nvPr>
              <p:custDataLst>
                <p:tags r:id="rId21"/>
              </p:custDataLst>
            </p:nvPr>
          </p:nvSpPr>
          <p:spPr>
            <a:xfrm>
              <a:off x="5325723" y="4207311"/>
              <a:ext cx="5361327" cy="6763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6" name="PA-矩形 5"/>
            <p:cNvSpPr>
              <a:spLocks noChangeArrowheads="1"/>
            </p:cNvSpPr>
            <p:nvPr>
              <p:custDataLst>
                <p:tags r:id="rId22"/>
              </p:custDataLst>
            </p:nvPr>
          </p:nvSpPr>
          <p:spPr bwMode="auto">
            <a:xfrm>
              <a:off x="5503022" y="4330067"/>
              <a:ext cx="2872581" cy="4308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rgbClr val="C00000"/>
                  </a:solidFill>
                  <a:cs typeface="+mn-ea"/>
                  <a:sym typeface="+mn-lt"/>
                </a:rPr>
                <a:t>如何维护国家安全</a:t>
              </a:r>
            </a:p>
          </p:txBody>
        </p:sp>
        <p:sp>
          <p:nvSpPr>
            <p:cNvPr id="27" name="PA-矩形 26"/>
            <p:cNvSpPr/>
            <p:nvPr>
              <p:custDataLst>
                <p:tags r:id="rId23"/>
              </p:custDataLst>
            </p:nvPr>
          </p:nvSpPr>
          <p:spPr>
            <a:xfrm>
              <a:off x="4572731" y="4207311"/>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04</a:t>
              </a:r>
              <a:endParaRPr lang="zh-CN" altLang="en-US" sz="2400" b="1" dirty="0">
                <a:solidFill>
                  <a:schemeClr val="bg1"/>
                </a:solidFill>
                <a:cs typeface="+mn-ea"/>
                <a:sym typeface="+mn-lt"/>
              </a:endParaRPr>
            </a:p>
          </p:txBody>
        </p:sp>
      </p:grpSp>
      <p:grpSp>
        <p:nvGrpSpPr>
          <p:cNvPr id="28" name="PA-102218"/>
          <p:cNvGrpSpPr/>
          <p:nvPr>
            <p:custDataLst>
              <p:tags r:id="rId2"/>
            </p:custDataLst>
          </p:nvPr>
        </p:nvGrpSpPr>
        <p:grpSpPr>
          <a:xfrm>
            <a:off x="4932544" y="3082539"/>
            <a:ext cx="6114319" cy="676400"/>
            <a:chOff x="4572731" y="3394797"/>
            <a:chExt cx="6114319" cy="676400"/>
          </a:xfrm>
        </p:grpSpPr>
        <p:sp>
          <p:nvSpPr>
            <p:cNvPr id="29" name="PA-矩形 28"/>
            <p:cNvSpPr/>
            <p:nvPr>
              <p:custDataLst>
                <p:tags r:id="rId18"/>
              </p:custDataLst>
            </p:nvPr>
          </p:nvSpPr>
          <p:spPr>
            <a:xfrm>
              <a:off x="5325723" y="3394799"/>
              <a:ext cx="5361327" cy="6763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30" name="PA-矩形 5"/>
            <p:cNvSpPr>
              <a:spLocks noChangeArrowheads="1"/>
            </p:cNvSpPr>
            <p:nvPr>
              <p:custDataLst>
                <p:tags r:id="rId19"/>
              </p:custDataLst>
            </p:nvPr>
          </p:nvSpPr>
          <p:spPr bwMode="auto">
            <a:xfrm>
              <a:off x="5503022" y="3517555"/>
              <a:ext cx="5027017" cy="4308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rgbClr val="C00000"/>
                  </a:solidFill>
                  <a:cs typeface="+mn-ea"/>
                  <a:sym typeface="+mn-lt"/>
                </a:rPr>
                <a:t>危害国家安全的行为及相关罪名</a:t>
              </a:r>
            </a:p>
          </p:txBody>
        </p:sp>
        <p:sp>
          <p:nvSpPr>
            <p:cNvPr id="31" name="PA-矩形 30"/>
            <p:cNvSpPr/>
            <p:nvPr>
              <p:custDataLst>
                <p:tags r:id="rId20"/>
              </p:custDataLst>
            </p:nvPr>
          </p:nvSpPr>
          <p:spPr>
            <a:xfrm>
              <a:off x="4572731" y="3394797"/>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grpSp>
        <p:nvGrpSpPr>
          <p:cNvPr id="32" name="PA-102219"/>
          <p:cNvGrpSpPr/>
          <p:nvPr>
            <p:custDataLst>
              <p:tags r:id="rId3"/>
            </p:custDataLst>
          </p:nvPr>
        </p:nvGrpSpPr>
        <p:grpSpPr>
          <a:xfrm>
            <a:off x="4932544" y="2158661"/>
            <a:ext cx="6114319" cy="676402"/>
            <a:chOff x="4572731" y="2582283"/>
            <a:chExt cx="6114319" cy="676402"/>
          </a:xfrm>
        </p:grpSpPr>
        <p:sp>
          <p:nvSpPr>
            <p:cNvPr id="33" name="PA-矩形 32"/>
            <p:cNvSpPr/>
            <p:nvPr>
              <p:custDataLst>
                <p:tags r:id="rId15"/>
              </p:custDataLst>
            </p:nvPr>
          </p:nvSpPr>
          <p:spPr>
            <a:xfrm>
              <a:off x="5325723" y="2582287"/>
              <a:ext cx="5361327" cy="6763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34" name="PA-矩形 5"/>
            <p:cNvSpPr>
              <a:spLocks noChangeArrowheads="1"/>
            </p:cNvSpPr>
            <p:nvPr>
              <p:custDataLst>
                <p:tags r:id="rId16"/>
              </p:custDataLst>
            </p:nvPr>
          </p:nvSpPr>
          <p:spPr bwMode="auto">
            <a:xfrm>
              <a:off x="5503021" y="2722262"/>
              <a:ext cx="2872581" cy="4308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rgbClr val="C00000"/>
                  </a:solidFill>
                  <a:cs typeface="+mn-ea"/>
                  <a:sym typeface="+mn-lt"/>
                </a:rPr>
                <a:t>当前国际国内形势</a:t>
              </a:r>
            </a:p>
          </p:txBody>
        </p:sp>
        <p:sp>
          <p:nvSpPr>
            <p:cNvPr id="35" name="PA-矩形 34"/>
            <p:cNvSpPr/>
            <p:nvPr>
              <p:custDataLst>
                <p:tags r:id="rId17"/>
              </p:custDataLst>
            </p:nvPr>
          </p:nvSpPr>
          <p:spPr>
            <a:xfrm>
              <a:off x="4572731" y="2582283"/>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grpSp>
      <p:grpSp>
        <p:nvGrpSpPr>
          <p:cNvPr id="36" name="PA-102220"/>
          <p:cNvGrpSpPr/>
          <p:nvPr>
            <p:custDataLst>
              <p:tags r:id="rId4"/>
            </p:custDataLst>
          </p:nvPr>
        </p:nvGrpSpPr>
        <p:grpSpPr>
          <a:xfrm>
            <a:off x="4932544" y="1234787"/>
            <a:ext cx="6114319" cy="676398"/>
            <a:chOff x="4572731" y="1769775"/>
            <a:chExt cx="6114319" cy="676398"/>
          </a:xfrm>
          <a:noFill/>
        </p:grpSpPr>
        <p:sp>
          <p:nvSpPr>
            <p:cNvPr id="37" name="PA-矩形 36"/>
            <p:cNvSpPr/>
            <p:nvPr>
              <p:custDataLst>
                <p:tags r:id="rId12"/>
              </p:custDataLst>
            </p:nvPr>
          </p:nvSpPr>
          <p:spPr>
            <a:xfrm>
              <a:off x="5325723" y="1769775"/>
              <a:ext cx="5361327" cy="6763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38" name="PA-矩形 5"/>
            <p:cNvSpPr>
              <a:spLocks noChangeArrowheads="1"/>
            </p:cNvSpPr>
            <p:nvPr>
              <p:custDataLst>
                <p:tags r:id="rId13"/>
              </p:custDataLst>
            </p:nvPr>
          </p:nvSpPr>
          <p:spPr bwMode="auto">
            <a:xfrm>
              <a:off x="5503021" y="1909750"/>
              <a:ext cx="2524730" cy="430887"/>
            </a:xfrm>
            <a:prstGeom prst="rect">
              <a:avLst/>
            </a:prstGeom>
            <a:grpFill/>
            <a:ln w="9525">
              <a:noFill/>
              <a:miter lim="800000"/>
            </a:ln>
            <a:effec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rgbClr val="C00000"/>
                  </a:solidFill>
                  <a:cs typeface="+mn-ea"/>
                  <a:sym typeface="+mn-lt"/>
                </a:rPr>
                <a:t>何为国家安全？</a:t>
              </a:r>
            </a:p>
          </p:txBody>
        </p:sp>
        <p:sp>
          <p:nvSpPr>
            <p:cNvPr id="39" name="PA-矩形 38"/>
            <p:cNvSpPr/>
            <p:nvPr>
              <p:custDataLst>
                <p:tags r:id="rId14"/>
              </p:custDataLst>
            </p:nvPr>
          </p:nvSpPr>
          <p:spPr>
            <a:xfrm>
              <a:off x="4572731" y="1769775"/>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grpSp>
      <p:sp>
        <p:nvSpPr>
          <p:cNvPr id="40" name="PA-102221"/>
          <p:cNvSpPr>
            <a:spLocks noChangeArrowheads="1"/>
          </p:cNvSpPr>
          <p:nvPr>
            <p:custDataLst>
              <p:tags r:id="rId5"/>
            </p:custDataLst>
          </p:nvPr>
        </p:nvSpPr>
        <p:spPr bwMode="auto">
          <a:xfrm>
            <a:off x="2088481" y="4560058"/>
            <a:ext cx="1285608"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4400" b="1" dirty="0">
                <a:ln cmpd="sng">
                  <a:noFill/>
                  <a:prstDash val="solid"/>
                </a:ln>
                <a:solidFill>
                  <a:srgbClr val="C00000"/>
                </a:solidFill>
                <a:latin typeface="+mn-lt"/>
                <a:cs typeface="+mn-ea"/>
                <a:sym typeface="+mn-lt"/>
              </a:rPr>
              <a:t>目 录</a:t>
            </a:r>
          </a:p>
        </p:txBody>
      </p:sp>
      <p:grpSp>
        <p:nvGrpSpPr>
          <p:cNvPr id="41" name="PA-102222"/>
          <p:cNvGrpSpPr/>
          <p:nvPr>
            <p:custDataLst>
              <p:tags r:id="rId6"/>
            </p:custDataLst>
          </p:nvPr>
        </p:nvGrpSpPr>
        <p:grpSpPr>
          <a:xfrm>
            <a:off x="4932544" y="4930288"/>
            <a:ext cx="6114319" cy="676398"/>
            <a:chOff x="4572731" y="4207311"/>
            <a:chExt cx="6114319" cy="676398"/>
          </a:xfrm>
        </p:grpSpPr>
        <p:sp>
          <p:nvSpPr>
            <p:cNvPr id="42" name="PA-矩形 41"/>
            <p:cNvSpPr/>
            <p:nvPr>
              <p:custDataLst>
                <p:tags r:id="rId9"/>
              </p:custDataLst>
            </p:nvPr>
          </p:nvSpPr>
          <p:spPr>
            <a:xfrm>
              <a:off x="5325723" y="4207311"/>
              <a:ext cx="5361327" cy="6763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3" name="PA-矩形 5"/>
            <p:cNvSpPr>
              <a:spLocks noChangeArrowheads="1"/>
            </p:cNvSpPr>
            <p:nvPr>
              <p:custDataLst>
                <p:tags r:id="rId10"/>
              </p:custDataLst>
            </p:nvPr>
          </p:nvSpPr>
          <p:spPr bwMode="auto">
            <a:xfrm>
              <a:off x="5503022" y="4330067"/>
              <a:ext cx="3231654" cy="4308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rgbClr val="C00000"/>
                  </a:solidFill>
                  <a:cs typeface="+mn-ea"/>
                  <a:sym typeface="+mn-lt"/>
                </a:rPr>
                <a:t>谁来保卫国家安全？</a:t>
              </a:r>
            </a:p>
          </p:txBody>
        </p:sp>
        <p:sp>
          <p:nvSpPr>
            <p:cNvPr id="44" name="PA-矩形 43"/>
            <p:cNvSpPr/>
            <p:nvPr>
              <p:custDataLst>
                <p:tags r:id="rId11"/>
              </p:custDataLst>
            </p:nvPr>
          </p:nvSpPr>
          <p:spPr>
            <a:xfrm>
              <a:off x="4572731" y="4207311"/>
              <a:ext cx="675704" cy="676398"/>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cs typeface="+mn-ea"/>
                  <a:sym typeface="+mn-lt"/>
                </a:rPr>
                <a:t>05</a:t>
              </a:r>
              <a:endParaRPr lang="zh-CN" altLang="en-US" sz="2400" b="1" dirty="0">
                <a:solidFill>
                  <a:schemeClr val="bg1"/>
                </a:solidFill>
                <a:cs typeface="+mn-ea"/>
                <a:sym typeface="+mn-lt"/>
              </a:endParaRPr>
            </a:p>
          </p:txBody>
        </p:sp>
      </p:grpSp>
      <p:pic>
        <p:nvPicPr>
          <p:cNvPr id="46" name="PA-102223"/>
          <p:cNvPicPr>
            <a:picLocks noChangeAspect="1"/>
          </p:cNvPicPr>
          <p:nvPr>
            <p:custDataLst>
              <p:tags r:id="rId7"/>
            </p:custDataLst>
          </p:nvPr>
        </p:nvPicPr>
        <p:blipFill>
          <a:blip r:embed="rId26" cstate="screen"/>
          <a:stretch>
            <a:fillRect/>
          </a:stretch>
        </p:blipFill>
        <p:spPr>
          <a:xfrm>
            <a:off x="906596" y="1490797"/>
            <a:ext cx="3429000" cy="3429000"/>
          </a:xfrm>
          <a:prstGeom prst="rect">
            <a:avLst/>
          </a:prstGeom>
        </p:spPr>
      </p:pic>
      <p:sp>
        <p:nvSpPr>
          <p:cNvPr id="47" name="PA-102224"/>
          <p:cNvSpPr/>
          <p:nvPr>
            <p:custDataLst>
              <p:tags r:id="rId8"/>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750" fill="hold"/>
                                        <p:tgtEl>
                                          <p:spTgt spid="36"/>
                                        </p:tgtEl>
                                        <p:attrNameLst>
                                          <p:attrName>ppt_x</p:attrName>
                                        </p:attrNameLst>
                                      </p:cBhvr>
                                      <p:tavLst>
                                        <p:tav tm="0">
                                          <p:val>
                                            <p:strVal val="1+#ppt_w/2"/>
                                          </p:val>
                                        </p:tav>
                                        <p:tav tm="100000">
                                          <p:val>
                                            <p:strVal val="#ppt_x"/>
                                          </p:val>
                                        </p:tav>
                                      </p:tavLst>
                                    </p:anim>
                                    <p:anim calcmode="lin" valueType="num">
                                      <p:cBhvr additive="base">
                                        <p:cTn id="13" dur="750" fill="hold"/>
                                        <p:tgtEl>
                                          <p:spTgt spid="3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750" fill="hold"/>
                                        <p:tgtEl>
                                          <p:spTgt spid="32"/>
                                        </p:tgtEl>
                                        <p:attrNameLst>
                                          <p:attrName>ppt_x</p:attrName>
                                        </p:attrNameLst>
                                      </p:cBhvr>
                                      <p:tavLst>
                                        <p:tav tm="0">
                                          <p:val>
                                            <p:strVal val="1+#ppt_w/2"/>
                                          </p:val>
                                        </p:tav>
                                        <p:tav tm="100000">
                                          <p:val>
                                            <p:strVal val="#ppt_x"/>
                                          </p:val>
                                        </p:tav>
                                      </p:tavLst>
                                    </p:anim>
                                    <p:anim calcmode="lin" valueType="num">
                                      <p:cBhvr additive="base">
                                        <p:cTn id="17" dur="75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75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1+#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0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750" fill="hold"/>
                                        <p:tgtEl>
                                          <p:spTgt spid="24"/>
                                        </p:tgtEl>
                                        <p:attrNameLst>
                                          <p:attrName>ppt_x</p:attrName>
                                        </p:attrNameLst>
                                      </p:cBhvr>
                                      <p:tavLst>
                                        <p:tav tm="0">
                                          <p:val>
                                            <p:strVal val="1+#ppt_w/2"/>
                                          </p:val>
                                        </p:tav>
                                        <p:tav tm="100000">
                                          <p:val>
                                            <p:strVal val="#ppt_x"/>
                                          </p:val>
                                        </p:tav>
                                      </p:tavLst>
                                    </p:anim>
                                    <p:anim calcmode="lin" valueType="num">
                                      <p:cBhvr additive="base">
                                        <p:cTn id="25" dur="75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00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1000" fill="hold"/>
                                        <p:tgtEl>
                                          <p:spTgt spid="41"/>
                                        </p:tgtEl>
                                        <p:attrNameLst>
                                          <p:attrName>ppt_x</p:attrName>
                                        </p:attrNameLst>
                                      </p:cBhvr>
                                      <p:tavLst>
                                        <p:tav tm="0">
                                          <p:val>
                                            <p:strVal val="1+#ppt_w/2"/>
                                          </p:val>
                                        </p:tav>
                                        <p:tav tm="100000">
                                          <p:val>
                                            <p:strVal val="#ppt_x"/>
                                          </p:val>
                                        </p:tav>
                                      </p:tavLst>
                                    </p:anim>
                                    <p:anim calcmode="lin" valueType="num">
                                      <p:cBhvr additive="base">
                                        <p:cTn id="29"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102225"/>
          <p:cNvSpPr/>
          <p:nvPr>
            <p:custDataLst>
              <p:tags r:id="rId1"/>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PA-102226"/>
          <p:cNvPicPr>
            <a:picLocks noChangeAspect="1"/>
          </p:cNvPicPr>
          <p:nvPr>
            <p:custDataLst>
              <p:tags r:id="rId2"/>
            </p:custDataLst>
          </p:nvPr>
        </p:nvPicPr>
        <p:blipFill>
          <a:blip r:embed="rId14" cstate="screen">
            <a:extLst>
              <a:ext uri="{BEBA8EAE-BF5A-486C-A8C5-ECC9F3942E4B}">
                <a14:imgProps xmlns:a14="http://schemas.microsoft.com/office/drawing/2010/main">
                  <a14:imgLayer r:embed="rId15">
                    <a14:imgEffect>
                      <a14:colorTemperature colorTemp="4700"/>
                    </a14:imgEffect>
                    <a14:imgEffect>
                      <a14:saturation sat="400000"/>
                    </a14:imgEffect>
                  </a14:imgLayer>
                </a14:imgProps>
              </a:ext>
            </a:extLst>
          </a:blip>
          <a:stretch>
            <a:fillRect/>
          </a:stretch>
        </p:blipFill>
        <p:spPr>
          <a:xfrm rot="941845">
            <a:off x="9132873" y="504325"/>
            <a:ext cx="2404877" cy="1572771"/>
          </a:xfrm>
          <a:prstGeom prst="rect">
            <a:avLst/>
          </a:prstGeom>
        </p:spPr>
      </p:pic>
      <p:sp>
        <p:nvSpPr>
          <p:cNvPr id="52" name="PA-102227"/>
          <p:cNvSpPr/>
          <p:nvPr>
            <p:custDataLst>
              <p:tags r:id="rId3"/>
            </p:custDataLst>
          </p:nvPr>
        </p:nvSpPr>
        <p:spPr>
          <a:xfrm>
            <a:off x="5461262" y="1165501"/>
            <a:ext cx="1269476" cy="1269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n w="127">
                  <a:noFill/>
                </a:ln>
                <a:solidFill>
                  <a:prstClr val="white"/>
                </a:solidFill>
                <a:cs typeface="+mn-ea"/>
                <a:sym typeface="+mn-lt"/>
              </a:rPr>
              <a:t>01</a:t>
            </a:r>
            <a:endParaRPr lang="zh-CN" altLang="en-US" sz="4400" b="1" dirty="0">
              <a:ln w="127">
                <a:noFill/>
              </a:ln>
              <a:solidFill>
                <a:prstClr val="white"/>
              </a:solidFill>
              <a:cs typeface="+mn-ea"/>
              <a:sym typeface="+mn-lt"/>
            </a:endParaRPr>
          </a:p>
        </p:txBody>
      </p:sp>
      <p:grpSp>
        <p:nvGrpSpPr>
          <p:cNvPr id="53" name="PA-102228"/>
          <p:cNvGrpSpPr/>
          <p:nvPr>
            <p:custDataLst>
              <p:tags r:id="rId4"/>
            </p:custDataLst>
          </p:nvPr>
        </p:nvGrpSpPr>
        <p:grpSpPr>
          <a:xfrm>
            <a:off x="1350162" y="2652019"/>
            <a:ext cx="9503513" cy="1360997"/>
            <a:chOff x="1356081" y="1980477"/>
            <a:chExt cx="9503513" cy="1360997"/>
          </a:xfrm>
        </p:grpSpPr>
        <p:sp>
          <p:nvSpPr>
            <p:cNvPr id="54" name="PA-文本框 53"/>
            <p:cNvSpPr txBox="1"/>
            <p:nvPr>
              <p:custDataLst>
                <p:tags r:id="rId10"/>
              </p:custDataLst>
            </p:nvPr>
          </p:nvSpPr>
          <p:spPr>
            <a:xfrm>
              <a:off x="1356081" y="2018035"/>
              <a:ext cx="9503513" cy="1323439"/>
            </a:xfrm>
            <a:prstGeom prst="rect">
              <a:avLst/>
            </a:prstGeom>
            <a:noFill/>
          </p:spPr>
          <p:txBody>
            <a:bodyPr wrap="square" rtlCol="0" anchor="ctr">
              <a:spAutoFit/>
            </a:bodyPr>
            <a:lstStyle/>
            <a:p>
              <a:pPr lvl="0" algn="ctr">
                <a:defRPr/>
              </a:pPr>
              <a:r>
                <a:rPr lang="zh-CN" altLang="en-US" sz="8000" b="1" dirty="0">
                  <a:ln w="127">
                    <a:noFill/>
                  </a:ln>
                  <a:solidFill>
                    <a:schemeClr val="tx1">
                      <a:lumMod val="85000"/>
                      <a:lumOff val="15000"/>
                    </a:schemeClr>
                  </a:solidFill>
                  <a:cs typeface="+mn-ea"/>
                  <a:sym typeface="+mn-lt"/>
                </a:rPr>
                <a:t>何为国家安全？</a:t>
              </a:r>
            </a:p>
          </p:txBody>
        </p:sp>
        <p:sp>
          <p:nvSpPr>
            <p:cNvPr id="55" name="PA-文本框 54"/>
            <p:cNvSpPr txBox="1"/>
            <p:nvPr>
              <p:custDataLst>
                <p:tags r:id="rId11"/>
              </p:custDataLst>
            </p:nvPr>
          </p:nvSpPr>
          <p:spPr>
            <a:xfrm>
              <a:off x="2178808" y="1980477"/>
              <a:ext cx="7834384" cy="1323439"/>
            </a:xfrm>
            <a:prstGeom prst="rect">
              <a:avLst/>
            </a:prstGeom>
            <a:noFill/>
          </p:spPr>
          <p:txBody>
            <a:bodyPr wrap="square" rtlCol="0" anchor="ctr">
              <a:spAutoFit/>
            </a:bodyPr>
            <a:lstStyle/>
            <a:p>
              <a:pPr lvl="0" algn="ctr">
                <a:defRPr/>
              </a:pPr>
              <a:r>
                <a:rPr lang="zh-CN" altLang="en-US" sz="8000" b="1" dirty="0">
                  <a:ln w="127">
                    <a:noFill/>
                  </a:ln>
                  <a:blipFill>
                    <a:blip r:embed="rId16"/>
                    <a:stretch>
                      <a:fillRect/>
                    </a:stretch>
                  </a:blipFill>
                  <a:cs typeface="+mn-ea"/>
                  <a:sym typeface="+mn-lt"/>
                </a:rPr>
                <a:t>何为国家安全？</a:t>
              </a:r>
            </a:p>
          </p:txBody>
        </p:sp>
      </p:grpSp>
      <p:grpSp>
        <p:nvGrpSpPr>
          <p:cNvPr id="56" name="PA-102229"/>
          <p:cNvGrpSpPr/>
          <p:nvPr>
            <p:custDataLst>
              <p:tags r:id="rId5"/>
            </p:custDataLst>
          </p:nvPr>
        </p:nvGrpSpPr>
        <p:grpSpPr>
          <a:xfrm>
            <a:off x="2184727" y="4122728"/>
            <a:ext cx="7822545" cy="369332"/>
            <a:chOff x="2184727" y="3848596"/>
            <a:chExt cx="7822545" cy="369332"/>
          </a:xfrm>
        </p:grpSpPr>
        <p:cxnSp>
          <p:nvCxnSpPr>
            <p:cNvPr id="57" name="PA-直接连接符 56"/>
            <p:cNvCxnSpPr/>
            <p:nvPr>
              <p:custDataLst>
                <p:tags r:id="rId7"/>
              </p:custDataLst>
            </p:nvPr>
          </p:nvCxnSpPr>
          <p:spPr>
            <a:xfrm>
              <a:off x="2184727"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PA-文本框 57"/>
            <p:cNvSpPr txBox="1"/>
            <p:nvPr>
              <p:custDataLst>
                <p:tags r:id="rId8"/>
              </p:custDataLst>
            </p:nvPr>
          </p:nvSpPr>
          <p:spPr>
            <a:xfrm>
              <a:off x="4089400" y="3848596"/>
              <a:ext cx="4013200" cy="369332"/>
            </a:xfrm>
            <a:prstGeom prst="rect">
              <a:avLst/>
            </a:prstGeom>
            <a:noFill/>
          </p:spPr>
          <p:txBody>
            <a:bodyPr wrap="square" rtlCol="0">
              <a:spAutoFit/>
            </a:bodyPr>
            <a:lstStyle/>
            <a:p>
              <a:pPr lvl="0">
                <a:defRPr/>
              </a:pPr>
              <a:r>
                <a:rPr lang="zh-CN" altLang="en-US" b="1" dirty="0">
                  <a:solidFill>
                    <a:srgbClr val="C00000"/>
                  </a:solidFill>
                  <a:cs typeface="+mn-ea"/>
                  <a:sym typeface="+mn-lt"/>
                </a:rPr>
                <a:t>增强国家安全意识  共同维护国家安全</a:t>
              </a:r>
            </a:p>
          </p:txBody>
        </p:sp>
        <p:cxnSp>
          <p:nvCxnSpPr>
            <p:cNvPr id="59" name="PA-直接连接符 58"/>
            <p:cNvCxnSpPr/>
            <p:nvPr>
              <p:custDataLst>
                <p:tags r:id="rId9"/>
              </p:custDataLst>
            </p:nvPr>
          </p:nvCxnSpPr>
          <p:spPr>
            <a:xfrm>
              <a:off x="8153072"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PA-102230"/>
          <p:cNvSpPr/>
          <p:nvPr>
            <p:custDataLst>
              <p:tags r:id="rId6"/>
            </p:custDataLst>
          </p:nvPr>
        </p:nvSpPr>
        <p:spPr>
          <a:xfrm>
            <a:off x="2309824" y="4601773"/>
            <a:ext cx="7572351" cy="861774"/>
          </a:xfrm>
          <a:prstGeom prst="rect">
            <a:avLst/>
          </a:prstGeom>
        </p:spPr>
        <p:txBody>
          <a:bodyPr wrap="square">
            <a:spAutoFit/>
          </a:bodyPr>
          <a:lstStyle/>
          <a:p>
            <a:pPr algn="ctr"/>
            <a:r>
              <a:rPr lang="zh-CN" altLang="en-US" sz="1600" kern="600" dirty="0">
                <a:cs typeface="+mn-ea"/>
                <a:sym typeface="+mn-lt"/>
              </a:rPr>
              <a:t>近年来，在日常生活中，危害国家安全的案件层出不穷，比如无意中为国外间谍当向导而泄密、军迷在社交网站晒资料泄密、国家机关工作人员朋友圈发涉密信息等。</a:t>
            </a:r>
          </a:p>
          <a:p>
            <a:pPr algn="ctr"/>
            <a:r>
              <a:rPr lang="zh-CN" altLang="en-US" sz="1600" kern="600" dirty="0">
                <a:cs typeface="+mn-ea"/>
                <a:sym typeface="+mn-lt"/>
              </a:rPr>
              <a:t>所以国家安全，和我们每个人的生活，息息相关。</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3000" fill="hold"/>
                                        <p:tgtEl>
                                          <p:spTgt spid="51"/>
                                        </p:tgtEl>
                                        <p:attrNameLst>
                                          <p:attrName>ppt_x</p:attrName>
                                        </p:attrNameLst>
                                      </p:cBhvr>
                                      <p:tavLst>
                                        <p:tav tm="0">
                                          <p:val>
                                            <p:strVal val="1+#ppt_w/2"/>
                                          </p:val>
                                        </p:tav>
                                        <p:tav tm="100000">
                                          <p:val>
                                            <p:strVal val="#ppt_x"/>
                                          </p:val>
                                        </p:tav>
                                      </p:tavLst>
                                    </p:anim>
                                    <p:anim calcmode="lin" valueType="num">
                                      <p:cBhvr additive="base">
                                        <p:cTn id="8" dur="3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31"/>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9"/>
                  <a:stretch>
                    <a:fillRect/>
                  </a:stretch>
                </a:blipFill>
                <a:effectLst>
                  <a:outerShdw blurRad="38100" dist="38100" dir="2700000" algn="tl">
                    <a:srgbClr val="000000">
                      <a:alpha val="43137"/>
                    </a:srgbClr>
                  </a:outerShdw>
                </a:effectLst>
                <a:cs typeface="+mn-ea"/>
                <a:sym typeface="+mn-lt"/>
              </a:rPr>
              <a:t>何为国家安全？</a:t>
            </a:r>
          </a:p>
        </p:txBody>
      </p:sp>
      <p:sp>
        <p:nvSpPr>
          <p:cNvPr id="3" name="PA-102232"/>
          <p:cNvSpPr>
            <a:spLocks noChangeArrowheads="1"/>
          </p:cNvSpPr>
          <p:nvPr>
            <p:custDataLst>
              <p:tags r:id="rId2"/>
            </p:custDataLst>
          </p:nvPr>
        </p:nvSpPr>
        <p:spPr bwMode="auto">
          <a:xfrm>
            <a:off x="3139440" y="1776900"/>
            <a:ext cx="6584996"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rgbClr val="C00000"/>
                </a:solidFill>
                <a:latin typeface="+mn-lt"/>
                <a:cs typeface="+mn-ea"/>
                <a:sym typeface="+mn-lt"/>
              </a:rPr>
              <a:t>全民国家安全教育日</a:t>
            </a:r>
          </a:p>
        </p:txBody>
      </p:sp>
      <p:sp>
        <p:nvSpPr>
          <p:cNvPr id="4" name="PA-102233"/>
          <p:cNvSpPr/>
          <p:nvPr>
            <p:custDataLst>
              <p:tags r:id="rId3"/>
            </p:custDataLst>
          </p:nvPr>
        </p:nvSpPr>
        <p:spPr>
          <a:xfrm>
            <a:off x="3139440" y="2482345"/>
            <a:ext cx="7975600" cy="1172629"/>
          </a:xfrm>
          <a:prstGeom prst="rect">
            <a:avLst/>
          </a:prstGeom>
          <a:noFill/>
        </p:spPr>
        <p:txBody>
          <a:bodyPr wrap="square" rtlCol="0">
            <a:spAutoFit/>
          </a:bodyPr>
          <a:lstStyle/>
          <a:p>
            <a:pPr algn="just">
              <a:lnSpc>
                <a:spcPct val="130000"/>
              </a:lnSpc>
              <a:spcBef>
                <a:spcPts val="600"/>
              </a:spcBef>
            </a:pPr>
            <a:r>
              <a:rPr lang="en-US" altLang="zh-CN" dirty="0">
                <a:cs typeface="+mn-ea"/>
                <a:sym typeface="+mn-lt"/>
              </a:rPr>
              <a:t>2015</a:t>
            </a:r>
            <a:r>
              <a:rPr lang="zh-CN" altLang="zh-CN" dirty="0">
                <a:cs typeface="+mn-ea"/>
                <a:sym typeface="+mn-lt"/>
              </a:rPr>
              <a:t>年</a:t>
            </a:r>
            <a:r>
              <a:rPr lang="en-US" altLang="zh-CN" dirty="0">
                <a:cs typeface="+mn-ea"/>
                <a:sym typeface="+mn-lt"/>
              </a:rPr>
              <a:t>7</a:t>
            </a:r>
            <a:r>
              <a:rPr lang="zh-CN" altLang="zh-CN" dirty="0">
                <a:cs typeface="+mn-ea"/>
                <a:sym typeface="+mn-lt"/>
              </a:rPr>
              <a:t>月</a:t>
            </a:r>
            <a:r>
              <a:rPr lang="en-US" altLang="zh-CN" dirty="0">
                <a:cs typeface="+mn-ea"/>
                <a:sym typeface="+mn-lt"/>
              </a:rPr>
              <a:t>1</a:t>
            </a:r>
            <a:r>
              <a:rPr lang="zh-CN" altLang="zh-CN" dirty="0">
                <a:cs typeface="+mn-ea"/>
                <a:sym typeface="+mn-lt"/>
              </a:rPr>
              <a:t>日，第十二届全国人民代表大会常务委员会第十五次会议通过了《中华人民共和国国家安全法》， 该法自公布之日起施行。国家安全法第</a:t>
            </a:r>
            <a:r>
              <a:rPr lang="en-US" altLang="zh-CN" dirty="0">
                <a:cs typeface="+mn-ea"/>
                <a:sym typeface="+mn-lt"/>
              </a:rPr>
              <a:t>14</a:t>
            </a:r>
            <a:r>
              <a:rPr lang="zh-CN" altLang="zh-CN" dirty="0">
                <a:cs typeface="+mn-ea"/>
                <a:sym typeface="+mn-lt"/>
              </a:rPr>
              <a:t>条规定：每年</a:t>
            </a:r>
            <a:r>
              <a:rPr lang="en-US" altLang="zh-CN" dirty="0">
                <a:cs typeface="+mn-ea"/>
                <a:sym typeface="+mn-lt"/>
              </a:rPr>
              <a:t>4</a:t>
            </a:r>
            <a:r>
              <a:rPr lang="zh-CN" altLang="zh-CN" dirty="0">
                <a:cs typeface="+mn-ea"/>
                <a:sym typeface="+mn-lt"/>
              </a:rPr>
              <a:t>月</a:t>
            </a:r>
            <a:r>
              <a:rPr lang="en-US" altLang="zh-CN" dirty="0">
                <a:cs typeface="+mn-ea"/>
                <a:sym typeface="+mn-lt"/>
              </a:rPr>
              <a:t>15</a:t>
            </a:r>
            <a:r>
              <a:rPr lang="zh-CN" altLang="zh-CN" dirty="0">
                <a:cs typeface="+mn-ea"/>
                <a:sym typeface="+mn-lt"/>
              </a:rPr>
              <a:t>日为全民国家安全教育日。</a:t>
            </a:r>
          </a:p>
        </p:txBody>
      </p:sp>
      <p:pic>
        <p:nvPicPr>
          <p:cNvPr id="5" name="PA-102234"/>
          <p:cNvPicPr>
            <a:picLocks noChangeAspect="1"/>
          </p:cNvPicPr>
          <p:nvPr>
            <p:custDataLst>
              <p:tags r:id="rId4"/>
            </p:custDataLst>
          </p:nvPr>
        </p:nvPicPr>
        <p:blipFill rotWithShape="1">
          <a:blip r:embed="rId10" cstate="screen"/>
          <a:srcRect/>
          <a:stretch>
            <a:fillRect/>
          </a:stretch>
        </p:blipFill>
        <p:spPr>
          <a:xfrm>
            <a:off x="1112667" y="1660632"/>
            <a:ext cx="1501384" cy="2097535"/>
          </a:xfrm>
          <a:prstGeom prst="rect">
            <a:avLst/>
          </a:prstGeom>
        </p:spPr>
      </p:pic>
      <p:sp>
        <p:nvSpPr>
          <p:cNvPr id="9" name="PA-102235"/>
          <p:cNvSpPr>
            <a:spLocks noChangeArrowheads="1"/>
          </p:cNvSpPr>
          <p:nvPr>
            <p:custDataLst>
              <p:tags r:id="rId5"/>
            </p:custDataLst>
          </p:nvPr>
        </p:nvSpPr>
        <p:spPr bwMode="auto">
          <a:xfrm>
            <a:off x="1112667" y="4022123"/>
            <a:ext cx="6584996"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3600" b="1" dirty="0">
                <a:ln cmpd="sng">
                  <a:noFill/>
                  <a:prstDash val="solid"/>
                </a:ln>
                <a:solidFill>
                  <a:srgbClr val="C00000"/>
                </a:solidFill>
                <a:latin typeface="+mn-lt"/>
                <a:cs typeface="+mn-ea"/>
                <a:sym typeface="+mn-lt"/>
              </a:rPr>
              <a:t>什么是国家安全？</a:t>
            </a:r>
          </a:p>
        </p:txBody>
      </p:sp>
      <p:sp>
        <p:nvSpPr>
          <p:cNvPr id="10" name="PA-102236"/>
          <p:cNvSpPr/>
          <p:nvPr>
            <p:custDataLst>
              <p:tags r:id="rId6"/>
            </p:custDataLst>
          </p:nvPr>
        </p:nvSpPr>
        <p:spPr>
          <a:xfrm>
            <a:off x="1112667" y="4739199"/>
            <a:ext cx="7094539" cy="1532727"/>
          </a:xfrm>
          <a:prstGeom prst="rect">
            <a:avLst/>
          </a:prstGeom>
        </p:spPr>
        <p:txBody>
          <a:bodyPr wrap="square">
            <a:spAutoFit/>
          </a:bodyPr>
          <a:lstStyle/>
          <a:p>
            <a:pPr>
              <a:lnSpc>
                <a:spcPct val="130000"/>
              </a:lnSpc>
            </a:pPr>
            <a:r>
              <a:rPr lang="zh-CN" altLang="en-US" dirty="0">
                <a:cs typeface="+mn-ea"/>
                <a:sym typeface="+mn-lt"/>
              </a:rPr>
              <a:t>根据</a:t>
            </a:r>
            <a:r>
              <a:rPr lang="en-US" altLang="zh-CN" dirty="0">
                <a:cs typeface="+mn-ea"/>
                <a:sym typeface="+mn-lt"/>
              </a:rPr>
              <a:t>《</a:t>
            </a:r>
            <a:r>
              <a:rPr lang="zh-CN" altLang="en-US" dirty="0">
                <a:cs typeface="+mn-ea"/>
                <a:sym typeface="+mn-lt"/>
              </a:rPr>
              <a:t>国家安全法</a:t>
            </a:r>
            <a:r>
              <a:rPr lang="en-US" altLang="zh-CN" dirty="0">
                <a:cs typeface="+mn-ea"/>
                <a:sym typeface="+mn-lt"/>
              </a:rPr>
              <a:t>》</a:t>
            </a:r>
            <a:r>
              <a:rPr lang="zh-CN" altLang="en-US" dirty="0">
                <a:cs typeface="+mn-ea"/>
                <a:sym typeface="+mn-lt"/>
              </a:rPr>
              <a:t>第</a:t>
            </a:r>
            <a:r>
              <a:rPr lang="en-US" altLang="zh-CN" dirty="0">
                <a:cs typeface="+mn-ea"/>
                <a:sym typeface="+mn-lt"/>
              </a:rPr>
              <a:t>2</a:t>
            </a:r>
            <a:r>
              <a:rPr lang="zh-CN" altLang="en-US" dirty="0">
                <a:cs typeface="+mn-ea"/>
                <a:sym typeface="+mn-lt"/>
              </a:rPr>
              <a:t>条规定，国家安全是指国家政权、主权、统一和领土完整、人民福祉、经济社会可持续发展和国家其他重大利益相对处于没有危险和不受内外威胁的状态，以及保障持续安全状态的能力。</a:t>
            </a:r>
          </a:p>
        </p:txBody>
      </p:sp>
      <p:pic>
        <p:nvPicPr>
          <p:cNvPr id="13" name="图片 12" descr="图片包含 玩具, 玩偶&#10;&#10;描述已自动生成"/>
          <p:cNvPicPr>
            <a:picLocks noChangeAspect="1"/>
          </p:cNvPicPr>
          <p:nvPr/>
        </p:nvPicPr>
        <p:blipFill>
          <a:blip r:embed="rId11" cstate="screen"/>
          <a:stretch>
            <a:fillRect/>
          </a:stretch>
        </p:blipFill>
        <p:spPr>
          <a:xfrm>
            <a:off x="7999122" y="3809936"/>
            <a:ext cx="3450627" cy="24368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250"/>
                                        <p:tgtEl>
                                          <p:spTgt spid="4"/>
                                        </p:tgtEl>
                                      </p:cBhvr>
                                    </p:animEffect>
                                  </p:childTnLst>
                                </p:cTn>
                              </p:par>
                            </p:childTnLst>
                          </p:cTn>
                        </p:par>
                        <p:par>
                          <p:cTn id="14" fill="hold">
                            <p:stCondLst>
                              <p:cond delay="2500"/>
                            </p:stCondLst>
                            <p:childTnLst>
                              <p:par>
                                <p:cTn id="15" presetID="14" presetClass="entr" presetSubtype="1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38"/>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17"/>
                  <a:stretch>
                    <a:fillRect/>
                  </a:stretch>
                </a:blipFill>
                <a:effectLst>
                  <a:outerShdw blurRad="38100" dist="38100" dir="2700000" algn="tl">
                    <a:srgbClr val="000000">
                      <a:alpha val="43137"/>
                    </a:srgbClr>
                  </a:outerShdw>
                </a:effectLst>
                <a:cs typeface="+mn-ea"/>
                <a:sym typeface="+mn-lt"/>
              </a:rPr>
              <a:t>何为国家安全？</a:t>
            </a:r>
          </a:p>
        </p:txBody>
      </p:sp>
      <p:sp>
        <p:nvSpPr>
          <p:cNvPr id="3" name="PA-102239"/>
          <p:cNvSpPr>
            <a:spLocks noChangeArrowheads="1"/>
          </p:cNvSpPr>
          <p:nvPr>
            <p:custDataLst>
              <p:tags r:id="rId2"/>
            </p:custDataLst>
          </p:nvPr>
        </p:nvSpPr>
        <p:spPr bwMode="auto">
          <a:xfrm>
            <a:off x="2794590" y="1468814"/>
            <a:ext cx="6584996"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3600" b="1" dirty="0">
                <a:ln cmpd="sng">
                  <a:noFill/>
                  <a:prstDash val="solid"/>
                </a:ln>
                <a:solidFill>
                  <a:srgbClr val="C00000"/>
                </a:solidFill>
                <a:latin typeface="+mn-lt"/>
                <a:cs typeface="+mn-ea"/>
                <a:sym typeface="+mn-lt"/>
              </a:rPr>
              <a:t>国家安全包括哪些方面？</a:t>
            </a:r>
          </a:p>
        </p:txBody>
      </p:sp>
      <p:sp>
        <p:nvSpPr>
          <p:cNvPr id="4" name="PA-102240"/>
          <p:cNvSpPr/>
          <p:nvPr>
            <p:custDataLst>
              <p:tags r:id="rId3"/>
            </p:custDataLst>
          </p:nvPr>
        </p:nvSpPr>
        <p:spPr>
          <a:xfrm>
            <a:off x="1288869" y="2139735"/>
            <a:ext cx="9596439" cy="1172629"/>
          </a:xfrm>
          <a:prstGeom prst="rect">
            <a:avLst/>
          </a:prstGeom>
          <a:noFill/>
        </p:spPr>
        <p:txBody>
          <a:bodyPr wrap="square" rtlCol="0">
            <a:spAutoFit/>
          </a:bodyPr>
          <a:lstStyle/>
          <a:p>
            <a:pPr algn="just">
              <a:lnSpc>
                <a:spcPct val="130000"/>
              </a:lnSpc>
              <a:spcBef>
                <a:spcPts val="600"/>
              </a:spcBef>
            </a:pPr>
            <a:r>
              <a:rPr lang="zh-CN" altLang="en-US" dirty="0">
                <a:cs typeface="+mn-ea"/>
                <a:sym typeface="+mn-lt"/>
              </a:rPr>
              <a:t>为了体现总体国家安全观的要求，</a:t>
            </a:r>
            <a:r>
              <a:rPr lang="en-US" altLang="zh-CN" dirty="0">
                <a:cs typeface="+mn-ea"/>
                <a:sym typeface="+mn-lt"/>
              </a:rPr>
              <a:t>《</a:t>
            </a:r>
            <a:r>
              <a:rPr lang="zh-CN" altLang="en-US" dirty="0">
                <a:cs typeface="+mn-ea"/>
                <a:sym typeface="+mn-lt"/>
              </a:rPr>
              <a:t>中华人民共和国国家安全法</a:t>
            </a:r>
            <a:r>
              <a:rPr lang="en-US" altLang="zh-CN" dirty="0">
                <a:cs typeface="+mn-ea"/>
                <a:sym typeface="+mn-lt"/>
              </a:rPr>
              <a:t>》</a:t>
            </a:r>
            <a:r>
              <a:rPr lang="zh-CN" altLang="en-US" dirty="0">
                <a:cs typeface="+mn-ea"/>
                <a:sym typeface="+mn-lt"/>
              </a:rPr>
              <a:t>从政治安全、国土安全、军事安全、经济安全、文化安全、社会安全、科技安全、信息安全、生态安全、资源安全、核安全等</a:t>
            </a:r>
            <a:r>
              <a:rPr lang="en-US" altLang="zh-CN" dirty="0">
                <a:cs typeface="+mn-ea"/>
                <a:sym typeface="+mn-lt"/>
              </a:rPr>
              <a:t>11</a:t>
            </a:r>
            <a:r>
              <a:rPr lang="zh-CN" altLang="en-US" dirty="0">
                <a:cs typeface="+mn-ea"/>
                <a:sym typeface="+mn-lt"/>
              </a:rPr>
              <a:t>个领域 对国家安全任务进行了明确。</a:t>
            </a:r>
            <a:endParaRPr lang="zh-CN" altLang="zh-CN" dirty="0">
              <a:cs typeface="+mn-ea"/>
              <a:sym typeface="+mn-lt"/>
            </a:endParaRPr>
          </a:p>
        </p:txBody>
      </p:sp>
      <p:sp>
        <p:nvSpPr>
          <p:cNvPr id="5" name="PA-102241"/>
          <p:cNvSpPr/>
          <p:nvPr>
            <p:custDataLst>
              <p:tags r:id="rId4"/>
            </p:custDataLst>
          </p:nvPr>
        </p:nvSpPr>
        <p:spPr>
          <a:xfrm>
            <a:off x="1222709" y="346088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政治安全</a:t>
            </a:r>
          </a:p>
        </p:txBody>
      </p:sp>
      <p:sp>
        <p:nvSpPr>
          <p:cNvPr id="6" name="PA-102242"/>
          <p:cNvSpPr/>
          <p:nvPr>
            <p:custDataLst>
              <p:tags r:id="rId5"/>
            </p:custDataLst>
          </p:nvPr>
        </p:nvSpPr>
        <p:spPr>
          <a:xfrm>
            <a:off x="3758476" y="346088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国土安全</a:t>
            </a:r>
          </a:p>
        </p:txBody>
      </p:sp>
      <p:sp>
        <p:nvSpPr>
          <p:cNvPr id="7" name="PA-102243"/>
          <p:cNvSpPr/>
          <p:nvPr>
            <p:custDataLst>
              <p:tags r:id="rId6"/>
            </p:custDataLst>
          </p:nvPr>
        </p:nvSpPr>
        <p:spPr>
          <a:xfrm>
            <a:off x="6294243" y="346088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军事安全</a:t>
            </a:r>
          </a:p>
        </p:txBody>
      </p:sp>
      <p:sp>
        <p:nvSpPr>
          <p:cNvPr id="9" name="PA-102244"/>
          <p:cNvSpPr/>
          <p:nvPr>
            <p:custDataLst>
              <p:tags r:id="rId7"/>
            </p:custDataLst>
          </p:nvPr>
        </p:nvSpPr>
        <p:spPr>
          <a:xfrm>
            <a:off x="8830009" y="346088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经济安全</a:t>
            </a:r>
          </a:p>
        </p:txBody>
      </p:sp>
      <p:sp>
        <p:nvSpPr>
          <p:cNvPr id="10" name="PA-102245"/>
          <p:cNvSpPr/>
          <p:nvPr>
            <p:custDataLst>
              <p:tags r:id="rId8"/>
            </p:custDataLst>
          </p:nvPr>
        </p:nvSpPr>
        <p:spPr>
          <a:xfrm>
            <a:off x="1222708" y="4215301"/>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文化安全</a:t>
            </a:r>
          </a:p>
        </p:txBody>
      </p:sp>
      <p:sp>
        <p:nvSpPr>
          <p:cNvPr id="11" name="PA-102246"/>
          <p:cNvSpPr/>
          <p:nvPr>
            <p:custDataLst>
              <p:tags r:id="rId9"/>
            </p:custDataLst>
          </p:nvPr>
        </p:nvSpPr>
        <p:spPr>
          <a:xfrm>
            <a:off x="3758475" y="4239802"/>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社会安全</a:t>
            </a:r>
          </a:p>
        </p:txBody>
      </p:sp>
      <p:sp>
        <p:nvSpPr>
          <p:cNvPr id="12" name="PA-102247"/>
          <p:cNvSpPr/>
          <p:nvPr>
            <p:custDataLst>
              <p:tags r:id="rId10"/>
            </p:custDataLst>
          </p:nvPr>
        </p:nvSpPr>
        <p:spPr>
          <a:xfrm>
            <a:off x="6294242" y="4235266"/>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科技安全</a:t>
            </a:r>
          </a:p>
        </p:txBody>
      </p:sp>
      <p:sp>
        <p:nvSpPr>
          <p:cNvPr id="13" name="PA-102248"/>
          <p:cNvSpPr/>
          <p:nvPr>
            <p:custDataLst>
              <p:tags r:id="rId11"/>
            </p:custDataLst>
          </p:nvPr>
        </p:nvSpPr>
        <p:spPr>
          <a:xfrm>
            <a:off x="8830009" y="4235266"/>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信息安全</a:t>
            </a:r>
          </a:p>
        </p:txBody>
      </p:sp>
      <p:sp>
        <p:nvSpPr>
          <p:cNvPr id="14" name="PA-102249"/>
          <p:cNvSpPr/>
          <p:nvPr>
            <p:custDataLst>
              <p:tags r:id="rId12"/>
            </p:custDataLst>
          </p:nvPr>
        </p:nvSpPr>
        <p:spPr>
          <a:xfrm>
            <a:off x="1222707" y="5035831"/>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生态安全</a:t>
            </a:r>
          </a:p>
        </p:txBody>
      </p:sp>
      <p:sp>
        <p:nvSpPr>
          <p:cNvPr id="15" name="PA-102250"/>
          <p:cNvSpPr/>
          <p:nvPr>
            <p:custDataLst>
              <p:tags r:id="rId13"/>
            </p:custDataLst>
          </p:nvPr>
        </p:nvSpPr>
        <p:spPr>
          <a:xfrm>
            <a:off x="3758475" y="5035831"/>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资源安全</a:t>
            </a:r>
          </a:p>
        </p:txBody>
      </p:sp>
      <p:sp>
        <p:nvSpPr>
          <p:cNvPr id="16" name="PA-102251"/>
          <p:cNvSpPr/>
          <p:nvPr>
            <p:custDataLst>
              <p:tags r:id="rId14"/>
            </p:custDataLst>
          </p:nvPr>
        </p:nvSpPr>
        <p:spPr>
          <a:xfrm>
            <a:off x="6294242" y="5035831"/>
            <a:ext cx="1989137" cy="574675"/>
          </a:xfrm>
          <a:prstGeom prst="roundRect">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solidFill>
                  <a:srgbClr val="C00000"/>
                </a:solidFill>
                <a:cs typeface="+mn-ea"/>
                <a:sym typeface="+mn-lt"/>
              </a:rPr>
              <a:t>核安全</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500"/>
                            </p:stCondLst>
                            <p:childTnLst>
                              <p:par>
                                <p:cTn id="71" presetID="22" presetClass="entr" presetSubtype="1"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up)">
                                      <p:cBhvr>
                                        <p:cTn id="7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52"/>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dirty="0">
                <a:ln w="127">
                  <a:noFill/>
                </a:ln>
                <a:blipFill>
                  <a:blip r:embed="rId12"/>
                  <a:stretch>
                    <a:fillRect/>
                  </a:stretch>
                </a:blipFill>
                <a:effectLst>
                  <a:outerShdw blurRad="38100" dist="38100" dir="2700000" algn="tl">
                    <a:srgbClr val="000000">
                      <a:alpha val="43137"/>
                    </a:srgbClr>
                  </a:outerShdw>
                </a:effectLst>
                <a:cs typeface="+mn-ea"/>
                <a:sym typeface="+mn-lt"/>
              </a:rPr>
              <a:t>何为国家安全？</a:t>
            </a:r>
          </a:p>
        </p:txBody>
      </p:sp>
      <p:sp>
        <p:nvSpPr>
          <p:cNvPr id="3" name="PA-102253"/>
          <p:cNvSpPr>
            <a:spLocks noChangeArrowheads="1"/>
          </p:cNvSpPr>
          <p:nvPr>
            <p:custDataLst>
              <p:tags r:id="rId2"/>
            </p:custDataLst>
          </p:nvPr>
        </p:nvSpPr>
        <p:spPr bwMode="auto">
          <a:xfrm>
            <a:off x="1132087" y="2455762"/>
            <a:ext cx="4595022"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rgbClr val="C00000"/>
                </a:solidFill>
                <a:latin typeface="+mn-lt"/>
                <a:cs typeface="+mn-ea"/>
                <a:sym typeface="+mn-lt"/>
              </a:rPr>
              <a:t>什么是</a:t>
            </a:r>
            <a:r>
              <a:rPr lang="en-US" altLang="zh-CN" sz="3600" b="1" dirty="0">
                <a:ln cmpd="sng">
                  <a:noFill/>
                  <a:prstDash val="solid"/>
                </a:ln>
                <a:solidFill>
                  <a:srgbClr val="C00000"/>
                </a:solidFill>
                <a:latin typeface="+mn-lt"/>
                <a:cs typeface="+mn-ea"/>
                <a:sym typeface="+mn-lt"/>
              </a:rPr>
              <a:t>12339</a:t>
            </a:r>
            <a:r>
              <a:rPr lang="zh-CN" altLang="en-US" sz="3600" b="1" dirty="0">
                <a:ln cmpd="sng">
                  <a:noFill/>
                  <a:prstDash val="solid"/>
                </a:ln>
                <a:solidFill>
                  <a:srgbClr val="C00000"/>
                </a:solidFill>
                <a:latin typeface="+mn-lt"/>
                <a:cs typeface="+mn-ea"/>
                <a:sym typeface="+mn-lt"/>
              </a:rPr>
              <a:t>？</a:t>
            </a:r>
          </a:p>
        </p:txBody>
      </p:sp>
      <p:sp>
        <p:nvSpPr>
          <p:cNvPr id="4" name="PA-102254"/>
          <p:cNvSpPr/>
          <p:nvPr>
            <p:custDataLst>
              <p:tags r:id="rId3"/>
            </p:custDataLst>
          </p:nvPr>
        </p:nvSpPr>
        <p:spPr>
          <a:xfrm>
            <a:off x="1132087" y="3193565"/>
            <a:ext cx="6385944" cy="1609671"/>
          </a:xfrm>
          <a:prstGeom prst="rect">
            <a:avLst/>
          </a:prstGeom>
          <a:noFill/>
        </p:spPr>
        <p:txBody>
          <a:bodyPr wrap="square" rtlCol="0">
            <a:spAutoFit/>
          </a:bodyPr>
          <a:lstStyle/>
          <a:p>
            <a:pPr algn="just">
              <a:lnSpc>
                <a:spcPct val="130000"/>
              </a:lnSpc>
              <a:spcBef>
                <a:spcPts val="600"/>
              </a:spcBef>
            </a:pPr>
            <a:r>
              <a:rPr lang="en-US" altLang="zh-CN" dirty="0">
                <a:cs typeface="+mn-ea"/>
                <a:sym typeface="+mn-lt"/>
              </a:rPr>
              <a:t>2015</a:t>
            </a:r>
            <a:r>
              <a:rPr lang="zh-CN" altLang="en-US" dirty="0">
                <a:cs typeface="+mn-ea"/>
                <a:sym typeface="+mn-lt"/>
              </a:rPr>
              <a:t>年</a:t>
            </a:r>
            <a:r>
              <a:rPr lang="en-US" altLang="zh-CN" dirty="0">
                <a:cs typeface="+mn-ea"/>
                <a:sym typeface="+mn-lt"/>
              </a:rPr>
              <a:t>11</a:t>
            </a:r>
            <a:r>
              <a:rPr lang="zh-CN" altLang="en-US" dirty="0">
                <a:cs typeface="+mn-ea"/>
                <a:sym typeface="+mn-lt"/>
              </a:rPr>
              <a:t>月，全国国家安全机关向社会发出通告，</a:t>
            </a:r>
            <a:r>
              <a:rPr lang="en-US" altLang="zh-CN" dirty="0">
                <a:cs typeface="+mn-ea"/>
                <a:sym typeface="+mn-lt"/>
              </a:rPr>
              <a:t>12339</a:t>
            </a:r>
            <a:r>
              <a:rPr lang="zh-CN" altLang="en-US" dirty="0">
                <a:cs typeface="+mn-ea"/>
                <a:sym typeface="+mn-lt"/>
              </a:rPr>
              <a:t>，是国家安全机关受理公民和组织举报电话。</a:t>
            </a:r>
            <a:endParaRPr lang="en-US" altLang="zh-CN" dirty="0">
              <a:cs typeface="+mn-ea"/>
              <a:sym typeface="+mn-lt"/>
            </a:endParaRPr>
          </a:p>
          <a:p>
            <a:pPr algn="just">
              <a:lnSpc>
                <a:spcPct val="130000"/>
              </a:lnSpc>
              <a:spcBef>
                <a:spcPts val="600"/>
              </a:spcBef>
            </a:pPr>
            <a:r>
              <a:rPr lang="zh-CN" altLang="en-US" dirty="0">
                <a:cs typeface="+mn-ea"/>
                <a:sym typeface="+mn-lt"/>
              </a:rPr>
              <a:t>这条热线是由国家安全部设立的，以方便公民和组织向国家安全机关举报间谍行为或线索。</a:t>
            </a:r>
            <a:endParaRPr lang="zh-CN" altLang="zh-CN" dirty="0">
              <a:cs typeface="+mn-ea"/>
              <a:sym typeface="+mn-lt"/>
            </a:endParaRPr>
          </a:p>
        </p:txBody>
      </p:sp>
      <p:grpSp>
        <p:nvGrpSpPr>
          <p:cNvPr id="5" name="PA-102255"/>
          <p:cNvGrpSpPr/>
          <p:nvPr>
            <p:custDataLst>
              <p:tags r:id="rId4"/>
            </p:custDataLst>
          </p:nvPr>
        </p:nvGrpSpPr>
        <p:grpSpPr>
          <a:xfrm>
            <a:off x="8246292" y="2365133"/>
            <a:ext cx="2537912" cy="2541079"/>
            <a:chOff x="1146629" y="2293257"/>
            <a:chExt cx="2380342" cy="2383312"/>
          </a:xfrm>
        </p:grpSpPr>
        <p:sp>
          <p:nvSpPr>
            <p:cNvPr id="6" name="PA-圆角矩形 2"/>
            <p:cNvSpPr/>
            <p:nvPr>
              <p:custDataLst>
                <p:tags r:id="rId5"/>
              </p:custDataLst>
            </p:nvPr>
          </p:nvSpPr>
          <p:spPr>
            <a:xfrm>
              <a:off x="1146629" y="2293257"/>
              <a:ext cx="2380342" cy="2380342"/>
            </a:xfrm>
            <a:prstGeom prst="roundRect">
              <a:avLst>
                <a:gd name="adj" fmla="val 99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809448" y="2616670"/>
              <a:ext cx="1054705" cy="1059393"/>
              <a:chOff x="9040284" y="3276600"/>
              <a:chExt cx="476250" cy="478367"/>
            </a:xfrm>
            <a:solidFill>
              <a:schemeClr val="bg1"/>
            </a:solidFill>
          </p:grpSpPr>
          <p:sp>
            <p:nvSpPr>
              <p:cNvPr id="10" name="PA-任意多边形 42"/>
              <p:cNvSpPr/>
              <p:nvPr>
                <p:custDataLst>
                  <p:tags r:id="rId7"/>
                </p:custDataLst>
              </p:nvPr>
            </p:nvSpPr>
            <p:spPr bwMode="auto">
              <a:xfrm>
                <a:off x="9040284" y="3323167"/>
                <a:ext cx="429683" cy="431800"/>
              </a:xfrm>
              <a:custGeom>
                <a:avLst/>
                <a:gdLst>
                  <a:gd name="T0" fmla="*/ 17 w 142"/>
                  <a:gd name="T1" fmla="*/ 0 h 142"/>
                  <a:gd name="T2" fmla="*/ 50 w 142"/>
                  <a:gd name="T3" fmla="*/ 89 h 142"/>
                  <a:gd name="T4" fmla="*/ 142 w 142"/>
                  <a:gd name="T5" fmla="*/ 125 h 142"/>
                  <a:gd name="T6" fmla="*/ 107 w 142"/>
                  <a:gd name="T7" fmla="*/ 90 h 142"/>
                  <a:gd name="T8" fmla="*/ 83 w 142"/>
                  <a:gd name="T9" fmla="*/ 80 h 142"/>
                  <a:gd name="T10" fmla="*/ 58 w 142"/>
                  <a:gd name="T11" fmla="*/ 55 h 142"/>
                  <a:gd name="T12" fmla="*/ 53 w 142"/>
                  <a:gd name="T13" fmla="*/ 36 h 142"/>
                  <a:gd name="T14" fmla="*/ 17 w 142"/>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42">
                    <a:moveTo>
                      <a:pt x="17" y="0"/>
                    </a:moveTo>
                    <a:cubicBezTo>
                      <a:pt x="12" y="7"/>
                      <a:pt x="0" y="38"/>
                      <a:pt x="50" y="89"/>
                    </a:cubicBezTo>
                    <a:cubicBezTo>
                      <a:pt x="102" y="142"/>
                      <a:pt x="136" y="131"/>
                      <a:pt x="142" y="125"/>
                    </a:cubicBezTo>
                    <a:cubicBezTo>
                      <a:pt x="107" y="90"/>
                      <a:pt x="107" y="90"/>
                      <a:pt x="107" y="90"/>
                    </a:cubicBezTo>
                    <a:cubicBezTo>
                      <a:pt x="102" y="95"/>
                      <a:pt x="96" y="90"/>
                      <a:pt x="83" y="80"/>
                    </a:cubicBezTo>
                    <a:cubicBezTo>
                      <a:pt x="76" y="74"/>
                      <a:pt x="66" y="65"/>
                      <a:pt x="58" y="55"/>
                    </a:cubicBezTo>
                    <a:cubicBezTo>
                      <a:pt x="53" y="48"/>
                      <a:pt x="48" y="41"/>
                      <a:pt x="53" y="36"/>
                    </a:cubicBezTo>
                    <a:lnTo>
                      <a:pt x="17" y="0"/>
                    </a:lnTo>
                    <a:close/>
                  </a:path>
                </a:pathLst>
              </a:custGeom>
              <a:grpFill/>
              <a:ln>
                <a:noFill/>
              </a:ln>
            </p:spPr>
            <p:txBody>
              <a:bodyPr/>
              <a:lstStyle/>
              <a:p>
                <a:pPr defTabSz="914400" eaLnBrk="1" fontAlgn="auto" hangingPunct="1">
                  <a:spcBef>
                    <a:spcPts val="0"/>
                  </a:spcBef>
                  <a:spcAft>
                    <a:spcPts val="0"/>
                  </a:spcAft>
                  <a:defRPr/>
                </a:pPr>
                <a:endParaRPr lang="zh-CN" altLang="en-US">
                  <a:cs typeface="+mn-ea"/>
                  <a:sym typeface="+mn-lt"/>
                </a:endParaRPr>
              </a:p>
            </p:txBody>
          </p:sp>
          <p:sp>
            <p:nvSpPr>
              <p:cNvPr id="11" name="PA-任意多边形 43"/>
              <p:cNvSpPr/>
              <p:nvPr>
                <p:custDataLst>
                  <p:tags r:id="rId8"/>
                </p:custDataLst>
              </p:nvPr>
            </p:nvSpPr>
            <p:spPr bwMode="auto">
              <a:xfrm>
                <a:off x="9370485" y="3549651"/>
                <a:ext cx="146049" cy="143933"/>
              </a:xfrm>
              <a:custGeom>
                <a:avLst/>
                <a:gdLst>
                  <a:gd name="T0" fmla="*/ 45 w 48"/>
                  <a:gd name="T1" fmla="*/ 37 h 47"/>
                  <a:gd name="T2" fmla="*/ 45 w 48"/>
                  <a:gd name="T3" fmla="*/ 29 h 47"/>
                  <a:gd name="T4" fmla="*/ 45 w 48"/>
                  <a:gd name="T5" fmla="*/ 29 h 47"/>
                  <a:gd name="T6" fmla="*/ 18 w 48"/>
                  <a:gd name="T7" fmla="*/ 2 h 47"/>
                  <a:gd name="T8" fmla="*/ 10 w 48"/>
                  <a:gd name="T9" fmla="*/ 2 h 47"/>
                  <a:gd name="T10" fmla="*/ 0 w 48"/>
                  <a:gd name="T11" fmla="*/ 12 h 47"/>
                  <a:gd name="T12" fmla="*/ 35 w 48"/>
                  <a:gd name="T13" fmla="*/ 47 h 47"/>
                  <a:gd name="T14" fmla="*/ 45 w 48"/>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5" y="37"/>
                    </a:moveTo>
                    <a:cubicBezTo>
                      <a:pt x="48" y="35"/>
                      <a:pt x="47" y="31"/>
                      <a:pt x="45" y="29"/>
                    </a:cubicBezTo>
                    <a:cubicBezTo>
                      <a:pt x="45" y="29"/>
                      <a:pt x="45" y="29"/>
                      <a:pt x="45" y="29"/>
                    </a:cubicBezTo>
                    <a:cubicBezTo>
                      <a:pt x="45" y="29"/>
                      <a:pt x="18" y="2"/>
                      <a:pt x="18" y="2"/>
                    </a:cubicBezTo>
                    <a:cubicBezTo>
                      <a:pt x="16" y="0"/>
                      <a:pt x="12" y="0"/>
                      <a:pt x="10" y="2"/>
                    </a:cubicBezTo>
                    <a:cubicBezTo>
                      <a:pt x="0" y="12"/>
                      <a:pt x="0" y="12"/>
                      <a:pt x="0" y="12"/>
                    </a:cubicBezTo>
                    <a:cubicBezTo>
                      <a:pt x="35" y="47"/>
                      <a:pt x="35" y="47"/>
                      <a:pt x="35" y="47"/>
                    </a:cubicBezTo>
                    <a:cubicBezTo>
                      <a:pt x="35" y="47"/>
                      <a:pt x="45" y="37"/>
                      <a:pt x="45" y="37"/>
                    </a:cubicBezTo>
                    <a:close/>
                  </a:path>
                </a:pathLst>
              </a:custGeom>
              <a:grpFill/>
              <a:ln>
                <a:noFill/>
              </a:ln>
            </p:spPr>
            <p:txBody>
              <a:bodyPr/>
              <a:lstStyle/>
              <a:p>
                <a:pPr defTabSz="914400" eaLnBrk="1" fontAlgn="auto" hangingPunct="1">
                  <a:spcBef>
                    <a:spcPts val="0"/>
                  </a:spcBef>
                  <a:spcAft>
                    <a:spcPts val="0"/>
                  </a:spcAft>
                  <a:defRPr/>
                </a:pPr>
                <a:endParaRPr lang="zh-CN" altLang="en-US">
                  <a:cs typeface="+mn-ea"/>
                  <a:sym typeface="+mn-lt"/>
                </a:endParaRPr>
              </a:p>
            </p:txBody>
          </p:sp>
          <p:sp>
            <p:nvSpPr>
              <p:cNvPr id="12" name="PA-任意多边形 44"/>
              <p:cNvSpPr/>
              <p:nvPr>
                <p:custDataLst>
                  <p:tags r:id="rId9"/>
                </p:custDataLst>
              </p:nvPr>
            </p:nvSpPr>
            <p:spPr bwMode="auto">
              <a:xfrm>
                <a:off x="9099552" y="3276600"/>
                <a:ext cx="146049" cy="146051"/>
              </a:xfrm>
              <a:custGeom>
                <a:avLst/>
                <a:gdLst>
                  <a:gd name="T0" fmla="*/ 45 w 48"/>
                  <a:gd name="T1" fmla="*/ 38 h 48"/>
                  <a:gd name="T2" fmla="*/ 45 w 48"/>
                  <a:gd name="T3" fmla="*/ 31 h 48"/>
                  <a:gd name="T4" fmla="*/ 45 w 48"/>
                  <a:gd name="T5" fmla="*/ 31 h 48"/>
                  <a:gd name="T6" fmla="*/ 17 w 48"/>
                  <a:gd name="T7" fmla="*/ 3 h 48"/>
                  <a:gd name="T8" fmla="*/ 10 w 48"/>
                  <a:gd name="T9" fmla="*/ 3 h 48"/>
                  <a:gd name="T10" fmla="*/ 0 w 48"/>
                  <a:gd name="T11" fmla="*/ 13 h 48"/>
                  <a:gd name="T12" fmla="*/ 36 w 48"/>
                  <a:gd name="T13" fmla="*/ 48 h 48"/>
                  <a:gd name="T14" fmla="*/ 45 w 48"/>
                  <a:gd name="T15" fmla="*/ 3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5" y="38"/>
                    </a:moveTo>
                    <a:cubicBezTo>
                      <a:pt x="48" y="36"/>
                      <a:pt x="48" y="33"/>
                      <a:pt x="45" y="31"/>
                    </a:cubicBezTo>
                    <a:cubicBezTo>
                      <a:pt x="45" y="31"/>
                      <a:pt x="45" y="31"/>
                      <a:pt x="45" y="31"/>
                    </a:cubicBezTo>
                    <a:cubicBezTo>
                      <a:pt x="45" y="31"/>
                      <a:pt x="17" y="3"/>
                      <a:pt x="17" y="3"/>
                    </a:cubicBezTo>
                    <a:cubicBezTo>
                      <a:pt x="15" y="0"/>
                      <a:pt x="12" y="0"/>
                      <a:pt x="10" y="3"/>
                    </a:cubicBezTo>
                    <a:cubicBezTo>
                      <a:pt x="0" y="13"/>
                      <a:pt x="0" y="13"/>
                      <a:pt x="0" y="13"/>
                    </a:cubicBezTo>
                    <a:cubicBezTo>
                      <a:pt x="36" y="48"/>
                      <a:pt x="36" y="48"/>
                      <a:pt x="36" y="48"/>
                    </a:cubicBezTo>
                    <a:cubicBezTo>
                      <a:pt x="36" y="48"/>
                      <a:pt x="45" y="38"/>
                      <a:pt x="45" y="38"/>
                    </a:cubicBezTo>
                    <a:close/>
                  </a:path>
                </a:pathLst>
              </a:custGeom>
              <a:grpFill/>
              <a:ln>
                <a:noFill/>
              </a:ln>
            </p:spPr>
            <p:txBody>
              <a:bodyPr/>
              <a:lstStyle/>
              <a:p>
                <a:pPr defTabSz="914400" eaLnBrk="1" fontAlgn="auto" hangingPunct="1">
                  <a:spcBef>
                    <a:spcPts val="0"/>
                  </a:spcBef>
                  <a:spcAft>
                    <a:spcPts val="0"/>
                  </a:spcAft>
                  <a:defRPr/>
                </a:pPr>
                <a:endParaRPr lang="zh-CN" altLang="en-US">
                  <a:cs typeface="+mn-ea"/>
                  <a:sym typeface="+mn-lt"/>
                </a:endParaRPr>
              </a:p>
            </p:txBody>
          </p:sp>
        </p:grpSp>
        <p:sp>
          <p:nvSpPr>
            <p:cNvPr id="9" name="PA-矩形 8"/>
            <p:cNvSpPr/>
            <p:nvPr>
              <p:custDataLst>
                <p:tags r:id="rId6"/>
              </p:custDataLst>
            </p:nvPr>
          </p:nvSpPr>
          <p:spPr>
            <a:xfrm>
              <a:off x="1250386" y="3810565"/>
              <a:ext cx="2172828" cy="866004"/>
            </a:xfrm>
            <a:prstGeom prst="rect">
              <a:avLst/>
            </a:prstGeom>
          </p:spPr>
          <p:txBody>
            <a:bodyPr wrap="none">
              <a:spAutoFit/>
            </a:bodyPr>
            <a:lstStyle/>
            <a:p>
              <a:pPr algn="ctr"/>
              <a:r>
                <a:rPr lang="en-US" altLang="zh-CN" sz="5400" b="1" dirty="0">
                  <a:solidFill>
                    <a:schemeClr val="bg1"/>
                  </a:solidFill>
                  <a:cs typeface="+mn-ea"/>
                  <a:sym typeface="+mn-lt"/>
                </a:rPr>
                <a:t>12339</a:t>
              </a:r>
              <a:endParaRPr lang="zh-CN" altLang="en-US" sz="5400"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102256"/>
          <p:cNvSpPr/>
          <p:nvPr>
            <p:custDataLst>
              <p:tags r:id="rId1"/>
            </p:custDataLst>
          </p:nvPr>
        </p:nvSpPr>
        <p:spPr>
          <a:xfrm>
            <a:off x="0" y="6705445"/>
            <a:ext cx="12192000" cy="1525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PA-102257"/>
          <p:cNvPicPr>
            <a:picLocks noChangeAspect="1"/>
          </p:cNvPicPr>
          <p:nvPr>
            <p:custDataLst>
              <p:tags r:id="rId2"/>
            </p:custDataLst>
          </p:nvPr>
        </p:nvPicPr>
        <p:blipFill>
          <a:blip r:embed="rId14" cstate="screen">
            <a:extLst>
              <a:ext uri="{BEBA8EAE-BF5A-486C-A8C5-ECC9F3942E4B}">
                <a14:imgProps xmlns:a14="http://schemas.microsoft.com/office/drawing/2010/main">
                  <a14:imgLayer r:embed="rId15">
                    <a14:imgEffect>
                      <a14:colorTemperature colorTemp="4700"/>
                    </a14:imgEffect>
                    <a14:imgEffect>
                      <a14:saturation sat="400000"/>
                    </a14:imgEffect>
                  </a14:imgLayer>
                </a14:imgProps>
              </a:ext>
            </a:extLst>
          </a:blip>
          <a:stretch>
            <a:fillRect/>
          </a:stretch>
        </p:blipFill>
        <p:spPr>
          <a:xfrm rot="941845">
            <a:off x="9132873" y="504325"/>
            <a:ext cx="2404877" cy="1572771"/>
          </a:xfrm>
          <a:prstGeom prst="rect">
            <a:avLst/>
          </a:prstGeom>
        </p:spPr>
      </p:pic>
      <p:sp>
        <p:nvSpPr>
          <p:cNvPr id="52" name="PA-102258"/>
          <p:cNvSpPr/>
          <p:nvPr>
            <p:custDataLst>
              <p:tags r:id="rId3"/>
            </p:custDataLst>
          </p:nvPr>
        </p:nvSpPr>
        <p:spPr>
          <a:xfrm>
            <a:off x="5461262" y="1165501"/>
            <a:ext cx="1269476" cy="1269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n w="127">
                  <a:noFill/>
                </a:ln>
                <a:solidFill>
                  <a:prstClr val="white"/>
                </a:solidFill>
                <a:cs typeface="+mn-ea"/>
                <a:sym typeface="+mn-lt"/>
              </a:rPr>
              <a:t>02</a:t>
            </a:r>
            <a:endParaRPr lang="zh-CN" altLang="en-US" sz="4400" b="1" dirty="0">
              <a:ln w="127">
                <a:noFill/>
              </a:ln>
              <a:solidFill>
                <a:prstClr val="white"/>
              </a:solidFill>
              <a:cs typeface="+mn-ea"/>
              <a:sym typeface="+mn-lt"/>
            </a:endParaRPr>
          </a:p>
        </p:txBody>
      </p:sp>
      <p:grpSp>
        <p:nvGrpSpPr>
          <p:cNvPr id="53" name="PA-102259"/>
          <p:cNvGrpSpPr/>
          <p:nvPr>
            <p:custDataLst>
              <p:tags r:id="rId4"/>
            </p:custDataLst>
          </p:nvPr>
        </p:nvGrpSpPr>
        <p:grpSpPr>
          <a:xfrm>
            <a:off x="1350162" y="2652019"/>
            <a:ext cx="9503513" cy="1360997"/>
            <a:chOff x="1356081" y="1980477"/>
            <a:chExt cx="9503513" cy="1360997"/>
          </a:xfrm>
        </p:grpSpPr>
        <p:sp>
          <p:nvSpPr>
            <p:cNvPr id="54" name="PA-文本框 53"/>
            <p:cNvSpPr txBox="1"/>
            <p:nvPr>
              <p:custDataLst>
                <p:tags r:id="rId10"/>
              </p:custDataLst>
            </p:nvPr>
          </p:nvSpPr>
          <p:spPr>
            <a:xfrm>
              <a:off x="1356081" y="2018035"/>
              <a:ext cx="9503513" cy="1323439"/>
            </a:xfrm>
            <a:prstGeom prst="rect">
              <a:avLst/>
            </a:prstGeom>
            <a:noFill/>
          </p:spPr>
          <p:txBody>
            <a:bodyPr wrap="square" rtlCol="0" anchor="ctr">
              <a:spAutoFit/>
            </a:bodyPr>
            <a:lstStyle/>
            <a:p>
              <a:pPr lvl="0" algn="ctr">
                <a:defRPr/>
              </a:pPr>
              <a:r>
                <a:rPr lang="zh-CN" altLang="en-US" sz="8000" b="1" dirty="0">
                  <a:ln w="127">
                    <a:noFill/>
                  </a:ln>
                  <a:solidFill>
                    <a:schemeClr val="tx1">
                      <a:lumMod val="85000"/>
                      <a:lumOff val="15000"/>
                    </a:schemeClr>
                  </a:solidFill>
                  <a:cs typeface="+mn-ea"/>
                  <a:sym typeface="+mn-lt"/>
                </a:rPr>
                <a:t>当前国际国内形势</a:t>
              </a:r>
            </a:p>
          </p:txBody>
        </p:sp>
        <p:sp>
          <p:nvSpPr>
            <p:cNvPr id="55" name="PA-文本框 54"/>
            <p:cNvSpPr txBox="1"/>
            <p:nvPr>
              <p:custDataLst>
                <p:tags r:id="rId11"/>
              </p:custDataLst>
            </p:nvPr>
          </p:nvSpPr>
          <p:spPr>
            <a:xfrm>
              <a:off x="1741181" y="1980477"/>
              <a:ext cx="8709638" cy="1323439"/>
            </a:xfrm>
            <a:prstGeom prst="rect">
              <a:avLst/>
            </a:prstGeom>
            <a:noFill/>
          </p:spPr>
          <p:txBody>
            <a:bodyPr wrap="square" rtlCol="0" anchor="ctr">
              <a:spAutoFit/>
            </a:bodyPr>
            <a:lstStyle/>
            <a:p>
              <a:pPr lvl="0" algn="ctr">
                <a:defRPr/>
              </a:pPr>
              <a:r>
                <a:rPr lang="zh-CN" altLang="en-US" sz="8000" b="1" dirty="0">
                  <a:ln w="127">
                    <a:noFill/>
                  </a:ln>
                  <a:blipFill>
                    <a:blip r:embed="rId16"/>
                    <a:stretch>
                      <a:fillRect/>
                    </a:stretch>
                  </a:blipFill>
                  <a:cs typeface="+mn-ea"/>
                  <a:sym typeface="+mn-lt"/>
                </a:rPr>
                <a:t>当前国际国内形势</a:t>
              </a:r>
            </a:p>
          </p:txBody>
        </p:sp>
      </p:grpSp>
      <p:grpSp>
        <p:nvGrpSpPr>
          <p:cNvPr id="56" name="PA-102260"/>
          <p:cNvGrpSpPr/>
          <p:nvPr>
            <p:custDataLst>
              <p:tags r:id="rId5"/>
            </p:custDataLst>
          </p:nvPr>
        </p:nvGrpSpPr>
        <p:grpSpPr>
          <a:xfrm>
            <a:off x="2184727" y="4122728"/>
            <a:ext cx="7822545" cy="369332"/>
            <a:chOff x="2184727" y="3848596"/>
            <a:chExt cx="7822545" cy="369332"/>
          </a:xfrm>
        </p:grpSpPr>
        <p:cxnSp>
          <p:nvCxnSpPr>
            <p:cNvPr id="57" name="PA-直接连接符 56"/>
            <p:cNvCxnSpPr/>
            <p:nvPr>
              <p:custDataLst>
                <p:tags r:id="rId7"/>
              </p:custDataLst>
            </p:nvPr>
          </p:nvCxnSpPr>
          <p:spPr>
            <a:xfrm>
              <a:off x="2184727"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PA-文本框 57"/>
            <p:cNvSpPr txBox="1"/>
            <p:nvPr>
              <p:custDataLst>
                <p:tags r:id="rId8"/>
              </p:custDataLst>
            </p:nvPr>
          </p:nvSpPr>
          <p:spPr>
            <a:xfrm>
              <a:off x="4089400" y="3848596"/>
              <a:ext cx="4013200" cy="369332"/>
            </a:xfrm>
            <a:prstGeom prst="rect">
              <a:avLst/>
            </a:prstGeom>
            <a:noFill/>
          </p:spPr>
          <p:txBody>
            <a:bodyPr wrap="square" rtlCol="0">
              <a:spAutoFit/>
            </a:bodyPr>
            <a:lstStyle/>
            <a:p>
              <a:pPr lvl="0">
                <a:defRPr/>
              </a:pPr>
              <a:r>
                <a:rPr lang="zh-CN" altLang="en-US" b="1" dirty="0">
                  <a:solidFill>
                    <a:srgbClr val="C00000"/>
                  </a:solidFill>
                  <a:cs typeface="+mn-ea"/>
                  <a:sym typeface="+mn-lt"/>
                </a:rPr>
                <a:t>增强国家安全意识  共同维护国家安全</a:t>
              </a:r>
            </a:p>
          </p:txBody>
        </p:sp>
        <p:cxnSp>
          <p:nvCxnSpPr>
            <p:cNvPr id="59" name="PA-直接连接符 58"/>
            <p:cNvCxnSpPr/>
            <p:nvPr>
              <p:custDataLst>
                <p:tags r:id="rId9"/>
              </p:custDataLst>
            </p:nvPr>
          </p:nvCxnSpPr>
          <p:spPr>
            <a:xfrm>
              <a:off x="8153072" y="4033262"/>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PA-102261"/>
          <p:cNvSpPr/>
          <p:nvPr>
            <p:custDataLst>
              <p:tags r:id="rId6"/>
            </p:custDataLst>
          </p:nvPr>
        </p:nvSpPr>
        <p:spPr>
          <a:xfrm>
            <a:off x="2309824" y="4601773"/>
            <a:ext cx="7572351" cy="861774"/>
          </a:xfrm>
          <a:prstGeom prst="rect">
            <a:avLst/>
          </a:prstGeom>
        </p:spPr>
        <p:txBody>
          <a:bodyPr wrap="square">
            <a:spAutoFit/>
          </a:bodyPr>
          <a:lstStyle/>
          <a:p>
            <a:pPr algn="ctr"/>
            <a:r>
              <a:rPr lang="zh-CN" altLang="en-US" sz="1600" kern="600" dirty="0">
                <a:cs typeface="+mn-ea"/>
                <a:sym typeface="+mn-lt"/>
              </a:rPr>
              <a:t>近年来，在日常生活中，危害国家安全的案件层出不穷，比如无意中为国外间谍当向导而泄密、军迷在社交网站晒资料泄密、国家机关工作人员朋友圈发涉密信息等。</a:t>
            </a:r>
          </a:p>
          <a:p>
            <a:pPr algn="ctr"/>
            <a:r>
              <a:rPr lang="zh-CN" altLang="en-US" sz="1600" kern="600" dirty="0">
                <a:cs typeface="+mn-ea"/>
                <a:sym typeface="+mn-lt"/>
              </a:rPr>
              <a:t>所以国家安全，和我们每个人的生活，息息相关。</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3000" fill="hold"/>
                                        <p:tgtEl>
                                          <p:spTgt spid="51"/>
                                        </p:tgtEl>
                                        <p:attrNameLst>
                                          <p:attrName>ppt_x</p:attrName>
                                        </p:attrNameLst>
                                      </p:cBhvr>
                                      <p:tavLst>
                                        <p:tav tm="0">
                                          <p:val>
                                            <p:strVal val="1+#ppt_w/2"/>
                                          </p:val>
                                        </p:tav>
                                        <p:tav tm="100000">
                                          <p:val>
                                            <p:strVal val="#ppt_x"/>
                                          </p:val>
                                        </p:tav>
                                      </p:tavLst>
                                    </p:anim>
                                    <p:anim calcmode="lin" valueType="num">
                                      <p:cBhvr additive="base">
                                        <p:cTn id="8" dur="3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102262"/>
          <p:cNvSpPr/>
          <p:nvPr>
            <p:custDataLst>
              <p:tags r:id="rId1"/>
            </p:custDataLst>
          </p:nvPr>
        </p:nvSpPr>
        <p:spPr>
          <a:xfrm>
            <a:off x="1404069" y="189721"/>
            <a:ext cx="6096000" cy="553998"/>
          </a:xfrm>
          <a:prstGeom prst="rect">
            <a:avLst/>
          </a:prstGeom>
        </p:spPr>
        <p:txBody>
          <a:bodyPr>
            <a:spAutoFit/>
          </a:bodyPr>
          <a:lstStyle/>
          <a:p>
            <a:pPr lvl="0">
              <a:defRPr/>
            </a:pPr>
            <a:r>
              <a:rPr lang="zh-CN" altLang="en-US" sz="3000" b="1">
                <a:ln w="127">
                  <a:noFill/>
                </a:ln>
                <a:blipFill>
                  <a:blip r:embed="rId7"/>
                  <a:stretch>
                    <a:fillRect/>
                  </a:stretch>
                </a:blipFill>
                <a:effectLst>
                  <a:outerShdw blurRad="38100" dist="38100" dir="2700000" algn="tl">
                    <a:srgbClr val="000000">
                      <a:alpha val="43137"/>
                    </a:srgbClr>
                  </a:outerShdw>
                </a:effectLst>
                <a:cs typeface="+mn-ea"/>
                <a:sym typeface="+mn-lt"/>
              </a:rPr>
              <a:t>当前国际国内形势</a:t>
            </a:r>
            <a:endParaRPr lang="zh-CN" altLang="en-US" sz="3000" b="1" dirty="0">
              <a:ln w="127">
                <a:noFill/>
              </a:ln>
              <a:blipFill>
                <a:blip r:embed="rId7"/>
                <a:stretch>
                  <a:fillRect/>
                </a:stretch>
              </a:blipFill>
              <a:effectLst>
                <a:outerShdw blurRad="38100" dist="38100" dir="2700000" algn="tl">
                  <a:srgbClr val="000000">
                    <a:alpha val="43137"/>
                  </a:srgbClr>
                </a:outerShdw>
              </a:effectLst>
              <a:cs typeface="+mn-ea"/>
              <a:sym typeface="+mn-lt"/>
            </a:endParaRPr>
          </a:p>
        </p:txBody>
      </p:sp>
      <p:sp>
        <p:nvSpPr>
          <p:cNvPr id="3" name="PA-102263"/>
          <p:cNvSpPr/>
          <p:nvPr>
            <p:custDataLst>
              <p:tags r:id="rId2"/>
            </p:custDataLst>
          </p:nvPr>
        </p:nvSpPr>
        <p:spPr>
          <a:xfrm>
            <a:off x="627059" y="1257523"/>
            <a:ext cx="6873010" cy="1754326"/>
          </a:xfrm>
          <a:prstGeom prst="rect">
            <a:avLst/>
          </a:prstGeom>
        </p:spPr>
        <p:txBody>
          <a:bodyPr wrap="square">
            <a:spAutoFit/>
          </a:bodyPr>
          <a:lstStyle/>
          <a:p>
            <a:pPr algn="just">
              <a:lnSpc>
                <a:spcPct val="150000"/>
              </a:lnSpc>
              <a:spcBef>
                <a:spcPts val="600"/>
              </a:spcBef>
            </a:pPr>
            <a:r>
              <a:rPr lang="zh-CN" altLang="en-US" dirty="0">
                <a:cs typeface="+mn-ea"/>
                <a:sym typeface="+mn-lt"/>
              </a:rPr>
              <a:t>和平与发展是当今世界的主题，经济全球化进程的加快，为我国的现代化建设提供了动力和机遇，使国家综合实力不断得到增强，但随着社会的发展，国际政治、经济、军事、文化、科技安全领域的传统和非传统安全因素也逐渐增多。</a:t>
            </a:r>
            <a:endParaRPr lang="zh-CN" altLang="zh-CN" dirty="0">
              <a:cs typeface="+mn-ea"/>
              <a:sym typeface="+mn-lt"/>
            </a:endParaRPr>
          </a:p>
        </p:txBody>
      </p:sp>
      <p:pic>
        <p:nvPicPr>
          <p:cNvPr id="7" name="PA-102264"/>
          <p:cNvPicPr>
            <a:picLocks noChangeAspect="1"/>
          </p:cNvPicPr>
          <p:nvPr>
            <p:custDataLst>
              <p:tags r:id="rId3"/>
            </p:custDataLst>
          </p:nvPr>
        </p:nvPicPr>
        <p:blipFill rotWithShape="1">
          <a:blip r:embed="rId8" cstate="screen"/>
          <a:srcRect l="12427" b="16992"/>
          <a:stretch>
            <a:fillRect/>
          </a:stretch>
        </p:blipFill>
        <p:spPr>
          <a:xfrm>
            <a:off x="4074288" y="2396628"/>
            <a:ext cx="8117711" cy="4461372"/>
          </a:xfrm>
          <a:prstGeom prst="rect">
            <a:avLst/>
          </a:prstGeom>
        </p:spPr>
      </p:pic>
      <p:pic>
        <p:nvPicPr>
          <p:cNvPr id="11" name="PA-102265"/>
          <p:cNvPicPr>
            <a:picLocks noChangeAspect="1"/>
          </p:cNvPicPr>
          <p:nvPr>
            <p:custDataLst>
              <p:tags r:id="rId4"/>
            </p:custDataLst>
          </p:nvPr>
        </p:nvPicPr>
        <p:blipFill>
          <a:blip r:embed="rId9" cstate="screen"/>
          <a:stretch>
            <a:fillRect/>
          </a:stretch>
        </p:blipFill>
        <p:spPr>
          <a:xfrm>
            <a:off x="-314053" y="2812364"/>
            <a:ext cx="5140053" cy="3629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3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微党课全民国家安全教育日知识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00.xml><?xml version="1.0" encoding="utf-8"?>
<p:tagLst xmlns:a="http://schemas.openxmlformats.org/drawingml/2006/main" xmlns:r="http://schemas.openxmlformats.org/officeDocument/2006/relationships" xmlns:p="http://schemas.openxmlformats.org/presentationml/2006/main">
  <p:tag name="PA" val="v5.2.4"/>
</p:tagLst>
</file>

<file path=ppt/tags/tag101.xml><?xml version="1.0" encoding="utf-8"?>
<p:tagLst xmlns:a="http://schemas.openxmlformats.org/drawingml/2006/main" xmlns:r="http://schemas.openxmlformats.org/officeDocument/2006/relationships" xmlns:p="http://schemas.openxmlformats.org/presentationml/2006/main">
  <p:tag name="PA" val="v5.2.4"/>
</p:tagLst>
</file>

<file path=ppt/tags/tag102.xml><?xml version="1.0" encoding="utf-8"?>
<p:tagLst xmlns:a="http://schemas.openxmlformats.org/drawingml/2006/main" xmlns:r="http://schemas.openxmlformats.org/officeDocument/2006/relationships" xmlns:p="http://schemas.openxmlformats.org/presentationml/2006/main">
  <p:tag name="PA" val="v5.2.4"/>
</p:tagLst>
</file>

<file path=ppt/tags/tag103.xml><?xml version="1.0" encoding="utf-8"?>
<p:tagLst xmlns:a="http://schemas.openxmlformats.org/drawingml/2006/main" xmlns:r="http://schemas.openxmlformats.org/officeDocument/2006/relationships" xmlns:p="http://schemas.openxmlformats.org/presentationml/2006/main">
  <p:tag name="PA" val="v5.2.4"/>
</p:tagLst>
</file>

<file path=ppt/tags/tag104.xml><?xml version="1.0" encoding="utf-8"?>
<p:tagLst xmlns:a="http://schemas.openxmlformats.org/drawingml/2006/main" xmlns:r="http://schemas.openxmlformats.org/officeDocument/2006/relationships" xmlns:p="http://schemas.openxmlformats.org/presentationml/2006/main">
  <p:tag name="PA" val="v5.2.4"/>
</p:tagLst>
</file>

<file path=ppt/tags/tag105.xml><?xml version="1.0" encoding="utf-8"?>
<p:tagLst xmlns:a="http://schemas.openxmlformats.org/drawingml/2006/main" xmlns:r="http://schemas.openxmlformats.org/officeDocument/2006/relationships" xmlns:p="http://schemas.openxmlformats.org/presentationml/2006/main">
  <p:tag name="PA" val="v5.2.4"/>
</p:tagLst>
</file>

<file path=ppt/tags/tag106.xml><?xml version="1.0" encoding="utf-8"?>
<p:tagLst xmlns:a="http://schemas.openxmlformats.org/drawingml/2006/main" xmlns:r="http://schemas.openxmlformats.org/officeDocument/2006/relationships" xmlns:p="http://schemas.openxmlformats.org/presentationml/2006/main">
  <p:tag name="PA" val="v5.2.4"/>
</p:tagLst>
</file>

<file path=ppt/tags/tag107.xml><?xml version="1.0" encoding="utf-8"?>
<p:tagLst xmlns:a="http://schemas.openxmlformats.org/drawingml/2006/main" xmlns:r="http://schemas.openxmlformats.org/officeDocument/2006/relationships" xmlns:p="http://schemas.openxmlformats.org/presentationml/2006/main">
  <p:tag name="PA" val="v5.2.4"/>
</p:tagLst>
</file>

<file path=ppt/tags/tag108.xml><?xml version="1.0" encoding="utf-8"?>
<p:tagLst xmlns:a="http://schemas.openxmlformats.org/drawingml/2006/main" xmlns:r="http://schemas.openxmlformats.org/officeDocument/2006/relationships" xmlns:p="http://schemas.openxmlformats.org/presentationml/2006/main">
  <p:tag name="PA" val="v5.2.4"/>
</p:tagLst>
</file>

<file path=ppt/tags/tag109.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10.xml><?xml version="1.0" encoding="utf-8"?>
<p:tagLst xmlns:a="http://schemas.openxmlformats.org/drawingml/2006/main" xmlns:r="http://schemas.openxmlformats.org/officeDocument/2006/relationships" xmlns:p="http://schemas.openxmlformats.org/presentationml/2006/main">
  <p:tag name="PA" val="v5.2.4"/>
</p:tagLst>
</file>

<file path=ppt/tags/tag111.xml><?xml version="1.0" encoding="utf-8"?>
<p:tagLst xmlns:a="http://schemas.openxmlformats.org/drawingml/2006/main" xmlns:r="http://schemas.openxmlformats.org/officeDocument/2006/relationships" xmlns:p="http://schemas.openxmlformats.org/presentationml/2006/main">
  <p:tag name="PA" val="v5.2.4"/>
</p:tagLst>
</file>

<file path=ppt/tags/tag112.xml><?xml version="1.0" encoding="utf-8"?>
<p:tagLst xmlns:a="http://schemas.openxmlformats.org/drawingml/2006/main" xmlns:r="http://schemas.openxmlformats.org/officeDocument/2006/relationships" xmlns:p="http://schemas.openxmlformats.org/presentationml/2006/main">
  <p:tag name="PA" val="v5.2.4"/>
</p:tagLst>
</file>

<file path=ppt/tags/tag113.xml><?xml version="1.0" encoding="utf-8"?>
<p:tagLst xmlns:a="http://schemas.openxmlformats.org/drawingml/2006/main" xmlns:r="http://schemas.openxmlformats.org/officeDocument/2006/relationships" xmlns:p="http://schemas.openxmlformats.org/presentationml/2006/main">
  <p:tag name="PA" val="v5.2.4"/>
</p:tagLst>
</file>

<file path=ppt/tags/tag114.xml><?xml version="1.0" encoding="utf-8"?>
<p:tagLst xmlns:a="http://schemas.openxmlformats.org/drawingml/2006/main" xmlns:r="http://schemas.openxmlformats.org/officeDocument/2006/relationships" xmlns:p="http://schemas.openxmlformats.org/presentationml/2006/main">
  <p:tag name="PA" val="v5.2.4"/>
</p:tagLst>
</file>

<file path=ppt/tags/tag115.xml><?xml version="1.0" encoding="utf-8"?>
<p:tagLst xmlns:a="http://schemas.openxmlformats.org/drawingml/2006/main" xmlns:r="http://schemas.openxmlformats.org/officeDocument/2006/relationships" xmlns:p="http://schemas.openxmlformats.org/presentationml/2006/main">
  <p:tag name="PA" val="v5.2.4"/>
</p:tagLst>
</file>

<file path=ppt/tags/tag116.xml><?xml version="1.0" encoding="utf-8"?>
<p:tagLst xmlns:a="http://schemas.openxmlformats.org/drawingml/2006/main" xmlns:r="http://schemas.openxmlformats.org/officeDocument/2006/relationships" xmlns:p="http://schemas.openxmlformats.org/presentationml/2006/main">
  <p:tag name="PA" val="v5.2.4"/>
</p:tagLst>
</file>

<file path=ppt/tags/tag117.xml><?xml version="1.0" encoding="utf-8"?>
<p:tagLst xmlns:a="http://schemas.openxmlformats.org/drawingml/2006/main" xmlns:r="http://schemas.openxmlformats.org/officeDocument/2006/relationships" xmlns:p="http://schemas.openxmlformats.org/presentationml/2006/main">
  <p:tag name="PA" val="v5.2.4"/>
</p:tagLst>
</file>

<file path=ppt/tags/tag118.xml><?xml version="1.0" encoding="utf-8"?>
<p:tagLst xmlns:a="http://schemas.openxmlformats.org/drawingml/2006/main" xmlns:r="http://schemas.openxmlformats.org/officeDocument/2006/relationships" xmlns:p="http://schemas.openxmlformats.org/presentationml/2006/main">
  <p:tag name="PA" val="v5.2.4"/>
</p:tagLst>
</file>

<file path=ppt/tags/tag119.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20.xml><?xml version="1.0" encoding="utf-8"?>
<p:tagLst xmlns:a="http://schemas.openxmlformats.org/drawingml/2006/main" xmlns:r="http://schemas.openxmlformats.org/officeDocument/2006/relationships" xmlns:p="http://schemas.openxmlformats.org/presentationml/2006/main">
  <p:tag name="PA" val="v5.2.4"/>
</p:tagLst>
</file>

<file path=ppt/tags/tag121.xml><?xml version="1.0" encoding="utf-8"?>
<p:tagLst xmlns:a="http://schemas.openxmlformats.org/drawingml/2006/main" xmlns:r="http://schemas.openxmlformats.org/officeDocument/2006/relationships" xmlns:p="http://schemas.openxmlformats.org/presentationml/2006/main">
  <p:tag name="PA" val="v5.2.4"/>
</p:tagLst>
</file>

<file path=ppt/tags/tag122.xml><?xml version="1.0" encoding="utf-8"?>
<p:tagLst xmlns:a="http://schemas.openxmlformats.org/drawingml/2006/main" xmlns:r="http://schemas.openxmlformats.org/officeDocument/2006/relationships" xmlns:p="http://schemas.openxmlformats.org/presentationml/2006/main">
  <p:tag name="PA" val="v5.2.4"/>
</p:tagLst>
</file>

<file path=ppt/tags/tag123.xml><?xml version="1.0" encoding="utf-8"?>
<p:tagLst xmlns:a="http://schemas.openxmlformats.org/drawingml/2006/main" xmlns:r="http://schemas.openxmlformats.org/officeDocument/2006/relationships" xmlns:p="http://schemas.openxmlformats.org/presentationml/2006/main">
  <p:tag name="PA" val="v5.2.4"/>
</p:tagLst>
</file>

<file path=ppt/tags/tag124.xml><?xml version="1.0" encoding="utf-8"?>
<p:tagLst xmlns:a="http://schemas.openxmlformats.org/drawingml/2006/main" xmlns:r="http://schemas.openxmlformats.org/officeDocument/2006/relationships" xmlns:p="http://schemas.openxmlformats.org/presentationml/2006/main">
  <p:tag name="PA" val="v5.2.4"/>
</p:tagLst>
</file>

<file path=ppt/tags/tag125.xml><?xml version="1.0" encoding="utf-8"?>
<p:tagLst xmlns:a="http://schemas.openxmlformats.org/drawingml/2006/main" xmlns:r="http://schemas.openxmlformats.org/officeDocument/2006/relationships" xmlns:p="http://schemas.openxmlformats.org/presentationml/2006/main">
  <p:tag name="PA" val="v5.2.4"/>
</p:tagLst>
</file>

<file path=ppt/tags/tag126.xml><?xml version="1.0" encoding="utf-8"?>
<p:tagLst xmlns:a="http://schemas.openxmlformats.org/drawingml/2006/main" xmlns:r="http://schemas.openxmlformats.org/officeDocument/2006/relationships" xmlns:p="http://schemas.openxmlformats.org/presentationml/2006/main">
  <p:tag name="PA" val="v5.2.4"/>
</p:tagLst>
</file>

<file path=ppt/tags/tag127.xml><?xml version="1.0" encoding="utf-8"?>
<p:tagLst xmlns:a="http://schemas.openxmlformats.org/drawingml/2006/main" xmlns:r="http://schemas.openxmlformats.org/officeDocument/2006/relationships" xmlns:p="http://schemas.openxmlformats.org/presentationml/2006/main">
  <p:tag name="PA" val="v5.2.4"/>
</p:tagLst>
</file>

<file path=ppt/tags/tag128.xml><?xml version="1.0" encoding="utf-8"?>
<p:tagLst xmlns:a="http://schemas.openxmlformats.org/drawingml/2006/main" xmlns:r="http://schemas.openxmlformats.org/officeDocument/2006/relationships" xmlns:p="http://schemas.openxmlformats.org/presentationml/2006/main">
  <p:tag name="PA" val="v5.2.4"/>
</p:tagLst>
</file>

<file path=ppt/tags/tag129.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30.xml><?xml version="1.0" encoding="utf-8"?>
<p:tagLst xmlns:a="http://schemas.openxmlformats.org/drawingml/2006/main" xmlns:r="http://schemas.openxmlformats.org/officeDocument/2006/relationships" xmlns:p="http://schemas.openxmlformats.org/presentationml/2006/main">
  <p:tag name="PA" val="v5.2.4"/>
</p:tagLst>
</file>

<file path=ppt/tags/tag131.xml><?xml version="1.0" encoding="utf-8"?>
<p:tagLst xmlns:a="http://schemas.openxmlformats.org/drawingml/2006/main" xmlns:r="http://schemas.openxmlformats.org/officeDocument/2006/relationships" xmlns:p="http://schemas.openxmlformats.org/presentationml/2006/main">
  <p:tag name="PA" val="v5.2.4"/>
</p:tagLst>
</file>

<file path=ppt/tags/tag132.xml><?xml version="1.0" encoding="utf-8"?>
<p:tagLst xmlns:a="http://schemas.openxmlformats.org/drawingml/2006/main" xmlns:r="http://schemas.openxmlformats.org/officeDocument/2006/relationships" xmlns:p="http://schemas.openxmlformats.org/presentationml/2006/main">
  <p:tag name="PA" val="v5.2.4"/>
</p:tagLst>
</file>

<file path=ppt/tags/tag133.xml><?xml version="1.0" encoding="utf-8"?>
<p:tagLst xmlns:a="http://schemas.openxmlformats.org/drawingml/2006/main" xmlns:r="http://schemas.openxmlformats.org/officeDocument/2006/relationships" xmlns:p="http://schemas.openxmlformats.org/presentationml/2006/main">
  <p:tag name="PA" val="v5.2.4"/>
</p:tagLst>
</file>

<file path=ppt/tags/tag134.xml><?xml version="1.0" encoding="utf-8"?>
<p:tagLst xmlns:a="http://schemas.openxmlformats.org/drawingml/2006/main" xmlns:r="http://schemas.openxmlformats.org/officeDocument/2006/relationships" xmlns:p="http://schemas.openxmlformats.org/presentationml/2006/main">
  <p:tag name="PA" val="v5.2.4"/>
</p:tagLst>
</file>

<file path=ppt/tags/tag135.xml><?xml version="1.0" encoding="utf-8"?>
<p:tagLst xmlns:a="http://schemas.openxmlformats.org/drawingml/2006/main" xmlns:r="http://schemas.openxmlformats.org/officeDocument/2006/relationships" xmlns:p="http://schemas.openxmlformats.org/presentationml/2006/main">
  <p:tag name="PA" val="v5.2.4"/>
</p:tagLst>
</file>

<file path=ppt/tags/tag136.xml><?xml version="1.0" encoding="utf-8"?>
<p:tagLst xmlns:a="http://schemas.openxmlformats.org/drawingml/2006/main" xmlns:r="http://schemas.openxmlformats.org/officeDocument/2006/relationships" xmlns:p="http://schemas.openxmlformats.org/presentationml/2006/main">
  <p:tag name="PA" val="v5.2.4"/>
</p:tagLst>
</file>

<file path=ppt/tags/tag137.xml><?xml version="1.0" encoding="utf-8"?>
<p:tagLst xmlns:a="http://schemas.openxmlformats.org/drawingml/2006/main" xmlns:r="http://schemas.openxmlformats.org/officeDocument/2006/relationships" xmlns:p="http://schemas.openxmlformats.org/presentationml/2006/main">
  <p:tag name="PA" val="v5.2.4"/>
</p:tagLst>
</file>

<file path=ppt/tags/tag138.xml><?xml version="1.0" encoding="utf-8"?>
<p:tagLst xmlns:a="http://schemas.openxmlformats.org/drawingml/2006/main" xmlns:r="http://schemas.openxmlformats.org/officeDocument/2006/relationships" xmlns:p="http://schemas.openxmlformats.org/presentationml/2006/main">
  <p:tag name="PA" val="v5.2.4"/>
</p:tagLst>
</file>

<file path=ppt/tags/tag139.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40.xml><?xml version="1.0" encoding="utf-8"?>
<p:tagLst xmlns:a="http://schemas.openxmlformats.org/drawingml/2006/main" xmlns:r="http://schemas.openxmlformats.org/officeDocument/2006/relationships" xmlns:p="http://schemas.openxmlformats.org/presentationml/2006/main">
  <p:tag name="PA" val="v5.2.4"/>
</p:tagLst>
</file>

<file path=ppt/tags/tag141.xml><?xml version="1.0" encoding="utf-8"?>
<p:tagLst xmlns:a="http://schemas.openxmlformats.org/drawingml/2006/main" xmlns:r="http://schemas.openxmlformats.org/officeDocument/2006/relationships" xmlns:p="http://schemas.openxmlformats.org/presentationml/2006/main">
  <p:tag name="PA" val="v5.2.4"/>
</p:tagLst>
</file>

<file path=ppt/tags/tag142.xml><?xml version="1.0" encoding="utf-8"?>
<p:tagLst xmlns:a="http://schemas.openxmlformats.org/drawingml/2006/main" xmlns:r="http://schemas.openxmlformats.org/officeDocument/2006/relationships" xmlns:p="http://schemas.openxmlformats.org/presentationml/2006/main">
  <p:tag name="PA" val="v5.2.4"/>
</p:tagLst>
</file>

<file path=ppt/tags/tag143.xml><?xml version="1.0" encoding="utf-8"?>
<p:tagLst xmlns:a="http://schemas.openxmlformats.org/drawingml/2006/main" xmlns:r="http://schemas.openxmlformats.org/officeDocument/2006/relationships" xmlns:p="http://schemas.openxmlformats.org/presentationml/2006/main">
  <p:tag name="PA" val="v5.2.4"/>
</p:tagLst>
</file>

<file path=ppt/tags/tag144.xml><?xml version="1.0" encoding="utf-8"?>
<p:tagLst xmlns:a="http://schemas.openxmlformats.org/drawingml/2006/main" xmlns:r="http://schemas.openxmlformats.org/officeDocument/2006/relationships" xmlns:p="http://schemas.openxmlformats.org/presentationml/2006/main">
  <p:tag name="PA" val="v5.2.4"/>
</p:tagLst>
</file>

<file path=ppt/tags/tag145.xml><?xml version="1.0" encoding="utf-8"?>
<p:tagLst xmlns:a="http://schemas.openxmlformats.org/drawingml/2006/main" xmlns:r="http://schemas.openxmlformats.org/officeDocument/2006/relationships" xmlns:p="http://schemas.openxmlformats.org/presentationml/2006/main">
  <p:tag name="PA" val="v5.2.4"/>
</p:tagLst>
</file>

<file path=ppt/tags/tag146.xml><?xml version="1.0" encoding="utf-8"?>
<p:tagLst xmlns:a="http://schemas.openxmlformats.org/drawingml/2006/main" xmlns:r="http://schemas.openxmlformats.org/officeDocument/2006/relationships" xmlns:p="http://schemas.openxmlformats.org/presentationml/2006/main">
  <p:tag name="PA" val="v5.2.4"/>
</p:tagLst>
</file>

<file path=ppt/tags/tag147.xml><?xml version="1.0" encoding="utf-8"?>
<p:tagLst xmlns:a="http://schemas.openxmlformats.org/drawingml/2006/main" xmlns:r="http://schemas.openxmlformats.org/officeDocument/2006/relationships" xmlns:p="http://schemas.openxmlformats.org/presentationml/2006/main">
  <p:tag name="PA" val="v5.2.4"/>
</p:tagLst>
</file>

<file path=ppt/tags/tag148.xml><?xml version="1.0" encoding="utf-8"?>
<p:tagLst xmlns:a="http://schemas.openxmlformats.org/drawingml/2006/main" xmlns:r="http://schemas.openxmlformats.org/officeDocument/2006/relationships" xmlns:p="http://schemas.openxmlformats.org/presentationml/2006/main">
  <p:tag name="PA" val="v5.2.4"/>
</p:tagLst>
</file>

<file path=ppt/tags/tag149.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50.xml><?xml version="1.0" encoding="utf-8"?>
<p:tagLst xmlns:a="http://schemas.openxmlformats.org/drawingml/2006/main" xmlns:r="http://schemas.openxmlformats.org/officeDocument/2006/relationships" xmlns:p="http://schemas.openxmlformats.org/presentationml/2006/main">
  <p:tag name="PA" val="v5.2.4"/>
</p:tagLst>
</file>

<file path=ppt/tags/tag151.xml><?xml version="1.0" encoding="utf-8"?>
<p:tagLst xmlns:a="http://schemas.openxmlformats.org/drawingml/2006/main" xmlns:r="http://schemas.openxmlformats.org/officeDocument/2006/relationships" xmlns:p="http://schemas.openxmlformats.org/presentationml/2006/main">
  <p:tag name="PA" val="v5.2.4"/>
</p:tagLst>
</file>

<file path=ppt/tags/tag152.xml><?xml version="1.0" encoding="utf-8"?>
<p:tagLst xmlns:a="http://schemas.openxmlformats.org/drawingml/2006/main" xmlns:r="http://schemas.openxmlformats.org/officeDocument/2006/relationships" xmlns:p="http://schemas.openxmlformats.org/presentationml/2006/main">
  <p:tag name="PA" val="v5.2.4"/>
</p:tagLst>
</file>

<file path=ppt/tags/tag153.xml><?xml version="1.0" encoding="utf-8"?>
<p:tagLst xmlns:a="http://schemas.openxmlformats.org/drawingml/2006/main" xmlns:r="http://schemas.openxmlformats.org/officeDocument/2006/relationships" xmlns:p="http://schemas.openxmlformats.org/presentationml/2006/main">
  <p:tag name="PA" val="v5.2.4"/>
</p:tagLst>
</file>

<file path=ppt/tags/tag154.xml><?xml version="1.0" encoding="utf-8"?>
<p:tagLst xmlns:a="http://schemas.openxmlformats.org/drawingml/2006/main" xmlns:r="http://schemas.openxmlformats.org/officeDocument/2006/relationships" xmlns:p="http://schemas.openxmlformats.org/presentationml/2006/main">
  <p:tag name="PA" val="v5.2.4"/>
</p:tagLst>
</file>

<file path=ppt/tags/tag155.xml><?xml version="1.0" encoding="utf-8"?>
<p:tagLst xmlns:a="http://schemas.openxmlformats.org/drawingml/2006/main" xmlns:r="http://schemas.openxmlformats.org/officeDocument/2006/relationships" xmlns:p="http://schemas.openxmlformats.org/presentationml/2006/main">
  <p:tag name="PA" val="v5.2.4"/>
</p:tagLst>
</file>

<file path=ppt/tags/tag156.xml><?xml version="1.0" encoding="utf-8"?>
<p:tagLst xmlns:a="http://schemas.openxmlformats.org/drawingml/2006/main" xmlns:r="http://schemas.openxmlformats.org/officeDocument/2006/relationships" xmlns:p="http://schemas.openxmlformats.org/presentationml/2006/main">
  <p:tag name="PA" val="v5.2.4"/>
</p:tagLst>
</file>

<file path=ppt/tags/tag157.xml><?xml version="1.0" encoding="utf-8"?>
<p:tagLst xmlns:a="http://schemas.openxmlformats.org/drawingml/2006/main" xmlns:r="http://schemas.openxmlformats.org/officeDocument/2006/relationships" xmlns:p="http://schemas.openxmlformats.org/presentationml/2006/main">
  <p:tag name="PA" val="v5.2.4"/>
</p:tagLst>
</file>

<file path=ppt/tags/tag158.xml><?xml version="1.0" encoding="utf-8"?>
<p:tagLst xmlns:a="http://schemas.openxmlformats.org/drawingml/2006/main" xmlns:r="http://schemas.openxmlformats.org/officeDocument/2006/relationships" xmlns:p="http://schemas.openxmlformats.org/presentationml/2006/main">
  <p:tag name="PA" val="v5.2.4"/>
</p:tagLst>
</file>

<file path=ppt/tags/tag159.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60.xml><?xml version="1.0" encoding="utf-8"?>
<p:tagLst xmlns:a="http://schemas.openxmlformats.org/drawingml/2006/main" xmlns:r="http://schemas.openxmlformats.org/officeDocument/2006/relationships" xmlns:p="http://schemas.openxmlformats.org/presentationml/2006/main">
  <p:tag name="PA" val="v5.2.4"/>
</p:tagLst>
</file>

<file path=ppt/tags/tag161.xml><?xml version="1.0" encoding="utf-8"?>
<p:tagLst xmlns:a="http://schemas.openxmlformats.org/drawingml/2006/main" xmlns:r="http://schemas.openxmlformats.org/officeDocument/2006/relationships" xmlns:p="http://schemas.openxmlformats.org/presentationml/2006/main">
  <p:tag name="PA" val="v5.2.4"/>
</p:tagLst>
</file>

<file path=ppt/tags/tag162.xml><?xml version="1.0" encoding="utf-8"?>
<p:tagLst xmlns:a="http://schemas.openxmlformats.org/drawingml/2006/main" xmlns:r="http://schemas.openxmlformats.org/officeDocument/2006/relationships" xmlns:p="http://schemas.openxmlformats.org/presentationml/2006/main">
  <p:tag name="PA" val="v5.2.4"/>
</p:tagLst>
</file>

<file path=ppt/tags/tag163.xml><?xml version="1.0" encoding="utf-8"?>
<p:tagLst xmlns:a="http://schemas.openxmlformats.org/drawingml/2006/main" xmlns:r="http://schemas.openxmlformats.org/officeDocument/2006/relationships" xmlns:p="http://schemas.openxmlformats.org/presentationml/2006/main">
  <p:tag name="PA" val="v5.2.4"/>
</p:tagLst>
</file>

<file path=ppt/tags/tag164.xml><?xml version="1.0" encoding="utf-8"?>
<p:tagLst xmlns:a="http://schemas.openxmlformats.org/drawingml/2006/main" xmlns:r="http://schemas.openxmlformats.org/officeDocument/2006/relationships" xmlns:p="http://schemas.openxmlformats.org/presentationml/2006/main">
  <p:tag name="PA" val="v5.2.4"/>
</p:tagLst>
</file>

<file path=ppt/tags/tag165.xml><?xml version="1.0" encoding="utf-8"?>
<p:tagLst xmlns:a="http://schemas.openxmlformats.org/drawingml/2006/main" xmlns:r="http://schemas.openxmlformats.org/officeDocument/2006/relationships" xmlns:p="http://schemas.openxmlformats.org/presentationml/2006/main">
  <p:tag name="PA" val="v5.2.4"/>
</p:tagLst>
</file>

<file path=ppt/tags/tag166.xml><?xml version="1.0" encoding="utf-8"?>
<p:tagLst xmlns:a="http://schemas.openxmlformats.org/drawingml/2006/main" xmlns:r="http://schemas.openxmlformats.org/officeDocument/2006/relationships" xmlns:p="http://schemas.openxmlformats.org/presentationml/2006/main">
  <p:tag name="PA" val="v5.2.4"/>
</p:tagLst>
</file>

<file path=ppt/tags/tag167.xml><?xml version="1.0" encoding="utf-8"?>
<p:tagLst xmlns:a="http://schemas.openxmlformats.org/drawingml/2006/main" xmlns:r="http://schemas.openxmlformats.org/officeDocument/2006/relationships" xmlns:p="http://schemas.openxmlformats.org/presentationml/2006/main">
  <p:tag name="PA" val="v5.2.4"/>
</p:tagLst>
</file>

<file path=ppt/tags/tag168.xml><?xml version="1.0" encoding="utf-8"?>
<p:tagLst xmlns:a="http://schemas.openxmlformats.org/drawingml/2006/main" xmlns:r="http://schemas.openxmlformats.org/officeDocument/2006/relationships" xmlns:p="http://schemas.openxmlformats.org/presentationml/2006/main">
  <p:tag name="PA" val="v5.2.4"/>
</p:tagLst>
</file>

<file path=ppt/tags/tag169.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70.xml><?xml version="1.0" encoding="utf-8"?>
<p:tagLst xmlns:a="http://schemas.openxmlformats.org/drawingml/2006/main" xmlns:r="http://schemas.openxmlformats.org/officeDocument/2006/relationships" xmlns:p="http://schemas.openxmlformats.org/presentationml/2006/main">
  <p:tag name="PA" val="v5.2.4"/>
</p:tagLst>
</file>

<file path=ppt/tags/tag171.xml><?xml version="1.0" encoding="utf-8"?>
<p:tagLst xmlns:a="http://schemas.openxmlformats.org/drawingml/2006/main" xmlns:r="http://schemas.openxmlformats.org/officeDocument/2006/relationships" xmlns:p="http://schemas.openxmlformats.org/presentationml/2006/main">
  <p:tag name="PA" val="v5.2.4"/>
</p:tagLst>
</file>

<file path=ppt/tags/tag172.xml><?xml version="1.0" encoding="utf-8"?>
<p:tagLst xmlns:a="http://schemas.openxmlformats.org/drawingml/2006/main" xmlns:r="http://schemas.openxmlformats.org/officeDocument/2006/relationships" xmlns:p="http://schemas.openxmlformats.org/presentationml/2006/main">
  <p:tag name="PA" val="v5.2.4"/>
</p:tagLst>
</file>

<file path=ppt/tags/tag173.xml><?xml version="1.0" encoding="utf-8"?>
<p:tagLst xmlns:a="http://schemas.openxmlformats.org/drawingml/2006/main" xmlns:r="http://schemas.openxmlformats.org/officeDocument/2006/relationships" xmlns:p="http://schemas.openxmlformats.org/presentationml/2006/main">
  <p:tag name="PA" val="v5.2.4"/>
</p:tagLst>
</file>

<file path=ppt/tags/tag174.xml><?xml version="1.0" encoding="utf-8"?>
<p:tagLst xmlns:a="http://schemas.openxmlformats.org/drawingml/2006/main" xmlns:r="http://schemas.openxmlformats.org/officeDocument/2006/relationships" xmlns:p="http://schemas.openxmlformats.org/presentationml/2006/main">
  <p:tag name="PA" val="v5.2.4"/>
</p:tagLst>
</file>

<file path=ppt/tags/tag175.xml><?xml version="1.0" encoding="utf-8"?>
<p:tagLst xmlns:a="http://schemas.openxmlformats.org/drawingml/2006/main" xmlns:r="http://schemas.openxmlformats.org/officeDocument/2006/relationships" xmlns:p="http://schemas.openxmlformats.org/presentationml/2006/main">
  <p:tag name="PA" val="v5.2.4"/>
</p:tagLst>
</file>

<file path=ppt/tags/tag176.xml><?xml version="1.0" encoding="utf-8"?>
<p:tagLst xmlns:a="http://schemas.openxmlformats.org/drawingml/2006/main" xmlns:r="http://schemas.openxmlformats.org/officeDocument/2006/relationships" xmlns:p="http://schemas.openxmlformats.org/presentationml/2006/main">
  <p:tag name="PA" val="v5.2.4"/>
</p:tagLst>
</file>

<file path=ppt/tags/tag177.xml><?xml version="1.0" encoding="utf-8"?>
<p:tagLst xmlns:a="http://schemas.openxmlformats.org/drawingml/2006/main" xmlns:r="http://schemas.openxmlformats.org/officeDocument/2006/relationships" xmlns:p="http://schemas.openxmlformats.org/presentationml/2006/main">
  <p:tag name="PA" val="v5.2.4"/>
</p:tagLst>
</file>

<file path=ppt/tags/tag178.xml><?xml version="1.0" encoding="utf-8"?>
<p:tagLst xmlns:a="http://schemas.openxmlformats.org/drawingml/2006/main" xmlns:r="http://schemas.openxmlformats.org/officeDocument/2006/relationships" xmlns:p="http://schemas.openxmlformats.org/presentationml/2006/main">
  <p:tag name="PA" val="v5.2.4"/>
</p:tagLst>
</file>

<file path=ppt/tags/tag179.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80.xml><?xml version="1.0" encoding="utf-8"?>
<p:tagLst xmlns:a="http://schemas.openxmlformats.org/drawingml/2006/main" xmlns:r="http://schemas.openxmlformats.org/officeDocument/2006/relationships" xmlns:p="http://schemas.openxmlformats.org/presentationml/2006/main">
  <p:tag name="PA" val="v5.2.4"/>
</p:tagLst>
</file>

<file path=ppt/tags/tag181.xml><?xml version="1.0" encoding="utf-8"?>
<p:tagLst xmlns:a="http://schemas.openxmlformats.org/drawingml/2006/main" xmlns:r="http://schemas.openxmlformats.org/officeDocument/2006/relationships" xmlns:p="http://schemas.openxmlformats.org/presentationml/2006/main">
  <p:tag name="PA" val="v5.2.4"/>
</p:tagLst>
</file>

<file path=ppt/tags/tag182.xml><?xml version="1.0" encoding="utf-8"?>
<p:tagLst xmlns:a="http://schemas.openxmlformats.org/drawingml/2006/main" xmlns:r="http://schemas.openxmlformats.org/officeDocument/2006/relationships" xmlns:p="http://schemas.openxmlformats.org/presentationml/2006/main">
  <p:tag name="PA" val="v5.2.4"/>
</p:tagLst>
</file>

<file path=ppt/tags/tag183.xml><?xml version="1.0" encoding="utf-8"?>
<p:tagLst xmlns:a="http://schemas.openxmlformats.org/drawingml/2006/main" xmlns:r="http://schemas.openxmlformats.org/officeDocument/2006/relationships" xmlns:p="http://schemas.openxmlformats.org/presentationml/2006/main">
  <p:tag name="PA" val="v5.2.4"/>
</p:tagLst>
</file>

<file path=ppt/tags/tag184.xml><?xml version="1.0" encoding="utf-8"?>
<p:tagLst xmlns:a="http://schemas.openxmlformats.org/drawingml/2006/main" xmlns:r="http://schemas.openxmlformats.org/officeDocument/2006/relationships" xmlns:p="http://schemas.openxmlformats.org/presentationml/2006/main">
  <p:tag name="PA" val="v5.2.4"/>
</p:tagLst>
</file>

<file path=ppt/tags/tag185.xml><?xml version="1.0" encoding="utf-8"?>
<p:tagLst xmlns:a="http://schemas.openxmlformats.org/drawingml/2006/main" xmlns:r="http://schemas.openxmlformats.org/officeDocument/2006/relationships" xmlns:p="http://schemas.openxmlformats.org/presentationml/2006/main">
  <p:tag name="PA" val="v5.2.4"/>
</p:tagLst>
</file>

<file path=ppt/tags/tag186.xml><?xml version="1.0" encoding="utf-8"?>
<p:tagLst xmlns:a="http://schemas.openxmlformats.org/drawingml/2006/main" xmlns:r="http://schemas.openxmlformats.org/officeDocument/2006/relationships" xmlns:p="http://schemas.openxmlformats.org/presentationml/2006/main">
  <p:tag name="PA" val="v5.2.4"/>
</p:tagLst>
</file>

<file path=ppt/tags/tag187.xml><?xml version="1.0" encoding="utf-8"?>
<p:tagLst xmlns:a="http://schemas.openxmlformats.org/drawingml/2006/main" xmlns:r="http://schemas.openxmlformats.org/officeDocument/2006/relationships" xmlns:p="http://schemas.openxmlformats.org/presentationml/2006/main">
  <p:tag name="PA" val="v5.2.4"/>
</p:tagLst>
</file>

<file path=ppt/tags/tag188.xml><?xml version="1.0" encoding="utf-8"?>
<p:tagLst xmlns:a="http://schemas.openxmlformats.org/drawingml/2006/main" xmlns:r="http://schemas.openxmlformats.org/officeDocument/2006/relationships" xmlns:p="http://schemas.openxmlformats.org/presentationml/2006/main">
  <p:tag name="PA" val="v5.2.4"/>
</p:tagLst>
</file>

<file path=ppt/tags/tag189.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190.xml><?xml version="1.0" encoding="utf-8"?>
<p:tagLst xmlns:a="http://schemas.openxmlformats.org/drawingml/2006/main" xmlns:r="http://schemas.openxmlformats.org/officeDocument/2006/relationships" xmlns:p="http://schemas.openxmlformats.org/presentationml/2006/main">
  <p:tag name="PA" val="v5.2.4"/>
</p:tagLst>
</file>

<file path=ppt/tags/tag191.xml><?xml version="1.0" encoding="utf-8"?>
<p:tagLst xmlns:a="http://schemas.openxmlformats.org/drawingml/2006/main" xmlns:r="http://schemas.openxmlformats.org/officeDocument/2006/relationships" xmlns:p="http://schemas.openxmlformats.org/presentationml/2006/main">
  <p:tag name="PA" val="v5.2.4"/>
</p:tagLst>
</file>

<file path=ppt/tags/tag192.xml><?xml version="1.0" encoding="utf-8"?>
<p:tagLst xmlns:a="http://schemas.openxmlformats.org/drawingml/2006/main" xmlns:r="http://schemas.openxmlformats.org/officeDocument/2006/relationships" xmlns:p="http://schemas.openxmlformats.org/presentationml/2006/main">
  <p:tag name="PA" val="v5.2.4"/>
</p:tagLst>
</file>

<file path=ppt/tags/tag193.xml><?xml version="1.0" encoding="utf-8"?>
<p:tagLst xmlns:a="http://schemas.openxmlformats.org/drawingml/2006/main" xmlns:r="http://schemas.openxmlformats.org/officeDocument/2006/relationships" xmlns:p="http://schemas.openxmlformats.org/presentationml/2006/main">
  <p:tag name="PA" val="v5.2.4"/>
</p:tagLst>
</file>

<file path=ppt/tags/tag194.xml><?xml version="1.0" encoding="utf-8"?>
<p:tagLst xmlns:a="http://schemas.openxmlformats.org/drawingml/2006/main" xmlns:r="http://schemas.openxmlformats.org/officeDocument/2006/relationships" xmlns:p="http://schemas.openxmlformats.org/presentationml/2006/main">
  <p:tag name="PA" val="v5.2.4"/>
</p:tagLst>
</file>

<file path=ppt/tags/tag195.xml><?xml version="1.0" encoding="utf-8"?>
<p:tagLst xmlns:a="http://schemas.openxmlformats.org/drawingml/2006/main" xmlns:r="http://schemas.openxmlformats.org/officeDocument/2006/relationships" xmlns:p="http://schemas.openxmlformats.org/presentationml/2006/main">
  <p:tag name="PA" val="v5.2.4"/>
</p:tagLst>
</file>

<file path=ppt/tags/tag196.xml><?xml version="1.0" encoding="utf-8"?>
<p:tagLst xmlns:a="http://schemas.openxmlformats.org/drawingml/2006/main" xmlns:r="http://schemas.openxmlformats.org/officeDocument/2006/relationships" xmlns:p="http://schemas.openxmlformats.org/presentationml/2006/main">
  <p:tag name="PA" val="v5.2.4"/>
</p:tagLst>
</file>

<file path=ppt/tags/tag197.xml><?xml version="1.0" encoding="utf-8"?>
<p:tagLst xmlns:a="http://schemas.openxmlformats.org/drawingml/2006/main" xmlns:r="http://schemas.openxmlformats.org/officeDocument/2006/relationships" xmlns:p="http://schemas.openxmlformats.org/presentationml/2006/main">
  <p:tag name="PA" val="v5.2.4"/>
</p:tagLst>
</file>

<file path=ppt/tags/tag198.xml><?xml version="1.0" encoding="utf-8"?>
<p:tagLst xmlns:a="http://schemas.openxmlformats.org/drawingml/2006/main" xmlns:r="http://schemas.openxmlformats.org/officeDocument/2006/relationships" xmlns:p="http://schemas.openxmlformats.org/presentationml/2006/main">
  <p:tag name="PA" val="v5.2.4"/>
</p:tagLst>
</file>

<file path=ppt/tags/tag19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00.xml><?xml version="1.0" encoding="utf-8"?>
<p:tagLst xmlns:a="http://schemas.openxmlformats.org/drawingml/2006/main" xmlns:r="http://schemas.openxmlformats.org/officeDocument/2006/relationships" xmlns:p="http://schemas.openxmlformats.org/presentationml/2006/main">
  <p:tag name="PA" val="v5.2.4"/>
</p:tagLst>
</file>

<file path=ppt/tags/tag201.xml><?xml version="1.0" encoding="utf-8"?>
<p:tagLst xmlns:a="http://schemas.openxmlformats.org/drawingml/2006/main" xmlns:r="http://schemas.openxmlformats.org/officeDocument/2006/relationships" xmlns:p="http://schemas.openxmlformats.org/presentationml/2006/main">
  <p:tag name="PA" val="v5.2.4"/>
</p:tagLst>
</file>

<file path=ppt/tags/tag202.xml><?xml version="1.0" encoding="utf-8"?>
<p:tagLst xmlns:a="http://schemas.openxmlformats.org/drawingml/2006/main" xmlns:r="http://schemas.openxmlformats.org/officeDocument/2006/relationships" xmlns:p="http://schemas.openxmlformats.org/presentationml/2006/main">
  <p:tag name="PA" val="v5.2.4"/>
</p:tagLst>
</file>

<file path=ppt/tags/tag203.xml><?xml version="1.0" encoding="utf-8"?>
<p:tagLst xmlns:a="http://schemas.openxmlformats.org/drawingml/2006/main" xmlns:r="http://schemas.openxmlformats.org/officeDocument/2006/relationships" xmlns:p="http://schemas.openxmlformats.org/presentationml/2006/main">
  <p:tag name="PA" val="v5.2.4"/>
</p:tagLst>
</file>

<file path=ppt/tags/tag204.xml><?xml version="1.0" encoding="utf-8"?>
<p:tagLst xmlns:a="http://schemas.openxmlformats.org/drawingml/2006/main" xmlns:r="http://schemas.openxmlformats.org/officeDocument/2006/relationships" xmlns:p="http://schemas.openxmlformats.org/presentationml/2006/main">
  <p:tag name="PA" val="v5.2.4"/>
</p:tagLst>
</file>

<file path=ppt/tags/tag205.xml><?xml version="1.0" encoding="utf-8"?>
<p:tagLst xmlns:a="http://schemas.openxmlformats.org/drawingml/2006/main" xmlns:r="http://schemas.openxmlformats.org/officeDocument/2006/relationships" xmlns:p="http://schemas.openxmlformats.org/presentationml/2006/main">
  <p:tag name="PA" val="v5.2.4"/>
</p:tagLst>
</file>

<file path=ppt/tags/tag206.xml><?xml version="1.0" encoding="utf-8"?>
<p:tagLst xmlns:a="http://schemas.openxmlformats.org/drawingml/2006/main" xmlns:r="http://schemas.openxmlformats.org/officeDocument/2006/relationships" xmlns:p="http://schemas.openxmlformats.org/presentationml/2006/main">
  <p:tag name="PA" val="v5.2.4"/>
</p:tagLst>
</file>

<file path=ppt/tags/tag207.xml><?xml version="1.0" encoding="utf-8"?>
<p:tagLst xmlns:a="http://schemas.openxmlformats.org/drawingml/2006/main" xmlns:r="http://schemas.openxmlformats.org/officeDocument/2006/relationships" xmlns:p="http://schemas.openxmlformats.org/presentationml/2006/main">
  <p:tag name="PA" val="v5.2.4"/>
</p:tagLst>
</file>

<file path=ppt/tags/tag208.xml><?xml version="1.0" encoding="utf-8"?>
<p:tagLst xmlns:a="http://schemas.openxmlformats.org/drawingml/2006/main" xmlns:r="http://schemas.openxmlformats.org/officeDocument/2006/relationships" xmlns:p="http://schemas.openxmlformats.org/presentationml/2006/main">
  <p:tag name="PA" val="v5.2.4"/>
</p:tagLst>
</file>

<file path=ppt/tags/tag209.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10.xml><?xml version="1.0" encoding="utf-8"?>
<p:tagLst xmlns:a="http://schemas.openxmlformats.org/drawingml/2006/main" xmlns:r="http://schemas.openxmlformats.org/officeDocument/2006/relationships" xmlns:p="http://schemas.openxmlformats.org/presentationml/2006/main">
  <p:tag name="PA" val="v5.2.4"/>
</p:tagLst>
</file>

<file path=ppt/tags/tag211.xml><?xml version="1.0" encoding="utf-8"?>
<p:tagLst xmlns:a="http://schemas.openxmlformats.org/drawingml/2006/main" xmlns:r="http://schemas.openxmlformats.org/officeDocument/2006/relationships" xmlns:p="http://schemas.openxmlformats.org/presentationml/2006/main">
  <p:tag name="PA" val="v5.2.4"/>
</p:tagLst>
</file>

<file path=ppt/tags/tag212.xml><?xml version="1.0" encoding="utf-8"?>
<p:tagLst xmlns:a="http://schemas.openxmlformats.org/drawingml/2006/main" xmlns:r="http://schemas.openxmlformats.org/officeDocument/2006/relationships" xmlns:p="http://schemas.openxmlformats.org/presentationml/2006/main">
  <p:tag name="PA" val="v5.2.4"/>
</p:tagLst>
</file>

<file path=ppt/tags/tag213.xml><?xml version="1.0" encoding="utf-8"?>
<p:tagLst xmlns:a="http://schemas.openxmlformats.org/drawingml/2006/main" xmlns:r="http://schemas.openxmlformats.org/officeDocument/2006/relationships" xmlns:p="http://schemas.openxmlformats.org/presentationml/2006/main">
  <p:tag name="PA" val="v5.2.4"/>
</p:tagLst>
</file>

<file path=ppt/tags/tag214.xml><?xml version="1.0" encoding="utf-8"?>
<p:tagLst xmlns:a="http://schemas.openxmlformats.org/drawingml/2006/main" xmlns:r="http://schemas.openxmlformats.org/officeDocument/2006/relationships" xmlns:p="http://schemas.openxmlformats.org/presentationml/2006/main">
  <p:tag name="PA" val="v5.2.4"/>
</p:tagLst>
</file>

<file path=ppt/tags/tag215.xml><?xml version="1.0" encoding="utf-8"?>
<p:tagLst xmlns:a="http://schemas.openxmlformats.org/drawingml/2006/main" xmlns:r="http://schemas.openxmlformats.org/officeDocument/2006/relationships" xmlns:p="http://schemas.openxmlformats.org/presentationml/2006/main">
  <p:tag name="PA" val="v5.2.4"/>
</p:tagLst>
</file>

<file path=ppt/tags/tag216.xml><?xml version="1.0" encoding="utf-8"?>
<p:tagLst xmlns:a="http://schemas.openxmlformats.org/drawingml/2006/main" xmlns:r="http://schemas.openxmlformats.org/officeDocument/2006/relationships" xmlns:p="http://schemas.openxmlformats.org/presentationml/2006/main">
  <p:tag name="PA" val="v5.2.4"/>
</p:tagLst>
</file>

<file path=ppt/tags/tag217.xml><?xml version="1.0" encoding="utf-8"?>
<p:tagLst xmlns:a="http://schemas.openxmlformats.org/drawingml/2006/main" xmlns:r="http://schemas.openxmlformats.org/officeDocument/2006/relationships" xmlns:p="http://schemas.openxmlformats.org/presentationml/2006/main">
  <p:tag name="PA" val="v5.2.4"/>
</p:tagLst>
</file>

<file path=ppt/tags/tag218.xml><?xml version="1.0" encoding="utf-8"?>
<p:tagLst xmlns:a="http://schemas.openxmlformats.org/drawingml/2006/main" xmlns:r="http://schemas.openxmlformats.org/officeDocument/2006/relationships" xmlns:p="http://schemas.openxmlformats.org/presentationml/2006/main">
  <p:tag name="PA" val="v5.2.4"/>
</p:tagLst>
</file>

<file path=ppt/tags/tag219.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20.xml><?xml version="1.0" encoding="utf-8"?>
<p:tagLst xmlns:a="http://schemas.openxmlformats.org/drawingml/2006/main" xmlns:r="http://schemas.openxmlformats.org/officeDocument/2006/relationships" xmlns:p="http://schemas.openxmlformats.org/presentationml/2006/main">
  <p:tag name="PA" val="v5.2.4"/>
</p:tagLst>
</file>

<file path=ppt/tags/tag221.xml><?xml version="1.0" encoding="utf-8"?>
<p:tagLst xmlns:a="http://schemas.openxmlformats.org/drawingml/2006/main" xmlns:r="http://schemas.openxmlformats.org/officeDocument/2006/relationships" xmlns:p="http://schemas.openxmlformats.org/presentationml/2006/main">
  <p:tag name="PA" val="v5.2.4"/>
</p:tagLst>
</file>

<file path=ppt/tags/tag222.xml><?xml version="1.0" encoding="utf-8"?>
<p:tagLst xmlns:a="http://schemas.openxmlformats.org/drawingml/2006/main" xmlns:r="http://schemas.openxmlformats.org/officeDocument/2006/relationships" xmlns:p="http://schemas.openxmlformats.org/presentationml/2006/main">
  <p:tag name="PA" val="v5.2.4"/>
</p:tagLst>
</file>

<file path=ppt/tags/tag223.xml><?xml version="1.0" encoding="utf-8"?>
<p:tagLst xmlns:a="http://schemas.openxmlformats.org/drawingml/2006/main" xmlns:r="http://schemas.openxmlformats.org/officeDocument/2006/relationships" xmlns:p="http://schemas.openxmlformats.org/presentationml/2006/main">
  <p:tag name="PA" val="v5.2.4"/>
</p:tagLst>
</file>

<file path=ppt/tags/tag224.xml><?xml version="1.0" encoding="utf-8"?>
<p:tagLst xmlns:a="http://schemas.openxmlformats.org/drawingml/2006/main" xmlns:r="http://schemas.openxmlformats.org/officeDocument/2006/relationships" xmlns:p="http://schemas.openxmlformats.org/presentationml/2006/main">
  <p:tag name="PA" val="v5.2.4"/>
</p:tagLst>
</file>

<file path=ppt/tags/tag225.xml><?xml version="1.0" encoding="utf-8"?>
<p:tagLst xmlns:a="http://schemas.openxmlformats.org/drawingml/2006/main" xmlns:r="http://schemas.openxmlformats.org/officeDocument/2006/relationships" xmlns:p="http://schemas.openxmlformats.org/presentationml/2006/main">
  <p:tag name="PA" val="v5.2.4"/>
</p:tagLst>
</file>

<file path=ppt/tags/tag226.xml><?xml version="1.0" encoding="utf-8"?>
<p:tagLst xmlns:a="http://schemas.openxmlformats.org/drawingml/2006/main" xmlns:r="http://schemas.openxmlformats.org/officeDocument/2006/relationships" xmlns:p="http://schemas.openxmlformats.org/presentationml/2006/main">
  <p:tag name="PA" val="v5.2.4"/>
</p:tagLst>
</file>

<file path=ppt/tags/tag227.xml><?xml version="1.0" encoding="utf-8"?>
<p:tagLst xmlns:a="http://schemas.openxmlformats.org/drawingml/2006/main" xmlns:r="http://schemas.openxmlformats.org/officeDocument/2006/relationships" xmlns:p="http://schemas.openxmlformats.org/presentationml/2006/main">
  <p:tag name="PA" val="v5.2.4"/>
</p:tagLst>
</file>

<file path=ppt/tags/tag228.xml><?xml version="1.0" encoding="utf-8"?>
<p:tagLst xmlns:a="http://schemas.openxmlformats.org/drawingml/2006/main" xmlns:r="http://schemas.openxmlformats.org/officeDocument/2006/relationships" xmlns:p="http://schemas.openxmlformats.org/presentationml/2006/main">
  <p:tag name="PA" val="v5.2.4"/>
</p:tagLst>
</file>

<file path=ppt/tags/tag229.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30.xml><?xml version="1.0" encoding="utf-8"?>
<p:tagLst xmlns:a="http://schemas.openxmlformats.org/drawingml/2006/main" xmlns:r="http://schemas.openxmlformats.org/officeDocument/2006/relationships" xmlns:p="http://schemas.openxmlformats.org/presentationml/2006/main">
  <p:tag name="PA" val="v5.2.4"/>
</p:tagLst>
</file>

<file path=ppt/tags/tag231.xml><?xml version="1.0" encoding="utf-8"?>
<p:tagLst xmlns:a="http://schemas.openxmlformats.org/drawingml/2006/main" xmlns:r="http://schemas.openxmlformats.org/officeDocument/2006/relationships" xmlns:p="http://schemas.openxmlformats.org/presentationml/2006/main">
  <p:tag name="PA" val="v5.2.4"/>
</p:tagLst>
</file>

<file path=ppt/tags/tag232.xml><?xml version="1.0" encoding="utf-8"?>
<p:tagLst xmlns:a="http://schemas.openxmlformats.org/drawingml/2006/main" xmlns:r="http://schemas.openxmlformats.org/officeDocument/2006/relationships" xmlns:p="http://schemas.openxmlformats.org/presentationml/2006/main">
  <p:tag name="PA" val="v5.2.4"/>
</p:tagLst>
</file>

<file path=ppt/tags/tag233.xml><?xml version="1.0" encoding="utf-8"?>
<p:tagLst xmlns:a="http://schemas.openxmlformats.org/drawingml/2006/main" xmlns:r="http://schemas.openxmlformats.org/officeDocument/2006/relationships" xmlns:p="http://schemas.openxmlformats.org/presentationml/2006/main">
  <p:tag name="PA" val="v5.2.4"/>
</p:tagLst>
</file>

<file path=ppt/tags/tag234.xml><?xml version="1.0" encoding="utf-8"?>
<p:tagLst xmlns:a="http://schemas.openxmlformats.org/drawingml/2006/main" xmlns:r="http://schemas.openxmlformats.org/officeDocument/2006/relationships" xmlns:p="http://schemas.openxmlformats.org/presentationml/2006/main">
  <p:tag name="PA" val="v5.2.4"/>
</p:tagLst>
</file>

<file path=ppt/tags/tag235.xml><?xml version="1.0" encoding="utf-8"?>
<p:tagLst xmlns:a="http://schemas.openxmlformats.org/drawingml/2006/main" xmlns:r="http://schemas.openxmlformats.org/officeDocument/2006/relationships" xmlns:p="http://schemas.openxmlformats.org/presentationml/2006/main">
  <p:tag name="PA" val="v5.2.4"/>
</p:tagLst>
</file>

<file path=ppt/tags/tag236.xml><?xml version="1.0" encoding="utf-8"?>
<p:tagLst xmlns:a="http://schemas.openxmlformats.org/drawingml/2006/main" xmlns:r="http://schemas.openxmlformats.org/officeDocument/2006/relationships" xmlns:p="http://schemas.openxmlformats.org/presentationml/2006/main">
  <p:tag name="PA" val="v5.2.4"/>
</p:tagLst>
</file>

<file path=ppt/tags/tag237.xml><?xml version="1.0" encoding="utf-8"?>
<p:tagLst xmlns:a="http://schemas.openxmlformats.org/drawingml/2006/main" xmlns:r="http://schemas.openxmlformats.org/officeDocument/2006/relationships" xmlns:p="http://schemas.openxmlformats.org/presentationml/2006/main">
  <p:tag name="PA" val="v5.2.4"/>
</p:tagLst>
</file>

<file path=ppt/tags/tag238.xml><?xml version="1.0" encoding="utf-8"?>
<p:tagLst xmlns:a="http://schemas.openxmlformats.org/drawingml/2006/main" xmlns:r="http://schemas.openxmlformats.org/officeDocument/2006/relationships" xmlns:p="http://schemas.openxmlformats.org/presentationml/2006/main">
  <p:tag name="PA" val="v5.2.4"/>
</p:tagLst>
</file>

<file path=ppt/tags/tag239.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40.xml><?xml version="1.0" encoding="utf-8"?>
<p:tagLst xmlns:a="http://schemas.openxmlformats.org/drawingml/2006/main" xmlns:r="http://schemas.openxmlformats.org/officeDocument/2006/relationships" xmlns:p="http://schemas.openxmlformats.org/presentationml/2006/main">
  <p:tag name="PA" val="v5.2.4"/>
</p:tagLst>
</file>

<file path=ppt/tags/tag241.xml><?xml version="1.0" encoding="utf-8"?>
<p:tagLst xmlns:a="http://schemas.openxmlformats.org/drawingml/2006/main" xmlns:r="http://schemas.openxmlformats.org/officeDocument/2006/relationships" xmlns:p="http://schemas.openxmlformats.org/presentationml/2006/main">
  <p:tag name="PA" val="v5.2.4"/>
</p:tagLst>
</file>

<file path=ppt/tags/tag242.xml><?xml version="1.0" encoding="utf-8"?>
<p:tagLst xmlns:a="http://schemas.openxmlformats.org/drawingml/2006/main" xmlns:r="http://schemas.openxmlformats.org/officeDocument/2006/relationships" xmlns:p="http://schemas.openxmlformats.org/presentationml/2006/main">
  <p:tag name="PA" val="v5.2.4"/>
</p:tagLst>
</file>

<file path=ppt/tags/tag243.xml><?xml version="1.0" encoding="utf-8"?>
<p:tagLst xmlns:a="http://schemas.openxmlformats.org/drawingml/2006/main" xmlns:r="http://schemas.openxmlformats.org/officeDocument/2006/relationships" xmlns:p="http://schemas.openxmlformats.org/presentationml/2006/main">
  <p:tag name="PA" val="v5.2.4"/>
</p:tagLst>
</file>

<file path=ppt/tags/tag244.xml><?xml version="1.0" encoding="utf-8"?>
<p:tagLst xmlns:a="http://schemas.openxmlformats.org/drawingml/2006/main" xmlns:r="http://schemas.openxmlformats.org/officeDocument/2006/relationships" xmlns:p="http://schemas.openxmlformats.org/presentationml/2006/main">
  <p:tag name="PA" val="v5.2.4"/>
</p:tagLst>
</file>

<file path=ppt/tags/tag245.xml><?xml version="1.0" encoding="utf-8"?>
<p:tagLst xmlns:a="http://schemas.openxmlformats.org/drawingml/2006/main" xmlns:r="http://schemas.openxmlformats.org/officeDocument/2006/relationships" xmlns:p="http://schemas.openxmlformats.org/presentationml/2006/main">
  <p:tag name="PA" val="v5.2.4"/>
</p:tagLst>
</file>

<file path=ppt/tags/tag246.xml><?xml version="1.0" encoding="utf-8"?>
<p:tagLst xmlns:a="http://schemas.openxmlformats.org/drawingml/2006/main" xmlns:r="http://schemas.openxmlformats.org/officeDocument/2006/relationships" xmlns:p="http://schemas.openxmlformats.org/presentationml/2006/main">
  <p:tag name="PA" val="v5.2.4"/>
</p:tagLst>
</file>

<file path=ppt/tags/tag247.xml><?xml version="1.0" encoding="utf-8"?>
<p:tagLst xmlns:a="http://schemas.openxmlformats.org/drawingml/2006/main" xmlns:r="http://schemas.openxmlformats.org/officeDocument/2006/relationships" xmlns:p="http://schemas.openxmlformats.org/presentationml/2006/main">
  <p:tag name="PA" val="v5.2.4"/>
</p:tagLst>
</file>

<file path=ppt/tags/tag248.xml><?xml version="1.0" encoding="utf-8"?>
<p:tagLst xmlns:a="http://schemas.openxmlformats.org/drawingml/2006/main" xmlns:r="http://schemas.openxmlformats.org/officeDocument/2006/relationships" xmlns:p="http://schemas.openxmlformats.org/presentationml/2006/main">
  <p:tag name="PA" val="v5.2.4"/>
</p:tagLst>
</file>

<file path=ppt/tags/tag249.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50.xml><?xml version="1.0" encoding="utf-8"?>
<p:tagLst xmlns:a="http://schemas.openxmlformats.org/drawingml/2006/main" xmlns:r="http://schemas.openxmlformats.org/officeDocument/2006/relationships" xmlns:p="http://schemas.openxmlformats.org/presentationml/2006/main">
  <p:tag name="PA" val="v5.2.4"/>
</p:tagLst>
</file>

<file path=ppt/tags/tag251.xml><?xml version="1.0" encoding="utf-8"?>
<p:tagLst xmlns:a="http://schemas.openxmlformats.org/drawingml/2006/main" xmlns:r="http://schemas.openxmlformats.org/officeDocument/2006/relationships" xmlns:p="http://schemas.openxmlformats.org/presentationml/2006/main">
  <p:tag name="PA" val="v5.2.4"/>
</p:tagLst>
</file>

<file path=ppt/tags/tag252.xml><?xml version="1.0" encoding="utf-8"?>
<p:tagLst xmlns:a="http://schemas.openxmlformats.org/drawingml/2006/main" xmlns:r="http://schemas.openxmlformats.org/officeDocument/2006/relationships" xmlns:p="http://schemas.openxmlformats.org/presentationml/2006/main">
  <p:tag name="PA" val="v5.2.4"/>
</p:tagLst>
</file>

<file path=ppt/tags/tag253.xml><?xml version="1.0" encoding="utf-8"?>
<p:tagLst xmlns:a="http://schemas.openxmlformats.org/drawingml/2006/main" xmlns:r="http://schemas.openxmlformats.org/officeDocument/2006/relationships" xmlns:p="http://schemas.openxmlformats.org/presentationml/2006/main">
  <p:tag name="PA" val="v5.2.4"/>
</p:tagLst>
</file>

<file path=ppt/tags/tag254.xml><?xml version="1.0" encoding="utf-8"?>
<p:tagLst xmlns:a="http://schemas.openxmlformats.org/drawingml/2006/main" xmlns:r="http://schemas.openxmlformats.org/officeDocument/2006/relationships" xmlns:p="http://schemas.openxmlformats.org/presentationml/2006/main">
  <p:tag name="PA" val="v5.2.4"/>
</p:tagLst>
</file>

<file path=ppt/tags/tag255.xml><?xml version="1.0" encoding="utf-8"?>
<p:tagLst xmlns:a="http://schemas.openxmlformats.org/drawingml/2006/main" xmlns:r="http://schemas.openxmlformats.org/officeDocument/2006/relationships" xmlns:p="http://schemas.openxmlformats.org/presentationml/2006/main">
  <p:tag name="PA" val="v5.2.4"/>
</p:tagLst>
</file>

<file path=ppt/tags/tag256.xml><?xml version="1.0" encoding="utf-8"?>
<p:tagLst xmlns:a="http://schemas.openxmlformats.org/drawingml/2006/main" xmlns:r="http://schemas.openxmlformats.org/officeDocument/2006/relationships" xmlns:p="http://schemas.openxmlformats.org/presentationml/2006/main">
  <p:tag name="PA" val="v5.2.4"/>
</p:tagLst>
</file>

<file path=ppt/tags/tag257.xml><?xml version="1.0" encoding="utf-8"?>
<p:tagLst xmlns:a="http://schemas.openxmlformats.org/drawingml/2006/main" xmlns:r="http://schemas.openxmlformats.org/officeDocument/2006/relationships" xmlns:p="http://schemas.openxmlformats.org/presentationml/2006/main">
  <p:tag name="PA" val="v5.2.4"/>
</p:tagLst>
</file>

<file path=ppt/tags/tag258.xml><?xml version="1.0" encoding="utf-8"?>
<p:tagLst xmlns:a="http://schemas.openxmlformats.org/drawingml/2006/main" xmlns:r="http://schemas.openxmlformats.org/officeDocument/2006/relationships" xmlns:p="http://schemas.openxmlformats.org/presentationml/2006/main">
  <p:tag name="PA" val="v5.2.4"/>
</p:tagLst>
</file>

<file path=ppt/tags/tag259.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60.xml><?xml version="1.0" encoding="utf-8"?>
<p:tagLst xmlns:a="http://schemas.openxmlformats.org/drawingml/2006/main" xmlns:r="http://schemas.openxmlformats.org/officeDocument/2006/relationships" xmlns:p="http://schemas.openxmlformats.org/presentationml/2006/main">
  <p:tag name="PA" val="v5.2.4"/>
</p:tagLst>
</file>

<file path=ppt/tags/tag261.xml><?xml version="1.0" encoding="utf-8"?>
<p:tagLst xmlns:a="http://schemas.openxmlformats.org/drawingml/2006/main" xmlns:r="http://schemas.openxmlformats.org/officeDocument/2006/relationships" xmlns:p="http://schemas.openxmlformats.org/presentationml/2006/main">
  <p:tag name="PA" val="v5.2.4"/>
</p:tagLst>
</file>

<file path=ppt/tags/tag262.xml><?xml version="1.0" encoding="utf-8"?>
<p:tagLst xmlns:a="http://schemas.openxmlformats.org/drawingml/2006/main" xmlns:r="http://schemas.openxmlformats.org/officeDocument/2006/relationships" xmlns:p="http://schemas.openxmlformats.org/presentationml/2006/main">
  <p:tag name="PA" val="v5.2.4"/>
</p:tagLst>
</file>

<file path=ppt/tags/tag263.xml><?xml version="1.0" encoding="utf-8"?>
<p:tagLst xmlns:a="http://schemas.openxmlformats.org/drawingml/2006/main" xmlns:r="http://schemas.openxmlformats.org/officeDocument/2006/relationships" xmlns:p="http://schemas.openxmlformats.org/presentationml/2006/main">
  <p:tag name="PA" val="v5.2.4"/>
</p:tagLst>
</file>

<file path=ppt/tags/tag264.xml><?xml version="1.0" encoding="utf-8"?>
<p:tagLst xmlns:a="http://schemas.openxmlformats.org/drawingml/2006/main" xmlns:r="http://schemas.openxmlformats.org/officeDocument/2006/relationships" xmlns:p="http://schemas.openxmlformats.org/presentationml/2006/main">
  <p:tag name="PA" val="v5.2.4"/>
</p:tagLst>
</file>

<file path=ppt/tags/tag265.xml><?xml version="1.0" encoding="utf-8"?>
<p:tagLst xmlns:a="http://schemas.openxmlformats.org/drawingml/2006/main" xmlns:r="http://schemas.openxmlformats.org/officeDocument/2006/relationships" xmlns:p="http://schemas.openxmlformats.org/presentationml/2006/main">
  <p:tag name="PA" val="v5.2.4"/>
</p:tagLst>
</file>

<file path=ppt/tags/tag266.xml><?xml version="1.0" encoding="utf-8"?>
<p:tagLst xmlns:a="http://schemas.openxmlformats.org/drawingml/2006/main" xmlns:r="http://schemas.openxmlformats.org/officeDocument/2006/relationships" xmlns:p="http://schemas.openxmlformats.org/presentationml/2006/main">
  <p:tag name="PA" val="v5.2.4"/>
</p:tagLst>
</file>

<file path=ppt/tags/tag267.xml><?xml version="1.0" encoding="utf-8"?>
<p:tagLst xmlns:a="http://schemas.openxmlformats.org/drawingml/2006/main" xmlns:r="http://schemas.openxmlformats.org/officeDocument/2006/relationships" xmlns:p="http://schemas.openxmlformats.org/presentationml/2006/main">
  <p:tag name="PA" val="v5.2.4"/>
</p:tagLst>
</file>

<file path=ppt/tags/tag268.xml><?xml version="1.0" encoding="utf-8"?>
<p:tagLst xmlns:a="http://schemas.openxmlformats.org/drawingml/2006/main" xmlns:r="http://schemas.openxmlformats.org/officeDocument/2006/relationships" xmlns:p="http://schemas.openxmlformats.org/presentationml/2006/main">
  <p:tag name="PA" val="v5.2.4"/>
</p:tagLst>
</file>

<file path=ppt/tags/tag269.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70.xml><?xml version="1.0" encoding="utf-8"?>
<p:tagLst xmlns:a="http://schemas.openxmlformats.org/drawingml/2006/main" xmlns:r="http://schemas.openxmlformats.org/officeDocument/2006/relationships" xmlns:p="http://schemas.openxmlformats.org/presentationml/2006/main">
  <p:tag name="PA" val="v5.2.4"/>
</p:tagLst>
</file>

<file path=ppt/tags/tag271.xml><?xml version="1.0" encoding="utf-8"?>
<p:tagLst xmlns:a="http://schemas.openxmlformats.org/drawingml/2006/main" xmlns:r="http://schemas.openxmlformats.org/officeDocument/2006/relationships" xmlns:p="http://schemas.openxmlformats.org/presentationml/2006/main">
  <p:tag name="PA" val="v5.2.4"/>
</p:tagLst>
</file>

<file path=ppt/tags/tag272.xml><?xml version="1.0" encoding="utf-8"?>
<p:tagLst xmlns:a="http://schemas.openxmlformats.org/drawingml/2006/main" xmlns:r="http://schemas.openxmlformats.org/officeDocument/2006/relationships" xmlns:p="http://schemas.openxmlformats.org/presentationml/2006/main">
  <p:tag name="PA" val="v5.2.4"/>
</p:tagLst>
</file>

<file path=ppt/tags/tag273.xml><?xml version="1.0" encoding="utf-8"?>
<p:tagLst xmlns:a="http://schemas.openxmlformats.org/drawingml/2006/main" xmlns:r="http://schemas.openxmlformats.org/officeDocument/2006/relationships" xmlns:p="http://schemas.openxmlformats.org/presentationml/2006/main">
  <p:tag name="PA" val="v5.2.4"/>
</p:tagLst>
</file>

<file path=ppt/tags/tag274.xml><?xml version="1.0" encoding="utf-8"?>
<p:tagLst xmlns:a="http://schemas.openxmlformats.org/drawingml/2006/main" xmlns:r="http://schemas.openxmlformats.org/officeDocument/2006/relationships" xmlns:p="http://schemas.openxmlformats.org/presentationml/2006/main">
  <p:tag name="PA" val="v5.2.4"/>
</p:tagLst>
</file>

<file path=ppt/tags/tag275.xml><?xml version="1.0" encoding="utf-8"?>
<p:tagLst xmlns:a="http://schemas.openxmlformats.org/drawingml/2006/main" xmlns:r="http://schemas.openxmlformats.org/officeDocument/2006/relationships" xmlns:p="http://schemas.openxmlformats.org/presentationml/2006/main">
  <p:tag name="PA" val="v5.2.4"/>
</p:tagLst>
</file>

<file path=ppt/tags/tag276.xml><?xml version="1.0" encoding="utf-8"?>
<p:tagLst xmlns:a="http://schemas.openxmlformats.org/drawingml/2006/main" xmlns:r="http://schemas.openxmlformats.org/officeDocument/2006/relationships" xmlns:p="http://schemas.openxmlformats.org/presentationml/2006/main">
  <p:tag name="PA" val="v5.2.4"/>
</p:tagLst>
</file>

<file path=ppt/tags/tag277.xml><?xml version="1.0" encoding="utf-8"?>
<p:tagLst xmlns:a="http://schemas.openxmlformats.org/drawingml/2006/main" xmlns:r="http://schemas.openxmlformats.org/officeDocument/2006/relationships" xmlns:p="http://schemas.openxmlformats.org/presentationml/2006/main">
  <p:tag name="PA" val="v5.2.4"/>
</p:tagLst>
</file>

<file path=ppt/tags/tag278.xml><?xml version="1.0" encoding="utf-8"?>
<p:tagLst xmlns:a="http://schemas.openxmlformats.org/drawingml/2006/main" xmlns:r="http://schemas.openxmlformats.org/officeDocument/2006/relationships" xmlns:p="http://schemas.openxmlformats.org/presentationml/2006/main">
  <p:tag name="PA" val="v5.2.4"/>
</p:tagLst>
</file>

<file path=ppt/tags/tag279.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80.xml><?xml version="1.0" encoding="utf-8"?>
<p:tagLst xmlns:a="http://schemas.openxmlformats.org/drawingml/2006/main" xmlns:r="http://schemas.openxmlformats.org/officeDocument/2006/relationships" xmlns:p="http://schemas.openxmlformats.org/presentationml/2006/main">
  <p:tag name="PA" val="v5.2.4"/>
</p:tagLst>
</file>

<file path=ppt/tags/tag281.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4"/>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86.xml><?xml version="1.0" encoding="utf-8"?>
<p:tagLst xmlns:a="http://schemas.openxmlformats.org/drawingml/2006/main" xmlns:r="http://schemas.openxmlformats.org/officeDocument/2006/relationships" xmlns:p="http://schemas.openxmlformats.org/presentationml/2006/main">
  <p:tag name="PA" val="v5.2.4"/>
</p:tagLst>
</file>

<file path=ppt/tags/tag87.xml><?xml version="1.0" encoding="utf-8"?>
<p:tagLst xmlns:a="http://schemas.openxmlformats.org/drawingml/2006/main" xmlns:r="http://schemas.openxmlformats.org/officeDocument/2006/relationships" xmlns:p="http://schemas.openxmlformats.org/presentationml/2006/main">
  <p:tag name="PA" val="v5.2.4"/>
</p:tagLst>
</file>

<file path=ppt/tags/tag88.xml><?xml version="1.0" encoding="utf-8"?>
<p:tagLst xmlns:a="http://schemas.openxmlformats.org/drawingml/2006/main" xmlns:r="http://schemas.openxmlformats.org/officeDocument/2006/relationships" xmlns:p="http://schemas.openxmlformats.org/presentationml/2006/main">
  <p:tag name="PA" val="v5.2.4"/>
</p:tagLst>
</file>

<file path=ppt/tags/tag89.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ags/tag90.xml><?xml version="1.0" encoding="utf-8"?>
<p:tagLst xmlns:a="http://schemas.openxmlformats.org/drawingml/2006/main" xmlns:r="http://schemas.openxmlformats.org/officeDocument/2006/relationships" xmlns:p="http://schemas.openxmlformats.org/presentationml/2006/main">
  <p:tag name="PA" val="v5.2.4"/>
</p:tagLst>
</file>

<file path=ppt/tags/tag91.xml><?xml version="1.0" encoding="utf-8"?>
<p:tagLst xmlns:a="http://schemas.openxmlformats.org/drawingml/2006/main" xmlns:r="http://schemas.openxmlformats.org/officeDocument/2006/relationships" xmlns:p="http://schemas.openxmlformats.org/presentationml/2006/main">
  <p:tag name="PA" val="v5.2.4"/>
</p:tagLst>
</file>

<file path=ppt/tags/tag92.xml><?xml version="1.0" encoding="utf-8"?>
<p:tagLst xmlns:a="http://schemas.openxmlformats.org/drawingml/2006/main" xmlns:r="http://schemas.openxmlformats.org/officeDocument/2006/relationships" xmlns:p="http://schemas.openxmlformats.org/presentationml/2006/main">
  <p:tag name="PA" val="v5.2.4"/>
</p:tagLst>
</file>

<file path=ppt/tags/tag93.xml><?xml version="1.0" encoding="utf-8"?>
<p:tagLst xmlns:a="http://schemas.openxmlformats.org/drawingml/2006/main" xmlns:r="http://schemas.openxmlformats.org/officeDocument/2006/relationships" xmlns:p="http://schemas.openxmlformats.org/presentationml/2006/main">
  <p:tag name="PA" val="v5.2.4"/>
</p:tagLst>
</file>

<file path=ppt/tags/tag94.xml><?xml version="1.0" encoding="utf-8"?>
<p:tagLst xmlns:a="http://schemas.openxmlformats.org/drawingml/2006/main" xmlns:r="http://schemas.openxmlformats.org/officeDocument/2006/relationships" xmlns:p="http://schemas.openxmlformats.org/presentationml/2006/main">
  <p:tag name="PA" val="v5.2.4"/>
</p:tagLst>
</file>

<file path=ppt/tags/tag95.xml><?xml version="1.0" encoding="utf-8"?>
<p:tagLst xmlns:a="http://schemas.openxmlformats.org/drawingml/2006/main" xmlns:r="http://schemas.openxmlformats.org/officeDocument/2006/relationships" xmlns:p="http://schemas.openxmlformats.org/presentationml/2006/main">
  <p:tag name="PA" val="v5.2.4"/>
</p:tagLst>
</file>

<file path=ppt/tags/tag96.xml><?xml version="1.0" encoding="utf-8"?>
<p:tagLst xmlns:a="http://schemas.openxmlformats.org/drawingml/2006/main" xmlns:r="http://schemas.openxmlformats.org/officeDocument/2006/relationships" xmlns:p="http://schemas.openxmlformats.org/presentationml/2006/main">
  <p:tag name="PA" val="v5.2.4"/>
</p:tagLst>
</file>

<file path=ppt/tags/tag97.xml><?xml version="1.0" encoding="utf-8"?>
<p:tagLst xmlns:a="http://schemas.openxmlformats.org/drawingml/2006/main" xmlns:r="http://schemas.openxmlformats.org/officeDocument/2006/relationships" xmlns:p="http://schemas.openxmlformats.org/presentationml/2006/main">
  <p:tag name="PA" val="v5.2.4"/>
</p:tagLst>
</file>

<file path=ppt/tags/tag98.xml><?xml version="1.0" encoding="utf-8"?>
<p:tagLst xmlns:a="http://schemas.openxmlformats.org/drawingml/2006/main" xmlns:r="http://schemas.openxmlformats.org/officeDocument/2006/relationships" xmlns:p="http://schemas.openxmlformats.org/presentationml/2006/main">
  <p:tag name="PA" val="v5.2.4"/>
</p:tagLst>
</file>

<file path=ppt/tags/tag9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 www.2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4ss5gxk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2117</Words>
  <Application>Microsoft Office PowerPoint</Application>
  <PresentationFormat>宽屏</PresentationFormat>
  <Paragraphs>183</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2022-03-18T05:55:34Z</dcterms:created>
  <dcterms:modified xsi:type="dcterms:W3CDTF">2023-01-10T11:03:37Z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2E4679DA71C840E085B9CFF62C789AF6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