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2"/>
  </p:notesMasterIdLst>
  <p:handoutMasterIdLst>
    <p:handoutMasterId r:id="rId23"/>
  </p:handoutMasterIdLst>
  <p:sldIdLst>
    <p:sldId id="256" r:id="rId2"/>
    <p:sldId id="258" r:id="rId3"/>
    <p:sldId id="293" r:id="rId4"/>
    <p:sldId id="260" r:id="rId5"/>
    <p:sldId id="301" r:id="rId6"/>
    <p:sldId id="302" r:id="rId7"/>
    <p:sldId id="308" r:id="rId8"/>
    <p:sldId id="305" r:id="rId9"/>
    <p:sldId id="261" r:id="rId10"/>
    <p:sldId id="309" r:id="rId11"/>
    <p:sldId id="292" r:id="rId12"/>
    <p:sldId id="310" r:id="rId13"/>
    <p:sldId id="311" r:id="rId14"/>
    <p:sldId id="312" r:id="rId15"/>
    <p:sldId id="306" r:id="rId16"/>
    <p:sldId id="313" r:id="rId17"/>
    <p:sldId id="280" r:id="rId18"/>
    <p:sldId id="314" r:id="rId19"/>
    <p:sldId id="315" r:id="rId20"/>
    <p:sldId id="279" r:id="rId21"/>
  </p:sldIdLst>
  <p:sldSz cx="9144000" cy="5143500" type="screen16x9"/>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1F3FF"/>
    <a:srgbClr val="E0F276"/>
    <a:srgbClr val="98BCF6"/>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30" d="100"/>
          <a:sy n="130" d="100"/>
        </p:scale>
        <p:origin x="-1074" y="-348"/>
      </p:cViewPr>
      <p:guideLst>
        <p:guide orient="horz" pos="162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空白页">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首页">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课堂导入">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84538"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知识讲解">
    <p:spTree>
      <p:nvGrpSpPr>
        <p:cNvPr id="1" name=""/>
        <p:cNvGrpSpPr/>
        <p:nvPr/>
      </p:nvGrpSpPr>
      <p:grpSpPr>
        <a:xfrm>
          <a:off x="0" y="0"/>
          <a:ext cx="0" cy="0"/>
          <a:chOff x="0" y="0"/>
          <a:chExt cx="0" cy="0"/>
        </a:xfrm>
      </p:grpSpPr>
      <p:pic>
        <p:nvPicPr>
          <p:cNvPr id="2" name="图片 3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0888" y="349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课堂小结">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336925"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课堂练习">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5650" y="603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课后作业">
    <p:spTree>
      <p:nvGrpSpPr>
        <p:cNvPr id="1" name=""/>
        <p:cNvGrpSpPr/>
        <p:nvPr/>
      </p:nvGrpSpPr>
      <p:grpSpPr>
        <a:xfrm>
          <a:off x="0" y="0"/>
          <a:ext cx="0" cy="0"/>
          <a:chOff x="0" y="0"/>
          <a:chExt cx="0" cy="0"/>
        </a:xfrm>
      </p:grpSpPr>
      <p:pic>
        <p:nvPicPr>
          <p:cNvPr id="2" name="图片 20" descr="课后作业（A）.png"/>
          <p:cNvPicPr>
            <a:picLocks noChangeAspect="1" noChangeArrowheads="1"/>
          </p:cNvPicPr>
          <p:nvPr userDrawn="1"/>
        </p:nvPicPr>
        <p:blipFill>
          <a:blip r:embed="rId2" cstate="email">
            <a:duotone>
              <a:prstClr val="black"/>
              <a:schemeClr val="accent2">
                <a:tint val="45000"/>
                <a:satMod val="400000"/>
              </a:schemeClr>
            </a:duotone>
          </a:blip>
          <a:srcRect r="33147"/>
          <a:stretch>
            <a:fillRect/>
          </a:stretch>
        </p:blipFill>
        <p:spPr bwMode="auto">
          <a:xfrm>
            <a:off x="3286125" y="9525"/>
            <a:ext cx="26638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单页">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pic>
        <p:nvPicPr>
          <p:cNvPr id="3" name="Picture 2" descr="C:\Users\Administrator\Desktop\图片\08582ba9e289685.jpg"/>
          <p:cNvPicPr>
            <a:picLocks noChangeAspect="1" noChangeArrowheads="1"/>
          </p:cNvPicPr>
          <p:nvPr userDrawn="1"/>
        </p:nvPicPr>
        <p:blipFill>
          <a:blip r:embed="rId2" cstate="email">
            <a:clrChange>
              <a:clrFrom>
                <a:srgbClr val="F5F5F5"/>
              </a:clrFrom>
              <a:clrTo>
                <a:srgbClr val="F5F5F5">
                  <a:alpha val="0"/>
                </a:srgbClr>
              </a:clrTo>
            </a:clrChange>
          </a:blip>
          <a:srcRect/>
          <a:stretch>
            <a:fillRect/>
          </a:stretch>
        </p:blipFill>
        <p:spPr bwMode="auto">
          <a:xfrm>
            <a:off x="7013575" y="-12700"/>
            <a:ext cx="2130425"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8.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a:spLocks noChangeArrowheads="1"/>
          </p:cNvSpPr>
          <p:nvPr/>
        </p:nvSpPr>
        <p:spPr bwMode="auto">
          <a:xfrm>
            <a:off x="0" y="872119"/>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ct val="150000"/>
              </a:lnSpc>
              <a:buFontTx/>
              <a:buNone/>
              <a:defRPr/>
            </a:pPr>
            <a:r>
              <a:rPr lang="en-US" altLang="zh-CN" sz="44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Unit 8</a:t>
            </a:r>
            <a:r>
              <a:rPr lang="zh-CN" altLang="en-US" sz="44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a:t>
            </a:r>
            <a:r>
              <a:rPr lang="en-US" altLang="zh-CN" sz="44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Natural </a:t>
            </a:r>
            <a:r>
              <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disasters</a:t>
            </a:r>
          </a:p>
          <a:p>
            <a:pPr algn="ctr">
              <a:lnSpc>
                <a:spcPct val="150000"/>
              </a:lnSpc>
              <a:buFontTx/>
              <a:buNone/>
              <a:defRPr/>
            </a:pP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第</a:t>
            </a:r>
            <a:r>
              <a:rPr kumimoji="0" lang="en-US" altLang="zh-CN"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3</a:t>
            </a: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课时</a:t>
            </a:r>
            <a:endParaRPr kumimoji="0" lang="zh-CN" altLang="en-US" sz="36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endParaRPr>
          </a:p>
        </p:txBody>
      </p:sp>
      <p:sp>
        <p:nvSpPr>
          <p:cNvPr id="3" name="矩形 2"/>
          <p:cNvSpPr/>
          <p:nvPr/>
        </p:nvSpPr>
        <p:spPr>
          <a:xfrm>
            <a:off x="0" y="4019512"/>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838200" y="1047750"/>
            <a:ext cx="759618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2550" indent="-82550">
              <a:lnSpc>
                <a:spcPct val="150000"/>
              </a:lnSpc>
              <a:buFontTx/>
              <a:buNone/>
              <a:defRPr/>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归纳：</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from</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来自；</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in</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流行；</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into</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继承；</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marL="82550" indent="821055">
              <a:lnSpc>
                <a:spcPct val="150000"/>
              </a:lnSpc>
              <a:buFontTx/>
              <a:buNone/>
              <a:defRPr/>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into one's mind</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想起；</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out</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出现，出版；</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marL="82550" indent="821055">
              <a:lnSpc>
                <a:spcPct val="150000"/>
              </a:lnSpc>
              <a:buFontTx/>
              <a:buNone/>
              <a:defRPr/>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over</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突然感到；</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true</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实现；</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marL="82550" indent="821055">
              <a:lnSpc>
                <a:spcPct val="150000"/>
              </a:lnSpc>
              <a:buFontTx/>
              <a:buNone/>
              <a:defRPr/>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up</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被提及；</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come up with</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找到</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答案</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744538"/>
            <a:ext cx="7385050" cy="53181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0482" name="TextBox 39"/>
          <p:cNvSpPr txBox="1">
            <a:spLocks noChangeArrowheads="1"/>
          </p:cNvSpPr>
          <p:nvPr/>
        </p:nvSpPr>
        <p:spPr bwMode="auto">
          <a:xfrm>
            <a:off x="2638425" y="7429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 silent /'</a:t>
            </a:r>
            <a:r>
              <a:rPr lang="en-US" altLang="zh-CN" sz="2400" b="1" dirty="0" err="1">
                <a:latin typeface="Times New Roman" panose="02020603050405020304" pitchFamily="18" charset="0"/>
                <a:ea typeface="黑体" panose="02010609060101010101" pitchFamily="49" charset="-122"/>
              </a:rPr>
              <a:t>saɪlənt</a:t>
            </a:r>
            <a:r>
              <a:rPr lang="en-US" altLang="zh-CN" sz="2400" b="1" dirty="0">
                <a:latin typeface="Times New Roman" panose="02020603050405020304" pitchFamily="18" charset="0"/>
                <a:ea typeface="黑体" panose="02010609060101010101" pitchFamily="49" charset="-122"/>
              </a:rPr>
              <a:t>/ </a:t>
            </a:r>
            <a:r>
              <a:rPr lang="en-US" altLang="zh-CN" sz="2400" b="1" i="1" dirty="0">
                <a:latin typeface="Times New Roman" panose="02020603050405020304" pitchFamily="18" charset="0"/>
                <a:ea typeface="黑体" panose="02010609060101010101" pitchFamily="49" charset="-122"/>
              </a:rPr>
              <a:t>adj.</a:t>
            </a:r>
            <a:r>
              <a:rPr lang="zh-CN" altLang="en-US" sz="2400" b="1" dirty="0">
                <a:latin typeface="Times New Roman" panose="02020603050405020304" pitchFamily="18" charset="0"/>
                <a:ea typeface="黑体" panose="02010609060101010101" pitchFamily="49" charset="-122"/>
              </a:rPr>
              <a:t>寂静的</a:t>
            </a:r>
          </a:p>
        </p:txBody>
      </p:sp>
      <p:sp>
        <p:nvSpPr>
          <p:cNvPr id="20483" name="AutoShape 2"/>
          <p:cNvSpPr>
            <a:spLocks noChangeArrowheads="1"/>
          </p:cNvSpPr>
          <p:nvPr/>
        </p:nvSpPr>
        <p:spPr bwMode="auto">
          <a:xfrm flipH="1">
            <a:off x="850900" y="825500"/>
            <a:ext cx="1450975" cy="3825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0484" name="文本框 24"/>
          <p:cNvSpPr txBox="1">
            <a:spLocks noChangeArrowheads="1"/>
          </p:cNvSpPr>
          <p:nvPr/>
        </p:nvSpPr>
        <p:spPr bwMode="auto">
          <a:xfrm>
            <a:off x="952500" y="781050"/>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7" name="菱形 6"/>
          <p:cNvSpPr/>
          <p:nvPr/>
        </p:nvSpPr>
        <p:spPr>
          <a:xfrm>
            <a:off x="2114550" y="8350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1295400" y="1200150"/>
            <a:ext cx="6711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err="1">
                <a:latin typeface="Times New Roman" panose="02020603050405020304" pitchFamily="18" charset="0"/>
                <a:ea typeface="黑体" panose="02010609060101010101" pitchFamily="49" charset="-122"/>
              </a:rPr>
              <a:t>eg</a:t>
            </a:r>
            <a:r>
              <a:rPr lang="en-US" altLang="zh-CN" sz="2400" b="1" dirty="0">
                <a:latin typeface="Times New Roman" panose="02020603050405020304" pitchFamily="18" charset="0"/>
                <a:ea typeface="黑体" panose="02010609060101010101" pitchFamily="49" charset="-122"/>
              </a:rPr>
              <a:t>: The room was silent. </a:t>
            </a:r>
            <a:r>
              <a:rPr lang="zh-CN" altLang="en-US" sz="2400" b="1" dirty="0">
                <a:latin typeface="Times New Roman" panose="02020603050405020304" pitchFamily="18" charset="0"/>
                <a:ea typeface="黑体" panose="02010609060101010101" pitchFamily="49" charset="-122"/>
              </a:rPr>
              <a:t>房间里一片寂静。</a:t>
            </a:r>
          </a:p>
        </p:txBody>
      </p:sp>
      <p:sp>
        <p:nvSpPr>
          <p:cNvPr id="14" name="矩形 9"/>
          <p:cNvSpPr>
            <a:spLocks noChangeArrowheads="1"/>
          </p:cNvSpPr>
          <p:nvPr/>
        </p:nvSpPr>
        <p:spPr bwMode="auto">
          <a:xfrm>
            <a:off x="1822450" y="2473325"/>
            <a:ext cx="67119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silent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还有“沉默的；不说话的”的意思。</a:t>
            </a:r>
          </a:p>
          <a:p>
            <a:pPr marL="450850" indent="-450850">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He couldn't speak English and was completely silent during the visit.</a:t>
            </a:r>
          </a:p>
          <a:p>
            <a:pPr indent="45085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他不会说英语，参观过程中一言不发。</a:t>
            </a:r>
          </a:p>
        </p:txBody>
      </p:sp>
      <p:sp>
        <p:nvSpPr>
          <p:cNvPr id="20488" name="TextBox 39"/>
          <p:cNvSpPr txBox="1">
            <a:spLocks noChangeArrowheads="1"/>
          </p:cNvSpPr>
          <p:nvPr/>
        </p:nvSpPr>
        <p:spPr bwMode="auto">
          <a:xfrm>
            <a:off x="762000" y="2555875"/>
            <a:ext cx="1295400"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考向二</a:t>
            </a:r>
          </a:p>
        </p:txBody>
      </p:sp>
      <p:sp>
        <p:nvSpPr>
          <p:cNvPr id="11" name="矩形 9"/>
          <p:cNvSpPr>
            <a:spLocks noChangeArrowheads="1"/>
          </p:cNvSpPr>
          <p:nvPr/>
        </p:nvSpPr>
        <p:spPr bwMode="auto">
          <a:xfrm>
            <a:off x="1822450" y="1809750"/>
            <a:ext cx="67119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silent</a:t>
            </a:r>
            <a:r>
              <a:rPr lang="zh-CN" altLang="en-US" sz="2400" b="1" dirty="0">
                <a:latin typeface="Times New Roman" panose="02020603050405020304" pitchFamily="18" charset="0"/>
                <a:ea typeface="黑体" panose="02010609060101010101" pitchFamily="49" charset="-122"/>
              </a:rPr>
              <a:t>的副词形式为</a:t>
            </a:r>
            <a:r>
              <a:rPr lang="en-US" altLang="zh-CN" sz="2400" b="1" dirty="0">
                <a:latin typeface="Times New Roman" panose="02020603050405020304" pitchFamily="18" charset="0"/>
                <a:ea typeface="黑体" panose="02010609060101010101" pitchFamily="49" charset="-122"/>
              </a:rPr>
              <a:t>silently</a:t>
            </a:r>
            <a:r>
              <a:rPr lang="zh-CN" altLang="en-US" sz="2400" b="1" dirty="0">
                <a:latin typeface="Times New Roman" panose="02020603050405020304" pitchFamily="18" charset="0"/>
                <a:ea typeface="黑体" panose="02010609060101010101" pitchFamily="49" charset="-122"/>
              </a:rPr>
              <a:t>；名词形式为</a:t>
            </a:r>
            <a:r>
              <a:rPr lang="en-US" altLang="zh-CN" sz="2400" b="1" dirty="0">
                <a:latin typeface="Times New Roman" panose="02020603050405020304" pitchFamily="18" charset="0"/>
                <a:ea typeface="黑体" panose="02010609060101010101" pitchFamily="49" charset="-122"/>
              </a:rPr>
              <a:t>silence</a:t>
            </a:r>
            <a:r>
              <a:rPr lang="zh-CN" altLang="en-US" sz="2400" b="1" dirty="0">
                <a:latin typeface="Times New Roman" panose="02020603050405020304" pitchFamily="18" charset="0"/>
                <a:ea typeface="黑体" panose="02010609060101010101" pitchFamily="49" charset="-122"/>
              </a:rPr>
              <a:t>。</a:t>
            </a:r>
          </a:p>
        </p:txBody>
      </p:sp>
      <p:sp>
        <p:nvSpPr>
          <p:cNvPr id="20490" name="TextBox 39"/>
          <p:cNvSpPr txBox="1">
            <a:spLocks noChangeArrowheads="1"/>
          </p:cNvSpPr>
          <p:nvPr/>
        </p:nvSpPr>
        <p:spPr bwMode="auto">
          <a:xfrm>
            <a:off x="747713" y="1905000"/>
            <a:ext cx="1295400"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14"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896938"/>
            <a:ext cx="7385050" cy="53181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1506" name="TextBox 39"/>
          <p:cNvSpPr txBox="1">
            <a:spLocks noChangeArrowheads="1"/>
          </p:cNvSpPr>
          <p:nvPr/>
        </p:nvSpPr>
        <p:spPr bwMode="auto">
          <a:xfrm>
            <a:off x="2638425" y="8953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 after /'</a:t>
            </a:r>
            <a:r>
              <a:rPr lang="en-US" altLang="zh-CN" sz="2400" b="1" dirty="0" err="1">
                <a:latin typeface="Times New Roman" panose="02020603050405020304" pitchFamily="18" charset="0"/>
                <a:ea typeface="黑体" panose="02010609060101010101" pitchFamily="49" charset="-122"/>
              </a:rPr>
              <a:t>ɑːftə</a:t>
            </a:r>
            <a:r>
              <a:rPr lang="en-US" altLang="zh-CN" sz="2400" b="1" dirty="0">
                <a:latin typeface="Times New Roman" panose="02020603050405020304" pitchFamily="18" charset="0"/>
                <a:ea typeface="黑体" panose="02010609060101010101" pitchFamily="49" charset="-122"/>
              </a:rPr>
              <a:t>(r)/ </a:t>
            </a:r>
            <a:r>
              <a:rPr lang="en-US" altLang="zh-CN" sz="2400" b="1" i="1" dirty="0">
                <a:latin typeface="Times New Roman" panose="02020603050405020304" pitchFamily="18" charset="0"/>
                <a:ea typeface="黑体" panose="02010609060101010101" pitchFamily="49" charset="-122"/>
              </a:rPr>
              <a:t>conj.   </a:t>
            </a:r>
            <a:r>
              <a:rPr lang="zh-CN" altLang="en-US" sz="2400" b="1" dirty="0">
                <a:latin typeface="Times New Roman" panose="02020603050405020304" pitchFamily="18" charset="0"/>
                <a:ea typeface="黑体" panose="02010609060101010101" pitchFamily="49" charset="-122"/>
              </a:rPr>
              <a:t>在</a:t>
            </a:r>
            <a:r>
              <a:rPr lang="en-US" altLang="zh-CN" sz="2400"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以后</a:t>
            </a:r>
          </a:p>
        </p:txBody>
      </p:sp>
      <p:sp>
        <p:nvSpPr>
          <p:cNvPr id="21507" name="AutoShape 2"/>
          <p:cNvSpPr>
            <a:spLocks noChangeArrowheads="1"/>
          </p:cNvSpPr>
          <p:nvPr/>
        </p:nvSpPr>
        <p:spPr bwMode="auto">
          <a:xfrm flipH="1">
            <a:off x="850900" y="977900"/>
            <a:ext cx="1450975" cy="3825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1508" name="文本框 24"/>
          <p:cNvSpPr txBox="1">
            <a:spLocks noChangeArrowheads="1"/>
          </p:cNvSpPr>
          <p:nvPr/>
        </p:nvSpPr>
        <p:spPr bwMode="auto">
          <a:xfrm>
            <a:off x="952500" y="933450"/>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7" name="菱形 6"/>
          <p:cNvSpPr/>
          <p:nvPr/>
        </p:nvSpPr>
        <p:spPr>
          <a:xfrm>
            <a:off x="2114550" y="9874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3</a:t>
            </a:r>
            <a:endParaRPr kumimoji="1" lang="zh-CN" altLang="en-US" sz="2400" b="1" dirty="0">
              <a:latin typeface="黑体" panose="02010609060101010101" pitchFamily="49" charset="-122"/>
              <a:ea typeface="黑体" panose="02010609060101010101" pitchFamily="49" charset="-122"/>
            </a:endParaRPr>
          </a:p>
        </p:txBody>
      </p:sp>
      <p:sp>
        <p:nvSpPr>
          <p:cNvPr id="11" name="矩形 9"/>
          <p:cNvSpPr>
            <a:spLocks noChangeArrowheads="1"/>
          </p:cNvSpPr>
          <p:nvPr/>
        </p:nvSpPr>
        <p:spPr bwMode="auto">
          <a:xfrm>
            <a:off x="1682750" y="1820863"/>
            <a:ext cx="6711950"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作连词，引导时间状语从句。</a:t>
            </a:r>
          </a:p>
          <a:p>
            <a:pPr marL="713105" indent="-713105">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You can play football after you finish your  homework.  </a:t>
            </a:r>
          </a:p>
          <a:p>
            <a:pPr marL="628650" indent="-628650">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你完成作业后可以踢足球。</a:t>
            </a:r>
          </a:p>
        </p:txBody>
      </p:sp>
      <p:sp>
        <p:nvSpPr>
          <p:cNvPr id="21511" name="TextBox 39"/>
          <p:cNvSpPr txBox="1">
            <a:spLocks noChangeArrowheads="1"/>
          </p:cNvSpPr>
          <p:nvPr/>
        </p:nvSpPr>
        <p:spPr bwMode="auto">
          <a:xfrm>
            <a:off x="608013" y="1906588"/>
            <a:ext cx="12954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9"/>
          <p:cNvSpPr>
            <a:spLocks noChangeArrowheads="1"/>
          </p:cNvSpPr>
          <p:nvPr/>
        </p:nvSpPr>
        <p:spPr bwMode="auto">
          <a:xfrm>
            <a:off x="1747838" y="661988"/>
            <a:ext cx="677545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after</a:t>
            </a:r>
            <a:r>
              <a:rPr lang="zh-CN" altLang="en-US" sz="2400" b="1">
                <a:latin typeface="Times New Roman" panose="02020603050405020304" pitchFamily="18" charset="0"/>
                <a:ea typeface="黑体" panose="02010609060101010101" pitchFamily="49" charset="-122"/>
              </a:rPr>
              <a:t>还可作介词，意为“在</a:t>
            </a:r>
            <a:r>
              <a:rPr lang="en-US" altLang="zh-CN" sz="2400" b="1">
                <a:latin typeface="Times New Roman" panose="02020603050405020304" pitchFamily="18" charset="0"/>
                <a:ea typeface="黑体" panose="02010609060101010101" pitchFamily="49" charset="-122"/>
              </a:rPr>
              <a:t>……</a:t>
            </a:r>
            <a:r>
              <a:rPr lang="zh-CN" altLang="en-US" sz="2400" b="1">
                <a:latin typeface="Times New Roman" panose="02020603050405020304" pitchFamily="18" charset="0"/>
                <a:ea typeface="黑体" panose="02010609060101010101" pitchFamily="49" charset="-122"/>
              </a:rPr>
              <a:t>之后；在</a:t>
            </a:r>
            <a:r>
              <a:rPr lang="en-US" altLang="zh-CN" sz="2400" b="1">
                <a:latin typeface="Times New Roman" panose="02020603050405020304" pitchFamily="18" charset="0"/>
                <a:ea typeface="黑体" panose="02010609060101010101" pitchFamily="49" charset="-122"/>
              </a:rPr>
              <a:t>……</a:t>
            </a:r>
            <a:r>
              <a:rPr lang="zh-CN" altLang="en-US" sz="2400" b="1">
                <a:latin typeface="Times New Roman" panose="02020603050405020304" pitchFamily="18" charset="0"/>
                <a:ea typeface="黑体" panose="02010609060101010101" pitchFamily="49" charset="-122"/>
              </a:rPr>
              <a:t>后面”。 　</a:t>
            </a:r>
          </a:p>
          <a:p>
            <a:pPr>
              <a:lnSpc>
                <a:spcPct val="150000"/>
              </a:lnSpc>
            </a:pPr>
            <a:r>
              <a:rPr lang="en-US" altLang="zh-CN" sz="2400" b="1">
                <a:latin typeface="Times New Roman" panose="02020603050405020304" pitchFamily="18" charset="0"/>
                <a:ea typeface="黑体" panose="02010609060101010101" pitchFamily="49" charset="-122"/>
              </a:rPr>
              <a:t>eg: I go swimming every day after work.</a:t>
            </a:r>
          </a:p>
          <a:p>
            <a:pPr>
              <a:lnSpc>
                <a:spcPct val="150000"/>
              </a:lnSpc>
            </a:pPr>
            <a:r>
              <a:rPr lang="zh-CN" altLang="en-US" sz="2400" b="1">
                <a:latin typeface="Times New Roman" panose="02020603050405020304" pitchFamily="18" charset="0"/>
                <a:ea typeface="黑体" panose="02010609060101010101" pitchFamily="49" charset="-122"/>
              </a:rPr>
              <a:t>      每天下班后我都去游泳。</a:t>
            </a:r>
          </a:p>
        </p:txBody>
      </p:sp>
      <p:sp>
        <p:nvSpPr>
          <p:cNvPr id="22530" name="TextBox 39"/>
          <p:cNvSpPr txBox="1">
            <a:spLocks noChangeArrowheads="1"/>
          </p:cNvSpPr>
          <p:nvPr/>
        </p:nvSpPr>
        <p:spPr bwMode="auto">
          <a:xfrm>
            <a:off x="622300" y="760413"/>
            <a:ext cx="1295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考向二</a:t>
            </a:r>
          </a:p>
        </p:txBody>
      </p:sp>
      <p:sp>
        <p:nvSpPr>
          <p:cNvPr id="13" name="矩形 9"/>
          <p:cNvSpPr>
            <a:spLocks noChangeArrowheads="1"/>
          </p:cNvSpPr>
          <p:nvPr/>
        </p:nvSpPr>
        <p:spPr bwMode="auto">
          <a:xfrm>
            <a:off x="1758950" y="2994025"/>
            <a:ext cx="67754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after</a:t>
            </a:r>
            <a:r>
              <a:rPr lang="zh-CN" altLang="en-US" sz="2400" b="1">
                <a:latin typeface="Times New Roman" panose="02020603050405020304" pitchFamily="18" charset="0"/>
                <a:ea typeface="黑体" panose="02010609060101010101" pitchFamily="49" charset="-122"/>
              </a:rPr>
              <a:t>还可作副词，意为“后来；以后”。</a:t>
            </a:r>
          </a:p>
          <a:p>
            <a:pPr>
              <a:lnSpc>
                <a:spcPct val="150000"/>
              </a:lnSpc>
            </a:pPr>
            <a:r>
              <a:rPr lang="en-US" altLang="zh-CN" sz="2400" b="1">
                <a:latin typeface="Times New Roman" panose="02020603050405020304" pitchFamily="18" charset="0"/>
                <a:ea typeface="黑体" panose="02010609060101010101" pitchFamily="49" charset="-122"/>
              </a:rPr>
              <a:t>eg: What comes after?</a:t>
            </a:r>
          </a:p>
          <a:p>
            <a:pPr>
              <a:lnSpc>
                <a:spcPct val="150000"/>
              </a:lnSpc>
            </a:pPr>
            <a:r>
              <a:rPr lang="en-US" altLang="zh-CN" sz="2400" b="1">
                <a:latin typeface="Times New Roman" panose="02020603050405020304" pitchFamily="18" charset="0"/>
                <a:ea typeface="黑体" panose="02010609060101010101" pitchFamily="49" charset="-122"/>
              </a:rPr>
              <a:t>       </a:t>
            </a:r>
            <a:r>
              <a:rPr lang="zh-CN" altLang="en-US" sz="2400" b="1">
                <a:latin typeface="Times New Roman" panose="02020603050405020304" pitchFamily="18" charset="0"/>
                <a:ea typeface="黑体" panose="02010609060101010101" pitchFamily="49" charset="-122"/>
              </a:rPr>
              <a:t>后来怎样？</a:t>
            </a:r>
          </a:p>
        </p:txBody>
      </p:sp>
      <p:sp>
        <p:nvSpPr>
          <p:cNvPr id="22532" name="TextBox 39"/>
          <p:cNvSpPr txBox="1">
            <a:spLocks noChangeArrowheads="1"/>
          </p:cNvSpPr>
          <p:nvPr/>
        </p:nvSpPr>
        <p:spPr bwMode="auto">
          <a:xfrm>
            <a:off x="617538" y="3114675"/>
            <a:ext cx="1295400"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9"/>
          <p:cNvSpPr>
            <a:spLocks noChangeArrowheads="1"/>
          </p:cNvSpPr>
          <p:nvPr/>
        </p:nvSpPr>
        <p:spPr bwMode="auto">
          <a:xfrm>
            <a:off x="1987550" y="971550"/>
            <a:ext cx="67754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after</a:t>
            </a:r>
            <a:r>
              <a:rPr lang="zh-CN" altLang="en-US" sz="2400" b="1">
                <a:latin typeface="Times New Roman" panose="02020603050405020304" pitchFamily="18" charset="0"/>
                <a:ea typeface="黑体" panose="02010609060101010101" pitchFamily="49" charset="-122"/>
              </a:rPr>
              <a:t>的反义词是</a:t>
            </a:r>
            <a:r>
              <a:rPr lang="en-US" altLang="zh-CN" sz="2400" b="1">
                <a:latin typeface="Times New Roman" panose="02020603050405020304" pitchFamily="18" charset="0"/>
                <a:ea typeface="黑体" panose="02010609060101010101" pitchFamily="49" charset="-122"/>
              </a:rPr>
              <a:t>before</a:t>
            </a:r>
            <a:r>
              <a:rPr lang="zh-CN" altLang="en-US" sz="2400" b="1">
                <a:latin typeface="Times New Roman" panose="02020603050405020304" pitchFamily="18" charset="0"/>
                <a:ea typeface="黑体" panose="02010609060101010101" pitchFamily="49" charset="-122"/>
              </a:rPr>
              <a:t>，意为“在</a:t>
            </a:r>
            <a:r>
              <a:rPr lang="en-US" altLang="zh-CN" sz="2400" b="1">
                <a:latin typeface="Times New Roman" panose="02020603050405020304" pitchFamily="18" charset="0"/>
                <a:ea typeface="黑体" panose="02010609060101010101" pitchFamily="49" charset="-122"/>
              </a:rPr>
              <a:t>……</a:t>
            </a:r>
            <a:r>
              <a:rPr lang="zh-CN" altLang="en-US" sz="2400" b="1">
                <a:latin typeface="Times New Roman" panose="02020603050405020304" pitchFamily="18" charset="0"/>
                <a:ea typeface="黑体" panose="02010609060101010101" pitchFamily="49" charset="-122"/>
              </a:rPr>
              <a:t>之前”。</a:t>
            </a:r>
          </a:p>
        </p:txBody>
      </p:sp>
      <p:sp>
        <p:nvSpPr>
          <p:cNvPr id="23554" name="TextBox 39"/>
          <p:cNvSpPr txBox="1">
            <a:spLocks noChangeArrowheads="1"/>
          </p:cNvSpPr>
          <p:nvPr/>
        </p:nvSpPr>
        <p:spPr bwMode="auto">
          <a:xfrm>
            <a:off x="863600" y="1068388"/>
            <a:ext cx="12954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考向四</a:t>
            </a:r>
          </a:p>
        </p:txBody>
      </p:sp>
      <p:sp>
        <p:nvSpPr>
          <p:cNvPr id="2" name="矩形 1"/>
          <p:cNvSpPr/>
          <p:nvPr/>
        </p:nvSpPr>
        <p:spPr>
          <a:xfrm>
            <a:off x="1066800" y="1711325"/>
            <a:ext cx="5907088" cy="2308225"/>
          </a:xfrm>
          <a:prstGeom prst="rect">
            <a:avLst/>
          </a:prstGeom>
        </p:spPr>
        <p:txBody>
          <a:bodyPr>
            <a:spAutoFit/>
          </a:bodyPr>
          <a:lstStyle/>
          <a:p>
            <a:pPr>
              <a:lnSpc>
                <a:spcPct val="150000"/>
              </a:lnSpc>
              <a:buFontTx/>
              <a:buNone/>
              <a:defRPr/>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搭配：</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after all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终究；毕竟；</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indent="903605">
              <a:lnSpc>
                <a:spcPct val="150000"/>
              </a:lnSpc>
              <a:buFontTx/>
              <a:buNone/>
              <a:defRPr/>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the day after tomorrow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后天；</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indent="903605">
              <a:lnSpc>
                <a:spcPct val="150000"/>
              </a:lnSpc>
              <a:buFontTx/>
              <a:buNone/>
              <a:defRPr/>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look after</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照顾；</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run after</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追赶；</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indent="903605">
              <a:lnSpc>
                <a:spcPct val="150000"/>
              </a:lnSpc>
              <a:buFontTx/>
              <a:buNone/>
              <a:defRPr/>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day after day</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日复一日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矩形 14"/>
          <p:cNvSpPr>
            <a:spLocks noChangeArrowheads="1"/>
          </p:cNvSpPr>
          <p:nvPr/>
        </p:nvSpPr>
        <p:spPr bwMode="auto">
          <a:xfrm>
            <a:off x="685800" y="1041400"/>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3" name="矩形 2"/>
          <p:cNvSpPr/>
          <p:nvPr/>
        </p:nvSpPr>
        <p:spPr>
          <a:xfrm>
            <a:off x="1425575" y="971550"/>
            <a:ext cx="6640513" cy="1754188"/>
          </a:xfrm>
          <a:prstGeom prst="rect">
            <a:avLst/>
          </a:prstGeom>
        </p:spPr>
        <p:txBody>
          <a:bodyPr>
            <a:spAutoFit/>
          </a:bodyPr>
          <a:lstStyle/>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The science teacher says that the sun ________ in the east.</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marL="450850" indent="-450850">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falls</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B</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gets</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C</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rises</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D</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goes</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4579" name="圆角矩形标注 3"/>
          <p:cNvSpPr>
            <a:spLocks noChangeArrowheads="1"/>
          </p:cNvSpPr>
          <p:nvPr/>
        </p:nvSpPr>
        <p:spPr bwMode="auto">
          <a:xfrm>
            <a:off x="1425575" y="2771775"/>
            <a:ext cx="7108825" cy="536575"/>
          </a:xfrm>
          <a:prstGeom prst="wedgeRoundRectCallout">
            <a:avLst>
              <a:gd name="adj1" fmla="val -26306"/>
              <a:gd name="adj2" fmla="val 49329"/>
              <a:gd name="adj3" fmla="val 16667"/>
            </a:avLst>
          </a:prstGeom>
          <a:solidFill>
            <a:schemeClr val="accent1"/>
          </a:solidFill>
          <a:ln w="25400">
            <a:solidFill>
              <a:srgbClr val="89A4A7"/>
            </a:solidFill>
            <a:miter lim="800000"/>
          </a:ln>
        </p:spPr>
        <p:txBody>
          <a:bodyPr rot="10800000" anchor="ctr"/>
          <a:lstStyle/>
          <a:p>
            <a:pPr algn="ctr"/>
            <a:endParaRPr lang="zh-CN" altLang="en-US">
              <a:solidFill>
                <a:srgbClr val="FFFFFF"/>
              </a:solidFill>
            </a:endParaRPr>
          </a:p>
        </p:txBody>
      </p:sp>
      <p:sp>
        <p:nvSpPr>
          <p:cNvPr id="5" name="TextBox 33"/>
          <p:cNvSpPr txBox="1">
            <a:spLocks noChangeArrowheads="1"/>
          </p:cNvSpPr>
          <p:nvPr/>
        </p:nvSpPr>
        <p:spPr bwMode="auto">
          <a:xfrm>
            <a:off x="1447800" y="2776538"/>
            <a:ext cx="6980238"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点拨</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本题用</a:t>
            </a:r>
            <a:r>
              <a:rPr lang="zh-CN" altLang="en-US" sz="2200" b="1">
                <a:solidFill>
                  <a:srgbClr val="0000FF"/>
                </a:solidFill>
                <a:latin typeface="Times New Roman" panose="02020603050405020304" pitchFamily="18" charset="0"/>
                <a:ea typeface="黑体" panose="02010609060101010101" pitchFamily="49" charset="-122"/>
              </a:rPr>
              <a:t>词语应用法</a:t>
            </a:r>
            <a:r>
              <a:rPr lang="zh-CN" altLang="en-US" sz="2200" b="1">
                <a:solidFill>
                  <a:srgbClr val="FF0000"/>
                </a:solidFill>
                <a:latin typeface="Times New Roman" panose="02020603050405020304" pitchFamily="18" charset="0"/>
                <a:ea typeface="黑体" panose="02010609060101010101" pitchFamily="49" charset="-122"/>
              </a:rPr>
              <a:t>。</a:t>
            </a:r>
            <a:r>
              <a:rPr lang="en-US" altLang="zh-CN" sz="2200" b="1">
                <a:solidFill>
                  <a:srgbClr val="FF0000"/>
                </a:solidFill>
                <a:latin typeface="Times New Roman" panose="02020603050405020304" pitchFamily="18" charset="0"/>
                <a:ea typeface="黑体" panose="02010609060101010101" pitchFamily="49" charset="-122"/>
              </a:rPr>
              <a:t>rise</a:t>
            </a:r>
            <a:r>
              <a:rPr lang="zh-CN" altLang="en-US" sz="2200" b="1">
                <a:solidFill>
                  <a:srgbClr val="FF0000"/>
                </a:solidFill>
                <a:latin typeface="Times New Roman" panose="02020603050405020304" pitchFamily="18" charset="0"/>
                <a:ea typeface="黑体" panose="02010609060101010101" pitchFamily="49" charset="-122"/>
              </a:rPr>
              <a:t>可指日月星辰的升起。</a:t>
            </a:r>
            <a:endParaRPr lang="zh-CN" altLang="en-US" sz="2200" b="1">
              <a:latin typeface="Times New Roman" panose="02020603050405020304" pitchFamily="18" charset="0"/>
              <a:ea typeface="黑体" panose="02010609060101010101" pitchFamily="49" charset="-122"/>
            </a:endParaRPr>
          </a:p>
        </p:txBody>
      </p:sp>
      <p:sp>
        <p:nvSpPr>
          <p:cNvPr id="6" name="矩形 5"/>
          <p:cNvSpPr>
            <a:spLocks noChangeArrowheads="1"/>
          </p:cNvSpPr>
          <p:nvPr/>
        </p:nvSpPr>
        <p:spPr bwMode="auto">
          <a:xfrm>
            <a:off x="6781800" y="1120775"/>
            <a:ext cx="407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609600" y="742950"/>
            <a:ext cx="8001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根据汉语意思完成句子</a:t>
            </a:r>
          </a:p>
          <a:p>
            <a:pPr>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听到枪声，鸟儿们朝四面八方飞去。</a:t>
            </a:r>
          </a:p>
          <a:p>
            <a:pPr indent="273050">
              <a:lnSpc>
                <a:spcPct val="15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Hearing the gunshot, the birds flew_____ _____ _________.</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buFontTx/>
              <a:buNone/>
              <a:defRPr/>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这座楼房太旧了，在地震中可能很容易倒塌。</a:t>
            </a:r>
          </a:p>
          <a:p>
            <a:pPr marL="273050">
              <a:lnSpc>
                <a:spcPct val="15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 building is too old and it may _______ ______easily in the earthquake.</a:t>
            </a:r>
          </a:p>
        </p:txBody>
      </p:sp>
      <p:sp>
        <p:nvSpPr>
          <p:cNvPr id="2" name="矩形 1"/>
          <p:cNvSpPr>
            <a:spLocks noChangeArrowheads="1"/>
          </p:cNvSpPr>
          <p:nvPr/>
        </p:nvSpPr>
        <p:spPr bwMode="auto">
          <a:xfrm>
            <a:off x="5280025" y="1901825"/>
            <a:ext cx="3173413"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400" b="1" dirty="0">
                <a:solidFill>
                  <a:srgbClr val="FF0000"/>
                </a:solidFill>
                <a:latin typeface="Times New Roman" panose="02020603050405020304" pitchFamily="18" charset="0"/>
              </a:rPr>
              <a:t>   in       all    directions</a:t>
            </a:r>
          </a:p>
          <a:p>
            <a:pPr>
              <a:lnSpc>
                <a:spcPct val="130000"/>
              </a:lnSpc>
            </a:pPr>
            <a:r>
              <a:rPr lang="en-US" altLang="zh-CN" sz="2400" b="1" dirty="0">
                <a:solidFill>
                  <a:srgbClr val="FF0000"/>
                </a:solidFill>
                <a:latin typeface="Times New Roman" panose="02020603050405020304" pitchFamily="18" charset="0"/>
              </a:rPr>
              <a:t>/ in      every  direction</a:t>
            </a:r>
            <a:endParaRPr lang="zh-CN" altLang="en-US" dirty="0"/>
          </a:p>
        </p:txBody>
      </p:sp>
      <p:sp>
        <p:nvSpPr>
          <p:cNvPr id="3" name="矩形 2"/>
          <p:cNvSpPr>
            <a:spLocks noChangeArrowheads="1"/>
          </p:cNvSpPr>
          <p:nvPr/>
        </p:nvSpPr>
        <p:spPr bwMode="auto">
          <a:xfrm>
            <a:off x="5375275" y="3614738"/>
            <a:ext cx="18938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come    down</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609600" y="666750"/>
            <a:ext cx="8001000"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3</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．虽然我们现在身处困境，但是我们确信我们能够找到出路。</a:t>
            </a:r>
          </a:p>
          <a:p>
            <a:pPr marL="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We are in trouble now, but we are sure we can ________ ________ ________ 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p>
          <a:p>
            <a:pPr>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．你能把那块石头移开吗？</a:t>
            </a:r>
          </a:p>
          <a:p>
            <a:pPr marL="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Can you ________ ________ the stone?</a:t>
            </a:r>
          </a:p>
          <a:p>
            <a:pPr>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．我竭尽全力跑出了房间。</a:t>
            </a:r>
          </a:p>
          <a:p>
            <a:pPr marL="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 tried my best to ________ ________ ________ the room.</a:t>
            </a:r>
          </a:p>
        </p:txBody>
      </p:sp>
      <p:sp>
        <p:nvSpPr>
          <p:cNvPr id="2" name="矩形 1"/>
          <p:cNvSpPr>
            <a:spLocks noChangeArrowheads="1"/>
          </p:cNvSpPr>
          <p:nvPr/>
        </p:nvSpPr>
        <p:spPr bwMode="auto">
          <a:xfrm>
            <a:off x="1447800" y="2227263"/>
            <a:ext cx="3657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our          way           out</a:t>
            </a:r>
            <a:endParaRPr lang="zh-CN" altLang="en-US"/>
          </a:p>
        </p:txBody>
      </p:sp>
      <p:sp>
        <p:nvSpPr>
          <p:cNvPr id="3" name="矩形 2"/>
          <p:cNvSpPr>
            <a:spLocks noChangeArrowheads="1"/>
          </p:cNvSpPr>
          <p:nvPr/>
        </p:nvSpPr>
        <p:spPr bwMode="auto">
          <a:xfrm>
            <a:off x="7086600" y="1739900"/>
            <a:ext cx="7921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find </a:t>
            </a:r>
            <a:endParaRPr lang="zh-CN" altLang="en-US"/>
          </a:p>
        </p:txBody>
      </p:sp>
      <p:sp>
        <p:nvSpPr>
          <p:cNvPr id="4" name="矩形 3"/>
          <p:cNvSpPr>
            <a:spLocks noChangeArrowheads="1"/>
          </p:cNvSpPr>
          <p:nvPr/>
        </p:nvSpPr>
        <p:spPr bwMode="auto">
          <a:xfrm>
            <a:off x="2519363" y="3233738"/>
            <a:ext cx="203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move      away</a:t>
            </a:r>
            <a:endParaRPr lang="zh-CN" altLang="en-US"/>
          </a:p>
        </p:txBody>
      </p:sp>
      <p:sp>
        <p:nvSpPr>
          <p:cNvPr id="5" name="矩形 4"/>
          <p:cNvSpPr>
            <a:spLocks noChangeArrowheads="1"/>
          </p:cNvSpPr>
          <p:nvPr/>
        </p:nvSpPr>
        <p:spPr bwMode="auto">
          <a:xfrm>
            <a:off x="3559175" y="4227513"/>
            <a:ext cx="32718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run           out              of</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609600" y="817563"/>
            <a:ext cx="8001000" cy="35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．碎玻璃和砖块往下掉的时候，人们四处逃散。</a:t>
            </a:r>
          </a:p>
          <a:p>
            <a:pPr marL="450850">
              <a:lnSpc>
                <a:spcPct val="135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People were running_______ _______ __________ while _______ _______ glass and bricks were _______ _______.</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7</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．我感到紧张，并且我的心跳加快。</a:t>
            </a:r>
          </a:p>
          <a:p>
            <a:pPr marL="450850">
              <a:lnSpc>
                <a:spcPct val="135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 _______ _______ and my _______ was ______ 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p>
          <a:p>
            <a:pPr>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8</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．她把整篇演讲稿都背熟了。</a:t>
            </a:r>
          </a:p>
          <a:p>
            <a:pPr marL="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She has learnt the whole speech off________ ________.</a:t>
            </a:r>
          </a:p>
        </p:txBody>
      </p:sp>
      <p:sp>
        <p:nvSpPr>
          <p:cNvPr id="2" name="矩形 1"/>
          <p:cNvSpPr>
            <a:spLocks noChangeArrowheads="1"/>
          </p:cNvSpPr>
          <p:nvPr/>
        </p:nvSpPr>
        <p:spPr bwMode="auto">
          <a:xfrm>
            <a:off x="4038600" y="1435100"/>
            <a:ext cx="3443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in           all       directions</a:t>
            </a:r>
            <a:endParaRPr lang="zh-CN" altLang="en-US"/>
          </a:p>
        </p:txBody>
      </p:sp>
      <p:sp>
        <p:nvSpPr>
          <p:cNvPr id="3" name="矩形 2"/>
          <p:cNvSpPr>
            <a:spLocks noChangeArrowheads="1"/>
          </p:cNvSpPr>
          <p:nvPr/>
        </p:nvSpPr>
        <p:spPr bwMode="auto">
          <a:xfrm>
            <a:off x="1243013" y="1897063"/>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pieces       of</a:t>
            </a:r>
            <a:endParaRPr lang="zh-CN" altLang="en-US"/>
          </a:p>
        </p:txBody>
      </p:sp>
      <p:sp>
        <p:nvSpPr>
          <p:cNvPr id="5" name="矩形 4"/>
          <p:cNvSpPr>
            <a:spLocks noChangeArrowheads="1"/>
          </p:cNvSpPr>
          <p:nvPr/>
        </p:nvSpPr>
        <p:spPr bwMode="auto">
          <a:xfrm>
            <a:off x="6176963" y="1917700"/>
            <a:ext cx="20494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falling    down</a:t>
            </a:r>
            <a:endParaRPr lang="zh-CN" altLang="en-US"/>
          </a:p>
        </p:txBody>
      </p:sp>
      <p:sp>
        <p:nvSpPr>
          <p:cNvPr id="6" name="矩形 5"/>
          <p:cNvSpPr>
            <a:spLocks noChangeArrowheads="1"/>
          </p:cNvSpPr>
          <p:nvPr/>
        </p:nvSpPr>
        <p:spPr bwMode="auto">
          <a:xfrm>
            <a:off x="1676400" y="2911475"/>
            <a:ext cx="2039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felt     nervous</a:t>
            </a:r>
            <a:endParaRPr lang="zh-CN" altLang="en-US"/>
          </a:p>
        </p:txBody>
      </p:sp>
      <p:sp>
        <p:nvSpPr>
          <p:cNvPr id="7" name="矩形 6"/>
          <p:cNvSpPr>
            <a:spLocks noChangeArrowheads="1"/>
          </p:cNvSpPr>
          <p:nvPr/>
        </p:nvSpPr>
        <p:spPr bwMode="auto">
          <a:xfrm>
            <a:off x="4722813" y="2911475"/>
            <a:ext cx="3503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heart           beating    fast</a:t>
            </a:r>
            <a:endParaRPr lang="zh-CN" altLang="en-US"/>
          </a:p>
        </p:txBody>
      </p:sp>
      <p:sp>
        <p:nvSpPr>
          <p:cNvPr id="8" name="矩形 7"/>
          <p:cNvSpPr>
            <a:spLocks noChangeArrowheads="1"/>
          </p:cNvSpPr>
          <p:nvPr/>
        </p:nvSpPr>
        <p:spPr bwMode="auto">
          <a:xfrm>
            <a:off x="5795963" y="3867150"/>
            <a:ext cx="2289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by          heart</a:t>
            </a:r>
            <a:r>
              <a:rPr lang="zh-CN" altLang="en-US" sz="2400" b="1">
                <a:solidFill>
                  <a:srgbClr val="FF0000"/>
                </a:solidFill>
                <a:latin typeface="Times New Roman" panose="02020603050405020304" pitchFamily="18" charset="0"/>
              </a:rPr>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609600" y="747713"/>
            <a:ext cx="8001000"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．我什么也看不见，不知道是否有其他人在我周围。</a:t>
            </a:r>
          </a:p>
          <a:p>
            <a:pPr marL="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 could ________ see anything ________ 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and I did not know if anyone else was around me.</a:t>
            </a:r>
          </a:p>
          <a:p>
            <a:pPr>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．人们互相惊恐地看着对方。</a:t>
            </a:r>
          </a:p>
          <a:p>
            <a:pPr marL="450850">
              <a:lnSpc>
                <a:spcPct val="135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People looked at _______ _______ _______ _______.</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矩形 1"/>
          <p:cNvSpPr>
            <a:spLocks noChangeArrowheads="1"/>
          </p:cNvSpPr>
          <p:nvPr/>
        </p:nvSpPr>
        <p:spPr bwMode="auto">
          <a:xfrm>
            <a:off x="2438400" y="1352550"/>
            <a:ext cx="4783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not                                 at             all</a:t>
            </a:r>
            <a:endParaRPr lang="zh-CN" altLang="en-US"/>
          </a:p>
        </p:txBody>
      </p:sp>
      <p:sp>
        <p:nvSpPr>
          <p:cNvPr id="3" name="矩形 2"/>
          <p:cNvSpPr>
            <a:spLocks noChangeArrowheads="1"/>
          </p:cNvSpPr>
          <p:nvPr/>
        </p:nvSpPr>
        <p:spPr bwMode="auto">
          <a:xfrm>
            <a:off x="3581400" y="2824163"/>
            <a:ext cx="419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each     other        in          fear</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0" descr="http://photocdn.sohu.com/20150426/mp12399772_1430009765375_4.jpe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1981200" y="1116013"/>
            <a:ext cx="5181600" cy="3589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90600" y="1036638"/>
            <a:ext cx="71628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en-US" sz="2800" b="1" dirty="0">
                <a:latin typeface="黑体" panose="02010609060101010101" pitchFamily="49" charset="-122"/>
                <a:ea typeface="黑体" panose="02010609060101010101" pitchFamily="49" charset="-122"/>
              </a:rPr>
              <a:t>本节课主要学习了以下知识点，请同学们及时巩固练习：</a:t>
            </a:r>
            <a:endParaRPr lang="en-US" altLang="zh-CN" sz="2800" b="1" dirty="0">
              <a:latin typeface="黑体" panose="02010609060101010101" pitchFamily="49" charset="-122"/>
              <a:ea typeface="黑体" panose="02010609060101010101" pitchFamily="49" charset="-122"/>
            </a:endParaRPr>
          </a:p>
          <a:p>
            <a:pPr algn="just">
              <a:lnSpc>
                <a:spcPct val="150000"/>
              </a:lnSpc>
            </a:pPr>
            <a:r>
              <a:rPr lang="en-US" altLang="zh-CN" sz="2800" b="1" dirty="0">
                <a:solidFill>
                  <a:srgbClr val="FF0000"/>
                </a:solidFill>
                <a:latin typeface="Times New Roman" panose="02020603050405020304" pitchFamily="18" charset="0"/>
                <a:ea typeface="黑体" panose="02010609060101010101" pitchFamily="49" charset="-122"/>
              </a:rPr>
              <a:t>come down </a:t>
            </a:r>
          </a:p>
          <a:p>
            <a:pPr algn="just">
              <a:lnSpc>
                <a:spcPct val="150000"/>
              </a:lnSpc>
            </a:pPr>
            <a:r>
              <a:rPr lang="en-US" altLang="zh-CN" sz="2800" b="1" dirty="0" smtClean="0">
                <a:solidFill>
                  <a:srgbClr val="FF0000"/>
                </a:solidFill>
                <a:latin typeface="Times New Roman" panose="02020603050405020304" pitchFamily="18" charset="0"/>
                <a:ea typeface="黑体" panose="02010609060101010101" pitchFamily="49" charset="-122"/>
              </a:rPr>
              <a:t>silent </a:t>
            </a:r>
            <a:r>
              <a:rPr lang="en-US" altLang="zh-CN" sz="2800" b="1" dirty="0">
                <a:solidFill>
                  <a:srgbClr val="FF0000"/>
                </a:solidFill>
                <a:latin typeface="Times New Roman" panose="02020603050405020304" pitchFamily="18" charset="0"/>
                <a:ea typeface="黑体" panose="02010609060101010101" pitchFamily="49" charset="-122"/>
              </a:rPr>
              <a:t>, after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矩形 1"/>
          <p:cNvSpPr>
            <a:spLocks noChangeArrowheads="1"/>
          </p:cNvSpPr>
          <p:nvPr/>
        </p:nvSpPr>
        <p:spPr bwMode="auto">
          <a:xfrm>
            <a:off x="471488" y="1008063"/>
            <a:ext cx="8232775" cy="118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10000"/>
              </a:lnSpc>
            </a:pPr>
            <a:r>
              <a:rPr lang="en-US" altLang="zh-CN" sz="2200" b="1" dirty="0">
                <a:solidFill>
                  <a:srgbClr val="000000"/>
                </a:solidFill>
                <a:latin typeface="Times New Roman" panose="02020603050405020304" pitchFamily="18" charset="0"/>
                <a:ea typeface="黑体" panose="02010609060101010101" pitchFamily="49" charset="-122"/>
              </a:rPr>
              <a:t>B1)Sandy does not know the meanings of some words in the story. Help her match the words on the left with the meanings on the right. Write the correct letters in the blanks.</a:t>
            </a:r>
          </a:p>
        </p:txBody>
      </p:sp>
      <p:sp>
        <p:nvSpPr>
          <p:cNvPr id="12291" name="矩形 2"/>
          <p:cNvSpPr>
            <a:spLocks noChangeArrowheads="1"/>
          </p:cNvSpPr>
          <p:nvPr/>
        </p:nvSpPr>
        <p:spPr bwMode="auto">
          <a:xfrm>
            <a:off x="914400" y="2073275"/>
            <a:ext cx="36576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200" b="1" dirty="0">
                <a:latin typeface="Times New Roman" panose="02020603050405020304" pitchFamily="18" charset="0"/>
                <a:ea typeface="黑体" panose="02010609060101010101" pitchFamily="49" charset="-122"/>
              </a:rPr>
              <a:t>1</a:t>
            </a:r>
            <a:r>
              <a:rPr lang="en-US" altLang="zh-CN" sz="2200" dirty="0">
                <a:latin typeface="Times New Roman" panose="02020603050405020304" pitchFamily="18" charset="0"/>
                <a:ea typeface="黑体" panose="02010609060101010101" pitchFamily="49" charset="-122"/>
              </a:rPr>
              <a:t> shake(</a:t>
            </a:r>
            <a:r>
              <a:rPr lang="en-US" altLang="zh-CN" sz="2200" dirty="0" err="1">
                <a:latin typeface="Times New Roman" panose="02020603050405020304" pitchFamily="18" charset="0"/>
                <a:ea typeface="黑体" panose="02010609060101010101" pitchFamily="49" charset="-122"/>
              </a:rPr>
              <a:t>lind</a:t>
            </a:r>
            <a:r>
              <a:rPr lang="en-US" altLang="zh-CN" sz="2200" dirty="0">
                <a:latin typeface="Times New Roman" panose="02020603050405020304" pitchFamily="18" charset="0"/>
                <a:ea typeface="黑体" panose="02010609060101010101" pitchFamily="49" charset="-122"/>
              </a:rPr>
              <a:t> 5)            ______</a:t>
            </a:r>
          </a:p>
          <a:p>
            <a:pPr>
              <a:lnSpc>
                <a:spcPct val="130000"/>
              </a:lnSpc>
            </a:pPr>
            <a:r>
              <a:rPr lang="en-US" altLang="zh-CN" sz="2200" b="1" dirty="0">
                <a:latin typeface="Times New Roman" panose="02020603050405020304" pitchFamily="18" charset="0"/>
                <a:ea typeface="黑体" panose="02010609060101010101" pitchFamily="49" charset="-122"/>
              </a:rPr>
              <a:t>2</a:t>
            </a:r>
            <a:r>
              <a:rPr lang="en-US" altLang="zh-CN" sz="2200" dirty="0">
                <a:latin typeface="Times New Roman" panose="02020603050405020304" pitchFamily="18" charset="0"/>
                <a:ea typeface="黑体" panose="02010609060101010101" pitchFamily="49" charset="-122"/>
              </a:rPr>
              <a:t> scream (line 5)         ______</a:t>
            </a:r>
          </a:p>
          <a:p>
            <a:pPr>
              <a:lnSpc>
                <a:spcPct val="130000"/>
              </a:lnSpc>
            </a:pPr>
            <a:r>
              <a:rPr lang="en-US" altLang="zh-CN" sz="2200" b="1" dirty="0">
                <a:latin typeface="Times New Roman" panose="02020603050405020304" pitchFamily="18" charset="0"/>
                <a:ea typeface="黑体" panose="02010609060101010101" pitchFamily="49" charset="-122"/>
              </a:rPr>
              <a:t>3</a:t>
            </a:r>
            <a:r>
              <a:rPr lang="en-US" altLang="zh-CN" sz="2200" dirty="0">
                <a:latin typeface="Times New Roman" panose="02020603050405020304" pitchFamily="18" charset="0"/>
                <a:ea typeface="黑体" panose="02010609060101010101" pitchFamily="49" charset="-122"/>
              </a:rPr>
              <a:t> come down (line 8)  ______</a:t>
            </a:r>
          </a:p>
          <a:p>
            <a:pPr>
              <a:lnSpc>
                <a:spcPct val="130000"/>
              </a:lnSpc>
            </a:pPr>
            <a:r>
              <a:rPr lang="en-US" altLang="zh-CN" sz="2200" b="1" dirty="0">
                <a:latin typeface="Times New Roman" panose="02020603050405020304" pitchFamily="18" charset="0"/>
                <a:ea typeface="黑体" panose="02010609060101010101" pitchFamily="49" charset="-122"/>
              </a:rPr>
              <a:t>4</a:t>
            </a:r>
            <a:r>
              <a:rPr lang="en-US" altLang="zh-CN" sz="2200" dirty="0">
                <a:latin typeface="Times New Roman" panose="02020603050405020304" pitchFamily="18" charset="0"/>
                <a:ea typeface="黑体" panose="02010609060101010101" pitchFamily="49" charset="-122"/>
              </a:rPr>
              <a:t> silent (line 9)            ______</a:t>
            </a:r>
          </a:p>
          <a:p>
            <a:pPr>
              <a:lnSpc>
                <a:spcPct val="130000"/>
              </a:lnSpc>
            </a:pPr>
            <a:r>
              <a:rPr lang="en-US" altLang="zh-CN" sz="2200" b="1" dirty="0">
                <a:latin typeface="Times New Roman" panose="02020603050405020304" pitchFamily="18" charset="0"/>
                <a:ea typeface="黑体" panose="02010609060101010101" pitchFamily="49" charset="-122"/>
              </a:rPr>
              <a:t>5</a:t>
            </a:r>
            <a:r>
              <a:rPr lang="en-US" altLang="zh-CN" sz="2200" dirty="0">
                <a:latin typeface="Times New Roman" panose="02020603050405020304" pitchFamily="18" charset="0"/>
                <a:ea typeface="黑体" panose="02010609060101010101" pitchFamily="49" charset="-122"/>
              </a:rPr>
              <a:t> at last (line 20)         ______</a:t>
            </a:r>
          </a:p>
          <a:p>
            <a:pPr>
              <a:lnSpc>
                <a:spcPct val="130000"/>
              </a:lnSpc>
            </a:pPr>
            <a:r>
              <a:rPr lang="en-US" altLang="zh-CN" sz="2200" b="1" dirty="0">
                <a:latin typeface="Times New Roman" panose="02020603050405020304" pitchFamily="18" charset="0"/>
                <a:ea typeface="黑体" panose="02010609060101010101" pitchFamily="49" charset="-122"/>
              </a:rPr>
              <a:t>6</a:t>
            </a:r>
            <a:r>
              <a:rPr lang="en-US" altLang="zh-CN" sz="2200" dirty="0">
                <a:latin typeface="Times New Roman" panose="02020603050405020304" pitchFamily="18" charset="0"/>
                <a:ea typeface="黑体" panose="02010609060101010101" pitchFamily="49" charset="-122"/>
              </a:rPr>
              <a:t> safe (line 20)            ______</a:t>
            </a:r>
          </a:p>
        </p:txBody>
      </p:sp>
      <p:sp>
        <p:nvSpPr>
          <p:cNvPr id="12292" name="矩形 3"/>
          <p:cNvSpPr>
            <a:spLocks noChangeArrowheads="1"/>
          </p:cNvSpPr>
          <p:nvPr/>
        </p:nvSpPr>
        <p:spPr bwMode="auto">
          <a:xfrm>
            <a:off x="504825" y="573088"/>
            <a:ext cx="38385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200" b="1" dirty="0">
                <a:solidFill>
                  <a:srgbClr val="FF0000"/>
                </a:solidFill>
                <a:latin typeface="Times New Roman" panose="02020603050405020304" pitchFamily="18" charset="0"/>
                <a:ea typeface="黑体" panose="02010609060101010101" pitchFamily="49" charset="-122"/>
              </a:rPr>
              <a:t>B  Timmy and the earthquake</a:t>
            </a:r>
          </a:p>
        </p:txBody>
      </p:sp>
      <p:sp>
        <p:nvSpPr>
          <p:cNvPr id="11270" name="矩形 2"/>
          <p:cNvSpPr>
            <a:spLocks noChangeArrowheads="1"/>
          </p:cNvSpPr>
          <p:nvPr/>
        </p:nvSpPr>
        <p:spPr bwMode="auto">
          <a:xfrm>
            <a:off x="4648200" y="2125663"/>
            <a:ext cx="3962400"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finally</a:t>
            </a:r>
          </a:p>
          <a:p>
            <a:pPr>
              <a:lnSpc>
                <a:spcPct val="110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fall to the ground</a:t>
            </a:r>
          </a:p>
          <a:p>
            <a:pPr>
              <a:lnSpc>
                <a:spcPct val="110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give a loud high cry</a:t>
            </a:r>
          </a:p>
          <a:p>
            <a:pPr>
              <a:lnSpc>
                <a:spcPct val="110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not in danger</a:t>
            </a:r>
          </a:p>
          <a:p>
            <a:pPr marL="177800" indent="-177800">
              <a:lnSpc>
                <a:spcPct val="110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move quickly from side to side, up and down, etc.</a:t>
            </a:r>
          </a:p>
          <a:p>
            <a:pPr>
              <a:lnSpc>
                <a:spcPct val="110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quiet</a:t>
            </a:r>
          </a:p>
        </p:txBody>
      </p:sp>
      <p:sp>
        <p:nvSpPr>
          <p:cNvPr id="10" name="矩形 9"/>
          <p:cNvSpPr>
            <a:spLocks noChangeArrowheads="1"/>
          </p:cNvSpPr>
          <p:nvPr/>
        </p:nvSpPr>
        <p:spPr bwMode="auto">
          <a:xfrm>
            <a:off x="3738563" y="2166938"/>
            <a:ext cx="3095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e</a:t>
            </a:r>
            <a:endParaRPr lang="zh-CN" altLang="en-US"/>
          </a:p>
        </p:txBody>
      </p:sp>
      <p:sp>
        <p:nvSpPr>
          <p:cNvPr id="11" name="矩形 10"/>
          <p:cNvSpPr>
            <a:spLocks noChangeArrowheads="1"/>
          </p:cNvSpPr>
          <p:nvPr/>
        </p:nvSpPr>
        <p:spPr bwMode="auto">
          <a:xfrm>
            <a:off x="3738563" y="2595563"/>
            <a:ext cx="3095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c</a:t>
            </a:r>
            <a:endParaRPr lang="zh-CN" altLang="en-US"/>
          </a:p>
        </p:txBody>
      </p:sp>
      <p:sp>
        <p:nvSpPr>
          <p:cNvPr id="13" name="矩形 12"/>
          <p:cNvSpPr>
            <a:spLocks noChangeArrowheads="1"/>
          </p:cNvSpPr>
          <p:nvPr/>
        </p:nvSpPr>
        <p:spPr bwMode="auto">
          <a:xfrm>
            <a:off x="3743325" y="3027363"/>
            <a:ext cx="3413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b</a:t>
            </a:r>
            <a:endParaRPr lang="zh-CN" altLang="en-US"/>
          </a:p>
        </p:txBody>
      </p:sp>
      <p:sp>
        <p:nvSpPr>
          <p:cNvPr id="14" name="矩形 13"/>
          <p:cNvSpPr>
            <a:spLocks noChangeArrowheads="1"/>
          </p:cNvSpPr>
          <p:nvPr/>
        </p:nvSpPr>
        <p:spPr bwMode="auto">
          <a:xfrm>
            <a:off x="3784600" y="3452813"/>
            <a:ext cx="279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
        <p:nvSpPr>
          <p:cNvPr id="15" name="矩形 14"/>
          <p:cNvSpPr>
            <a:spLocks noChangeArrowheads="1"/>
          </p:cNvSpPr>
          <p:nvPr/>
        </p:nvSpPr>
        <p:spPr bwMode="auto">
          <a:xfrm>
            <a:off x="3757613" y="3895725"/>
            <a:ext cx="327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a</a:t>
            </a:r>
            <a:endParaRPr lang="zh-CN" altLang="en-US"/>
          </a:p>
        </p:txBody>
      </p:sp>
      <p:sp>
        <p:nvSpPr>
          <p:cNvPr id="16" name="矩形 15"/>
          <p:cNvSpPr>
            <a:spLocks noChangeArrowheads="1"/>
          </p:cNvSpPr>
          <p:nvPr/>
        </p:nvSpPr>
        <p:spPr bwMode="auto">
          <a:xfrm>
            <a:off x="3744913" y="4325938"/>
            <a:ext cx="3413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d</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矩形 4"/>
          <p:cNvSpPr>
            <a:spLocks noChangeArrowheads="1"/>
          </p:cNvSpPr>
          <p:nvPr/>
        </p:nvSpPr>
        <p:spPr bwMode="auto">
          <a:xfrm>
            <a:off x="330200" y="655638"/>
            <a:ext cx="84328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lnSpc>
                <a:spcPct val="120000"/>
              </a:lnSpc>
            </a:pPr>
            <a:r>
              <a:rPr lang="en-US" altLang="zh-CN" sz="2200" b="1" dirty="0">
                <a:solidFill>
                  <a:srgbClr val="000000"/>
                </a:solidFill>
                <a:latin typeface="Times New Roman" panose="02020603050405020304" pitchFamily="18" charset="0"/>
                <a:ea typeface="黑体" panose="02010609060101010101" pitchFamily="49" charset="-122"/>
              </a:rPr>
              <a:t> B2)Timmy put some pictures he drew on his web page. Help Sandy write the correct caption in the blank under each picture. </a:t>
            </a:r>
            <a:endParaRPr lang="zh-CN" altLang="en-US" b="1" dirty="0">
              <a:cs typeface="Times New Roman" panose="02020603050405020304" pitchFamily="18" charset="0"/>
            </a:endParaRPr>
          </a:p>
        </p:txBody>
      </p:sp>
      <p:pic>
        <p:nvPicPr>
          <p:cNvPr id="13315" name="Picture 14"/>
          <p:cNvPicPr>
            <a:picLocks noChangeAspect="1" noChangeArrowheads="1"/>
          </p:cNvPicPr>
          <p:nvPr/>
        </p:nvPicPr>
        <p:blipFill>
          <a:blip r:embed="rId3" cstate="email"/>
          <a:srcRect/>
          <a:stretch>
            <a:fillRect/>
          </a:stretch>
        </p:blipFill>
        <p:spPr bwMode="auto">
          <a:xfrm>
            <a:off x="1665288" y="3028950"/>
            <a:ext cx="1382712"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15"/>
          <p:cNvPicPr>
            <a:picLocks noChangeAspect="1" noChangeArrowheads="1"/>
          </p:cNvPicPr>
          <p:nvPr/>
        </p:nvPicPr>
        <p:blipFill>
          <a:blip r:embed="rId4" cstate="email"/>
          <a:srcRect/>
          <a:stretch>
            <a:fillRect/>
          </a:stretch>
        </p:blipFill>
        <p:spPr bwMode="auto">
          <a:xfrm>
            <a:off x="5791200" y="2960688"/>
            <a:ext cx="1371600"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矩形 12"/>
          <p:cNvSpPr>
            <a:spLocks noChangeArrowheads="1"/>
          </p:cNvSpPr>
          <p:nvPr/>
        </p:nvSpPr>
        <p:spPr bwMode="auto">
          <a:xfrm>
            <a:off x="930275" y="1581150"/>
            <a:ext cx="7453313" cy="124936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14000"/>
              </a:lnSpc>
            </a:pPr>
            <a:r>
              <a:rPr lang="en-US" altLang="zh-CN" sz="2200" dirty="0">
                <a:latin typeface="Times New Roman" panose="02020603050405020304" pitchFamily="18" charset="0"/>
                <a:ea typeface="黑体" panose="02010609060101010101" pitchFamily="49" charset="-122"/>
              </a:rPr>
              <a:t>I saw the bright daylight.     The walls came down.</a:t>
            </a:r>
          </a:p>
          <a:p>
            <a:pPr>
              <a:lnSpc>
                <a:spcPct val="114000"/>
              </a:lnSpc>
            </a:pPr>
            <a:r>
              <a:rPr lang="en-US" altLang="zh-CN" sz="2200" dirty="0">
                <a:latin typeface="Times New Roman" panose="02020603050405020304" pitchFamily="18" charset="0"/>
                <a:ea typeface="黑体" panose="02010609060101010101" pitchFamily="49" charset="-122"/>
              </a:rPr>
              <a:t>I screamed for help.             Some people ran out of the building.</a:t>
            </a:r>
          </a:p>
          <a:p>
            <a:pPr>
              <a:lnSpc>
                <a:spcPct val="114000"/>
              </a:lnSpc>
            </a:pPr>
            <a:r>
              <a:rPr lang="en-US" altLang="zh-CN" sz="2200" dirty="0">
                <a:latin typeface="Times New Roman" panose="02020603050405020304" pitchFamily="18" charset="0"/>
                <a:ea typeface="黑体" panose="02010609060101010101" pitchFamily="49" charset="-122"/>
              </a:rPr>
              <a:t>I was trapped.                      The earth started to shake. </a:t>
            </a:r>
          </a:p>
        </p:txBody>
      </p:sp>
      <p:sp>
        <p:nvSpPr>
          <p:cNvPr id="13318" name="矩形 16"/>
          <p:cNvSpPr>
            <a:spLocks noChangeArrowheads="1"/>
          </p:cNvSpPr>
          <p:nvPr/>
        </p:nvSpPr>
        <p:spPr bwMode="auto">
          <a:xfrm>
            <a:off x="1066800" y="4183063"/>
            <a:ext cx="3200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b="1">
                <a:solidFill>
                  <a:srgbClr val="000000"/>
                </a:solidFill>
                <a:latin typeface="Times New Roman" panose="02020603050405020304" pitchFamily="18" charset="0"/>
                <a:ea typeface="黑体" panose="02010609060101010101" pitchFamily="49" charset="-122"/>
              </a:rPr>
              <a:t> ____________________</a:t>
            </a:r>
            <a:endParaRPr lang="zh-CN" altLang="en-US"/>
          </a:p>
        </p:txBody>
      </p:sp>
      <p:sp>
        <p:nvSpPr>
          <p:cNvPr id="13319" name="矩形 17"/>
          <p:cNvSpPr>
            <a:spLocks noChangeArrowheads="1"/>
          </p:cNvSpPr>
          <p:nvPr/>
        </p:nvSpPr>
        <p:spPr bwMode="auto">
          <a:xfrm>
            <a:off x="5048250" y="4175125"/>
            <a:ext cx="3200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b="1">
                <a:solidFill>
                  <a:srgbClr val="000000"/>
                </a:solidFill>
                <a:latin typeface="Times New Roman" panose="02020603050405020304" pitchFamily="18" charset="0"/>
                <a:ea typeface="黑体" panose="02010609060101010101" pitchFamily="49" charset="-122"/>
              </a:rPr>
              <a:t> ____________________</a:t>
            </a:r>
            <a:endParaRPr lang="zh-CN" altLang="en-US"/>
          </a:p>
        </p:txBody>
      </p:sp>
      <p:sp>
        <p:nvSpPr>
          <p:cNvPr id="4" name="矩形 3"/>
          <p:cNvSpPr>
            <a:spLocks noChangeArrowheads="1"/>
          </p:cNvSpPr>
          <p:nvPr/>
        </p:nvSpPr>
        <p:spPr bwMode="auto">
          <a:xfrm>
            <a:off x="1219200" y="4171950"/>
            <a:ext cx="25876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I screamed for help.</a:t>
            </a:r>
            <a:endParaRPr lang="zh-CN" altLang="en-US"/>
          </a:p>
        </p:txBody>
      </p:sp>
      <p:sp>
        <p:nvSpPr>
          <p:cNvPr id="20" name="矩形 19"/>
          <p:cNvSpPr>
            <a:spLocks noChangeArrowheads="1"/>
          </p:cNvSpPr>
          <p:nvPr/>
        </p:nvSpPr>
        <p:spPr bwMode="auto">
          <a:xfrm>
            <a:off x="5181600" y="3867150"/>
            <a:ext cx="32813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b="1">
                <a:solidFill>
                  <a:srgbClr val="FF0000"/>
                </a:solidFill>
                <a:latin typeface="Times New Roman" panose="02020603050405020304" pitchFamily="18" charset="0"/>
              </a:rPr>
              <a:t>Some people ran out of the building.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5"/>
          <p:cNvSpPr>
            <a:spLocks noChangeArrowheads="1"/>
          </p:cNvSpPr>
          <p:nvPr/>
        </p:nvSpPr>
        <p:spPr bwMode="auto">
          <a:xfrm>
            <a:off x="1066800" y="2827338"/>
            <a:ext cx="3200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b="1">
                <a:solidFill>
                  <a:srgbClr val="000000"/>
                </a:solidFill>
                <a:latin typeface="Times New Roman" panose="02020603050405020304" pitchFamily="18" charset="0"/>
                <a:ea typeface="黑体" panose="02010609060101010101" pitchFamily="49" charset="-122"/>
              </a:rPr>
              <a:t> ____________________</a:t>
            </a:r>
            <a:endParaRPr lang="zh-CN" altLang="en-US"/>
          </a:p>
        </p:txBody>
      </p:sp>
      <p:pic>
        <p:nvPicPr>
          <p:cNvPr id="14338"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矩形 12"/>
          <p:cNvSpPr>
            <a:spLocks noChangeArrowheads="1"/>
          </p:cNvSpPr>
          <p:nvPr/>
        </p:nvSpPr>
        <p:spPr bwMode="auto">
          <a:xfrm>
            <a:off x="930275" y="712788"/>
            <a:ext cx="7453313" cy="124936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14000"/>
              </a:lnSpc>
            </a:pPr>
            <a:r>
              <a:rPr lang="en-US" altLang="zh-CN" sz="2200">
                <a:latin typeface="Times New Roman" panose="02020603050405020304" pitchFamily="18" charset="0"/>
                <a:ea typeface="黑体" panose="02010609060101010101" pitchFamily="49" charset="-122"/>
              </a:rPr>
              <a:t>I saw the bright daylight.     The walls came down.</a:t>
            </a:r>
          </a:p>
          <a:p>
            <a:pPr>
              <a:lnSpc>
                <a:spcPct val="114000"/>
              </a:lnSpc>
            </a:pPr>
            <a:r>
              <a:rPr lang="en-US" altLang="zh-CN" sz="2200">
                <a:latin typeface="Times New Roman" panose="02020603050405020304" pitchFamily="18" charset="0"/>
                <a:ea typeface="黑体" panose="02010609060101010101" pitchFamily="49" charset="-122"/>
              </a:rPr>
              <a:t>I screamed for help.             Some people ran out of the building.</a:t>
            </a:r>
          </a:p>
          <a:p>
            <a:pPr>
              <a:lnSpc>
                <a:spcPct val="114000"/>
              </a:lnSpc>
            </a:pPr>
            <a:r>
              <a:rPr lang="en-US" altLang="zh-CN" sz="2200">
                <a:latin typeface="Times New Roman" panose="02020603050405020304" pitchFamily="18" charset="0"/>
                <a:ea typeface="黑体" panose="02010609060101010101" pitchFamily="49" charset="-122"/>
              </a:rPr>
              <a:t>I was trapped.                      The earth started to shake. </a:t>
            </a:r>
          </a:p>
        </p:txBody>
      </p:sp>
      <p:pic>
        <p:nvPicPr>
          <p:cNvPr id="14340" name="Picture 14"/>
          <p:cNvPicPr>
            <a:picLocks noChangeAspect="1" noChangeArrowheads="1"/>
          </p:cNvPicPr>
          <p:nvPr/>
        </p:nvPicPr>
        <p:blipFill>
          <a:blip r:embed="rId3" cstate="email"/>
          <a:srcRect/>
          <a:stretch>
            <a:fillRect/>
          </a:stretch>
        </p:blipFill>
        <p:spPr bwMode="auto">
          <a:xfrm>
            <a:off x="1882775" y="2027238"/>
            <a:ext cx="1074738"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5"/>
          <p:cNvPicPr>
            <a:picLocks noChangeAspect="1" noChangeArrowheads="1"/>
          </p:cNvPicPr>
          <p:nvPr/>
        </p:nvPicPr>
        <p:blipFill>
          <a:blip r:embed="rId4" cstate="email"/>
          <a:srcRect/>
          <a:stretch>
            <a:fillRect/>
          </a:stretch>
        </p:blipFill>
        <p:spPr bwMode="auto">
          <a:xfrm>
            <a:off x="5748338" y="2038350"/>
            <a:ext cx="12319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6"/>
          <p:cNvPicPr>
            <a:picLocks noChangeAspect="1" noChangeArrowheads="1"/>
          </p:cNvPicPr>
          <p:nvPr/>
        </p:nvPicPr>
        <p:blipFill>
          <a:blip r:embed="rId5" cstate="email"/>
          <a:srcRect/>
          <a:stretch>
            <a:fillRect/>
          </a:stretch>
        </p:blipFill>
        <p:spPr bwMode="auto">
          <a:xfrm>
            <a:off x="1830388" y="3333750"/>
            <a:ext cx="1141412"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17"/>
          <p:cNvPicPr>
            <a:picLocks noChangeAspect="1" noChangeArrowheads="1"/>
          </p:cNvPicPr>
          <p:nvPr/>
        </p:nvPicPr>
        <p:blipFill>
          <a:blip r:embed="rId6" cstate="email"/>
          <a:srcRect/>
          <a:stretch>
            <a:fillRect/>
          </a:stretch>
        </p:blipFill>
        <p:spPr bwMode="auto">
          <a:xfrm>
            <a:off x="5872163" y="3429000"/>
            <a:ext cx="11779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矩形 20"/>
          <p:cNvSpPr>
            <a:spLocks noChangeArrowheads="1"/>
          </p:cNvSpPr>
          <p:nvPr/>
        </p:nvSpPr>
        <p:spPr bwMode="auto">
          <a:xfrm>
            <a:off x="4953000" y="2854325"/>
            <a:ext cx="3200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b="1">
                <a:solidFill>
                  <a:srgbClr val="000000"/>
                </a:solidFill>
                <a:latin typeface="Times New Roman" panose="02020603050405020304" pitchFamily="18" charset="0"/>
                <a:ea typeface="黑体" panose="02010609060101010101" pitchFamily="49" charset="-122"/>
              </a:rPr>
              <a:t> ____________________</a:t>
            </a:r>
            <a:endParaRPr lang="zh-CN" altLang="en-US"/>
          </a:p>
        </p:txBody>
      </p:sp>
      <p:sp>
        <p:nvSpPr>
          <p:cNvPr id="14345" name="矩形 21"/>
          <p:cNvSpPr>
            <a:spLocks noChangeArrowheads="1"/>
          </p:cNvSpPr>
          <p:nvPr/>
        </p:nvSpPr>
        <p:spPr bwMode="auto">
          <a:xfrm>
            <a:off x="1135063" y="4222750"/>
            <a:ext cx="3200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b="1">
                <a:solidFill>
                  <a:srgbClr val="000000"/>
                </a:solidFill>
                <a:latin typeface="Times New Roman" panose="02020603050405020304" pitchFamily="18" charset="0"/>
                <a:ea typeface="黑体" panose="02010609060101010101" pitchFamily="49" charset="-122"/>
              </a:rPr>
              <a:t> ____________________</a:t>
            </a:r>
            <a:endParaRPr lang="zh-CN" altLang="en-US"/>
          </a:p>
        </p:txBody>
      </p:sp>
      <p:sp>
        <p:nvSpPr>
          <p:cNvPr id="14346" name="矩形 22"/>
          <p:cNvSpPr>
            <a:spLocks noChangeArrowheads="1"/>
          </p:cNvSpPr>
          <p:nvPr/>
        </p:nvSpPr>
        <p:spPr bwMode="auto">
          <a:xfrm>
            <a:off x="5021263" y="4251325"/>
            <a:ext cx="3200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b="1">
                <a:solidFill>
                  <a:srgbClr val="000000"/>
                </a:solidFill>
                <a:latin typeface="Times New Roman" panose="02020603050405020304" pitchFamily="18" charset="0"/>
                <a:ea typeface="黑体" panose="02010609060101010101" pitchFamily="49" charset="-122"/>
              </a:rPr>
              <a:t> ____________________</a:t>
            </a:r>
            <a:endParaRPr lang="zh-CN" altLang="en-US"/>
          </a:p>
        </p:txBody>
      </p:sp>
      <p:sp>
        <p:nvSpPr>
          <p:cNvPr id="5" name="矩形 4"/>
          <p:cNvSpPr>
            <a:spLocks noChangeArrowheads="1"/>
          </p:cNvSpPr>
          <p:nvPr/>
        </p:nvSpPr>
        <p:spPr bwMode="auto">
          <a:xfrm>
            <a:off x="1136650" y="2803525"/>
            <a:ext cx="32178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I saw the bright daylight.</a:t>
            </a:r>
            <a:endParaRPr lang="zh-CN" altLang="en-US"/>
          </a:p>
        </p:txBody>
      </p:sp>
      <p:sp>
        <p:nvSpPr>
          <p:cNvPr id="14348" name="矩形 25"/>
          <p:cNvSpPr>
            <a:spLocks noChangeArrowheads="1"/>
          </p:cNvSpPr>
          <p:nvPr/>
        </p:nvSpPr>
        <p:spPr bwMode="auto">
          <a:xfrm>
            <a:off x="5021263" y="2854325"/>
            <a:ext cx="3200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b="1">
                <a:solidFill>
                  <a:srgbClr val="000000"/>
                </a:solidFill>
                <a:latin typeface="Times New Roman" panose="02020603050405020304" pitchFamily="18" charset="0"/>
                <a:ea typeface="黑体" panose="02010609060101010101" pitchFamily="49" charset="-122"/>
              </a:rPr>
              <a:t> ____________________</a:t>
            </a:r>
            <a:endParaRPr lang="zh-CN" altLang="en-US"/>
          </a:p>
        </p:txBody>
      </p:sp>
      <p:sp>
        <p:nvSpPr>
          <p:cNvPr id="28" name="矩形 27"/>
          <p:cNvSpPr>
            <a:spLocks noChangeArrowheads="1"/>
          </p:cNvSpPr>
          <p:nvPr/>
        </p:nvSpPr>
        <p:spPr bwMode="auto">
          <a:xfrm>
            <a:off x="4953000" y="2838450"/>
            <a:ext cx="34210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The earth started to shake.</a:t>
            </a:r>
            <a:endParaRPr lang="zh-CN" altLang="en-US"/>
          </a:p>
        </p:txBody>
      </p:sp>
      <p:sp>
        <p:nvSpPr>
          <p:cNvPr id="29" name="矩形 28"/>
          <p:cNvSpPr>
            <a:spLocks noChangeArrowheads="1"/>
          </p:cNvSpPr>
          <p:nvPr/>
        </p:nvSpPr>
        <p:spPr bwMode="auto">
          <a:xfrm>
            <a:off x="1512888" y="4176713"/>
            <a:ext cx="19161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I was trapped.</a:t>
            </a:r>
            <a:endParaRPr lang="zh-CN" altLang="en-US"/>
          </a:p>
        </p:txBody>
      </p:sp>
      <p:sp>
        <p:nvSpPr>
          <p:cNvPr id="30" name="矩形 29"/>
          <p:cNvSpPr>
            <a:spLocks noChangeArrowheads="1"/>
          </p:cNvSpPr>
          <p:nvPr/>
        </p:nvSpPr>
        <p:spPr bwMode="auto">
          <a:xfrm>
            <a:off x="5180013" y="4243388"/>
            <a:ext cx="28321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The walls came down.</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矩形 1"/>
          <p:cNvSpPr>
            <a:spLocks noChangeArrowheads="1"/>
          </p:cNvSpPr>
          <p:nvPr/>
        </p:nvSpPr>
        <p:spPr bwMode="auto">
          <a:xfrm>
            <a:off x="377825" y="666750"/>
            <a:ext cx="79279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gn="just">
              <a:lnSpc>
                <a:spcPct val="110000"/>
              </a:lnSpc>
            </a:pPr>
            <a:r>
              <a:rPr lang="en-US" altLang="zh-CN" sz="2200" b="1">
                <a:solidFill>
                  <a:srgbClr val="000000"/>
                </a:solidFill>
                <a:latin typeface="Times New Roman" panose="02020603050405020304" pitchFamily="18" charset="0"/>
                <a:ea typeface="黑体" panose="02010609060101010101" pitchFamily="49" charset="-122"/>
              </a:rPr>
              <a:t>B3)Sandy is telling her classmates about Timmy's story. Check whether she remembers everything correctly. Write a T if a sentence is true or an F if it is false.</a:t>
            </a:r>
          </a:p>
        </p:txBody>
      </p:sp>
      <p:sp>
        <p:nvSpPr>
          <p:cNvPr id="15363" name="矩形 2"/>
          <p:cNvSpPr>
            <a:spLocks noChangeArrowheads="1"/>
          </p:cNvSpPr>
          <p:nvPr/>
        </p:nvSpPr>
        <p:spPr bwMode="auto">
          <a:xfrm>
            <a:off x="609600" y="1762125"/>
            <a:ext cx="8305800"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pPr>
            <a:r>
              <a:rPr lang="en-US" altLang="zh-CN" sz="2100" b="1">
                <a:latin typeface="Times New Roman" panose="02020603050405020304" pitchFamily="18" charset="0"/>
              </a:rPr>
              <a:t>1</a:t>
            </a:r>
            <a:r>
              <a:rPr lang="en-US" altLang="zh-CN" sz="2100">
                <a:latin typeface="Times New Roman" panose="02020603050405020304" pitchFamily="18" charset="0"/>
              </a:rPr>
              <a:t> Timmy was asleep when the earthquake started.                            ______</a:t>
            </a:r>
          </a:p>
          <a:p>
            <a:pPr>
              <a:lnSpc>
                <a:spcPct val="140000"/>
              </a:lnSpc>
            </a:pPr>
            <a:r>
              <a:rPr lang="en-US" altLang="zh-CN" sz="2100" b="1">
                <a:latin typeface="Times New Roman" panose="02020603050405020304" pitchFamily="18" charset="0"/>
              </a:rPr>
              <a:t>2</a:t>
            </a:r>
            <a:r>
              <a:rPr lang="en-US" altLang="zh-CN" sz="2100">
                <a:latin typeface="Times New Roman" panose="02020603050405020304" pitchFamily="18" charset="0"/>
              </a:rPr>
              <a:t>  At first, Timmy heard a loud noise like thunder.                            ______</a:t>
            </a:r>
          </a:p>
          <a:p>
            <a:pPr>
              <a:lnSpc>
                <a:spcPct val="140000"/>
              </a:lnSpc>
            </a:pPr>
            <a:r>
              <a:rPr lang="en-US" altLang="zh-CN" sz="2100" b="1">
                <a:latin typeface="Times New Roman" panose="02020603050405020304" pitchFamily="18" charset="0"/>
              </a:rPr>
              <a:t>3</a:t>
            </a:r>
            <a:r>
              <a:rPr lang="en-US" altLang="zh-CN" sz="2100">
                <a:latin typeface="Times New Roman" panose="02020603050405020304" pitchFamily="18" charset="0"/>
              </a:rPr>
              <a:t> People ran in the same direction in the street.                                 ______</a:t>
            </a:r>
          </a:p>
          <a:p>
            <a:pPr>
              <a:lnSpc>
                <a:spcPct val="140000"/>
              </a:lnSpc>
            </a:pPr>
            <a:r>
              <a:rPr lang="en-US" altLang="zh-CN" sz="2100" b="1">
                <a:latin typeface="Times New Roman" panose="02020603050405020304" pitchFamily="18" charset="0"/>
              </a:rPr>
              <a:t>4</a:t>
            </a:r>
            <a:r>
              <a:rPr lang="en-US" altLang="zh-CN" sz="2100">
                <a:latin typeface="Times New Roman" panose="02020603050405020304" pitchFamily="18" charset="0"/>
              </a:rPr>
              <a:t> Timmy was trapped in a dark place after the earthquake stopped. ______</a:t>
            </a:r>
          </a:p>
          <a:p>
            <a:pPr>
              <a:lnSpc>
                <a:spcPct val="140000"/>
              </a:lnSpc>
            </a:pPr>
            <a:r>
              <a:rPr lang="en-US" altLang="zh-CN" sz="2100" b="1">
                <a:latin typeface="Times New Roman" panose="02020603050405020304" pitchFamily="18" charset="0"/>
              </a:rPr>
              <a:t>5</a:t>
            </a:r>
            <a:r>
              <a:rPr lang="en-US" altLang="zh-CN" sz="2100">
                <a:latin typeface="Times New Roman" panose="02020603050405020304" pitchFamily="18" charset="0"/>
              </a:rPr>
              <a:t> There was not enough space for Timmy to pull himself through.  ______</a:t>
            </a:r>
          </a:p>
          <a:p>
            <a:pPr>
              <a:lnSpc>
                <a:spcPct val="140000"/>
              </a:lnSpc>
            </a:pPr>
            <a:r>
              <a:rPr lang="en-US" altLang="zh-CN" sz="2100" b="1">
                <a:latin typeface="Times New Roman" panose="02020603050405020304" pitchFamily="18" charset="0"/>
              </a:rPr>
              <a:t>6 </a:t>
            </a:r>
            <a:r>
              <a:rPr lang="en-US" altLang="zh-CN" sz="2100">
                <a:latin typeface="Times New Roman" panose="02020603050405020304" pitchFamily="18" charset="0"/>
              </a:rPr>
              <a:t> People found Timmy soon after he was trapped.                           ______</a:t>
            </a:r>
            <a:endParaRPr lang="en-US" altLang="zh-CN" sz="2100">
              <a:latin typeface="Times New Roman" panose="02020603050405020304" pitchFamily="18" charset="0"/>
              <a:cs typeface="Times New Roman" panose="02020603050405020304" pitchFamily="18" charset="0"/>
            </a:endParaRPr>
          </a:p>
        </p:txBody>
      </p:sp>
      <p:sp>
        <p:nvSpPr>
          <p:cNvPr id="2" name="矩形 1"/>
          <p:cNvSpPr>
            <a:spLocks noChangeArrowheads="1"/>
          </p:cNvSpPr>
          <p:nvPr/>
        </p:nvSpPr>
        <p:spPr bwMode="auto">
          <a:xfrm>
            <a:off x="8096250" y="1841500"/>
            <a:ext cx="3714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a:t>
            </a:r>
            <a:endParaRPr lang="zh-CN" altLang="en-US"/>
          </a:p>
        </p:txBody>
      </p:sp>
      <p:sp>
        <p:nvSpPr>
          <p:cNvPr id="3" name="矩形 2"/>
          <p:cNvSpPr>
            <a:spLocks noChangeArrowheads="1"/>
          </p:cNvSpPr>
          <p:nvPr/>
        </p:nvSpPr>
        <p:spPr bwMode="auto">
          <a:xfrm>
            <a:off x="8097838" y="2284413"/>
            <a:ext cx="3587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
        <p:nvSpPr>
          <p:cNvPr id="17" name="矩形 16"/>
          <p:cNvSpPr>
            <a:spLocks noChangeArrowheads="1"/>
          </p:cNvSpPr>
          <p:nvPr/>
        </p:nvSpPr>
        <p:spPr bwMode="auto">
          <a:xfrm>
            <a:off x="8102600" y="2722563"/>
            <a:ext cx="3587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
        <p:nvSpPr>
          <p:cNvPr id="18" name="矩形 17"/>
          <p:cNvSpPr>
            <a:spLocks noChangeArrowheads="1"/>
          </p:cNvSpPr>
          <p:nvPr/>
        </p:nvSpPr>
        <p:spPr bwMode="auto">
          <a:xfrm>
            <a:off x="8120063" y="3170238"/>
            <a:ext cx="3714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a:t>
            </a:r>
            <a:endParaRPr lang="zh-CN" altLang="en-US"/>
          </a:p>
        </p:txBody>
      </p:sp>
      <p:sp>
        <p:nvSpPr>
          <p:cNvPr id="19" name="矩形 18"/>
          <p:cNvSpPr>
            <a:spLocks noChangeArrowheads="1"/>
          </p:cNvSpPr>
          <p:nvPr/>
        </p:nvSpPr>
        <p:spPr bwMode="auto">
          <a:xfrm>
            <a:off x="8121650" y="3613150"/>
            <a:ext cx="3587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
        <p:nvSpPr>
          <p:cNvPr id="20" name="矩形 19"/>
          <p:cNvSpPr>
            <a:spLocks noChangeArrowheads="1"/>
          </p:cNvSpPr>
          <p:nvPr/>
        </p:nvSpPr>
        <p:spPr bwMode="auto">
          <a:xfrm>
            <a:off x="8126413" y="4051300"/>
            <a:ext cx="3587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矩形 1"/>
          <p:cNvSpPr>
            <a:spLocks noChangeArrowheads="1"/>
          </p:cNvSpPr>
          <p:nvPr/>
        </p:nvSpPr>
        <p:spPr bwMode="auto">
          <a:xfrm>
            <a:off x="457200" y="666750"/>
            <a:ext cx="823277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20000"/>
              </a:lnSpc>
            </a:pPr>
            <a:r>
              <a:rPr lang="en-US" altLang="zh-CN" sz="2200" b="1">
                <a:solidFill>
                  <a:srgbClr val="000000"/>
                </a:solidFill>
                <a:latin typeface="Times New Roman" panose="02020603050405020304" pitchFamily="18" charset="0"/>
                <a:ea typeface="黑体" panose="02010609060101010101" pitchFamily="49" charset="-122"/>
              </a:rPr>
              <a:t>B4)Sandy is writing about what happened to Timmy in her diary. Help her complete her diary entry with the words in the box.</a:t>
            </a:r>
          </a:p>
        </p:txBody>
      </p:sp>
      <p:sp>
        <p:nvSpPr>
          <p:cNvPr id="16387" name="矩形 2"/>
          <p:cNvSpPr>
            <a:spLocks noChangeArrowheads="1"/>
          </p:cNvSpPr>
          <p:nvPr/>
        </p:nvSpPr>
        <p:spPr bwMode="auto">
          <a:xfrm>
            <a:off x="838200" y="2332038"/>
            <a:ext cx="746760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535305" algn="just">
              <a:lnSpc>
                <a:spcPct val="140000"/>
              </a:lnSpc>
            </a:pPr>
            <a:r>
              <a:rPr lang="en-US" altLang="zh-CN" sz="2200">
                <a:latin typeface="Times New Roman" panose="02020603050405020304" pitchFamily="18" charset="0"/>
              </a:rPr>
              <a:t>When the earthquake hit Taiwan in 1999</a:t>
            </a:r>
            <a:r>
              <a:rPr lang="zh-CN" altLang="en-US" sz="2200">
                <a:latin typeface="Times New Roman" panose="02020603050405020304" pitchFamily="18" charset="0"/>
              </a:rPr>
              <a:t>，</a:t>
            </a:r>
            <a:r>
              <a:rPr lang="en-US" altLang="zh-CN" sz="2200">
                <a:latin typeface="Times New Roman" panose="02020603050405020304" pitchFamily="18" charset="0"/>
              </a:rPr>
              <a:t>Timmy was (1) ________. He heard a loud noise like (2) ________. Then the noise became louder, like bombs under the ground. People screamed in (3) ________.Then pieces of glass and (4) ________ fell down.</a:t>
            </a:r>
            <a:endParaRPr lang="en-US" altLang="zh-CN" sz="2200">
              <a:latin typeface="Times New Roman" panose="02020603050405020304" pitchFamily="18" charset="0"/>
              <a:cs typeface="Times New Roman" panose="02020603050405020304" pitchFamily="18" charset="0"/>
            </a:endParaRPr>
          </a:p>
        </p:txBody>
      </p:sp>
      <p:sp>
        <p:nvSpPr>
          <p:cNvPr id="16388" name="矩形 12"/>
          <p:cNvSpPr>
            <a:spLocks noChangeArrowheads="1"/>
          </p:cNvSpPr>
          <p:nvPr/>
        </p:nvSpPr>
        <p:spPr bwMode="auto">
          <a:xfrm>
            <a:off x="1085850" y="1536700"/>
            <a:ext cx="6842125" cy="80645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10000"/>
              </a:lnSpc>
            </a:pPr>
            <a:r>
              <a:rPr lang="en-US" altLang="zh-CN" sz="2200">
                <a:latin typeface="Times New Roman" panose="02020603050405020304" pitchFamily="18" charset="0"/>
                <a:ea typeface="黑体" panose="02010609060101010101" pitchFamily="49" charset="-122"/>
              </a:rPr>
              <a:t> beating</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bricks</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calm</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fear</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mind</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nervous</a:t>
            </a:r>
            <a:r>
              <a:rPr lang="zh-CN" altLang="en-US" sz="2200">
                <a:latin typeface="Times New Roman" panose="02020603050405020304" pitchFamily="18" charset="0"/>
                <a:ea typeface="黑体" panose="02010609060101010101" pitchFamily="49" charset="-122"/>
              </a:rPr>
              <a:t>　</a:t>
            </a:r>
            <a:endParaRPr lang="en-US" altLang="zh-CN" sz="2200">
              <a:latin typeface="Times New Roman" panose="02020603050405020304" pitchFamily="18" charset="0"/>
              <a:ea typeface="黑体" panose="02010609060101010101" pitchFamily="49" charset="-122"/>
            </a:endParaRPr>
          </a:p>
          <a:p>
            <a:pPr>
              <a:lnSpc>
                <a:spcPct val="110000"/>
              </a:lnSpc>
            </a:pPr>
            <a:r>
              <a:rPr lang="en-US" altLang="zh-CN" sz="2200">
                <a:latin typeface="Times New Roman" panose="02020603050405020304" pitchFamily="18" charset="0"/>
                <a:ea typeface="黑体" panose="02010609060101010101" pitchFamily="49" charset="-122"/>
              </a:rPr>
              <a:t> pulled</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safe</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saved</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sleeping</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thunder</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trapped</a:t>
            </a:r>
          </a:p>
        </p:txBody>
      </p:sp>
      <p:sp>
        <p:nvSpPr>
          <p:cNvPr id="2" name="矩形 1"/>
          <p:cNvSpPr>
            <a:spLocks noChangeArrowheads="1"/>
          </p:cNvSpPr>
          <p:nvPr/>
        </p:nvSpPr>
        <p:spPr bwMode="auto">
          <a:xfrm>
            <a:off x="901700" y="2876550"/>
            <a:ext cx="11557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sleeping</a:t>
            </a:r>
            <a:endParaRPr lang="zh-CN" altLang="en-US"/>
          </a:p>
        </p:txBody>
      </p:sp>
      <p:sp>
        <p:nvSpPr>
          <p:cNvPr id="4" name="矩形 3"/>
          <p:cNvSpPr>
            <a:spLocks noChangeArrowheads="1"/>
          </p:cNvSpPr>
          <p:nvPr/>
        </p:nvSpPr>
        <p:spPr bwMode="auto">
          <a:xfrm>
            <a:off x="5870575" y="2889250"/>
            <a:ext cx="11588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thunder</a:t>
            </a:r>
            <a:endParaRPr lang="zh-CN" altLang="en-US"/>
          </a:p>
        </p:txBody>
      </p:sp>
      <p:sp>
        <p:nvSpPr>
          <p:cNvPr id="5" name="矩形 4"/>
          <p:cNvSpPr>
            <a:spLocks noChangeArrowheads="1"/>
          </p:cNvSpPr>
          <p:nvPr/>
        </p:nvSpPr>
        <p:spPr bwMode="auto">
          <a:xfrm>
            <a:off x="3276600" y="3832225"/>
            <a:ext cx="6699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fear</a:t>
            </a:r>
            <a:endParaRPr lang="zh-CN" altLang="en-US"/>
          </a:p>
        </p:txBody>
      </p:sp>
      <p:sp>
        <p:nvSpPr>
          <p:cNvPr id="6" name="矩形 5"/>
          <p:cNvSpPr>
            <a:spLocks noChangeArrowheads="1"/>
          </p:cNvSpPr>
          <p:nvPr/>
        </p:nvSpPr>
        <p:spPr bwMode="auto">
          <a:xfrm>
            <a:off x="1011238" y="4298950"/>
            <a:ext cx="9366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bricks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矩形 2"/>
          <p:cNvSpPr>
            <a:spLocks noChangeArrowheads="1"/>
          </p:cNvSpPr>
          <p:nvPr/>
        </p:nvSpPr>
        <p:spPr bwMode="auto">
          <a:xfrm>
            <a:off x="685800" y="1657350"/>
            <a:ext cx="7924800" cy="31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535305" algn="just">
              <a:lnSpc>
                <a:spcPct val="130000"/>
              </a:lnSpc>
            </a:pPr>
            <a:r>
              <a:rPr lang="zh-CN" altLang="en-US" sz="2200">
                <a:latin typeface="Times New Roman" panose="02020603050405020304" pitchFamily="18" charset="0"/>
              </a:rPr>
              <a:t>　</a:t>
            </a:r>
            <a:r>
              <a:rPr lang="en-US" altLang="zh-CN" sz="2200">
                <a:latin typeface="Times New Roman" panose="02020603050405020304" pitchFamily="18" charset="0"/>
              </a:rPr>
              <a:t>When the noise and shaking stopped, Timmy was (5)_______ and could not get out. He felt (6) ________ and his heart was (7) ________ fast. A moment of fear went through his (8) ________. Then he tried to (9) ________ down and (10) ________ himself slowly through the dark. Finally, people came and heard his cry for help. They moved away the bricks and (11) ________him. Timmy was (12) ________ at last.</a:t>
            </a:r>
            <a:endParaRPr lang="en-US" altLang="zh-CN" sz="2200">
              <a:latin typeface="Times New Roman" panose="02020603050405020304" pitchFamily="18" charset="0"/>
              <a:cs typeface="Times New Roman" panose="02020603050405020304" pitchFamily="18" charset="0"/>
            </a:endParaRPr>
          </a:p>
        </p:txBody>
      </p:sp>
      <p:sp>
        <p:nvSpPr>
          <p:cNvPr id="17411" name="矩形 12"/>
          <p:cNvSpPr>
            <a:spLocks noChangeArrowheads="1"/>
          </p:cNvSpPr>
          <p:nvPr/>
        </p:nvSpPr>
        <p:spPr bwMode="auto">
          <a:xfrm>
            <a:off x="1162050" y="819150"/>
            <a:ext cx="6842125" cy="80645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10000"/>
              </a:lnSpc>
            </a:pPr>
            <a:r>
              <a:rPr lang="en-US" altLang="zh-CN" sz="2200">
                <a:latin typeface="Times New Roman" panose="02020603050405020304" pitchFamily="18" charset="0"/>
                <a:ea typeface="黑体" panose="02010609060101010101" pitchFamily="49" charset="-122"/>
              </a:rPr>
              <a:t> beating</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bricks</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calm</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fear</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mind</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nervous</a:t>
            </a:r>
            <a:r>
              <a:rPr lang="zh-CN" altLang="en-US" sz="2200">
                <a:latin typeface="Times New Roman" panose="02020603050405020304" pitchFamily="18" charset="0"/>
                <a:ea typeface="黑体" panose="02010609060101010101" pitchFamily="49" charset="-122"/>
              </a:rPr>
              <a:t>　</a:t>
            </a:r>
            <a:endParaRPr lang="en-US" altLang="zh-CN" sz="2200">
              <a:latin typeface="Times New Roman" panose="02020603050405020304" pitchFamily="18" charset="0"/>
              <a:ea typeface="黑体" panose="02010609060101010101" pitchFamily="49" charset="-122"/>
            </a:endParaRPr>
          </a:p>
          <a:p>
            <a:pPr>
              <a:lnSpc>
                <a:spcPct val="110000"/>
              </a:lnSpc>
            </a:pPr>
            <a:r>
              <a:rPr lang="en-US" altLang="zh-CN" sz="2200">
                <a:latin typeface="Times New Roman" panose="02020603050405020304" pitchFamily="18" charset="0"/>
                <a:ea typeface="黑体" panose="02010609060101010101" pitchFamily="49" charset="-122"/>
              </a:rPr>
              <a:t> pulled</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safe</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saved</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sleeping</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thunder</a:t>
            </a:r>
            <a:r>
              <a:rPr lang="zh-CN" altLang="en-US" sz="2200">
                <a:latin typeface="Times New Roman" panose="02020603050405020304" pitchFamily="18" charset="0"/>
                <a:ea typeface="黑体" panose="02010609060101010101" pitchFamily="49" charset="-122"/>
              </a:rPr>
              <a:t>　</a:t>
            </a:r>
            <a:r>
              <a:rPr lang="en-US" altLang="zh-CN" sz="2200">
                <a:latin typeface="Times New Roman" panose="02020603050405020304" pitchFamily="18" charset="0"/>
                <a:ea typeface="黑体" panose="02010609060101010101" pitchFamily="49" charset="-122"/>
              </a:rPr>
              <a:t>trapped</a:t>
            </a:r>
          </a:p>
        </p:txBody>
      </p:sp>
      <p:sp>
        <p:nvSpPr>
          <p:cNvPr id="2" name="矩形 1"/>
          <p:cNvSpPr>
            <a:spLocks noChangeArrowheads="1"/>
          </p:cNvSpPr>
          <p:nvPr/>
        </p:nvSpPr>
        <p:spPr bwMode="auto">
          <a:xfrm>
            <a:off x="7478713" y="1706563"/>
            <a:ext cx="11414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trapped</a:t>
            </a:r>
            <a:endParaRPr lang="zh-CN" altLang="en-US"/>
          </a:p>
        </p:txBody>
      </p:sp>
      <p:sp>
        <p:nvSpPr>
          <p:cNvPr id="7" name="矩形 6"/>
          <p:cNvSpPr>
            <a:spLocks noChangeArrowheads="1"/>
          </p:cNvSpPr>
          <p:nvPr/>
        </p:nvSpPr>
        <p:spPr bwMode="auto">
          <a:xfrm>
            <a:off x="4827588" y="2152650"/>
            <a:ext cx="11398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nervous</a:t>
            </a:r>
            <a:endParaRPr lang="zh-CN" altLang="en-US"/>
          </a:p>
        </p:txBody>
      </p:sp>
      <p:sp>
        <p:nvSpPr>
          <p:cNvPr id="9" name="矩形 8"/>
          <p:cNvSpPr>
            <a:spLocks noChangeArrowheads="1"/>
          </p:cNvSpPr>
          <p:nvPr/>
        </p:nvSpPr>
        <p:spPr bwMode="auto">
          <a:xfrm>
            <a:off x="838200" y="2600325"/>
            <a:ext cx="10795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beating</a:t>
            </a:r>
            <a:endParaRPr lang="zh-CN" altLang="en-US"/>
          </a:p>
        </p:txBody>
      </p:sp>
      <p:sp>
        <p:nvSpPr>
          <p:cNvPr id="12" name="矩形 11"/>
          <p:cNvSpPr>
            <a:spLocks noChangeArrowheads="1"/>
          </p:cNvSpPr>
          <p:nvPr/>
        </p:nvSpPr>
        <p:spPr bwMode="auto">
          <a:xfrm>
            <a:off x="7461250" y="2589213"/>
            <a:ext cx="814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mind</a:t>
            </a:r>
            <a:endParaRPr lang="zh-CN" altLang="en-US"/>
          </a:p>
        </p:txBody>
      </p:sp>
      <p:sp>
        <p:nvSpPr>
          <p:cNvPr id="13" name="矩形 12"/>
          <p:cNvSpPr>
            <a:spLocks noChangeArrowheads="1"/>
          </p:cNvSpPr>
          <p:nvPr/>
        </p:nvSpPr>
        <p:spPr bwMode="auto">
          <a:xfrm>
            <a:off x="3394075" y="3030538"/>
            <a:ext cx="765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calm</a:t>
            </a:r>
            <a:endParaRPr lang="zh-CN" altLang="en-US"/>
          </a:p>
        </p:txBody>
      </p:sp>
      <p:sp>
        <p:nvSpPr>
          <p:cNvPr id="14" name="矩形 13"/>
          <p:cNvSpPr>
            <a:spLocks noChangeArrowheads="1"/>
          </p:cNvSpPr>
          <p:nvPr/>
        </p:nvSpPr>
        <p:spPr bwMode="auto">
          <a:xfrm>
            <a:off x="6499225" y="3030538"/>
            <a:ext cx="9382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pulled</a:t>
            </a:r>
            <a:endParaRPr lang="zh-CN" altLang="en-US"/>
          </a:p>
        </p:txBody>
      </p:sp>
      <p:sp>
        <p:nvSpPr>
          <p:cNvPr id="15" name="矩形 14"/>
          <p:cNvSpPr>
            <a:spLocks noChangeArrowheads="1"/>
          </p:cNvSpPr>
          <p:nvPr/>
        </p:nvSpPr>
        <p:spPr bwMode="auto">
          <a:xfrm>
            <a:off x="5991225" y="3908425"/>
            <a:ext cx="8572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saved</a:t>
            </a:r>
            <a:endParaRPr lang="zh-CN" altLang="en-US"/>
          </a:p>
        </p:txBody>
      </p:sp>
      <p:sp>
        <p:nvSpPr>
          <p:cNvPr id="16" name="矩形 15"/>
          <p:cNvSpPr>
            <a:spLocks noChangeArrowheads="1"/>
          </p:cNvSpPr>
          <p:nvPr/>
        </p:nvSpPr>
        <p:spPr bwMode="auto">
          <a:xfrm>
            <a:off x="2022475" y="4333875"/>
            <a:ext cx="6540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safe</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2"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844550"/>
            <a:ext cx="7385050" cy="53181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8434" name="TextBox 39"/>
          <p:cNvSpPr txBox="1">
            <a:spLocks noChangeArrowheads="1"/>
          </p:cNvSpPr>
          <p:nvPr/>
        </p:nvSpPr>
        <p:spPr bwMode="auto">
          <a:xfrm>
            <a:off x="2638425" y="8191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come down   </a:t>
            </a:r>
            <a:r>
              <a:rPr lang="zh-CN" altLang="en-US" sz="2400" b="1" dirty="0">
                <a:latin typeface="Times New Roman" panose="02020603050405020304" pitchFamily="18" charset="0"/>
                <a:ea typeface="黑体" panose="02010609060101010101" pitchFamily="49" charset="-122"/>
              </a:rPr>
              <a:t>崩塌，坍塌</a:t>
            </a:r>
          </a:p>
        </p:txBody>
      </p:sp>
      <p:sp>
        <p:nvSpPr>
          <p:cNvPr id="18435" name="AutoShape 2"/>
          <p:cNvSpPr>
            <a:spLocks noChangeArrowheads="1"/>
          </p:cNvSpPr>
          <p:nvPr/>
        </p:nvSpPr>
        <p:spPr bwMode="auto">
          <a:xfrm flipH="1">
            <a:off x="850900" y="93027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8436" name="文本框 24"/>
          <p:cNvSpPr txBox="1">
            <a:spLocks noChangeArrowheads="1"/>
          </p:cNvSpPr>
          <p:nvPr/>
        </p:nvSpPr>
        <p:spPr bwMode="auto">
          <a:xfrm>
            <a:off x="952500" y="8683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922338"/>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11" name="矩形 9"/>
          <p:cNvSpPr>
            <a:spLocks noChangeArrowheads="1"/>
          </p:cNvSpPr>
          <p:nvPr/>
        </p:nvSpPr>
        <p:spPr bwMode="auto">
          <a:xfrm>
            <a:off x="1066800" y="1428750"/>
            <a:ext cx="6862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 come down</a:t>
            </a:r>
            <a:r>
              <a:rPr lang="zh-CN" altLang="en-US" sz="2400" b="1" dirty="0">
                <a:latin typeface="Times New Roman" panose="02020603050405020304" pitchFamily="18" charset="0"/>
                <a:ea typeface="黑体" panose="02010609060101010101" pitchFamily="49" charset="-122"/>
              </a:rPr>
              <a:t> 是不及物动词短语，其后不能跟名词。</a:t>
            </a:r>
          </a:p>
        </p:txBody>
      </p:sp>
      <p:sp>
        <p:nvSpPr>
          <p:cNvPr id="2" name="矩形 1"/>
          <p:cNvSpPr>
            <a:spLocks noChangeArrowheads="1"/>
          </p:cNvSpPr>
          <p:nvPr/>
        </p:nvSpPr>
        <p:spPr bwMode="auto">
          <a:xfrm>
            <a:off x="1166813" y="1974850"/>
            <a:ext cx="6707187"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2550" indent="-82550">
              <a:lnSpc>
                <a:spcPct val="150000"/>
              </a:lnSpc>
            </a:pPr>
            <a:r>
              <a:rPr lang="en-US" altLang="zh-CN" sz="2400" b="1" dirty="0" err="1">
                <a:solidFill>
                  <a:srgbClr val="000000"/>
                </a:solidFill>
                <a:latin typeface="Times New Roman" panose="02020603050405020304" pitchFamily="18" charset="0"/>
                <a:ea typeface="黑体" panose="02010609060101010101" pitchFamily="49" charset="-122"/>
              </a:rPr>
              <a:t>eg</a:t>
            </a:r>
            <a:r>
              <a:rPr lang="en-US" altLang="zh-CN" sz="2400" b="1" dirty="0">
                <a:solidFill>
                  <a:srgbClr val="000000"/>
                </a:solidFill>
                <a:latin typeface="Times New Roman" panose="02020603050405020304" pitchFamily="18" charset="0"/>
                <a:ea typeface="黑体" panose="02010609060101010101" pitchFamily="49" charset="-122"/>
              </a:rPr>
              <a:t>: The building came down last night.</a:t>
            </a:r>
          </a:p>
          <a:p>
            <a:pPr marL="82550" indent="-82550">
              <a:lnSpc>
                <a:spcPct val="150000"/>
              </a:lnSpc>
            </a:pPr>
            <a:r>
              <a:rPr lang="zh-CN" altLang="en-US" sz="2400" b="1" dirty="0">
                <a:solidFill>
                  <a:srgbClr val="000000"/>
                </a:solidFill>
                <a:latin typeface="Times New Roman" panose="02020603050405020304" pitchFamily="18" charset="0"/>
                <a:ea typeface="黑体" panose="02010609060101010101" pitchFamily="49" charset="-122"/>
              </a:rPr>
              <a:t>       那栋楼昨晚倒塌了。</a:t>
            </a:r>
          </a:p>
        </p:txBody>
      </p:sp>
      <p:sp>
        <p:nvSpPr>
          <p:cNvPr id="18440" name="TextBox 39"/>
          <p:cNvSpPr txBox="1">
            <a:spLocks noChangeArrowheads="1"/>
          </p:cNvSpPr>
          <p:nvPr/>
        </p:nvSpPr>
        <p:spPr bwMode="auto">
          <a:xfrm>
            <a:off x="1152525" y="3190875"/>
            <a:ext cx="1295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a:t>
            </a:r>
          </a:p>
        </p:txBody>
      </p:sp>
      <p:sp>
        <p:nvSpPr>
          <p:cNvPr id="12" name="矩形 11"/>
          <p:cNvSpPr>
            <a:spLocks noChangeArrowheads="1"/>
          </p:cNvSpPr>
          <p:nvPr/>
        </p:nvSpPr>
        <p:spPr bwMode="auto">
          <a:xfrm>
            <a:off x="1905000" y="3105150"/>
            <a:ext cx="6707188"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2550" indent="-82550">
              <a:lnSpc>
                <a:spcPct val="150000"/>
              </a:lnSpc>
            </a:pPr>
            <a:r>
              <a:rPr lang="en-US" altLang="zh-CN" sz="2400" b="1" dirty="0">
                <a:solidFill>
                  <a:srgbClr val="000000"/>
                </a:solidFill>
                <a:latin typeface="Times New Roman" panose="02020603050405020304" pitchFamily="18" charset="0"/>
                <a:ea typeface="黑体" panose="02010609060101010101" pitchFamily="49" charset="-122"/>
              </a:rPr>
              <a:t>come down</a:t>
            </a:r>
            <a:r>
              <a:rPr lang="zh-CN" altLang="en-US" sz="2400" b="1" dirty="0">
                <a:solidFill>
                  <a:srgbClr val="000000"/>
                </a:solidFill>
                <a:latin typeface="Times New Roman" panose="02020603050405020304" pitchFamily="18" charset="0"/>
                <a:ea typeface="黑体" panose="02010609060101010101" pitchFamily="49" charset="-122"/>
              </a:rPr>
              <a:t>还可作“落下”讲。</a:t>
            </a:r>
          </a:p>
          <a:p>
            <a:pPr marL="82550" indent="-82550">
              <a:lnSpc>
                <a:spcPct val="150000"/>
              </a:lnSpc>
            </a:pPr>
            <a:r>
              <a:rPr lang="en-US" altLang="zh-CN" sz="2400" b="1" dirty="0" err="1">
                <a:solidFill>
                  <a:srgbClr val="000000"/>
                </a:solidFill>
                <a:latin typeface="Times New Roman" panose="02020603050405020304" pitchFamily="18" charset="0"/>
                <a:ea typeface="黑体" panose="02010609060101010101" pitchFamily="49" charset="-122"/>
              </a:rPr>
              <a:t>eg</a:t>
            </a:r>
            <a:r>
              <a:rPr lang="en-US" altLang="zh-CN" sz="2400" b="1" dirty="0">
                <a:solidFill>
                  <a:srgbClr val="000000"/>
                </a:solidFill>
                <a:latin typeface="Times New Roman" panose="02020603050405020304" pitchFamily="18" charset="0"/>
                <a:ea typeface="黑体" panose="02010609060101010101" pitchFamily="49" charset="-122"/>
              </a:rPr>
              <a:t>: The snow comes down from the sky.</a:t>
            </a:r>
          </a:p>
          <a:p>
            <a:pPr marL="82550" indent="-82550">
              <a:lnSpc>
                <a:spcPct val="150000"/>
              </a:lnSpc>
            </a:pPr>
            <a:r>
              <a:rPr lang="zh-CN" altLang="en-US" sz="2400" b="1" dirty="0">
                <a:solidFill>
                  <a:srgbClr val="000000"/>
                </a:solidFill>
                <a:latin typeface="Times New Roman" panose="02020603050405020304" pitchFamily="18" charset="0"/>
                <a:ea typeface="黑体" panose="02010609060101010101" pitchFamily="49" charset="-122"/>
              </a:rPr>
              <a:t>       雪从天空中落下来。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12" grpId="0"/>
    </p:bldLst>
  </p:timing>
</p:sld>
</file>

<file path=ppt/theme/theme1.xml><?xml version="1.0" encoding="utf-8"?>
<a:theme xmlns:a="http://schemas.openxmlformats.org/drawingml/2006/main" name="WWW.2PPT.COM&#10;">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1134</Words>
  <Application>Microsoft Office PowerPoint</Application>
  <PresentationFormat>全屏显示(16:9)</PresentationFormat>
  <Paragraphs>165</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Adobe 黑体 Std R</vt: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2018-04-27T09:43:00Z</dcterms:created>
  <dcterms:modified xsi:type="dcterms:W3CDTF">2023-01-16T18:23:42Z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1AC6621DD92C4957A3E3F3B36E0C8E9D</vt:lpwstr>
  </property>
  <property fmtid="{A09F084E-AD41-489F-8076-AA5BE3082BCA}" pid="100">
    <vt:ui4>5</vt:ui4>
  </property>
  <property fmtid="{64440492-4C8B-11D1-8B70-080036B11A03}" pid="11">
    <vt:lpwstr>www.2ppt.com-爱PPT提供资源下载</vt:lpwstr>
  </property>
</Properties>
</file>