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3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4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5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6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7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7" r:id="rId20"/>
  </p:sldIdLst>
  <p:sldSz cx="12192000" cy="6858000"/>
  <p:notesSz cx="6858000" cy="9144000"/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16">
          <p15:clr>
            <a:srgbClr val="A4A3A4"/>
          </p15:clr>
        </p15:guide>
        <p15:guide id="2" pos="7256">
          <p15:clr>
            <a:srgbClr val="A4A3A4"/>
          </p15:clr>
        </p15:guide>
        <p15:guide id="3" orient="horz" pos="600">
          <p15:clr>
            <a:srgbClr val="A4A3A4"/>
          </p15:clr>
        </p15:guide>
        <p15:guide id="4" orient="horz" pos="664">
          <p15:clr>
            <a:srgbClr val="A4A3A4"/>
          </p15:clr>
        </p15:guide>
        <p15:guide id="5" orient="horz" pos="3928">
          <p15:clr>
            <a:srgbClr val="A4A3A4"/>
          </p15:clr>
        </p15:guide>
        <p15:guide id="6" orient="horz" pos="386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C8E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86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82" y="114"/>
      </p:cViewPr>
      <p:guideLst>
        <p:guide pos="416"/>
        <p:guide pos="7256"/>
        <p:guide orient="horz" pos="600"/>
        <p:guide orient="horz" pos="664"/>
        <p:guide orient="horz" pos="3928"/>
        <p:guide orient="horz" pos="38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E3ACD943-6C4C-485E-A1DE-10844C653D4D}" type="datetimeFigureOut">
              <a:rPr lang="zh-CN" altLang="en-US" smtClean="0"/>
              <a:t>2023-01-17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47AE6268-3315-45EF-B116-0B9B428CD9F0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F6A50B8-BCCB-434B-A01C-D7BFD9BEF78D}" type="slidenum">
              <a:rPr kumimoji="0" lang="en-US" altLang="zh-CN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2</a:t>
            </a:fld>
            <a:endParaRPr kumimoji="0" lang="en-US" altLang="zh-CN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360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153603" name="备注占位符 2"/>
          <p:cNvSpPr>
            <a:spLocks noGrp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zh-CN" altLang="zh-CN"/>
          </a:p>
        </p:txBody>
      </p:sp>
      <p:sp>
        <p:nvSpPr>
          <p:cNvPr id="153604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83F6298-C49E-4F2C-8115-B4E9F070464D}" type="slidenum">
              <a:rPr kumimoji="0" lang="en-US" altLang="zh-CN" sz="1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2</a:t>
            </a:fld>
            <a:endParaRPr kumimoji="0" lang="en-US" altLang="zh-CN" sz="1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DCC9E1E-C544-4AB9-BA37-E252C3A2FDC0}" type="slidenum">
              <a:rPr kumimoji="0" lang="en-US" altLang="zh-CN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3</a:t>
            </a:fld>
            <a:endParaRPr kumimoji="0" lang="en-US" altLang="zh-CN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5650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155651" name="备注占位符 2"/>
          <p:cNvSpPr>
            <a:spLocks noGrp="1" noChangeArrowheads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/>
          </a:p>
        </p:txBody>
      </p:sp>
      <p:sp>
        <p:nvSpPr>
          <p:cNvPr id="155652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54EA174-D3D3-4D75-9BE3-BEE4B551A604}" type="slidenum">
              <a:rPr kumimoji="0" lang="en-US" altLang="zh-CN" sz="1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3</a:t>
            </a:fld>
            <a:endParaRPr kumimoji="0" lang="en-US" altLang="zh-CN" sz="1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0EB434F-6712-42D4-B570-71D2A6564F23}" type="slidenum">
              <a:rPr kumimoji="0" lang="en-US" altLang="zh-CN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10</a:t>
            </a:fld>
            <a:endParaRPr kumimoji="0" lang="en-US" altLang="zh-CN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384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163843" name="备注占位符 2"/>
          <p:cNvSpPr>
            <a:spLocks noGrp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zh-CN" altLang="zh-CN"/>
          </a:p>
        </p:txBody>
      </p:sp>
      <p:sp>
        <p:nvSpPr>
          <p:cNvPr id="163844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6FF2BBC-BD07-4C72-9119-6EC10E6DFAF6}" type="slidenum">
              <a:rPr kumimoji="0" lang="en-US" altLang="zh-CN" sz="1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10</a:t>
            </a:fld>
            <a:endParaRPr kumimoji="0" lang="en-US" altLang="zh-CN" sz="1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6A48A06-DB89-42C4-8A15-B29FECE6336C}" type="slidenum">
              <a:rPr kumimoji="0" lang="en-US" altLang="zh-CN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11</a:t>
            </a:fld>
            <a:endParaRPr kumimoji="0" lang="en-US" altLang="zh-CN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589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165891" name="备注占位符 2"/>
          <p:cNvSpPr>
            <a:spLocks noGrp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zh-CN" altLang="zh-CN"/>
          </a:p>
        </p:txBody>
      </p:sp>
      <p:sp>
        <p:nvSpPr>
          <p:cNvPr id="165892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3CCB13A-232B-4668-BC63-05F68B6D70D8}" type="slidenum">
              <a:rPr kumimoji="0" lang="en-US" altLang="zh-CN" sz="1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11</a:t>
            </a:fld>
            <a:endParaRPr kumimoji="0" lang="en-US" altLang="zh-CN" sz="1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8791C51-EDE7-49E9-AF35-77B0FA5EE972}" type="slidenum">
              <a:rPr kumimoji="0" lang="en-US" altLang="zh-CN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12</a:t>
            </a:fld>
            <a:endParaRPr kumimoji="0" lang="en-US" altLang="zh-CN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793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167939" name="备注占位符 2"/>
          <p:cNvSpPr>
            <a:spLocks noGrp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zh-CN" altLang="zh-CN"/>
          </a:p>
        </p:txBody>
      </p:sp>
      <p:sp>
        <p:nvSpPr>
          <p:cNvPr id="167940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E6A53C-4022-44D1-AB75-61EE13C228F6}" type="slidenum">
              <a:rPr kumimoji="0" lang="en-US" altLang="zh-CN" sz="1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12</a:t>
            </a:fld>
            <a:endParaRPr kumimoji="0" lang="en-US" altLang="zh-CN" sz="1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A9A4EB4-3F3E-4020-A28E-038408EE4FC7}" type="slidenum">
              <a:rPr kumimoji="0" lang="en-US" altLang="zh-CN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13</a:t>
            </a:fld>
            <a:endParaRPr kumimoji="0" lang="en-US" altLang="zh-CN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998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169987" name="备注占位符 2"/>
          <p:cNvSpPr>
            <a:spLocks noGrp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zh-CN" altLang="zh-CN"/>
          </a:p>
        </p:txBody>
      </p:sp>
      <p:sp>
        <p:nvSpPr>
          <p:cNvPr id="169988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21D0F88-6E46-47B9-B364-8E76BAB33F24}" type="slidenum">
              <a:rPr kumimoji="0" lang="en-US" altLang="zh-CN" sz="1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13</a:t>
            </a:fld>
            <a:endParaRPr kumimoji="0" lang="en-US" altLang="zh-CN" sz="1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A2CA6A8-C593-4946-9BB7-7781640E9E53}" type="slidenum">
              <a:rPr kumimoji="0" lang="en-US" altLang="zh-CN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16</a:t>
            </a:fld>
            <a:endParaRPr kumimoji="0" lang="en-US" altLang="zh-CN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74082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74083" name="备注占位符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  <p:sp>
        <p:nvSpPr>
          <p:cNvPr id="174084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873EB4D-DA27-4DD4-B5E9-0EEC6BAA8A5C}" type="slidenum">
              <a:rPr kumimoji="0" lang="en-US" altLang="zh-CN" sz="1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16</a:t>
            </a:fld>
            <a:endParaRPr kumimoji="0" lang="en-US" altLang="zh-CN" sz="1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9531546-76FA-4BE8-8F1F-E29C08829056}" type="slidenum">
              <a:rPr kumimoji="0" lang="en-US" altLang="zh-CN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17</a:t>
            </a:fld>
            <a:endParaRPr kumimoji="0" lang="en-US" altLang="zh-CN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76130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76131" name="备注占位符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  <p:sp>
        <p:nvSpPr>
          <p:cNvPr id="176132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6AB64B5-1827-47CE-AF5C-E2349C840955}" type="slidenum">
              <a:rPr kumimoji="0" lang="en-US" altLang="zh-CN" sz="1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17</a:t>
            </a:fld>
            <a:endParaRPr kumimoji="0" lang="en-US" altLang="zh-CN" sz="1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D8A8F62-42A7-405E-87C1-372CDA2DB832}" type="slidenum">
              <a:rPr kumimoji="0" lang="en-US" altLang="zh-CN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18</a:t>
            </a:fld>
            <a:endParaRPr kumimoji="0" lang="en-US" altLang="zh-CN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78178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78179" name="备注占位符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  <p:sp>
        <p:nvSpPr>
          <p:cNvPr id="178180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22F4BFB-A05F-424D-83AA-B350C69B2F2E}" type="slidenum">
              <a:rPr kumimoji="0" lang="en-US" altLang="zh-CN" sz="1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18</a:t>
            </a:fld>
            <a:endParaRPr kumimoji="0" lang="en-US" altLang="zh-CN" sz="1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箭头: V 形 2"/>
          <p:cNvSpPr/>
          <p:nvPr userDrawn="1"/>
        </p:nvSpPr>
        <p:spPr>
          <a:xfrm>
            <a:off x="571500" y="381000"/>
            <a:ext cx="457200" cy="457200"/>
          </a:xfrm>
          <a:prstGeom prst="chevron">
            <a:avLst/>
          </a:prstGeom>
          <a:solidFill>
            <a:srgbClr val="BC8E7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" name="箭头: V 形 3"/>
          <p:cNvSpPr/>
          <p:nvPr userDrawn="1"/>
        </p:nvSpPr>
        <p:spPr>
          <a:xfrm>
            <a:off x="927100" y="381000"/>
            <a:ext cx="457200" cy="457200"/>
          </a:xfrm>
          <a:prstGeom prst="chevron">
            <a:avLst/>
          </a:prstGeom>
          <a:solidFill>
            <a:srgbClr val="BC8E7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黑体" panose="02010609060101010101" charset="-122"/>
              </a:defRPr>
            </a:lvl1pPr>
          </a:lstStyle>
          <a:p>
            <a:fld id="{D997B5FA-0921-464F-AAE1-844C04324D7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黑体" panose="0201060906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黑体" panose="02010609060101010101" charset="-122"/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黑体" panose="02010609060101010101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黑体" panose="02010609060101010101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黑体" panose="02010609060101010101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黑体" panose="02010609060101010101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黑体" panose="02010609060101010101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黑体" panose="02010609060101010101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10.xml"/><Relationship Id="rId7" Type="http://schemas.openxmlformats.org/officeDocument/2006/relationships/image" Target="../media/image6.pn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3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7" Type="http://schemas.openxmlformats.org/officeDocument/2006/relationships/image" Target="../media/image8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3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7" Type="http://schemas.openxmlformats.org/officeDocument/2006/relationships/image" Target="../media/image9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image" Target="../media/image3.pn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image" Target="../media/image12.png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tags" Target="../tags/tag24.xml"/><Relationship Id="rId7" Type="http://schemas.openxmlformats.org/officeDocument/2006/relationships/image" Target="../media/image14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image" Target="../media/image13.png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7" Type="http://schemas.openxmlformats.org/officeDocument/2006/relationships/image" Target="../media/image16.png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image" Target="../media/image3.pn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7" Type="http://schemas.openxmlformats.org/officeDocument/2006/relationships/image" Target="../media/image4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3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图片 3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10" r="23696" b="10855"/>
          <a:stretch>
            <a:fillRect/>
          </a:stretch>
        </p:blipFill>
        <p:spPr>
          <a:xfrm>
            <a:off x="7834436" y="1"/>
            <a:ext cx="4357565" cy="6185795"/>
          </a:xfrm>
          <a:custGeom>
            <a:avLst/>
            <a:gdLst>
              <a:gd name="connsiteX0" fmla="*/ 483007 w 4357565"/>
              <a:gd name="connsiteY0" fmla="*/ 0 h 6185795"/>
              <a:gd name="connsiteX1" fmla="*/ 4357565 w 4357565"/>
              <a:gd name="connsiteY1" fmla="*/ 0 h 6185795"/>
              <a:gd name="connsiteX2" fmla="*/ 4357565 w 4357565"/>
              <a:gd name="connsiteY2" fmla="*/ 6185795 h 6185795"/>
              <a:gd name="connsiteX3" fmla="*/ 0 w 4357565"/>
              <a:gd name="connsiteY3" fmla="*/ 616817 h 6185795"/>
              <a:gd name="connsiteX4" fmla="*/ 483007 w 4357565"/>
              <a:gd name="connsiteY4" fmla="*/ 0 h 6185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57565" h="6185795">
                <a:moveTo>
                  <a:pt x="483007" y="0"/>
                </a:moveTo>
                <a:lnTo>
                  <a:pt x="4357565" y="0"/>
                </a:lnTo>
                <a:lnTo>
                  <a:pt x="4357565" y="6185795"/>
                </a:lnTo>
                <a:lnTo>
                  <a:pt x="0" y="616817"/>
                </a:lnTo>
                <a:lnTo>
                  <a:pt x="483007" y="0"/>
                </a:lnTo>
                <a:close/>
              </a:path>
            </a:pathLst>
          </a:cu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68" t="9760" r="52354" b="38054"/>
          <a:stretch>
            <a:fillRect/>
          </a:stretch>
        </p:blipFill>
        <p:spPr>
          <a:xfrm>
            <a:off x="6370319" y="677241"/>
            <a:ext cx="2833730" cy="3621179"/>
          </a:xfrm>
          <a:custGeom>
            <a:avLst/>
            <a:gdLst>
              <a:gd name="connsiteX0" fmla="*/ 1416865 w 2833730"/>
              <a:gd name="connsiteY0" fmla="*/ 0 h 3621179"/>
              <a:gd name="connsiteX1" fmla="*/ 2833730 w 2833730"/>
              <a:gd name="connsiteY1" fmla="*/ 1811009 h 3621179"/>
              <a:gd name="connsiteX2" fmla="*/ 1416865 w 2833730"/>
              <a:gd name="connsiteY2" fmla="*/ 3621179 h 3621179"/>
              <a:gd name="connsiteX3" fmla="*/ 0 w 2833730"/>
              <a:gd name="connsiteY3" fmla="*/ 1811009 h 3621179"/>
              <a:gd name="connsiteX4" fmla="*/ 1416865 w 2833730"/>
              <a:gd name="connsiteY4" fmla="*/ 0 h 3621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33730" h="3621179">
                <a:moveTo>
                  <a:pt x="1416865" y="0"/>
                </a:moveTo>
                <a:lnTo>
                  <a:pt x="2833730" y="1811009"/>
                </a:lnTo>
                <a:lnTo>
                  <a:pt x="1416865" y="3621179"/>
                </a:lnTo>
                <a:lnTo>
                  <a:pt x="0" y="1811009"/>
                </a:lnTo>
                <a:lnTo>
                  <a:pt x="1416865" y="0"/>
                </a:lnTo>
                <a:close/>
              </a:path>
            </a:pathLst>
          </a:cu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10" t="36730" r="38311" b="11085"/>
          <a:stretch>
            <a:fillRect/>
          </a:stretch>
        </p:blipFill>
        <p:spPr>
          <a:xfrm>
            <a:off x="7834435" y="2548672"/>
            <a:ext cx="2833730" cy="3621178"/>
          </a:xfrm>
          <a:custGeom>
            <a:avLst/>
            <a:gdLst>
              <a:gd name="connsiteX0" fmla="*/ 1416865 w 2833730"/>
              <a:gd name="connsiteY0" fmla="*/ 0 h 3621178"/>
              <a:gd name="connsiteX1" fmla="*/ 2833730 w 2833730"/>
              <a:gd name="connsiteY1" fmla="*/ 1810170 h 3621178"/>
              <a:gd name="connsiteX2" fmla="*/ 1416865 w 2833730"/>
              <a:gd name="connsiteY2" fmla="*/ 3621178 h 3621178"/>
              <a:gd name="connsiteX3" fmla="*/ 0 w 2833730"/>
              <a:gd name="connsiteY3" fmla="*/ 1810170 h 3621178"/>
              <a:gd name="connsiteX4" fmla="*/ 1416865 w 2833730"/>
              <a:gd name="connsiteY4" fmla="*/ 0 h 3621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33730" h="3621178">
                <a:moveTo>
                  <a:pt x="1416865" y="0"/>
                </a:moveTo>
                <a:lnTo>
                  <a:pt x="2833730" y="1810170"/>
                </a:lnTo>
                <a:lnTo>
                  <a:pt x="1416865" y="3621178"/>
                </a:lnTo>
                <a:lnTo>
                  <a:pt x="0" y="1810170"/>
                </a:lnTo>
                <a:lnTo>
                  <a:pt x="1416865" y="0"/>
                </a:lnTo>
                <a:close/>
              </a:path>
            </a:pathLst>
          </a:cu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45" t="63699" r="23696" b="1168"/>
          <a:stretch>
            <a:fillRect/>
          </a:stretch>
        </p:blipFill>
        <p:spPr>
          <a:xfrm>
            <a:off x="8807668" y="4420104"/>
            <a:ext cx="3384332" cy="2437896"/>
          </a:xfrm>
          <a:custGeom>
            <a:avLst/>
            <a:gdLst>
              <a:gd name="connsiteX0" fmla="*/ 1907747 w 3384332"/>
              <a:gd name="connsiteY0" fmla="*/ 0 h 2437896"/>
              <a:gd name="connsiteX1" fmla="*/ 3384332 w 3384332"/>
              <a:gd name="connsiteY1" fmla="*/ 1885698 h 2437896"/>
              <a:gd name="connsiteX2" fmla="*/ 3384332 w 3384332"/>
              <a:gd name="connsiteY2" fmla="*/ 2437896 h 2437896"/>
              <a:gd name="connsiteX3" fmla="*/ 0 w 3384332"/>
              <a:gd name="connsiteY3" fmla="*/ 2437896 h 2437896"/>
              <a:gd name="connsiteX4" fmla="*/ 1907747 w 3384332"/>
              <a:gd name="connsiteY4" fmla="*/ 0 h 2437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84332" h="2437896">
                <a:moveTo>
                  <a:pt x="1907747" y="0"/>
                </a:moveTo>
                <a:lnTo>
                  <a:pt x="3384332" y="1885698"/>
                </a:lnTo>
                <a:lnTo>
                  <a:pt x="3384332" y="2437896"/>
                </a:lnTo>
                <a:lnTo>
                  <a:pt x="0" y="2437896"/>
                </a:lnTo>
                <a:lnTo>
                  <a:pt x="1907747" y="0"/>
                </a:lnTo>
                <a:close/>
              </a:path>
            </a:pathLst>
          </a:custGeom>
        </p:spPr>
      </p:pic>
      <p:grpSp>
        <p:nvGrpSpPr>
          <p:cNvPr id="12" name="组合 11"/>
          <p:cNvGrpSpPr/>
          <p:nvPr/>
        </p:nvGrpSpPr>
        <p:grpSpPr>
          <a:xfrm>
            <a:off x="644142" y="2314916"/>
            <a:ext cx="5937982" cy="2641902"/>
            <a:chOff x="6147269" y="2844265"/>
            <a:chExt cx="5112385" cy="2076459"/>
          </a:xfrm>
        </p:grpSpPr>
        <p:grpSp>
          <p:nvGrpSpPr>
            <p:cNvPr id="13" name="组合 12"/>
            <p:cNvGrpSpPr/>
            <p:nvPr/>
          </p:nvGrpSpPr>
          <p:grpSpPr>
            <a:xfrm>
              <a:off x="6147269" y="3331609"/>
              <a:ext cx="5033250" cy="1589115"/>
              <a:chOff x="-4714868" y="2110674"/>
              <a:chExt cx="5033250" cy="1589115"/>
            </a:xfrm>
          </p:grpSpPr>
          <p:sp>
            <p:nvSpPr>
              <p:cNvPr id="15" name="矩形: 圆角 21"/>
              <p:cNvSpPr/>
              <p:nvPr/>
            </p:nvSpPr>
            <p:spPr>
              <a:xfrm>
                <a:off x="-4648332" y="3345066"/>
                <a:ext cx="3562392" cy="354723"/>
              </a:xfrm>
              <a:prstGeom prst="roundRect">
                <a:avLst>
                  <a:gd name="adj" fmla="val 50000"/>
                </a:avLst>
              </a:prstGeom>
              <a:solidFill>
                <a:srgbClr val="BC8E73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讲解人：</a:t>
                </a:r>
                <a:r>
                  <a:rPr kumimoji="0" lang="en-US" altLang="zh-CN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PPT818  </a:t>
                </a:r>
                <a:r>
                  <a:rPr kumimoji="0" lang="zh-CN" altLang="en-US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时间：</a:t>
                </a:r>
                <a:r>
                  <a:rPr kumimoji="0" lang="en-US" altLang="zh-CN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20XX</a:t>
                </a:r>
                <a:endPara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16" name="组合 15"/>
              <p:cNvGrpSpPr/>
              <p:nvPr/>
            </p:nvGrpSpPr>
            <p:grpSpPr>
              <a:xfrm>
                <a:off x="-4714868" y="2110674"/>
                <a:ext cx="5033250" cy="944353"/>
                <a:chOff x="-4714868" y="2110674"/>
                <a:chExt cx="5033250" cy="944353"/>
              </a:xfrm>
            </p:grpSpPr>
            <p:sp>
              <p:nvSpPr>
                <p:cNvPr id="17" name="文本框 16"/>
                <p:cNvSpPr txBox="1"/>
                <p:nvPr/>
              </p:nvSpPr>
              <p:spPr>
                <a:xfrm>
                  <a:off x="-4714868" y="2808615"/>
                  <a:ext cx="5033249" cy="24641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dist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1">
                          <a:lumMod val="50000"/>
                        </a:scheme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MENTAL HEALTH COUNSELING PPT</a:t>
                  </a:r>
                </a:p>
              </p:txBody>
            </p:sp>
            <p:cxnSp>
              <p:nvCxnSpPr>
                <p:cNvPr id="18" name="直接连接符 17"/>
                <p:cNvCxnSpPr/>
                <p:nvPr/>
              </p:nvCxnSpPr>
              <p:spPr>
                <a:xfrm>
                  <a:off x="-4634728" y="2789746"/>
                  <a:ext cx="4953109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19" name="文本占位符 19"/>
                <p:cNvSpPr txBox="1"/>
                <p:nvPr/>
              </p:nvSpPr>
              <p:spPr>
                <a:xfrm>
                  <a:off x="-4708756" y="2110674"/>
                  <a:ext cx="5027138" cy="660203"/>
                </a:xfrm>
                <a:prstGeom prst="rect">
                  <a:avLst/>
                </a:prstGeom>
              </p:spPr>
              <p:txBody>
                <a:bodyPr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lvl="0" indent="0" algn="dist">
                    <a:buNone/>
                    <a:defRPr/>
                  </a:pPr>
                  <a:r>
                    <a:rPr lang="en-US" altLang="zh-CN" sz="4400" b="1" dirty="0">
                      <a:solidFill>
                        <a:srgbClr val="BC8E73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4.2.2 </a:t>
                  </a:r>
                  <a:r>
                    <a:rPr lang="zh-CN" altLang="en-US" sz="4400" b="1" dirty="0">
                      <a:solidFill>
                        <a:srgbClr val="BC8E73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可能性的大小</a:t>
                  </a:r>
                  <a:endParaRPr kumimoji="0" lang="zh-CN" alt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BC8E7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14" name="文本占位符 20"/>
            <p:cNvSpPr txBox="1"/>
            <p:nvPr/>
          </p:nvSpPr>
          <p:spPr>
            <a:xfrm>
              <a:off x="6147269" y="2844265"/>
              <a:ext cx="5112385" cy="423545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>
                <a:buNone/>
                <a:defRPr/>
              </a:pPr>
              <a:r>
                <a:rPr kumimoji="0" lang="zh-CN" alt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第四单元  可能性</a:t>
              </a:r>
            </a:p>
          </p:txBody>
        </p:sp>
      </p:grpSp>
      <p:sp>
        <p:nvSpPr>
          <p:cNvPr id="20" name="矩形 19"/>
          <p:cNvSpPr/>
          <p:nvPr/>
        </p:nvSpPr>
        <p:spPr>
          <a:xfrm>
            <a:off x="-1365566" y="502641"/>
            <a:ext cx="4062342" cy="300975"/>
          </a:xfrm>
          <a:prstGeom prst="rect">
            <a:avLst/>
          </a:prstGeom>
          <a:solidFill>
            <a:srgbClr val="BC8E73"/>
          </a:solidFill>
          <a:ln w="12700" cap="flat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9050"/>
          </a:effectLst>
        </p:spPr>
        <p:txBody>
          <a:bodyPr spcFirstLastPara="1" wrap="square" lIns="57592" tIns="57592" rIns="57592" bIns="57592" spcCol="38100" anchor="ctr">
            <a:spAutoFit/>
          </a:bodyPr>
          <a:lstStyle/>
          <a:p>
            <a:pPr marL="0" marR="0" lvl="0" indent="0" algn="r" defTabSz="11518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人教版小学数学五年级上册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矩形 1"/>
          <p:cNvSpPr>
            <a:spLocks noChangeArrowheads="1"/>
          </p:cNvSpPr>
          <p:nvPr/>
        </p:nvSpPr>
        <p:spPr bwMode="auto">
          <a:xfrm>
            <a:off x="714061" y="1151255"/>
            <a:ext cx="7353300" cy="907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Aft>
                <a:spcPts val="600"/>
              </a:spcAft>
            </a:pPr>
            <a:r>
              <a:rPr lang="en-US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1.</a:t>
            </a:r>
          </a:p>
          <a:p>
            <a:pPr>
              <a:spcAft>
                <a:spcPts val="600"/>
              </a:spcAft>
            </a:pPr>
            <a:endParaRPr lang="zh-CN" altLang="zh-CN" sz="2400" kern="0" dirty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62819" name="文本框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358013" y="1419592"/>
            <a:ext cx="457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endParaRPr lang="zh-CN" altLang="zh-CN" sz="2400" kern="0">
              <a:solidFill>
                <a:srgbClr val="AFDBFF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162820" name="图片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7027" y="1360855"/>
            <a:ext cx="136525" cy="6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2821" name="图片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0314" y="1384668"/>
            <a:ext cx="136525" cy="6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2822" name="图片 4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2768" y="1565059"/>
            <a:ext cx="3871616" cy="2334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2823" name="矩形 9"/>
          <p:cNvSpPr>
            <a:spLocks noChangeArrowheads="1"/>
          </p:cNvSpPr>
          <p:nvPr/>
        </p:nvSpPr>
        <p:spPr bwMode="auto">
          <a:xfrm>
            <a:off x="584777" y="4274586"/>
            <a:ext cx="49355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kern="0">
                <a:ea typeface="思源黑体 CN Medium" panose="020B0600000000000000" pitchFamily="34" charset="-122"/>
                <a:sym typeface="Arial" panose="020B0604020202020204" pitchFamily="34" charset="0"/>
              </a:rPr>
              <a:t>全班猜一猜。</a:t>
            </a:r>
            <a:endParaRPr lang="zh-CN" altLang="zh-CN" sz="2400" kern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aphicFrame>
        <p:nvGraphicFramePr>
          <p:cNvPr id="6" name="表格 6"/>
          <p:cNvGraphicFramePr>
            <a:graphicFrameLocks noGrp="1"/>
          </p:cNvGraphicFramePr>
          <p:nvPr/>
        </p:nvGraphicFramePr>
        <p:xfrm>
          <a:off x="2586613" y="5038220"/>
          <a:ext cx="5727700" cy="937804"/>
        </p:xfrm>
        <a:graphic>
          <a:graphicData uri="http://schemas.openxmlformats.org/drawingml/2006/table">
            <a:tbl>
              <a:tblPr/>
              <a:tblGrid>
                <a:gridCol w="1146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45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6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45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61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175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103099" marR="103099" marT="51571" marB="51571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103099" marR="103099" marT="51571" marB="51571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103099" marR="103099" marT="51571" marB="51571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103099" marR="103099" marT="51571" marB="51571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103099" marR="103099" marT="51571" marB="51571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75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103099" marR="103099" marT="51571" marB="51571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103099" marR="103099" marT="51571" marB="51571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103099" marR="103099" marT="51571" marB="51571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103099" marR="103099" marT="51571" marB="51571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103099" marR="103099" marT="51571" marB="51571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62844" name="矩形 13"/>
          <p:cNvSpPr>
            <a:spLocks noChangeArrowheads="1"/>
          </p:cNvSpPr>
          <p:nvPr/>
        </p:nvSpPr>
        <p:spPr bwMode="auto">
          <a:xfrm>
            <a:off x="2815213" y="5064859"/>
            <a:ext cx="10429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盒子</a:t>
            </a:r>
            <a:endParaRPr lang="zh-CN" altLang="zh-CN" sz="2400" kern="0" dirty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62845" name="矩形 14"/>
          <p:cNvSpPr>
            <a:spLocks noChangeArrowheads="1"/>
          </p:cNvSpPr>
          <p:nvPr/>
        </p:nvSpPr>
        <p:spPr bwMode="auto">
          <a:xfrm>
            <a:off x="2737743" y="5553163"/>
            <a:ext cx="10429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人数</a:t>
            </a:r>
            <a:endParaRPr lang="zh-CN" altLang="zh-CN" sz="2400" kern="0" dirty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62846" name="矩形 15"/>
          <p:cNvSpPr>
            <a:spLocks noChangeArrowheads="1"/>
          </p:cNvSpPr>
          <p:nvPr/>
        </p:nvSpPr>
        <p:spPr bwMode="auto">
          <a:xfrm>
            <a:off x="3982027" y="5064859"/>
            <a:ext cx="10429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kern="0"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400" kern="0">
                <a:ea typeface="思源黑体 CN Medium" panose="020B0600000000000000" pitchFamily="34" charset="-122"/>
                <a:sym typeface="Arial" panose="020B0604020202020204" pitchFamily="34" charset="0"/>
              </a:rPr>
              <a:t>号</a:t>
            </a:r>
            <a:endParaRPr lang="zh-CN" altLang="zh-CN" sz="2400" kern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62847" name="矩形 16"/>
          <p:cNvSpPr>
            <a:spLocks noChangeArrowheads="1"/>
          </p:cNvSpPr>
          <p:nvPr/>
        </p:nvSpPr>
        <p:spPr bwMode="auto">
          <a:xfrm>
            <a:off x="5086927" y="5064859"/>
            <a:ext cx="10429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kern="0"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400" kern="0">
                <a:ea typeface="思源黑体 CN Medium" panose="020B0600000000000000" pitchFamily="34" charset="-122"/>
                <a:sym typeface="Arial" panose="020B0604020202020204" pitchFamily="34" charset="0"/>
              </a:rPr>
              <a:t>号</a:t>
            </a:r>
            <a:endParaRPr lang="zh-CN" altLang="zh-CN" sz="2400" kern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62848" name="矩形 17"/>
          <p:cNvSpPr>
            <a:spLocks noChangeArrowheads="1"/>
          </p:cNvSpPr>
          <p:nvPr/>
        </p:nvSpPr>
        <p:spPr bwMode="auto">
          <a:xfrm>
            <a:off x="6255327" y="5064859"/>
            <a:ext cx="10429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kern="0"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en-US" sz="2400" kern="0">
                <a:ea typeface="思源黑体 CN Medium" panose="020B0600000000000000" pitchFamily="34" charset="-122"/>
                <a:sym typeface="Arial" panose="020B0604020202020204" pitchFamily="34" charset="0"/>
              </a:rPr>
              <a:t>号</a:t>
            </a:r>
            <a:endParaRPr lang="zh-CN" altLang="zh-CN" sz="2400" kern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62849" name="矩形 18"/>
          <p:cNvSpPr>
            <a:spLocks noChangeArrowheads="1"/>
          </p:cNvSpPr>
          <p:nvPr/>
        </p:nvSpPr>
        <p:spPr bwMode="auto">
          <a:xfrm>
            <a:off x="7333239" y="5064859"/>
            <a:ext cx="10429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kern="0"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  <a:r>
              <a:rPr lang="zh-CN" altLang="en-US" sz="2400" kern="0">
                <a:ea typeface="思源黑体 CN Medium" panose="020B0600000000000000" pitchFamily="34" charset="-122"/>
                <a:sym typeface="Arial" panose="020B0604020202020204" pitchFamily="34" charset="0"/>
              </a:rPr>
              <a:t>号</a:t>
            </a:r>
            <a:endParaRPr lang="zh-CN" altLang="zh-CN" sz="2400" kern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2" name="对话气泡: 圆角矩形 21"/>
          <p:cNvSpPr>
            <a:spLocks noChangeArrowheads="1"/>
          </p:cNvSpPr>
          <p:nvPr/>
        </p:nvSpPr>
        <p:spPr bwMode="auto">
          <a:xfrm>
            <a:off x="4506774" y="4120644"/>
            <a:ext cx="4552950" cy="696913"/>
          </a:xfrm>
          <a:prstGeom prst="wedgeRoundRectCallout">
            <a:avLst>
              <a:gd name="adj1" fmla="val 55185"/>
              <a:gd name="adj2" fmla="val -47273"/>
              <a:gd name="adj3" fmla="val 16667"/>
            </a:avLst>
          </a:prstGeom>
          <a:noFill/>
          <a:ln w="19050" algn="ctr">
            <a:solidFill>
              <a:srgbClr val="AB8AB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eaLnBrk="0" hangingPunct="0">
              <a:defRPr/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猜对的人多，还是猜错的人多？</a:t>
            </a:r>
          </a:p>
        </p:txBody>
      </p:sp>
      <p:pic>
        <p:nvPicPr>
          <p:cNvPr id="162852" name="图片 2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91367" y="3174573"/>
            <a:ext cx="1467088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2854" name="文本框 2"/>
          <p:cNvSpPr txBox="1">
            <a:spLocks noChangeArrowheads="1"/>
          </p:cNvSpPr>
          <p:nvPr/>
        </p:nvSpPr>
        <p:spPr bwMode="auto">
          <a:xfrm>
            <a:off x="909432" y="1126202"/>
            <a:ext cx="42322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en-US" altLang="zh-CN" sz="2400" kern="0">
                <a:solidFill>
                  <a:srgbClr val="FF806D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【</a:t>
            </a:r>
            <a:r>
              <a:rPr lang="zh-CN" altLang="en-US" sz="2400" kern="0">
                <a:solidFill>
                  <a:srgbClr val="FF806D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教材</a:t>
            </a:r>
            <a:r>
              <a:rPr lang="en-US" altLang="zh-CN" sz="2400" kern="0">
                <a:solidFill>
                  <a:srgbClr val="FF806D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P48 </a:t>
            </a:r>
            <a:r>
              <a:rPr lang="zh-CN" altLang="en-US" sz="2400" kern="0">
                <a:solidFill>
                  <a:srgbClr val="FF806D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练习十一 第</a:t>
            </a:r>
            <a:r>
              <a:rPr lang="en-US" altLang="zh-CN" sz="2400" kern="0">
                <a:solidFill>
                  <a:srgbClr val="FF806D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9</a:t>
            </a:r>
            <a:r>
              <a:rPr lang="zh-CN" altLang="en-US" sz="2400" kern="0">
                <a:solidFill>
                  <a:srgbClr val="FF806D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题</a:t>
            </a:r>
            <a:r>
              <a:rPr lang="en-US" altLang="zh-CN" sz="2400" kern="0">
                <a:solidFill>
                  <a:srgbClr val="FF806D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】</a:t>
            </a:r>
          </a:p>
        </p:txBody>
      </p:sp>
      <p:sp>
        <p:nvSpPr>
          <p:cNvPr id="20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三、实践应用，反馈提升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矩形 1"/>
          <p:cNvSpPr>
            <a:spLocks noChangeArrowheads="1"/>
          </p:cNvSpPr>
          <p:nvPr/>
        </p:nvSpPr>
        <p:spPr bwMode="auto">
          <a:xfrm>
            <a:off x="660400" y="1160428"/>
            <a:ext cx="10858500" cy="97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2400" kern="0" dirty="0"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2.</a:t>
            </a:r>
            <a:r>
              <a:rPr lang="zh-CN" altLang="en-US" sz="2400" kern="0" dirty="0"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给           涂上红、蓝两种颜色，要使掷出红色朝上的可能性比蓝色大，应该怎么涂？</a:t>
            </a:r>
            <a:endParaRPr lang="zh-CN" altLang="zh-CN" sz="2400" kern="0" dirty="0"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3824915" y="2841738"/>
            <a:ext cx="56086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kern="0" dirty="0">
                <a:solidFill>
                  <a:srgbClr val="FF00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答：</a:t>
            </a:r>
            <a:r>
              <a:rPr lang="en-US" altLang="zh-CN" sz="2400" kern="0" dirty="0">
                <a:solidFill>
                  <a:srgbClr val="FF00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5</a:t>
            </a:r>
            <a:r>
              <a:rPr lang="zh-CN" altLang="en-US" sz="2400" kern="0" dirty="0">
                <a:solidFill>
                  <a:srgbClr val="FF00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红面</a:t>
            </a:r>
            <a:r>
              <a:rPr lang="en-US" altLang="zh-CN" sz="2400" kern="0" dirty="0">
                <a:solidFill>
                  <a:srgbClr val="FF00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1</a:t>
            </a:r>
            <a:r>
              <a:rPr lang="zh-CN" altLang="en-US" sz="2400" kern="0" dirty="0">
                <a:solidFill>
                  <a:srgbClr val="FF00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蓝面， </a:t>
            </a:r>
            <a:r>
              <a:rPr lang="en-US" altLang="zh-CN" sz="2400" kern="0" dirty="0">
                <a:solidFill>
                  <a:srgbClr val="FF00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4</a:t>
            </a:r>
            <a:r>
              <a:rPr lang="zh-CN" altLang="en-US" sz="2400" kern="0" dirty="0">
                <a:solidFill>
                  <a:srgbClr val="FF00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红面</a:t>
            </a:r>
            <a:r>
              <a:rPr lang="en-US" altLang="zh-CN" sz="2400" kern="0" dirty="0">
                <a:solidFill>
                  <a:srgbClr val="FF00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2</a:t>
            </a:r>
            <a:r>
              <a:rPr lang="zh-CN" altLang="en-US" sz="2400" kern="0" dirty="0">
                <a:solidFill>
                  <a:srgbClr val="FF00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蓝面。</a:t>
            </a:r>
            <a:endParaRPr lang="zh-CN" altLang="en-US" sz="2400" kern="0" dirty="0"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64868" name="文本框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438400" y="223838"/>
            <a:ext cx="457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endParaRPr lang="zh-CN" altLang="zh-CN" sz="2400" kern="0">
              <a:solidFill>
                <a:srgbClr val="AFDBFF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164869" name="图片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7414" y="165101"/>
            <a:ext cx="136525" cy="6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870" name="图片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701" y="188914"/>
            <a:ext cx="136525" cy="6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871" name="图片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484" y="952500"/>
            <a:ext cx="523875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872" name="文本框 7"/>
          <p:cNvSpPr txBox="1">
            <a:spLocks noChangeArrowheads="1"/>
          </p:cNvSpPr>
          <p:nvPr/>
        </p:nvSpPr>
        <p:spPr bwMode="auto">
          <a:xfrm>
            <a:off x="1447484" y="1677492"/>
            <a:ext cx="44037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en-US" altLang="zh-CN" sz="2400" kern="0" dirty="0">
                <a:solidFill>
                  <a:srgbClr val="FF806D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【</a:t>
            </a:r>
            <a:r>
              <a:rPr lang="zh-CN" altLang="en-US" sz="2400" kern="0" dirty="0">
                <a:solidFill>
                  <a:srgbClr val="FF806D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教材</a:t>
            </a:r>
            <a:r>
              <a:rPr lang="en-US" altLang="zh-CN" sz="2400" kern="0" dirty="0">
                <a:solidFill>
                  <a:srgbClr val="FF806D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P49 </a:t>
            </a:r>
            <a:r>
              <a:rPr lang="zh-CN" altLang="en-US" sz="2400" kern="0" dirty="0">
                <a:solidFill>
                  <a:srgbClr val="FF806D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练习十一 第</a:t>
            </a:r>
            <a:r>
              <a:rPr lang="en-US" altLang="zh-CN" sz="2400" kern="0" dirty="0">
                <a:solidFill>
                  <a:srgbClr val="FF806D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10</a:t>
            </a:r>
            <a:r>
              <a:rPr lang="zh-CN" altLang="en-US" sz="2400" kern="0" dirty="0">
                <a:solidFill>
                  <a:srgbClr val="FF806D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题</a:t>
            </a:r>
            <a:r>
              <a:rPr lang="en-US" altLang="zh-CN" sz="2400" kern="0" dirty="0">
                <a:solidFill>
                  <a:srgbClr val="FF806D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】</a:t>
            </a:r>
          </a:p>
        </p:txBody>
      </p:sp>
      <p:sp>
        <p:nvSpPr>
          <p:cNvPr id="10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三、实践应用，反馈提升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矩形 1"/>
          <p:cNvSpPr>
            <a:spLocks noChangeArrowheads="1"/>
          </p:cNvSpPr>
          <p:nvPr/>
        </p:nvSpPr>
        <p:spPr bwMode="auto">
          <a:xfrm>
            <a:off x="643732" y="1100862"/>
            <a:ext cx="108585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3.</a:t>
            </a: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把</a:t>
            </a:r>
            <a:r>
              <a:rPr lang="en-US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10</a:t>
            </a: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张卡片放入纸袋，随意摸一张，要使摸出的数字“</a:t>
            </a:r>
            <a:r>
              <a:rPr lang="en-US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1”</a:t>
            </a: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的可能性最大，数字“</a:t>
            </a:r>
            <a:r>
              <a:rPr lang="en-US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5”</a:t>
            </a: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的可能性最小，卡片上可以是什么数字？请你填一填。</a:t>
            </a:r>
            <a:endParaRPr lang="zh-CN" altLang="zh-CN" sz="2400" kern="0" dirty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7866064" y="4753760"/>
            <a:ext cx="17235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kern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答案不唯一</a:t>
            </a:r>
            <a:endParaRPr lang="zh-CN" altLang="en-US" sz="2400" kern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66916" name="文本框 8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438400" y="223838"/>
            <a:ext cx="4572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endParaRPr lang="zh-CN" altLang="zh-CN" sz="400" kern="0">
              <a:solidFill>
                <a:srgbClr val="AFDBFF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166917" name="图片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7414" y="165101"/>
            <a:ext cx="136525" cy="6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6918" name="图片 1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701" y="188914"/>
            <a:ext cx="136525" cy="6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6919" name="图片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639" y="3201185"/>
            <a:ext cx="7666037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6920" name="文本框 8"/>
          <p:cNvSpPr txBox="1">
            <a:spLocks noChangeArrowheads="1"/>
          </p:cNvSpPr>
          <p:nvPr/>
        </p:nvSpPr>
        <p:spPr bwMode="auto">
          <a:xfrm>
            <a:off x="505190" y="2301191"/>
            <a:ext cx="43236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en-US" altLang="zh-CN" sz="2400" kern="0">
                <a:solidFill>
                  <a:srgbClr val="FF806D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【</a:t>
            </a:r>
            <a:r>
              <a:rPr lang="zh-CN" altLang="en-US" sz="2400" kern="0">
                <a:solidFill>
                  <a:srgbClr val="FF806D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教材</a:t>
            </a:r>
            <a:r>
              <a:rPr lang="en-US" altLang="zh-CN" sz="2400" kern="0">
                <a:solidFill>
                  <a:srgbClr val="FF806D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P49 </a:t>
            </a:r>
            <a:r>
              <a:rPr lang="zh-CN" altLang="en-US" sz="2400" kern="0">
                <a:solidFill>
                  <a:srgbClr val="FF806D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练习十一 第</a:t>
            </a:r>
            <a:r>
              <a:rPr lang="en-US" altLang="zh-CN" sz="2400" kern="0">
                <a:solidFill>
                  <a:srgbClr val="FF806D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11</a:t>
            </a:r>
            <a:r>
              <a:rPr lang="zh-CN" altLang="en-US" sz="2400" kern="0">
                <a:solidFill>
                  <a:srgbClr val="FF806D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题</a:t>
            </a:r>
            <a:r>
              <a:rPr lang="en-US" altLang="zh-CN" sz="2400" kern="0">
                <a:solidFill>
                  <a:srgbClr val="FF806D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】</a:t>
            </a:r>
          </a:p>
        </p:txBody>
      </p:sp>
      <p:sp>
        <p:nvSpPr>
          <p:cNvPr id="10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三、实践应用，反馈提升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8962" name="Group 36"/>
          <p:cNvGrpSpPr/>
          <p:nvPr/>
        </p:nvGrpSpPr>
        <p:grpSpPr bwMode="auto">
          <a:xfrm>
            <a:off x="1370014" y="1677494"/>
            <a:ext cx="4948237" cy="2895600"/>
            <a:chOff x="445" y="1231"/>
            <a:chExt cx="3391" cy="1473"/>
          </a:xfrm>
        </p:grpSpPr>
        <p:pic>
          <p:nvPicPr>
            <p:cNvPr id="168963" name="Picture 34" descr="5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" y="1231"/>
              <a:ext cx="1981" cy="14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8964" name="AutoShape 27"/>
            <p:cNvSpPr>
              <a:spLocks noChangeArrowheads="1"/>
            </p:cNvSpPr>
            <p:nvPr/>
          </p:nvSpPr>
          <p:spPr bwMode="auto">
            <a:xfrm>
              <a:off x="2426" y="1251"/>
              <a:ext cx="1410" cy="363"/>
            </a:xfrm>
            <a:prstGeom prst="wedgeRoundRectCallout">
              <a:avLst>
                <a:gd name="adj1" fmla="val -62866"/>
                <a:gd name="adj2" fmla="val 53032"/>
                <a:gd name="adj3" fmla="val 16667"/>
              </a:avLst>
            </a:prstGeom>
            <a:solidFill>
              <a:srgbClr val="FFFFFF"/>
            </a:solidFill>
            <a:ln w="19050">
              <a:solidFill>
                <a:srgbClr val="FF806D"/>
              </a:solidFill>
              <a:miter lim="800000"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zh-CN" altLang="en-US" sz="2400" kern="0">
                  <a:ea typeface="思源黑体 CN Medium" panose="020B0600000000000000" pitchFamily="34" charset="-122"/>
                  <a:sym typeface="Arial" panose="020B0604020202020204" pitchFamily="34" charset="0"/>
                </a:rPr>
                <a:t>哪面朝上？</a:t>
              </a:r>
              <a:endParaRPr lang="zh-CN" altLang="zh-CN" sz="2400" kern="0"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68965" name="Group 47"/>
          <p:cNvGrpSpPr/>
          <p:nvPr/>
        </p:nvGrpSpPr>
        <p:grpSpPr bwMode="auto">
          <a:xfrm>
            <a:off x="7301867" y="2219166"/>
            <a:ext cx="3567113" cy="1812256"/>
            <a:chOff x="2751" y="1434"/>
            <a:chExt cx="2247" cy="856"/>
          </a:xfrm>
        </p:grpSpPr>
        <p:sp>
          <p:nvSpPr>
            <p:cNvPr id="168966" name="Text Box 3"/>
            <p:cNvSpPr txBox="1">
              <a:spLocks noChangeArrowheads="1"/>
            </p:cNvSpPr>
            <p:nvPr/>
          </p:nvSpPr>
          <p:spPr bwMode="auto">
            <a:xfrm>
              <a:off x="2880" y="1434"/>
              <a:ext cx="2118" cy="7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CN" sz="2400" kern="0" dirty="0">
                  <a:ea typeface="思源黑体 CN Medium" panose="020B0600000000000000" pitchFamily="34" charset="-122"/>
                  <a:sym typeface="Arial" panose="020B0604020202020204" pitchFamily="34" charset="0"/>
                </a:rPr>
                <a:t>    </a:t>
              </a:r>
              <a:r>
                <a:rPr lang="zh-CN" altLang="en-US" sz="2400" kern="0" dirty="0">
                  <a:ea typeface="思源黑体 CN Medium" panose="020B0600000000000000" pitchFamily="34" charset="-122"/>
                  <a:sym typeface="Arial" panose="020B0604020202020204" pitchFamily="34" charset="0"/>
                </a:rPr>
                <a:t>全班每人掷一次。</a:t>
              </a:r>
            </a:p>
            <a:p>
              <a:pPr>
                <a:spcBef>
                  <a:spcPct val="50000"/>
                </a:spcBef>
              </a:pPr>
              <a:r>
                <a:rPr lang="zh-CN" altLang="en-US" sz="2400" kern="0" dirty="0">
                  <a:ea typeface="思源黑体 CN Medium" panose="020B0600000000000000" pitchFamily="34" charset="-122"/>
                  <a:sym typeface="Arial" panose="020B0604020202020204" pitchFamily="34" charset="0"/>
                </a:rPr>
                <a:t>     朝上的有</a:t>
              </a:r>
              <a:r>
                <a:rPr lang="en-US" altLang="zh-CN" sz="2400" kern="0" dirty="0">
                  <a:ea typeface="思源黑体 CN Medium" panose="020B0600000000000000" pitchFamily="34" charset="-122"/>
                  <a:sym typeface="Arial" panose="020B0604020202020204" pitchFamily="34" charset="0"/>
                </a:rPr>
                <a:t>_____</a:t>
              </a:r>
              <a:r>
                <a:rPr lang="zh-CN" altLang="en-US" sz="2400" kern="0" dirty="0">
                  <a:ea typeface="思源黑体 CN Medium" panose="020B0600000000000000" pitchFamily="34" charset="-122"/>
                  <a:sym typeface="Arial" panose="020B0604020202020204" pitchFamily="34" charset="0"/>
                </a:rPr>
                <a:t>人。</a:t>
              </a:r>
            </a:p>
            <a:p>
              <a:pPr>
                <a:spcBef>
                  <a:spcPct val="50000"/>
                </a:spcBef>
              </a:pPr>
              <a:r>
                <a:rPr lang="zh-CN" altLang="en-US" sz="2400" kern="0" dirty="0">
                  <a:ea typeface="思源黑体 CN Medium" panose="020B0600000000000000" pitchFamily="34" charset="-122"/>
                  <a:sym typeface="Arial" panose="020B0604020202020204" pitchFamily="34" charset="0"/>
                </a:rPr>
                <a:t>     朝上的有</a:t>
              </a:r>
              <a:r>
                <a:rPr lang="en-US" altLang="zh-CN" sz="2400" kern="0" dirty="0">
                  <a:ea typeface="思源黑体 CN Medium" panose="020B0600000000000000" pitchFamily="34" charset="-122"/>
                  <a:sym typeface="Arial" panose="020B0604020202020204" pitchFamily="34" charset="0"/>
                </a:rPr>
                <a:t>_____</a:t>
              </a:r>
              <a:r>
                <a:rPr lang="zh-CN" altLang="en-US" sz="2400" kern="0" dirty="0">
                  <a:ea typeface="思源黑体 CN Medium" panose="020B0600000000000000" pitchFamily="34" charset="-122"/>
                  <a:sym typeface="Arial" panose="020B0604020202020204" pitchFamily="34" charset="0"/>
                </a:rPr>
                <a:t>人。</a:t>
              </a:r>
            </a:p>
          </p:txBody>
        </p:sp>
        <p:pic>
          <p:nvPicPr>
            <p:cNvPr id="168967" name="Picture 37" descr="60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565"/>
              <a:ext cx="410" cy="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" name="AutoShape 27"/>
          <p:cNvSpPr>
            <a:spLocks noChangeArrowheads="1"/>
          </p:cNvSpPr>
          <p:nvPr/>
        </p:nvSpPr>
        <p:spPr bwMode="auto">
          <a:xfrm>
            <a:off x="589280" y="4956175"/>
            <a:ext cx="8727440" cy="1177925"/>
          </a:xfrm>
          <a:prstGeom prst="wedgeRoundRectCallout">
            <a:avLst>
              <a:gd name="adj1" fmla="val -63398"/>
              <a:gd name="adj2" fmla="val -8537"/>
              <a:gd name="adj3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806D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如果全校的人每人掷一次，哪个面朝上的可能性大？</a:t>
            </a:r>
          </a:p>
          <a:p>
            <a:endParaRPr lang="zh-CN" altLang="en-US" sz="2400" kern="0" dirty="0">
              <a:solidFill>
                <a:srgbClr val="1C1C1C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endParaRPr lang="en-US" altLang="zh-CN" sz="2400" kern="0" dirty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168970" name="图片 2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3894" y="1323341"/>
            <a:ext cx="136525" cy="6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8971" name="图片 2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7181" y="1347154"/>
            <a:ext cx="136525" cy="6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8973" name="矩形 23"/>
          <p:cNvSpPr>
            <a:spLocks noChangeArrowheads="1"/>
          </p:cNvSpPr>
          <p:nvPr/>
        </p:nvSpPr>
        <p:spPr bwMode="auto">
          <a:xfrm>
            <a:off x="660400" y="1092508"/>
            <a:ext cx="549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Aft>
                <a:spcPts val="600"/>
              </a:spcAft>
            </a:pPr>
            <a:r>
              <a:rPr lang="en-US" altLang="zh-CN" sz="2400" kern="0">
                <a:ea typeface="思源黑体 CN Medium" panose="020B0600000000000000" pitchFamily="34" charset="-122"/>
                <a:sym typeface="Arial" panose="020B0604020202020204" pitchFamily="34" charset="0"/>
              </a:rPr>
              <a:t>4.</a:t>
            </a:r>
          </a:p>
        </p:txBody>
      </p:sp>
      <p:sp>
        <p:nvSpPr>
          <p:cNvPr id="168974" name="文本框 24"/>
          <p:cNvSpPr txBox="1">
            <a:spLocks noChangeArrowheads="1"/>
          </p:cNvSpPr>
          <p:nvPr/>
        </p:nvSpPr>
        <p:spPr bwMode="auto">
          <a:xfrm>
            <a:off x="809626" y="1067704"/>
            <a:ext cx="391645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en-US" altLang="zh-CN" sz="2400" kern="0" dirty="0">
                <a:solidFill>
                  <a:srgbClr val="FF806D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【</a:t>
            </a:r>
            <a:r>
              <a:rPr lang="zh-CN" altLang="en-US" sz="2400" kern="0" dirty="0">
                <a:solidFill>
                  <a:srgbClr val="FF806D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教材</a:t>
            </a:r>
            <a:r>
              <a:rPr lang="en-US" altLang="zh-CN" sz="2400" kern="0" dirty="0">
                <a:solidFill>
                  <a:srgbClr val="FF806D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P46 </a:t>
            </a:r>
            <a:r>
              <a:rPr lang="zh-CN" altLang="en-US" sz="2400" kern="0" dirty="0">
                <a:solidFill>
                  <a:srgbClr val="FF806D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做一做 第</a:t>
            </a:r>
            <a:r>
              <a:rPr lang="en-US" altLang="zh-CN" sz="2400" kern="0" dirty="0">
                <a:solidFill>
                  <a:srgbClr val="FF806D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400" kern="0" dirty="0">
                <a:solidFill>
                  <a:srgbClr val="FF806D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题</a:t>
            </a:r>
            <a:r>
              <a:rPr lang="en-US" altLang="zh-CN" sz="2400" kern="0" dirty="0">
                <a:solidFill>
                  <a:srgbClr val="FF806D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】</a:t>
            </a:r>
          </a:p>
        </p:txBody>
      </p:sp>
      <p:sp>
        <p:nvSpPr>
          <p:cNvPr id="15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三、实践应用，反馈提升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1" name="文本框 17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286000" y="1676718"/>
            <a:ext cx="457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endParaRPr lang="zh-CN" altLang="zh-CN" sz="2400" kern="0">
              <a:solidFill>
                <a:srgbClr val="AFDBFF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171012" name="图片 1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5014" y="1617981"/>
            <a:ext cx="136525" cy="6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1013" name="图片 1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301" y="1641794"/>
            <a:ext cx="136525" cy="6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思想气泡: 云 1"/>
          <p:cNvSpPr>
            <a:spLocks noChangeArrowheads="1"/>
          </p:cNvSpPr>
          <p:nvPr/>
        </p:nvSpPr>
        <p:spPr bwMode="auto">
          <a:xfrm>
            <a:off x="2957513" y="3143568"/>
            <a:ext cx="6667500" cy="2070100"/>
          </a:xfrm>
          <a:prstGeom prst="cloudCallout">
            <a:avLst>
              <a:gd name="adj1" fmla="val -52130"/>
              <a:gd name="adj2" fmla="val 80514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8778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zh-CN" altLang="en-US" sz="2400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171015" name="图片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43937" y="3143568"/>
            <a:ext cx="1942601" cy="2769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1016" name="文本框 4"/>
          <p:cNvSpPr txBox="1">
            <a:spLocks noChangeArrowheads="1"/>
          </p:cNvSpPr>
          <p:nvPr/>
        </p:nvSpPr>
        <p:spPr bwMode="auto">
          <a:xfrm>
            <a:off x="3825558" y="2912735"/>
            <a:ext cx="52373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通过这节课的学习，你有什么收获？</a:t>
            </a:r>
          </a:p>
        </p:txBody>
      </p:sp>
      <p:sp>
        <p:nvSpPr>
          <p:cNvPr id="9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四、全课小结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5" name="文本框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899920" y="2083118"/>
            <a:ext cx="457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endParaRPr lang="zh-CN" altLang="zh-CN" sz="2400" kern="0">
              <a:solidFill>
                <a:srgbClr val="AFDBFF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172036" name="图片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8934" y="2024381"/>
            <a:ext cx="136525" cy="6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2037" name="图片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2221" y="2048194"/>
            <a:ext cx="136525" cy="6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2038" name="矩形 6"/>
          <p:cNvSpPr>
            <a:spLocks noChangeArrowheads="1"/>
          </p:cNvSpPr>
          <p:nvPr/>
        </p:nvSpPr>
        <p:spPr bwMode="auto">
          <a:xfrm>
            <a:off x="660400" y="1267447"/>
            <a:ext cx="10607040" cy="1865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一、小明和弟弟要做</a:t>
            </a:r>
            <a:r>
              <a:rPr lang="en-US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8</a:t>
            </a: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张脸谱卡片（有</a:t>
            </a:r>
            <a:r>
              <a:rPr lang="en-US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种表情）。要使抽到             的可能性最小，可能会抽到          。</a:t>
            </a:r>
          </a:p>
          <a:p>
            <a:pPr>
              <a:lnSpc>
                <a:spcPct val="120000"/>
              </a:lnSpc>
            </a:pPr>
            <a:endParaRPr lang="zh-CN" altLang="en-US" sz="2400" kern="0" dirty="0"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1.</a:t>
            </a: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请把下面的表格补充完整。</a:t>
            </a:r>
            <a:endParaRPr lang="zh-CN" altLang="zh-CN" sz="2400" kern="0" dirty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172039" name="图片 1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1753" y="1054100"/>
            <a:ext cx="614362" cy="8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2040" name="图片 2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5007" y="1565970"/>
            <a:ext cx="614363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2041" name="图片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9215" y="3569797"/>
            <a:ext cx="56769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5847241" y="4417521"/>
            <a:ext cx="5746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kern="0">
                <a:solidFill>
                  <a:srgbClr val="FF00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5</a:t>
            </a:r>
            <a:endParaRPr lang="en-US" altLang="zh-CN" sz="2400" kern="0"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pic>
        <p:nvPicPr>
          <p:cNvPr id="14" name="图片 13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2316" y="3614247"/>
            <a:ext cx="614363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8580916" y="4419109"/>
            <a:ext cx="5746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kern="0">
                <a:solidFill>
                  <a:srgbClr val="FF00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1</a:t>
            </a:r>
            <a:endParaRPr lang="en-US" altLang="zh-CN" sz="2400" kern="0"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6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五、巩固练习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9" name="文本框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438400" y="223838"/>
            <a:ext cx="4572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endParaRPr lang="zh-CN" altLang="zh-CN" sz="400" kern="0">
              <a:solidFill>
                <a:srgbClr val="AFDBFF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173060" name="图片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7414" y="165101"/>
            <a:ext cx="136525" cy="6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3061" name="图片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701" y="188914"/>
            <a:ext cx="136525" cy="6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3062" name="矩形 6"/>
          <p:cNvSpPr>
            <a:spLocks noChangeArrowheads="1"/>
          </p:cNvSpPr>
          <p:nvPr/>
        </p:nvSpPr>
        <p:spPr bwMode="auto">
          <a:xfrm>
            <a:off x="660400" y="406678"/>
            <a:ext cx="12522200" cy="1421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endParaRPr lang="en-US" altLang="zh-CN" sz="2400" kern="0" dirty="0"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US" altLang="zh-CN" sz="2400" kern="0" dirty="0"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2.</a:t>
            </a: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把上面的卡片全部装在盒子里摇匀，如果从中任意抽一张，最可能抽到的是什么？</a:t>
            </a:r>
            <a:endParaRPr lang="zh-CN" altLang="zh-CN" sz="2400" kern="0" dirty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 bwMode="auto">
          <a:xfrm>
            <a:off x="4073041" y="2965768"/>
            <a:ext cx="3502025" cy="830262"/>
            <a:chOff x="2849909" y="3425706"/>
            <a:chExt cx="3502386" cy="622678"/>
          </a:xfrm>
        </p:grpSpPr>
        <p:sp>
          <p:nvSpPr>
            <p:cNvPr id="173066" name="矩形 13"/>
            <p:cNvSpPr>
              <a:spLocks noChangeArrowheads="1"/>
            </p:cNvSpPr>
            <p:nvPr/>
          </p:nvSpPr>
          <p:spPr bwMode="auto">
            <a:xfrm>
              <a:off x="2849909" y="3500713"/>
              <a:ext cx="3502386" cy="346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400" kern="0" dirty="0">
                  <a:solidFill>
                    <a:srgbClr val="FF0000"/>
                  </a:solidFill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最可能抽到的是</a:t>
              </a:r>
              <a:endParaRPr lang="zh-CN" altLang="en-US" sz="2400" kern="0" dirty="0"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  <p:pic>
          <p:nvPicPr>
            <p:cNvPr id="173067" name="图片 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7785" y="3425706"/>
              <a:ext cx="790969" cy="622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五、巩固练习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矩形 1"/>
          <p:cNvSpPr>
            <a:spLocks noChangeArrowheads="1"/>
          </p:cNvSpPr>
          <p:nvPr/>
        </p:nvSpPr>
        <p:spPr bwMode="auto">
          <a:xfrm>
            <a:off x="660400" y="1232412"/>
            <a:ext cx="7899400" cy="503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二、才才猜对的可能性大，还是猜错的可能性大？</a:t>
            </a:r>
            <a:endParaRPr lang="zh-CN" altLang="zh-CN" sz="2400" kern="0" dirty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175107" name="图片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2315835"/>
            <a:ext cx="5321300" cy="240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4610100" y="5299074"/>
            <a:ext cx="37226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kern="0" dirty="0">
                <a:solidFill>
                  <a:srgbClr val="FF00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猜错的可能性大。</a:t>
            </a:r>
            <a:endParaRPr lang="zh-CN" altLang="en-US" sz="2400" kern="0" dirty="0"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6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五、巩固练习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矩形 1"/>
          <p:cNvSpPr>
            <a:spLocks noChangeArrowheads="1"/>
          </p:cNvSpPr>
          <p:nvPr/>
        </p:nvSpPr>
        <p:spPr bwMode="auto">
          <a:xfrm>
            <a:off x="628968" y="1169947"/>
            <a:ext cx="10889931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三、把</a:t>
            </a:r>
            <a:r>
              <a:rPr lang="en-US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8</a:t>
            </a: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张大小相同的数字卡片放入纸袋，随意摸一张，摸出数字“</a:t>
            </a:r>
            <a:r>
              <a:rPr lang="en-US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7”</a:t>
            </a: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的可能性最大，摸出数字“</a:t>
            </a:r>
            <a:r>
              <a:rPr lang="en-US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4”</a:t>
            </a: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的可能性最小，如果</a:t>
            </a:r>
            <a:r>
              <a:rPr lang="en-US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8</a:t>
            </a: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张数字卡片上只有</a:t>
            </a:r>
            <a:r>
              <a:rPr lang="en-US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种数字，则“</a:t>
            </a:r>
            <a:r>
              <a:rPr lang="en-US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7”</a:t>
            </a: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至少有（     ）张，请你填出其中的一种方法。</a:t>
            </a:r>
            <a:endParaRPr lang="zh-CN" altLang="zh-CN" sz="2400" kern="0" dirty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177155" name="图片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184" y="3504884"/>
            <a:ext cx="5940425" cy="111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1666876" y="2408873"/>
            <a:ext cx="5746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kern="0">
                <a:solidFill>
                  <a:srgbClr val="FF00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4</a:t>
            </a:r>
            <a:endParaRPr lang="en-US" altLang="zh-CN" sz="2400" kern="0"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3457259" y="3844608"/>
            <a:ext cx="5746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kern="0">
                <a:solidFill>
                  <a:srgbClr val="FF00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7</a:t>
            </a:r>
            <a:endParaRPr lang="en-US" altLang="zh-CN" sz="2400" kern="0"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4128771" y="3844608"/>
            <a:ext cx="5746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kern="0">
                <a:solidFill>
                  <a:srgbClr val="FF00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7</a:t>
            </a:r>
            <a:endParaRPr lang="en-US" altLang="zh-CN" sz="2400" kern="0"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4800284" y="3844608"/>
            <a:ext cx="5746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kern="0">
                <a:solidFill>
                  <a:srgbClr val="FF00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7</a:t>
            </a:r>
            <a:endParaRPr lang="en-US" altLang="zh-CN" sz="2400" kern="0"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5471796" y="3844608"/>
            <a:ext cx="5746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kern="0">
                <a:solidFill>
                  <a:srgbClr val="FF00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7</a:t>
            </a:r>
            <a:endParaRPr lang="en-US" altLang="zh-CN" sz="2400" kern="0"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6143309" y="3844608"/>
            <a:ext cx="5746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kern="0">
                <a:solidFill>
                  <a:srgbClr val="FF00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5</a:t>
            </a:r>
            <a:endParaRPr lang="en-US" altLang="zh-CN" sz="2400" kern="0"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6814821" y="3844608"/>
            <a:ext cx="5746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kern="0">
                <a:solidFill>
                  <a:srgbClr val="FF00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5</a:t>
            </a:r>
            <a:endParaRPr lang="en-US" altLang="zh-CN" sz="2400" kern="0"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7486334" y="3844608"/>
            <a:ext cx="5746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kern="0">
                <a:solidFill>
                  <a:srgbClr val="FF00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5</a:t>
            </a:r>
            <a:endParaRPr lang="en-US" altLang="zh-CN" sz="2400" kern="0"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8159434" y="3844608"/>
            <a:ext cx="5730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kern="0">
                <a:solidFill>
                  <a:srgbClr val="FF00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4</a:t>
            </a:r>
            <a:endParaRPr lang="en-US" altLang="zh-CN" sz="2400" kern="0"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8035609" y="4543108"/>
            <a:ext cx="2200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kern="0">
                <a:solidFill>
                  <a:srgbClr val="FF00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填法不唯一</a:t>
            </a:r>
            <a:endParaRPr lang="zh-CN" altLang="en-US" sz="2400" kern="0"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7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五、巩固练习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图片 3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10" r="23696" b="10855"/>
          <a:stretch>
            <a:fillRect/>
          </a:stretch>
        </p:blipFill>
        <p:spPr>
          <a:xfrm>
            <a:off x="7834436" y="1"/>
            <a:ext cx="4357565" cy="6185795"/>
          </a:xfrm>
          <a:custGeom>
            <a:avLst/>
            <a:gdLst>
              <a:gd name="connsiteX0" fmla="*/ 483007 w 4357565"/>
              <a:gd name="connsiteY0" fmla="*/ 0 h 6185795"/>
              <a:gd name="connsiteX1" fmla="*/ 4357565 w 4357565"/>
              <a:gd name="connsiteY1" fmla="*/ 0 h 6185795"/>
              <a:gd name="connsiteX2" fmla="*/ 4357565 w 4357565"/>
              <a:gd name="connsiteY2" fmla="*/ 6185795 h 6185795"/>
              <a:gd name="connsiteX3" fmla="*/ 0 w 4357565"/>
              <a:gd name="connsiteY3" fmla="*/ 616817 h 6185795"/>
              <a:gd name="connsiteX4" fmla="*/ 483007 w 4357565"/>
              <a:gd name="connsiteY4" fmla="*/ 0 h 6185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57565" h="6185795">
                <a:moveTo>
                  <a:pt x="483007" y="0"/>
                </a:moveTo>
                <a:lnTo>
                  <a:pt x="4357565" y="0"/>
                </a:lnTo>
                <a:lnTo>
                  <a:pt x="4357565" y="6185795"/>
                </a:lnTo>
                <a:lnTo>
                  <a:pt x="0" y="616817"/>
                </a:lnTo>
                <a:lnTo>
                  <a:pt x="483007" y="0"/>
                </a:lnTo>
                <a:close/>
              </a:path>
            </a:pathLst>
          </a:cu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68" t="9760" r="52354" b="38054"/>
          <a:stretch>
            <a:fillRect/>
          </a:stretch>
        </p:blipFill>
        <p:spPr>
          <a:xfrm>
            <a:off x="6370319" y="677241"/>
            <a:ext cx="2833730" cy="3621179"/>
          </a:xfrm>
          <a:custGeom>
            <a:avLst/>
            <a:gdLst>
              <a:gd name="connsiteX0" fmla="*/ 1416865 w 2833730"/>
              <a:gd name="connsiteY0" fmla="*/ 0 h 3621179"/>
              <a:gd name="connsiteX1" fmla="*/ 2833730 w 2833730"/>
              <a:gd name="connsiteY1" fmla="*/ 1811009 h 3621179"/>
              <a:gd name="connsiteX2" fmla="*/ 1416865 w 2833730"/>
              <a:gd name="connsiteY2" fmla="*/ 3621179 h 3621179"/>
              <a:gd name="connsiteX3" fmla="*/ 0 w 2833730"/>
              <a:gd name="connsiteY3" fmla="*/ 1811009 h 3621179"/>
              <a:gd name="connsiteX4" fmla="*/ 1416865 w 2833730"/>
              <a:gd name="connsiteY4" fmla="*/ 0 h 3621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33730" h="3621179">
                <a:moveTo>
                  <a:pt x="1416865" y="0"/>
                </a:moveTo>
                <a:lnTo>
                  <a:pt x="2833730" y="1811009"/>
                </a:lnTo>
                <a:lnTo>
                  <a:pt x="1416865" y="3621179"/>
                </a:lnTo>
                <a:lnTo>
                  <a:pt x="0" y="1811009"/>
                </a:lnTo>
                <a:lnTo>
                  <a:pt x="1416865" y="0"/>
                </a:lnTo>
                <a:close/>
              </a:path>
            </a:pathLst>
          </a:cu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10" t="36730" r="38311" b="11085"/>
          <a:stretch>
            <a:fillRect/>
          </a:stretch>
        </p:blipFill>
        <p:spPr>
          <a:xfrm>
            <a:off x="7834435" y="2548672"/>
            <a:ext cx="2833730" cy="3621178"/>
          </a:xfrm>
          <a:custGeom>
            <a:avLst/>
            <a:gdLst>
              <a:gd name="connsiteX0" fmla="*/ 1416865 w 2833730"/>
              <a:gd name="connsiteY0" fmla="*/ 0 h 3621178"/>
              <a:gd name="connsiteX1" fmla="*/ 2833730 w 2833730"/>
              <a:gd name="connsiteY1" fmla="*/ 1810170 h 3621178"/>
              <a:gd name="connsiteX2" fmla="*/ 1416865 w 2833730"/>
              <a:gd name="connsiteY2" fmla="*/ 3621178 h 3621178"/>
              <a:gd name="connsiteX3" fmla="*/ 0 w 2833730"/>
              <a:gd name="connsiteY3" fmla="*/ 1810170 h 3621178"/>
              <a:gd name="connsiteX4" fmla="*/ 1416865 w 2833730"/>
              <a:gd name="connsiteY4" fmla="*/ 0 h 3621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33730" h="3621178">
                <a:moveTo>
                  <a:pt x="1416865" y="0"/>
                </a:moveTo>
                <a:lnTo>
                  <a:pt x="2833730" y="1810170"/>
                </a:lnTo>
                <a:lnTo>
                  <a:pt x="1416865" y="3621178"/>
                </a:lnTo>
                <a:lnTo>
                  <a:pt x="0" y="1810170"/>
                </a:lnTo>
                <a:lnTo>
                  <a:pt x="1416865" y="0"/>
                </a:lnTo>
                <a:close/>
              </a:path>
            </a:pathLst>
          </a:cu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45" t="63699" r="23696" b="1168"/>
          <a:stretch>
            <a:fillRect/>
          </a:stretch>
        </p:blipFill>
        <p:spPr>
          <a:xfrm>
            <a:off x="8807668" y="4420104"/>
            <a:ext cx="3384332" cy="2437896"/>
          </a:xfrm>
          <a:custGeom>
            <a:avLst/>
            <a:gdLst>
              <a:gd name="connsiteX0" fmla="*/ 1907747 w 3384332"/>
              <a:gd name="connsiteY0" fmla="*/ 0 h 2437896"/>
              <a:gd name="connsiteX1" fmla="*/ 3384332 w 3384332"/>
              <a:gd name="connsiteY1" fmla="*/ 1885698 h 2437896"/>
              <a:gd name="connsiteX2" fmla="*/ 3384332 w 3384332"/>
              <a:gd name="connsiteY2" fmla="*/ 2437896 h 2437896"/>
              <a:gd name="connsiteX3" fmla="*/ 0 w 3384332"/>
              <a:gd name="connsiteY3" fmla="*/ 2437896 h 2437896"/>
              <a:gd name="connsiteX4" fmla="*/ 1907747 w 3384332"/>
              <a:gd name="connsiteY4" fmla="*/ 0 h 2437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84332" h="2437896">
                <a:moveTo>
                  <a:pt x="1907747" y="0"/>
                </a:moveTo>
                <a:lnTo>
                  <a:pt x="3384332" y="1885698"/>
                </a:lnTo>
                <a:lnTo>
                  <a:pt x="3384332" y="2437896"/>
                </a:lnTo>
                <a:lnTo>
                  <a:pt x="0" y="2437896"/>
                </a:lnTo>
                <a:lnTo>
                  <a:pt x="1907747" y="0"/>
                </a:lnTo>
                <a:close/>
              </a:path>
            </a:pathLst>
          </a:custGeom>
        </p:spPr>
      </p:pic>
      <p:grpSp>
        <p:nvGrpSpPr>
          <p:cNvPr id="12" name="组合 11"/>
          <p:cNvGrpSpPr/>
          <p:nvPr/>
        </p:nvGrpSpPr>
        <p:grpSpPr>
          <a:xfrm>
            <a:off x="644142" y="2314916"/>
            <a:ext cx="5937982" cy="2641902"/>
            <a:chOff x="6147269" y="2844265"/>
            <a:chExt cx="5112385" cy="2076459"/>
          </a:xfrm>
        </p:grpSpPr>
        <p:grpSp>
          <p:nvGrpSpPr>
            <p:cNvPr id="13" name="组合 12"/>
            <p:cNvGrpSpPr/>
            <p:nvPr/>
          </p:nvGrpSpPr>
          <p:grpSpPr>
            <a:xfrm>
              <a:off x="6147269" y="3331609"/>
              <a:ext cx="5033250" cy="1589115"/>
              <a:chOff x="-4714868" y="2110674"/>
              <a:chExt cx="5033250" cy="1589115"/>
            </a:xfrm>
          </p:grpSpPr>
          <p:sp>
            <p:nvSpPr>
              <p:cNvPr id="15" name="矩形: 圆角 21"/>
              <p:cNvSpPr/>
              <p:nvPr/>
            </p:nvSpPr>
            <p:spPr>
              <a:xfrm>
                <a:off x="-4648332" y="3345066"/>
                <a:ext cx="3562392" cy="354723"/>
              </a:xfrm>
              <a:prstGeom prst="roundRect">
                <a:avLst>
                  <a:gd name="adj" fmla="val 50000"/>
                </a:avLst>
              </a:prstGeom>
              <a:solidFill>
                <a:srgbClr val="BC8E73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讲解人：</a:t>
                </a:r>
                <a:r>
                  <a:rPr kumimoji="0" lang="en-US" altLang="zh-CN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PPT818  </a:t>
                </a:r>
                <a:r>
                  <a:rPr kumimoji="0" lang="zh-CN" altLang="en-US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时间：</a:t>
                </a:r>
                <a:r>
                  <a:rPr kumimoji="0" lang="en-US" altLang="zh-CN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20XX</a:t>
                </a:r>
                <a:endPara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16" name="组合 15"/>
              <p:cNvGrpSpPr/>
              <p:nvPr/>
            </p:nvGrpSpPr>
            <p:grpSpPr>
              <a:xfrm>
                <a:off x="-4714868" y="2110674"/>
                <a:ext cx="5033250" cy="944353"/>
                <a:chOff x="-4714868" y="2110674"/>
                <a:chExt cx="5033250" cy="944353"/>
              </a:xfrm>
            </p:grpSpPr>
            <p:sp>
              <p:nvSpPr>
                <p:cNvPr id="17" name="文本框 16"/>
                <p:cNvSpPr txBox="1"/>
                <p:nvPr/>
              </p:nvSpPr>
              <p:spPr>
                <a:xfrm>
                  <a:off x="-4714868" y="2808615"/>
                  <a:ext cx="5033249" cy="24641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dist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1">
                          <a:lumMod val="50000"/>
                        </a:scheme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MENTAL HEALTH COUNSELING PPT</a:t>
                  </a:r>
                </a:p>
              </p:txBody>
            </p:sp>
            <p:cxnSp>
              <p:nvCxnSpPr>
                <p:cNvPr id="18" name="直接连接符 17"/>
                <p:cNvCxnSpPr/>
                <p:nvPr/>
              </p:nvCxnSpPr>
              <p:spPr>
                <a:xfrm>
                  <a:off x="-4634728" y="2789746"/>
                  <a:ext cx="4953109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19" name="文本占位符 19"/>
                <p:cNvSpPr txBox="1"/>
                <p:nvPr/>
              </p:nvSpPr>
              <p:spPr>
                <a:xfrm>
                  <a:off x="-4708756" y="2110674"/>
                  <a:ext cx="5027138" cy="660203"/>
                </a:xfrm>
                <a:prstGeom prst="rect">
                  <a:avLst/>
                </a:prstGeom>
              </p:spPr>
              <p:txBody>
                <a:bodyPr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dist" defTabSz="914400" rtl="0" eaLnBrk="1" fontAlgn="auto" latinLnBrk="0" hangingPunct="1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r>
                    <a:rPr lang="zh-CN" altLang="en-US" sz="4400" b="1" dirty="0">
                      <a:solidFill>
                        <a:srgbClr val="BC8E73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感谢你的聆听</a:t>
                  </a:r>
                  <a:endParaRPr kumimoji="0" lang="zh-CN" alt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BC8E7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14" name="文本占位符 20"/>
            <p:cNvSpPr txBox="1"/>
            <p:nvPr/>
          </p:nvSpPr>
          <p:spPr>
            <a:xfrm>
              <a:off x="6147269" y="2844265"/>
              <a:ext cx="5112385" cy="423545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>
                <a:buNone/>
                <a:defRPr/>
              </a:pPr>
              <a:r>
                <a:rPr lang="zh-CN" altLang="en-US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第四单元  可能性</a:t>
              </a:r>
            </a:p>
          </p:txBody>
        </p:sp>
      </p:grpSp>
      <p:sp>
        <p:nvSpPr>
          <p:cNvPr id="20" name="矩形 19"/>
          <p:cNvSpPr/>
          <p:nvPr/>
        </p:nvSpPr>
        <p:spPr>
          <a:xfrm>
            <a:off x="-1365566" y="502641"/>
            <a:ext cx="4062342" cy="300975"/>
          </a:xfrm>
          <a:prstGeom prst="rect">
            <a:avLst/>
          </a:prstGeom>
          <a:solidFill>
            <a:srgbClr val="BC8E73"/>
          </a:solidFill>
          <a:ln w="12700" cap="flat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9050"/>
          </a:effectLst>
        </p:spPr>
        <p:txBody>
          <a:bodyPr spcFirstLastPara="1" wrap="square" lIns="57592" tIns="57592" rIns="57592" bIns="57592" spcCol="38100" anchor="ctr">
            <a:spAutoFit/>
          </a:bodyPr>
          <a:lstStyle/>
          <a:p>
            <a:pPr marL="0" marR="0" lvl="0" indent="0" algn="r" defTabSz="11518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人教版小学数学五年级上册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9" name="文本框 1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287675" y="1658013"/>
            <a:ext cx="4572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endParaRPr lang="zh-CN" altLang="zh-CN" sz="400" kern="0">
              <a:solidFill>
                <a:srgbClr val="AFDBFF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152580" name="图片 1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6689" y="1599276"/>
            <a:ext cx="136525" cy="6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2581" name="图片 1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9976" y="1623089"/>
            <a:ext cx="136525" cy="6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2582" name="Picture 21" descr="5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8883" y="2065843"/>
            <a:ext cx="1366838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2583" name="矩形 17"/>
          <p:cNvSpPr>
            <a:spLocks noChangeArrowheads="1"/>
          </p:cNvSpPr>
          <p:nvPr/>
        </p:nvSpPr>
        <p:spPr bwMode="auto">
          <a:xfrm>
            <a:off x="733584" y="1210248"/>
            <a:ext cx="1071497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ts val="500"/>
              </a:spcBef>
              <a:spcAft>
                <a:spcPts val="500"/>
              </a:spcAft>
            </a:pPr>
            <a:r>
              <a:rPr lang="zh-CN" altLang="en-US" sz="2400" kern="0" dirty="0"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袋中有</a:t>
            </a:r>
            <a:r>
              <a:rPr lang="en-US" altLang="zh-CN" sz="2400" kern="0" dirty="0"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10</a:t>
            </a:r>
            <a:r>
              <a:rPr lang="zh-CN" altLang="en-US" sz="2400" kern="0" dirty="0"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个球，</a:t>
            </a:r>
            <a:r>
              <a:rPr lang="en-US" altLang="zh-CN" sz="2400" kern="0" dirty="0"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8</a:t>
            </a:r>
            <a:r>
              <a:rPr lang="zh-CN" altLang="en-US" sz="2400" kern="0" dirty="0"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个红色球，</a:t>
            </a:r>
            <a:r>
              <a:rPr lang="en-US" altLang="zh-CN" sz="2400" kern="0" dirty="0"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2</a:t>
            </a:r>
            <a:r>
              <a:rPr lang="zh-CN" altLang="en-US" sz="2400" kern="0" dirty="0"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个蓝色球，从中摸出一个球，摸出哪种颜色球的可能性大？为什么？</a:t>
            </a:r>
          </a:p>
        </p:txBody>
      </p:sp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332018" y="3983543"/>
            <a:ext cx="9294671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altLang="zh-CN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en-US" sz="2400" kern="0" dirty="0">
                <a:solidFill>
                  <a:srgbClr val="FF00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摸出红色球的可能性大，因为袋中红色球的数量比蓝色球多。</a:t>
            </a:r>
          </a:p>
        </p:txBody>
      </p:sp>
      <p:sp>
        <p:nvSpPr>
          <p:cNvPr id="9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一、谈话导入，复习旧知识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文本框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106804" y="1520076"/>
            <a:ext cx="4572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endParaRPr lang="zh-CN" altLang="zh-CN" sz="400" kern="0">
              <a:solidFill>
                <a:srgbClr val="AFDBFF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154627" name="图片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5818" y="1461339"/>
            <a:ext cx="136525" cy="6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628" name="图片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9105" y="1485152"/>
            <a:ext cx="136525" cy="6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4630" name="组合 6"/>
          <p:cNvGrpSpPr/>
          <p:nvPr/>
        </p:nvGrpSpPr>
        <p:grpSpPr bwMode="auto">
          <a:xfrm>
            <a:off x="5004533" y="2077319"/>
            <a:ext cx="2590800" cy="2479675"/>
            <a:chOff x="3093401" y="1819395"/>
            <a:chExt cx="2589769" cy="1861355"/>
          </a:xfrm>
        </p:grpSpPr>
        <p:sp>
          <p:nvSpPr>
            <p:cNvPr id="3" name="立方体 2"/>
            <p:cNvSpPr/>
            <p:nvPr/>
          </p:nvSpPr>
          <p:spPr>
            <a:xfrm>
              <a:off x="3093401" y="1819395"/>
              <a:ext cx="2589769" cy="1861355"/>
            </a:xfrm>
            <a:prstGeom prst="cube">
              <a:avLst>
                <a:gd name="adj" fmla="val 30597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" name="椭圆 3"/>
            <p:cNvSpPr/>
            <p:nvPr/>
          </p:nvSpPr>
          <p:spPr>
            <a:xfrm>
              <a:off x="3732874" y="1875099"/>
              <a:ext cx="1140067" cy="462988"/>
            </a:xfrm>
            <a:prstGeom prst="ellipse">
              <a:avLst/>
            </a:prstGeom>
            <a:gradFill flip="none" rotWithShape="1">
              <a:gsLst>
                <a:gs pos="0">
                  <a:srgbClr val="FBE5D6">
                    <a:shade val="30000"/>
                    <a:satMod val="115000"/>
                  </a:srgbClr>
                </a:gs>
                <a:gs pos="50000">
                  <a:srgbClr val="FBE5D6">
                    <a:shade val="67500"/>
                    <a:satMod val="115000"/>
                  </a:srgbClr>
                </a:gs>
                <a:gs pos="100000">
                  <a:srgbClr val="FBE5D6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solidFill>
                <a:schemeClr val="tx1"/>
              </a:soli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5" name="椭圆 4"/>
          <p:cNvSpPr>
            <a:spLocks noChangeArrowheads="1"/>
          </p:cNvSpPr>
          <p:nvPr/>
        </p:nvSpPr>
        <p:spPr bwMode="auto">
          <a:xfrm>
            <a:off x="4540442" y="5720601"/>
            <a:ext cx="252412" cy="33655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zh-CN" altLang="en-US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椭圆 10"/>
          <p:cNvSpPr>
            <a:spLocks noChangeArrowheads="1"/>
          </p:cNvSpPr>
          <p:nvPr/>
        </p:nvSpPr>
        <p:spPr bwMode="auto">
          <a:xfrm>
            <a:off x="5526280" y="5720601"/>
            <a:ext cx="252413" cy="33655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zh-CN" altLang="en-US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54637" name="文本框 5"/>
          <p:cNvSpPr txBox="1">
            <a:spLocks noChangeArrowheads="1"/>
          </p:cNvSpPr>
          <p:nvPr/>
        </p:nvSpPr>
        <p:spPr bwMode="auto">
          <a:xfrm>
            <a:off x="5537271" y="3122356"/>
            <a:ext cx="97334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zh-CN" altLang="en-US" sz="2000" kern="0">
                <a:ea typeface="思源黑体 CN Medium" panose="020B0600000000000000" pitchFamily="34" charset="-122"/>
                <a:sym typeface="Arial" panose="020B0604020202020204" pitchFamily="34" charset="0"/>
              </a:rPr>
              <a:t>里面有</a:t>
            </a:r>
          </a:p>
        </p:txBody>
      </p:sp>
      <p:sp>
        <p:nvSpPr>
          <p:cNvPr id="154638" name="文本框 12"/>
          <p:cNvSpPr txBox="1">
            <a:spLocks noChangeArrowheads="1"/>
          </p:cNvSpPr>
          <p:nvPr/>
        </p:nvSpPr>
        <p:spPr bwMode="auto">
          <a:xfrm>
            <a:off x="4986408" y="4011356"/>
            <a:ext cx="20249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zh-CN" altLang="en-US" sz="2000" kern="0">
                <a:ea typeface="思源黑体 CN Medium" panose="020B0600000000000000" pitchFamily="34" charset="-122"/>
                <a:sym typeface="Arial" panose="020B0604020202020204" pitchFamily="34" charset="0"/>
              </a:rPr>
              <a:t>两种颜色的小球</a:t>
            </a:r>
          </a:p>
        </p:txBody>
      </p:sp>
      <p:sp>
        <p:nvSpPr>
          <p:cNvPr id="154639" name="矩形 14"/>
          <p:cNvSpPr>
            <a:spLocks noChangeArrowheads="1"/>
          </p:cNvSpPr>
          <p:nvPr/>
        </p:nvSpPr>
        <p:spPr bwMode="auto">
          <a:xfrm>
            <a:off x="684404" y="1183150"/>
            <a:ext cx="6016625" cy="503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</a:pP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猜一猜摸到哪种颜色的球的可能性大。</a:t>
            </a:r>
            <a:endParaRPr lang="zh-CN" altLang="en-US" sz="2400" kern="0" dirty="0"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4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二、自主练习，巩固拓展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531898" y="1046327"/>
            <a:ext cx="8898292" cy="503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</a:pP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试验要求：</a:t>
            </a:r>
            <a:endParaRPr lang="zh-CN" altLang="en-US" sz="2400" kern="0" dirty="0"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415586" y="1549350"/>
            <a:ext cx="10861082" cy="170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）小组成员分工合作。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zh-CN" altLang="en-US" sz="2000" kern="0" dirty="0"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（</a:t>
            </a:r>
            <a:r>
              <a:rPr lang="en-US" altLang="zh-CN" sz="2000" kern="0" dirty="0"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2</a:t>
            </a:r>
            <a:r>
              <a:rPr lang="zh-CN" altLang="en-US" sz="2000" kern="0" dirty="0"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）每次摸球前要将盒子里的球摇匀。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zh-CN" altLang="en-US" sz="2000" kern="0" dirty="0"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（</a:t>
            </a:r>
            <a:r>
              <a:rPr lang="en-US" altLang="zh-CN" sz="2000" kern="0" dirty="0"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3</a:t>
            </a:r>
            <a:r>
              <a:rPr lang="zh-CN" altLang="en-US" sz="2000" kern="0" dirty="0"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）每次摸出一个球，再放回去，重复</a:t>
            </a:r>
            <a:r>
              <a:rPr lang="en-US" altLang="zh-CN" sz="2000" kern="0" dirty="0"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20</a:t>
            </a:r>
            <a:r>
              <a:rPr lang="zh-CN" altLang="en-US" sz="2000" kern="0" dirty="0"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次。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zh-CN" altLang="en-US" sz="2000" kern="0" dirty="0"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（</a:t>
            </a:r>
            <a:r>
              <a:rPr lang="en-US" altLang="zh-CN" sz="2000" kern="0" dirty="0"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4</a:t>
            </a:r>
            <a:r>
              <a:rPr lang="zh-CN" altLang="en-US" sz="2000" kern="0" dirty="0"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）每摸出一个球后记录下它的颜色，可以用画“正”字的方法来记录。</a:t>
            </a:r>
          </a:p>
        </p:txBody>
      </p:sp>
      <p:graphicFrame>
        <p:nvGraphicFramePr>
          <p:cNvPr id="5" name="表格 5"/>
          <p:cNvGraphicFramePr>
            <a:graphicFrameLocks noGrp="1"/>
          </p:cNvGraphicFramePr>
          <p:nvPr/>
        </p:nvGraphicFramePr>
        <p:xfrm>
          <a:off x="2843908" y="3935250"/>
          <a:ext cx="5003800" cy="1188798"/>
        </p:xfrm>
        <a:graphic>
          <a:graphicData uri="http://schemas.openxmlformats.org/drawingml/2006/table">
            <a:tbl>
              <a:tblPr/>
              <a:tblGrid>
                <a:gridCol w="1147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7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288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434" marR="91434" marT="45733" marB="45733" horzOverflow="overflow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记录</a:t>
                      </a:r>
                    </a:p>
                  </a:txBody>
                  <a:tcPr marL="91434" marR="91434" marT="45733" marB="45733" horzOverflow="overflow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次数</a:t>
                      </a:r>
                    </a:p>
                  </a:txBody>
                  <a:tcPr marL="91434" marR="91434" marT="45733" marB="45733" horzOverflow="overflow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434" marR="91434" marT="45733" marB="45733" horzOverflow="overflow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434" marR="91434" marT="45733" marB="45733" horzOverflow="overflow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434" marR="91434" marT="45733" marB="45733" horzOverflow="overflow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3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434" marR="91434" marT="45733" marB="45733" horzOverflow="overflow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434" marR="91434" marT="45733" marB="45733" horzOverflow="overflow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434" marR="91434" marT="45733" marB="45733" horzOverflow="overflow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2" name="图片 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1157" y="2504571"/>
            <a:ext cx="2633662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二、自主练习，巩固拓展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69136E-6 L 0.3698 -0.21821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90" y="-1092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4"/>
          <p:cNvSpPr>
            <a:spLocks noChangeArrowheads="1"/>
          </p:cNvSpPr>
          <p:nvPr/>
        </p:nvSpPr>
        <p:spPr bwMode="auto">
          <a:xfrm>
            <a:off x="4772026" y="4729163"/>
            <a:ext cx="250825" cy="33655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zh-CN" altLang="en-US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椭圆 5"/>
          <p:cNvSpPr>
            <a:spLocks noChangeArrowheads="1"/>
          </p:cNvSpPr>
          <p:nvPr/>
        </p:nvSpPr>
        <p:spPr bwMode="auto">
          <a:xfrm>
            <a:off x="4745038" y="5097464"/>
            <a:ext cx="252412" cy="33337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zh-CN" altLang="en-US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" name="椭圆 9"/>
          <p:cNvSpPr>
            <a:spLocks noChangeArrowheads="1"/>
          </p:cNvSpPr>
          <p:nvPr/>
        </p:nvSpPr>
        <p:spPr bwMode="auto">
          <a:xfrm>
            <a:off x="4956176" y="4973638"/>
            <a:ext cx="252413" cy="33655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zh-CN" altLang="en-US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椭圆 10"/>
          <p:cNvSpPr>
            <a:spLocks noChangeArrowheads="1"/>
          </p:cNvSpPr>
          <p:nvPr/>
        </p:nvSpPr>
        <p:spPr bwMode="auto">
          <a:xfrm>
            <a:off x="6099176" y="5097464"/>
            <a:ext cx="252413" cy="33337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zh-CN" altLang="en-US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" name="椭圆 11"/>
          <p:cNvSpPr>
            <a:spLocks noChangeArrowheads="1"/>
          </p:cNvSpPr>
          <p:nvPr/>
        </p:nvSpPr>
        <p:spPr bwMode="auto">
          <a:xfrm>
            <a:off x="4645026" y="4964113"/>
            <a:ext cx="252413" cy="33655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zh-CN" altLang="en-US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" name="椭圆 12"/>
          <p:cNvSpPr>
            <a:spLocks noChangeArrowheads="1"/>
          </p:cNvSpPr>
          <p:nvPr/>
        </p:nvSpPr>
        <p:spPr bwMode="auto">
          <a:xfrm>
            <a:off x="5133976" y="4502150"/>
            <a:ext cx="252413" cy="33655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zh-CN" altLang="en-US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4" name="椭圆 13"/>
          <p:cNvSpPr>
            <a:spLocks noChangeArrowheads="1"/>
          </p:cNvSpPr>
          <p:nvPr/>
        </p:nvSpPr>
        <p:spPr bwMode="auto">
          <a:xfrm>
            <a:off x="5875338" y="4592638"/>
            <a:ext cx="252412" cy="33655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zh-CN" altLang="en-US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5" name="椭圆 14"/>
          <p:cNvSpPr>
            <a:spLocks noChangeArrowheads="1"/>
          </p:cNvSpPr>
          <p:nvPr/>
        </p:nvSpPr>
        <p:spPr bwMode="auto">
          <a:xfrm>
            <a:off x="5648326" y="4800600"/>
            <a:ext cx="252413" cy="33655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zh-CN" altLang="en-US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6" name="椭圆 15"/>
          <p:cNvSpPr>
            <a:spLocks noChangeArrowheads="1"/>
          </p:cNvSpPr>
          <p:nvPr/>
        </p:nvSpPr>
        <p:spPr bwMode="auto">
          <a:xfrm>
            <a:off x="5033964" y="4805363"/>
            <a:ext cx="250825" cy="33655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zh-CN" altLang="en-US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7" name="椭圆 16"/>
          <p:cNvSpPr>
            <a:spLocks noChangeArrowheads="1"/>
          </p:cNvSpPr>
          <p:nvPr/>
        </p:nvSpPr>
        <p:spPr bwMode="auto">
          <a:xfrm>
            <a:off x="5303838" y="5097463"/>
            <a:ext cx="252412" cy="33655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zh-CN" altLang="en-US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8" name="椭圆 17"/>
          <p:cNvSpPr>
            <a:spLocks noChangeArrowheads="1"/>
          </p:cNvSpPr>
          <p:nvPr/>
        </p:nvSpPr>
        <p:spPr bwMode="auto">
          <a:xfrm>
            <a:off x="5260976" y="4826000"/>
            <a:ext cx="252413" cy="33655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zh-CN" altLang="en-US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9" name="椭圆 18"/>
          <p:cNvSpPr>
            <a:spLocks noChangeArrowheads="1"/>
          </p:cNvSpPr>
          <p:nvPr/>
        </p:nvSpPr>
        <p:spPr bwMode="auto">
          <a:xfrm>
            <a:off x="5500688" y="5029200"/>
            <a:ext cx="252412" cy="33655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zh-CN" altLang="en-US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0" name="椭圆 19"/>
          <p:cNvSpPr>
            <a:spLocks noChangeArrowheads="1"/>
          </p:cNvSpPr>
          <p:nvPr/>
        </p:nvSpPr>
        <p:spPr bwMode="auto">
          <a:xfrm>
            <a:off x="5794376" y="5106988"/>
            <a:ext cx="252413" cy="33655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zh-CN" altLang="en-US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1" name="椭圆 20"/>
          <p:cNvSpPr>
            <a:spLocks noChangeArrowheads="1"/>
          </p:cNvSpPr>
          <p:nvPr/>
        </p:nvSpPr>
        <p:spPr bwMode="auto">
          <a:xfrm>
            <a:off x="6046788" y="4830763"/>
            <a:ext cx="252412" cy="33655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zh-CN" altLang="en-US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2" name="椭圆 21"/>
          <p:cNvSpPr>
            <a:spLocks noChangeArrowheads="1"/>
          </p:cNvSpPr>
          <p:nvPr/>
        </p:nvSpPr>
        <p:spPr bwMode="auto">
          <a:xfrm>
            <a:off x="5429251" y="4622801"/>
            <a:ext cx="252413" cy="33496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zh-CN" altLang="en-US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3" name="椭圆 22"/>
          <p:cNvSpPr>
            <a:spLocks noChangeArrowheads="1"/>
          </p:cNvSpPr>
          <p:nvPr/>
        </p:nvSpPr>
        <p:spPr bwMode="auto">
          <a:xfrm>
            <a:off x="6194426" y="4635500"/>
            <a:ext cx="250825" cy="33655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zh-CN" altLang="en-US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4" name="椭圆 23"/>
          <p:cNvSpPr>
            <a:spLocks noChangeArrowheads="1"/>
          </p:cNvSpPr>
          <p:nvPr/>
        </p:nvSpPr>
        <p:spPr bwMode="auto">
          <a:xfrm>
            <a:off x="4468813" y="4700588"/>
            <a:ext cx="252412" cy="33655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zh-CN" altLang="en-US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5" name="椭圆 24"/>
          <p:cNvSpPr>
            <a:spLocks noChangeArrowheads="1"/>
          </p:cNvSpPr>
          <p:nvPr/>
        </p:nvSpPr>
        <p:spPr bwMode="auto">
          <a:xfrm>
            <a:off x="4678363" y="4495800"/>
            <a:ext cx="252412" cy="33655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zh-CN" altLang="en-US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6" name="椭圆 25"/>
          <p:cNvSpPr>
            <a:spLocks noChangeArrowheads="1"/>
          </p:cNvSpPr>
          <p:nvPr/>
        </p:nvSpPr>
        <p:spPr bwMode="auto">
          <a:xfrm>
            <a:off x="4514851" y="5106988"/>
            <a:ext cx="252413" cy="33655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zh-CN" altLang="en-US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7" name="椭圆 26"/>
          <p:cNvSpPr>
            <a:spLocks noChangeArrowheads="1"/>
          </p:cNvSpPr>
          <p:nvPr/>
        </p:nvSpPr>
        <p:spPr bwMode="auto">
          <a:xfrm>
            <a:off x="5649913" y="4418013"/>
            <a:ext cx="252412" cy="33655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zh-CN" altLang="en-US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157718" name="组合 1"/>
          <p:cNvGrpSpPr/>
          <p:nvPr/>
        </p:nvGrpSpPr>
        <p:grpSpPr bwMode="auto">
          <a:xfrm>
            <a:off x="4493310" y="2080419"/>
            <a:ext cx="2590800" cy="2479675"/>
            <a:chOff x="3093401" y="1819395"/>
            <a:chExt cx="2589769" cy="1861355"/>
          </a:xfrm>
        </p:grpSpPr>
        <p:sp>
          <p:nvSpPr>
            <p:cNvPr id="3" name="立方体 2"/>
            <p:cNvSpPr/>
            <p:nvPr/>
          </p:nvSpPr>
          <p:spPr>
            <a:xfrm>
              <a:off x="3093401" y="1819395"/>
              <a:ext cx="2589769" cy="1861355"/>
            </a:xfrm>
            <a:prstGeom prst="cube">
              <a:avLst>
                <a:gd name="adj" fmla="val 30597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" name="椭圆 3"/>
            <p:cNvSpPr/>
            <p:nvPr/>
          </p:nvSpPr>
          <p:spPr>
            <a:xfrm>
              <a:off x="3732874" y="1875099"/>
              <a:ext cx="1140067" cy="462988"/>
            </a:xfrm>
            <a:prstGeom prst="ellipse">
              <a:avLst/>
            </a:prstGeom>
            <a:gradFill flip="none" rotWithShape="1">
              <a:gsLst>
                <a:gs pos="0">
                  <a:srgbClr val="FBE5D6">
                    <a:shade val="30000"/>
                    <a:satMod val="115000"/>
                  </a:srgbClr>
                </a:gs>
                <a:gs pos="50000">
                  <a:srgbClr val="FBE5D6">
                    <a:shade val="67500"/>
                    <a:satMod val="115000"/>
                  </a:srgbClr>
                </a:gs>
                <a:gs pos="100000">
                  <a:srgbClr val="FBE5D6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solidFill>
                <a:schemeClr val="tx1"/>
              </a:soli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8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二、自主练习，巩固拓展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Motion origin="layout" path="M -5.55556E-7 1.48148E-6 L -0.00694 1.48148E-6 C -0.01007 1.48148E-6 -0.01389 -0.08673 -0.01389 -0.15648 L -0.01389 -0.31266 " pathEditMode="relative" rAng="0" ptsTypes="AAAA">
                                      <p:cBhvr>
                                        <p:cTn id="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4" y="-15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0" presetClass="path" presetSubtype="0" accel="50000" decel="5000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animMotion origin="layout" path="M -5.55556E-7 1.7284E-6 L 0.06788 1.7284E-6 C 0.09844 1.7284E-6 0.13594 -0.08982 0.13594 -0.16204 L 0.13594 -0.32408 " pathEditMode="relative" rAng="0" ptsTypes="AAAA">
                                      <p:cBhvr>
                                        <p:cTn id="1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88" y="-16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path" presetSubtype="0" accel="50000" decel="5000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animMotion origin="layout" path="M -3.33333E-6 -2.59259E-6 L -0.0085 -2.59259E-6 C -0.01232 -2.59259E-6 -0.01701 -0.11296 -0.01701 -0.2037 L -0.01701 -0.4074 " pathEditMode="relative" rAng="0" ptsTypes="AAAA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1" y="-20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path" presetSubtype="0" accel="50000" decel="5000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animMotion origin="layout" path="M -3.33333E-6 -3.7037E-6 L -0.03906 -3.7037E-6 C -0.05659 -3.7037E-6 -0.07795 -0.08981 -0.07795 -0.16203 L -0.07795 -0.32376 " pathEditMode="relative" rAng="0" ptsTypes="AAAA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06" y="-16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0" presetClass="path" presetSubtype="0" accel="50000" decel="5000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animMotion origin="layout" path="M -2.5E-6 -2.59259E-6 L -0.02083 -2.59259E-6 C -0.03021 -2.59259E-6 -0.04149 -0.10031 -0.04149 -0.18117 L -0.04149 -0.36203 " pathEditMode="relative" rAng="0" ptsTypes="AAAA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3" y="-181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0" presetClass="path" presetSubtype="0" accel="50000" decel="5000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animMotion origin="layout" path="M 1.38889E-6 4.19753E-6 L 0.06753 4.19753E-6 C 0.09774 4.19753E-6 0.13507 -0.12593 0.13507 -0.22747 L 0.13507 -0.45463 " pathEditMode="relative" rAng="0" ptsTypes="AAAA">
                                      <p:cBhvr>
                                        <p:cTn id="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53" y="-227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0" presetClass="path" presetSubtype="0" accel="50000" decel="5000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animMotion origin="layout" path="M -3.61111E-6 1.11111E-6 L 0.02761 1.11111E-6 C 0.03993 1.11111E-6 0.05521 -0.10864 0.05521 -0.19599 L 0.05521 -0.39198 " pathEditMode="relative" rAng="0" ptsTypes="AAAA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0" y="-195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7" grpId="0"/>
      <p:bldP spid="21" grpId="0"/>
      <p:bldP spid="25" grpId="0"/>
      <p:bldP spid="26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660400" y="1172178"/>
            <a:ext cx="6016625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</a:pP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统计各组试验结果，填写统计表。</a:t>
            </a:r>
            <a:endParaRPr lang="zh-CN" altLang="en-US" sz="2400" kern="0" dirty="0"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graphicFrame>
        <p:nvGraphicFramePr>
          <p:cNvPr id="4" name="表格 4"/>
          <p:cNvGraphicFramePr>
            <a:graphicFrameLocks noGrp="1"/>
          </p:cNvGraphicFramePr>
          <p:nvPr/>
        </p:nvGraphicFramePr>
        <p:xfrm>
          <a:off x="2751663" y="2422586"/>
          <a:ext cx="6589713" cy="2393951"/>
        </p:xfrm>
        <a:graphic>
          <a:graphicData uri="http://schemas.openxmlformats.org/drawingml/2006/table">
            <a:tbl>
              <a:tblPr/>
              <a:tblGrid>
                <a:gridCol w="14398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50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6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50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6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50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6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501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8223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438" marR="91438" marT="45716" marB="45716" horzOverflow="overflow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1</a:t>
                      </a:r>
                    </a:p>
                  </a:txBody>
                  <a:tcPr marL="91438" marR="91438" marT="45716" marB="45716" anchor="ctr" horzOverflow="overflow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2</a:t>
                      </a:r>
                    </a:p>
                  </a:txBody>
                  <a:tcPr marL="91438" marR="91438" marT="45716" marB="45716" anchor="ctr" horzOverflow="overflow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3</a:t>
                      </a:r>
                    </a:p>
                  </a:txBody>
                  <a:tcPr marL="91438" marR="91438" marT="45716" marB="45716" anchor="ctr" horzOverflow="overflow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4</a:t>
                      </a:r>
                    </a:p>
                  </a:txBody>
                  <a:tcPr marL="91438" marR="91438" marT="45716" marB="45716" anchor="ctr" horzOverflow="overflow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5</a:t>
                      </a:r>
                    </a:p>
                  </a:txBody>
                  <a:tcPr marL="91438" marR="91438" marT="45716" marB="45716" anchor="ctr" horzOverflow="overflow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6</a:t>
                      </a:r>
                    </a:p>
                  </a:txBody>
                  <a:tcPr marL="91438" marR="91438" marT="45716" marB="45716" anchor="ctr" horzOverflow="overflow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合计</a:t>
                      </a:r>
                    </a:p>
                  </a:txBody>
                  <a:tcPr marL="91438" marR="91438" marT="45716" marB="45716" anchor="ctr" horzOverflow="overflow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58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438" marR="91438" marT="45716" marB="45716" horzOverflow="overflow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438" marR="91438" marT="45716" marB="45716" anchor="ctr" horzOverflow="overflow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438" marR="91438" marT="45716" marB="45716" anchor="ctr" horzOverflow="overflow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438" marR="91438" marT="45716" marB="45716" anchor="ctr" horzOverflow="overflow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438" marR="91438" marT="45716" marB="45716" anchor="ctr" horzOverflow="overflow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438" marR="91438" marT="45716" marB="45716" anchor="ctr" horzOverflow="overflow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438" marR="91438" marT="45716" marB="45716" anchor="ctr" horzOverflow="overflow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438" marR="91438" marT="45716" marB="45716" anchor="ctr" horzOverflow="overflow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3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58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438" marR="91438" marT="45716" marB="45716" horzOverflow="overflow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438" marR="91438" marT="45716" marB="45716" anchor="ctr" horzOverflow="overflow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438" marR="91438" marT="45716" marB="45716" anchor="ctr" horzOverflow="overflow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438" marR="91438" marT="45716" marB="45716" anchor="ctr" horzOverflow="overflow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438" marR="91438" marT="45716" marB="45716" anchor="ctr" horzOverflow="overflow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438" marR="91438" marT="45716" marB="45716" anchor="ctr" horzOverflow="overflow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438" marR="91438" marT="45716" marB="45716" anchor="ctr" horzOverflow="overflow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438" marR="91438" marT="45716" marB="45716" anchor="ctr" horzOverflow="overflow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椭圆 5"/>
          <p:cNvSpPr>
            <a:spLocks noChangeArrowheads="1"/>
          </p:cNvSpPr>
          <p:nvPr/>
        </p:nvSpPr>
        <p:spPr bwMode="auto">
          <a:xfrm>
            <a:off x="3151852" y="5172137"/>
            <a:ext cx="252413" cy="33337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zh-CN" altLang="en-US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椭圆 6"/>
          <p:cNvSpPr>
            <a:spLocks noChangeArrowheads="1"/>
          </p:cNvSpPr>
          <p:nvPr/>
        </p:nvSpPr>
        <p:spPr bwMode="auto">
          <a:xfrm>
            <a:off x="3151852" y="6216711"/>
            <a:ext cx="252413" cy="334962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zh-CN" altLang="en-US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2738353" y="2418908"/>
            <a:ext cx="1421665" cy="52477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2738353" y="2405947"/>
            <a:ext cx="720880" cy="8096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766" name="文本框 14"/>
          <p:cNvSpPr txBox="1">
            <a:spLocks noChangeArrowheads="1"/>
          </p:cNvSpPr>
          <p:nvPr/>
        </p:nvSpPr>
        <p:spPr bwMode="auto">
          <a:xfrm>
            <a:off x="2711126" y="2859201"/>
            <a:ext cx="6463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zh-CN" altLang="en-US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颜色</a:t>
            </a:r>
          </a:p>
        </p:txBody>
      </p:sp>
      <p:sp>
        <p:nvSpPr>
          <p:cNvPr id="158767" name="文本框 15"/>
          <p:cNvSpPr txBox="1">
            <a:spLocks noChangeArrowheads="1"/>
          </p:cNvSpPr>
          <p:nvPr/>
        </p:nvSpPr>
        <p:spPr bwMode="auto">
          <a:xfrm>
            <a:off x="3426710" y="2846240"/>
            <a:ext cx="6463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zh-CN" altLang="en-US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次数</a:t>
            </a:r>
          </a:p>
        </p:txBody>
      </p:sp>
      <p:sp>
        <p:nvSpPr>
          <p:cNvPr id="158768" name="文本框 16"/>
          <p:cNvSpPr txBox="1">
            <a:spLocks noChangeArrowheads="1"/>
          </p:cNvSpPr>
          <p:nvPr/>
        </p:nvSpPr>
        <p:spPr bwMode="auto">
          <a:xfrm>
            <a:off x="3540914" y="2441427"/>
            <a:ext cx="6463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zh-CN" altLang="en-US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小组</a:t>
            </a:r>
          </a:p>
        </p:txBody>
      </p:sp>
      <p:sp>
        <p:nvSpPr>
          <p:cNvPr id="13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二、自主练习，巩固拓展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746" name="组合 1"/>
          <p:cNvGrpSpPr/>
          <p:nvPr/>
        </p:nvGrpSpPr>
        <p:grpSpPr bwMode="auto">
          <a:xfrm>
            <a:off x="4341342" y="3187042"/>
            <a:ext cx="2590800" cy="2479675"/>
            <a:chOff x="3093401" y="1819395"/>
            <a:chExt cx="2589769" cy="1861355"/>
          </a:xfrm>
        </p:grpSpPr>
        <p:sp>
          <p:nvSpPr>
            <p:cNvPr id="3" name="立方体 2"/>
            <p:cNvSpPr/>
            <p:nvPr/>
          </p:nvSpPr>
          <p:spPr>
            <a:xfrm>
              <a:off x="3093401" y="1819395"/>
              <a:ext cx="2589769" cy="1861355"/>
            </a:xfrm>
            <a:prstGeom prst="cube">
              <a:avLst>
                <a:gd name="adj" fmla="val 30597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" name="椭圆 3"/>
            <p:cNvSpPr/>
            <p:nvPr/>
          </p:nvSpPr>
          <p:spPr>
            <a:xfrm>
              <a:off x="3732874" y="1875099"/>
              <a:ext cx="1140067" cy="462988"/>
            </a:xfrm>
            <a:prstGeom prst="ellipse">
              <a:avLst/>
            </a:prstGeom>
            <a:gradFill flip="none" rotWithShape="1">
              <a:gsLst>
                <a:gs pos="0">
                  <a:srgbClr val="FBE5D6">
                    <a:shade val="30000"/>
                    <a:satMod val="115000"/>
                  </a:srgbClr>
                </a:gs>
                <a:gs pos="50000">
                  <a:srgbClr val="FBE5D6">
                    <a:shade val="67500"/>
                    <a:satMod val="115000"/>
                  </a:srgbClr>
                </a:gs>
                <a:gs pos="100000">
                  <a:srgbClr val="FBE5D6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solidFill>
                <a:schemeClr val="tx1"/>
              </a:soli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5" name="椭圆 4"/>
          <p:cNvSpPr>
            <a:spLocks noChangeArrowheads="1"/>
          </p:cNvSpPr>
          <p:nvPr/>
        </p:nvSpPr>
        <p:spPr bwMode="auto">
          <a:xfrm>
            <a:off x="4671543" y="4933291"/>
            <a:ext cx="250825" cy="33655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zh-CN" altLang="en-US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椭圆 5"/>
          <p:cNvSpPr>
            <a:spLocks noChangeArrowheads="1"/>
          </p:cNvSpPr>
          <p:nvPr/>
        </p:nvSpPr>
        <p:spPr bwMode="auto">
          <a:xfrm>
            <a:off x="4644555" y="5301592"/>
            <a:ext cx="252412" cy="33337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zh-CN" altLang="en-US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" name="椭圆 9"/>
          <p:cNvSpPr>
            <a:spLocks noChangeArrowheads="1"/>
          </p:cNvSpPr>
          <p:nvPr/>
        </p:nvSpPr>
        <p:spPr bwMode="auto">
          <a:xfrm>
            <a:off x="4855693" y="5177766"/>
            <a:ext cx="252413" cy="33655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zh-CN" altLang="en-US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椭圆 10"/>
          <p:cNvSpPr>
            <a:spLocks noChangeArrowheads="1"/>
          </p:cNvSpPr>
          <p:nvPr/>
        </p:nvSpPr>
        <p:spPr bwMode="auto">
          <a:xfrm>
            <a:off x="5998693" y="5301592"/>
            <a:ext cx="252413" cy="33337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zh-CN" altLang="en-US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" name="椭圆 11"/>
          <p:cNvSpPr>
            <a:spLocks noChangeArrowheads="1"/>
          </p:cNvSpPr>
          <p:nvPr/>
        </p:nvSpPr>
        <p:spPr bwMode="auto">
          <a:xfrm>
            <a:off x="4544543" y="5168241"/>
            <a:ext cx="252413" cy="33655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zh-CN" altLang="en-US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" name="椭圆 12"/>
          <p:cNvSpPr>
            <a:spLocks noChangeArrowheads="1"/>
          </p:cNvSpPr>
          <p:nvPr/>
        </p:nvSpPr>
        <p:spPr bwMode="auto">
          <a:xfrm>
            <a:off x="5033493" y="4706278"/>
            <a:ext cx="252413" cy="33655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zh-CN" altLang="en-US" sz="2400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4" name="椭圆 13"/>
          <p:cNvSpPr>
            <a:spLocks noChangeArrowheads="1"/>
          </p:cNvSpPr>
          <p:nvPr/>
        </p:nvSpPr>
        <p:spPr bwMode="auto">
          <a:xfrm>
            <a:off x="5774855" y="4796766"/>
            <a:ext cx="252412" cy="33655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zh-CN" altLang="en-US" sz="2400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5" name="椭圆 14"/>
          <p:cNvSpPr>
            <a:spLocks noChangeArrowheads="1"/>
          </p:cNvSpPr>
          <p:nvPr/>
        </p:nvSpPr>
        <p:spPr bwMode="auto">
          <a:xfrm>
            <a:off x="5547843" y="5004728"/>
            <a:ext cx="252413" cy="33655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zh-CN" altLang="en-US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6" name="椭圆 15"/>
          <p:cNvSpPr>
            <a:spLocks noChangeArrowheads="1"/>
          </p:cNvSpPr>
          <p:nvPr/>
        </p:nvSpPr>
        <p:spPr bwMode="auto">
          <a:xfrm>
            <a:off x="4933481" y="5009491"/>
            <a:ext cx="250825" cy="33655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zh-CN" altLang="en-US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7" name="椭圆 16"/>
          <p:cNvSpPr>
            <a:spLocks noChangeArrowheads="1"/>
          </p:cNvSpPr>
          <p:nvPr/>
        </p:nvSpPr>
        <p:spPr bwMode="auto">
          <a:xfrm>
            <a:off x="5203355" y="5301591"/>
            <a:ext cx="252412" cy="33655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zh-CN" altLang="en-US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8" name="椭圆 17"/>
          <p:cNvSpPr>
            <a:spLocks noChangeArrowheads="1"/>
          </p:cNvSpPr>
          <p:nvPr/>
        </p:nvSpPr>
        <p:spPr bwMode="auto">
          <a:xfrm>
            <a:off x="5160493" y="5030128"/>
            <a:ext cx="252413" cy="33655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zh-CN" altLang="en-US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9" name="椭圆 18"/>
          <p:cNvSpPr>
            <a:spLocks noChangeArrowheads="1"/>
          </p:cNvSpPr>
          <p:nvPr/>
        </p:nvSpPr>
        <p:spPr bwMode="auto">
          <a:xfrm>
            <a:off x="5400205" y="5233328"/>
            <a:ext cx="252412" cy="33655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zh-CN" altLang="en-US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0" name="椭圆 19"/>
          <p:cNvSpPr>
            <a:spLocks noChangeArrowheads="1"/>
          </p:cNvSpPr>
          <p:nvPr/>
        </p:nvSpPr>
        <p:spPr bwMode="auto">
          <a:xfrm>
            <a:off x="5693893" y="5311116"/>
            <a:ext cx="252413" cy="33655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zh-CN" altLang="en-US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1" name="椭圆 20"/>
          <p:cNvSpPr>
            <a:spLocks noChangeArrowheads="1"/>
          </p:cNvSpPr>
          <p:nvPr/>
        </p:nvSpPr>
        <p:spPr bwMode="auto">
          <a:xfrm>
            <a:off x="5946305" y="5034891"/>
            <a:ext cx="252412" cy="33655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zh-CN" altLang="en-US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2" name="椭圆 21"/>
          <p:cNvSpPr>
            <a:spLocks noChangeArrowheads="1"/>
          </p:cNvSpPr>
          <p:nvPr/>
        </p:nvSpPr>
        <p:spPr bwMode="auto">
          <a:xfrm>
            <a:off x="5328768" y="4826929"/>
            <a:ext cx="252413" cy="33496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zh-CN" altLang="en-US" sz="2400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3" name="椭圆 22"/>
          <p:cNvSpPr>
            <a:spLocks noChangeArrowheads="1"/>
          </p:cNvSpPr>
          <p:nvPr/>
        </p:nvSpPr>
        <p:spPr bwMode="auto">
          <a:xfrm>
            <a:off x="6093943" y="4839628"/>
            <a:ext cx="250825" cy="33655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zh-CN" altLang="en-US" sz="2400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4" name="椭圆 23"/>
          <p:cNvSpPr>
            <a:spLocks noChangeArrowheads="1"/>
          </p:cNvSpPr>
          <p:nvPr/>
        </p:nvSpPr>
        <p:spPr bwMode="auto">
          <a:xfrm>
            <a:off x="4368330" y="4904716"/>
            <a:ext cx="252412" cy="33655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zh-CN" altLang="en-US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5" name="椭圆 24"/>
          <p:cNvSpPr>
            <a:spLocks noChangeArrowheads="1"/>
          </p:cNvSpPr>
          <p:nvPr/>
        </p:nvSpPr>
        <p:spPr bwMode="auto">
          <a:xfrm>
            <a:off x="4577880" y="4699928"/>
            <a:ext cx="252412" cy="33655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zh-CN" altLang="en-US" sz="2400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6" name="椭圆 25"/>
          <p:cNvSpPr>
            <a:spLocks noChangeArrowheads="1"/>
          </p:cNvSpPr>
          <p:nvPr/>
        </p:nvSpPr>
        <p:spPr bwMode="auto">
          <a:xfrm>
            <a:off x="4414368" y="5311116"/>
            <a:ext cx="252413" cy="33655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zh-CN" altLang="en-US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7" name="椭圆 26"/>
          <p:cNvSpPr>
            <a:spLocks noChangeArrowheads="1"/>
          </p:cNvSpPr>
          <p:nvPr/>
        </p:nvSpPr>
        <p:spPr bwMode="auto">
          <a:xfrm>
            <a:off x="5549430" y="4622141"/>
            <a:ext cx="252412" cy="33655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zh-CN" altLang="en-US" sz="2400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7" name="组合 6"/>
          <p:cNvGrpSpPr/>
          <p:nvPr/>
        </p:nvGrpSpPr>
        <p:grpSpPr bwMode="auto">
          <a:xfrm>
            <a:off x="3156222" y="1371353"/>
            <a:ext cx="6370637" cy="530225"/>
            <a:chOff x="1465524" y="1134045"/>
            <a:chExt cx="6369634" cy="397039"/>
          </a:xfrm>
        </p:grpSpPr>
        <p:sp>
          <p:nvSpPr>
            <p:cNvPr id="159773" name="矩形 28"/>
            <p:cNvSpPr>
              <a:spLocks noChangeArrowheads="1"/>
            </p:cNvSpPr>
            <p:nvPr/>
          </p:nvSpPr>
          <p:spPr bwMode="auto">
            <a:xfrm>
              <a:off x="1819481" y="1134045"/>
              <a:ext cx="6015677" cy="3766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20000"/>
                </a:lnSpc>
                <a:spcBef>
                  <a:spcPts val="500"/>
                </a:spcBef>
                <a:spcAft>
                  <a:spcPts val="500"/>
                </a:spcAft>
              </a:pPr>
              <a:r>
                <a:rPr lang="en-US" altLang="zh-CN" sz="2400" kern="0">
                  <a:ea typeface="思源黑体 CN Medium" panose="020B0600000000000000" pitchFamily="34" charset="-122"/>
                  <a:sym typeface="Arial" panose="020B0604020202020204" pitchFamily="34" charset="0"/>
                </a:rPr>
                <a:t>→</a:t>
              </a:r>
              <a:r>
                <a:rPr lang="zh-CN" altLang="en-US" sz="2400" kern="0">
                  <a:ea typeface="思源黑体 CN Medium" panose="020B0600000000000000" pitchFamily="34" charset="-122"/>
                  <a:sym typeface="Arial" panose="020B0604020202020204" pitchFamily="34" charset="0"/>
                </a:rPr>
                <a:t>数量多→被摸出的可能性大</a:t>
              </a:r>
              <a:endParaRPr lang="zh-CN" altLang="en-US" sz="2400" kern="0"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  <p:sp>
          <p:nvSpPr>
            <p:cNvPr id="31" name="椭圆 30"/>
            <p:cNvSpPr/>
            <p:nvPr/>
          </p:nvSpPr>
          <p:spPr>
            <a:xfrm>
              <a:off x="1465524" y="1280260"/>
              <a:ext cx="252372" cy="250824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8" name="组合 7"/>
          <p:cNvGrpSpPr/>
          <p:nvPr/>
        </p:nvGrpSpPr>
        <p:grpSpPr bwMode="auto">
          <a:xfrm>
            <a:off x="3123679" y="2142889"/>
            <a:ext cx="6351587" cy="571501"/>
            <a:chOff x="1451877" y="1644959"/>
            <a:chExt cx="6351904" cy="427947"/>
          </a:xfrm>
        </p:grpSpPr>
        <p:sp>
          <p:nvSpPr>
            <p:cNvPr id="159776" name="矩形 29"/>
            <p:cNvSpPr>
              <a:spLocks noChangeArrowheads="1"/>
            </p:cNvSpPr>
            <p:nvPr/>
          </p:nvSpPr>
          <p:spPr bwMode="auto">
            <a:xfrm>
              <a:off x="1788444" y="1644959"/>
              <a:ext cx="6015337" cy="3766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20000"/>
                </a:lnSpc>
                <a:spcBef>
                  <a:spcPts val="500"/>
                </a:spcBef>
                <a:spcAft>
                  <a:spcPts val="500"/>
                </a:spcAft>
              </a:pPr>
              <a:r>
                <a:rPr lang="en-US" altLang="zh-CN" sz="2400" kern="0">
                  <a:ea typeface="思源黑体 CN Medium" panose="020B0600000000000000" pitchFamily="34" charset="-122"/>
                  <a:sym typeface="Arial" panose="020B0604020202020204" pitchFamily="34" charset="0"/>
                </a:rPr>
                <a:t>→</a:t>
              </a:r>
              <a:r>
                <a:rPr lang="zh-CN" altLang="en-US" sz="2400" kern="0">
                  <a:ea typeface="思源黑体 CN Medium" panose="020B0600000000000000" pitchFamily="34" charset="-122"/>
                  <a:sym typeface="Arial" panose="020B0604020202020204" pitchFamily="34" charset="0"/>
                </a:rPr>
                <a:t>数量少→被摸出的可能性小</a:t>
              </a:r>
              <a:endParaRPr lang="zh-CN" altLang="en-US" sz="2400" kern="0"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  <p:sp>
          <p:nvSpPr>
            <p:cNvPr id="32" name="椭圆 31"/>
            <p:cNvSpPr/>
            <p:nvPr/>
          </p:nvSpPr>
          <p:spPr>
            <a:xfrm>
              <a:off x="1451877" y="1820893"/>
              <a:ext cx="252425" cy="252013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3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二、自主练习，巩固拓展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679450" y="1213559"/>
            <a:ext cx="9388998" cy="1954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思考：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zh-CN" altLang="en-US" sz="2400" kern="0" dirty="0"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（</a:t>
            </a:r>
            <a:r>
              <a:rPr lang="en-US" altLang="zh-CN" sz="2400" kern="0" dirty="0"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1</a:t>
            </a:r>
            <a:r>
              <a:rPr lang="zh-CN" altLang="en-US" sz="2400" kern="0" dirty="0"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）如果再摸一次，摸出哪种颜色的球的可能性大？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zh-CN" altLang="en-US" sz="2400" kern="0" dirty="0"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（</a:t>
            </a:r>
            <a:r>
              <a:rPr lang="en-US" altLang="zh-CN" sz="2400" kern="0" dirty="0"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2</a:t>
            </a:r>
            <a:r>
              <a:rPr lang="zh-CN" altLang="en-US" sz="2400" kern="0" dirty="0"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）如果继续摸下去，结果是不是一定摸出红色球？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zh-CN" altLang="en-US" sz="2400" kern="0" dirty="0"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（</a:t>
            </a:r>
            <a:r>
              <a:rPr lang="en-US" altLang="zh-CN" sz="2400" kern="0" dirty="0"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3</a:t>
            </a:r>
            <a:r>
              <a:rPr lang="zh-CN" altLang="en-US" sz="2400" kern="0" dirty="0"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）如果要使摸出的黄色球的可能性大，可以怎么办？</a:t>
            </a:r>
          </a:p>
        </p:txBody>
      </p:sp>
      <p:grpSp>
        <p:nvGrpSpPr>
          <p:cNvPr id="18" name="组合 17"/>
          <p:cNvGrpSpPr/>
          <p:nvPr/>
        </p:nvGrpSpPr>
        <p:grpSpPr bwMode="auto">
          <a:xfrm>
            <a:off x="4622695" y="3414381"/>
            <a:ext cx="2590800" cy="2479675"/>
            <a:chOff x="2918340" y="2236084"/>
            <a:chExt cx="2589769" cy="1861355"/>
          </a:xfrm>
        </p:grpSpPr>
        <p:grpSp>
          <p:nvGrpSpPr>
            <p:cNvPr id="160773" name="组合 10"/>
            <p:cNvGrpSpPr/>
            <p:nvPr/>
          </p:nvGrpSpPr>
          <p:grpSpPr bwMode="auto">
            <a:xfrm>
              <a:off x="2918340" y="2236084"/>
              <a:ext cx="2589769" cy="1861355"/>
              <a:chOff x="3093401" y="1819395"/>
              <a:chExt cx="2589769" cy="1861355"/>
            </a:xfrm>
          </p:grpSpPr>
          <p:sp>
            <p:nvSpPr>
              <p:cNvPr id="12" name="立方体 11"/>
              <p:cNvSpPr/>
              <p:nvPr/>
            </p:nvSpPr>
            <p:spPr>
              <a:xfrm>
                <a:off x="3093401" y="1819395"/>
                <a:ext cx="2589769" cy="1861355"/>
              </a:xfrm>
              <a:prstGeom prst="cube">
                <a:avLst>
                  <a:gd name="adj" fmla="val 30597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>
                <a:off x="3732874" y="1875099"/>
                <a:ext cx="1140067" cy="462988"/>
              </a:xfrm>
              <a:prstGeom prst="ellipse">
                <a:avLst/>
              </a:prstGeom>
              <a:gradFill flip="none" rotWithShape="1">
                <a:gsLst>
                  <a:gs pos="0">
                    <a:srgbClr val="FBE5D6">
                      <a:shade val="30000"/>
                      <a:satMod val="115000"/>
                    </a:srgbClr>
                  </a:gs>
                  <a:gs pos="50000">
                    <a:srgbClr val="FBE5D6">
                      <a:shade val="67500"/>
                      <a:satMod val="115000"/>
                    </a:srgbClr>
                  </a:gs>
                  <a:gs pos="100000">
                    <a:srgbClr val="FBE5D6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>
                <a:solidFill>
                  <a:schemeClr val="tx1"/>
                </a:solidFill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4" name="椭圆 13"/>
            <p:cNvSpPr/>
            <p:nvPr/>
          </p:nvSpPr>
          <p:spPr>
            <a:xfrm>
              <a:off x="3318231" y="3420583"/>
              <a:ext cx="252313" cy="25262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4303676" y="3420583"/>
              <a:ext cx="252312" cy="252629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0780" name="文本框 15"/>
            <p:cNvSpPr txBox="1">
              <a:spLocks noChangeArrowheads="1"/>
            </p:cNvSpPr>
            <p:nvPr/>
          </p:nvSpPr>
          <p:spPr bwMode="auto">
            <a:xfrm>
              <a:off x="3110351" y="3675595"/>
              <a:ext cx="835153" cy="3465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0" hangingPunct="0"/>
              <a:r>
                <a:rPr lang="en-US" altLang="zh-CN" sz="2400" kern="0">
                  <a:ea typeface="思源黑体 CN Medium" panose="020B0600000000000000" pitchFamily="34" charset="-122"/>
                  <a:sym typeface="Arial" panose="020B0604020202020204" pitchFamily="34" charset="0"/>
                </a:rPr>
                <a:t>17</a:t>
              </a:r>
              <a:r>
                <a:rPr lang="zh-CN" altLang="en-US" sz="2400" kern="0">
                  <a:ea typeface="思源黑体 CN Medium" panose="020B0600000000000000" pitchFamily="34" charset="-122"/>
                  <a:sym typeface="Arial" panose="020B0604020202020204" pitchFamily="34" charset="0"/>
                </a:rPr>
                <a:t>个</a:t>
              </a:r>
            </a:p>
          </p:txBody>
        </p:sp>
        <p:sp>
          <p:nvSpPr>
            <p:cNvPr id="160781" name="文本框 16"/>
            <p:cNvSpPr txBox="1">
              <a:spLocks noChangeArrowheads="1"/>
            </p:cNvSpPr>
            <p:nvPr/>
          </p:nvSpPr>
          <p:spPr bwMode="auto">
            <a:xfrm>
              <a:off x="4183074" y="3673212"/>
              <a:ext cx="663700" cy="3465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0" hangingPunct="0"/>
              <a:r>
                <a:rPr lang="en-US" altLang="zh-CN" sz="2400" kern="0">
                  <a:ea typeface="思源黑体 CN Medium" panose="020B0600000000000000" pitchFamily="34" charset="-122"/>
                  <a:sym typeface="Arial" panose="020B0604020202020204" pitchFamily="34" charset="0"/>
                </a:rPr>
                <a:t>3</a:t>
              </a:r>
              <a:r>
                <a:rPr lang="zh-CN" altLang="en-US" sz="2400" kern="0">
                  <a:ea typeface="思源黑体 CN Medium" panose="020B0600000000000000" pitchFamily="34" charset="-122"/>
                  <a:sym typeface="Arial" panose="020B0604020202020204" pitchFamily="34" charset="0"/>
                </a:rPr>
                <a:t>个</a:t>
              </a:r>
            </a:p>
          </p:txBody>
        </p:sp>
      </p:grpSp>
      <p:sp>
        <p:nvSpPr>
          <p:cNvPr id="16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二、自主练习，巩固拓展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7.40741E-7 L 0.32726 -0.06451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54" y="-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794" name="组合 1"/>
          <p:cNvGrpSpPr/>
          <p:nvPr/>
        </p:nvGrpSpPr>
        <p:grpSpPr bwMode="auto">
          <a:xfrm>
            <a:off x="5669722" y="3281154"/>
            <a:ext cx="2589213" cy="2482850"/>
            <a:chOff x="3093401" y="1819395"/>
            <a:chExt cx="2589769" cy="1861355"/>
          </a:xfrm>
        </p:grpSpPr>
        <p:sp>
          <p:nvSpPr>
            <p:cNvPr id="3" name="立方体 2"/>
            <p:cNvSpPr/>
            <p:nvPr/>
          </p:nvSpPr>
          <p:spPr>
            <a:xfrm>
              <a:off x="3093401" y="1819395"/>
              <a:ext cx="2589769" cy="1861355"/>
            </a:xfrm>
            <a:prstGeom prst="cube">
              <a:avLst>
                <a:gd name="adj" fmla="val 30597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" name="椭圆 3"/>
            <p:cNvSpPr/>
            <p:nvPr/>
          </p:nvSpPr>
          <p:spPr>
            <a:xfrm>
              <a:off x="3732874" y="1875099"/>
              <a:ext cx="1140067" cy="462988"/>
            </a:xfrm>
            <a:prstGeom prst="ellipse">
              <a:avLst/>
            </a:prstGeom>
            <a:gradFill flip="none" rotWithShape="1">
              <a:gsLst>
                <a:gs pos="0">
                  <a:srgbClr val="FBE5D6">
                    <a:shade val="30000"/>
                    <a:satMod val="115000"/>
                  </a:srgbClr>
                </a:gs>
                <a:gs pos="50000">
                  <a:srgbClr val="FBE5D6">
                    <a:shade val="67500"/>
                    <a:satMod val="115000"/>
                  </a:srgbClr>
                </a:gs>
                <a:gs pos="100000">
                  <a:srgbClr val="FBE5D6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solidFill>
                <a:schemeClr val="tx1"/>
              </a:soli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5" name="椭圆 4"/>
          <p:cNvSpPr>
            <a:spLocks noChangeArrowheads="1"/>
          </p:cNvSpPr>
          <p:nvPr/>
        </p:nvSpPr>
        <p:spPr bwMode="auto">
          <a:xfrm>
            <a:off x="7869238" y="3992563"/>
            <a:ext cx="252412" cy="33655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zh-CN" altLang="en-US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椭圆 5"/>
          <p:cNvSpPr>
            <a:spLocks noChangeArrowheads="1"/>
          </p:cNvSpPr>
          <p:nvPr/>
        </p:nvSpPr>
        <p:spPr bwMode="auto">
          <a:xfrm>
            <a:off x="8853488" y="3992563"/>
            <a:ext cx="252412" cy="33655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zh-CN" altLang="en-US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61801" name="文本框 6"/>
          <p:cNvSpPr txBox="1">
            <a:spLocks noChangeArrowheads="1"/>
          </p:cNvSpPr>
          <p:nvPr/>
        </p:nvSpPr>
        <p:spPr bwMode="auto">
          <a:xfrm>
            <a:off x="5891178" y="4692441"/>
            <a:ext cx="75533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en-US" altLang="zh-CN" sz="2000" b="1" kern="0">
                <a:ea typeface="思源黑体 CN Medium" panose="020B0600000000000000" pitchFamily="34" charset="-122"/>
                <a:sym typeface="Arial" panose="020B0604020202020204" pitchFamily="34" charset="0"/>
              </a:rPr>
              <a:t>17</a:t>
            </a:r>
            <a:r>
              <a:rPr lang="zh-CN" altLang="en-US" sz="2000" b="1" kern="0">
                <a:ea typeface="思源黑体 CN Medium" panose="020B0600000000000000" pitchFamily="34" charset="-122"/>
                <a:sym typeface="Arial" panose="020B0604020202020204" pitchFamily="34" charset="0"/>
              </a:rPr>
              <a:t>个</a:t>
            </a:r>
          </a:p>
        </p:txBody>
      </p:sp>
      <p:sp>
        <p:nvSpPr>
          <p:cNvPr id="161802" name="文本框 7"/>
          <p:cNvSpPr txBox="1">
            <a:spLocks noChangeArrowheads="1"/>
          </p:cNvSpPr>
          <p:nvPr/>
        </p:nvSpPr>
        <p:spPr bwMode="auto">
          <a:xfrm>
            <a:off x="6964329" y="4690854"/>
            <a:ext cx="60144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en-US" altLang="zh-CN" sz="2000" b="1" kern="0"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en-US" sz="2000" b="1" kern="0">
                <a:ea typeface="思源黑体 CN Medium" panose="020B0600000000000000" pitchFamily="34" charset="-122"/>
                <a:sym typeface="Arial" panose="020B0604020202020204" pitchFamily="34" charset="0"/>
              </a:rPr>
              <a:t>个</a:t>
            </a: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660400" y="1224558"/>
            <a:ext cx="10252110" cy="145680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ts val="500"/>
              </a:spcBef>
              <a:spcAft>
                <a:spcPts val="500"/>
              </a:spcAft>
              <a:defRPr/>
            </a:pP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    事件发生的可能性大小与参加的个体数量的多少有关：</a:t>
            </a:r>
            <a:endParaRPr lang="en-US" altLang="zh-CN" sz="2400" kern="0" dirty="0"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>
              <a:spcBef>
                <a:spcPts val="500"/>
              </a:spcBef>
              <a:spcAft>
                <a:spcPts val="500"/>
              </a:spcAft>
              <a:defRPr/>
            </a:pP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    个体在总数中所占</a:t>
            </a:r>
            <a:r>
              <a:rPr lang="zh-CN" altLang="en-US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数量越多</a:t>
            </a: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，出现的</a:t>
            </a:r>
            <a:r>
              <a:rPr lang="zh-CN" altLang="en-US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可能性就越大</a:t>
            </a: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；</a:t>
            </a:r>
            <a:endParaRPr lang="en-US" altLang="zh-CN" sz="2400" kern="0" dirty="0"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>
              <a:spcBef>
                <a:spcPts val="500"/>
              </a:spcBef>
              <a:spcAft>
                <a:spcPts val="500"/>
              </a:spcAft>
              <a:defRPr/>
            </a:pPr>
            <a:r>
              <a:rPr lang="en-US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个体在总数中所占</a:t>
            </a:r>
            <a:r>
              <a:rPr lang="zh-CN" altLang="en-US" sz="2400" kern="0" dirty="0">
                <a:solidFill>
                  <a:schemeClr val="accent5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数量越少</a:t>
            </a: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，出现的</a:t>
            </a:r>
            <a:r>
              <a:rPr lang="zh-CN" altLang="en-US" sz="2400" kern="0" dirty="0">
                <a:solidFill>
                  <a:schemeClr val="accent5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可能性就越小</a:t>
            </a: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。</a:t>
            </a:r>
            <a:endParaRPr lang="zh-CN" altLang="en-US" sz="2400" kern="0" dirty="0"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1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二、自主练习，巩固拓展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null,&quot;Name&quot;:&quot;正常&quot;,&quot;HeaderHeight&quot;:14.0,&quot;FooterHeight&quot;:9.0,&quot;SideMargin&quot;:5.5,&quot;TopMargin&quot;:0.0,&quot;BottomMargin&quot;:0.0,&quot;IntervalMargin&quot;:1.5,&quot;SettingType&quot;:&quot;System&quot;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royPfD46lj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jywCsQa2I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CpipALjD8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royPfD46lj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jywCsQa2I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CpipALjD8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royPfD46lj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CpipALjD8A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royPfD46lj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jywCsQa2I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jywCsQa2IG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CpipALjD8A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royPfD46lj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jywCsQa2IG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CpipALjD8A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royPfD46lj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jywCsQa2IG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CpipALjD8A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royPfD46lj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CpipALjD8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royPfD46lj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jywCsQa2I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CpipALjD8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royPfD46lj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jywCsQa2I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CpipALjD8A"/>
</p:tagLst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863</Words>
  <Application>Microsoft Office PowerPoint</Application>
  <PresentationFormat>宽屏</PresentationFormat>
  <Paragraphs>127</Paragraphs>
  <Slides>19</Slides>
  <Notes>9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8" baseType="lpstr">
      <vt:lpstr>FandolFang R</vt:lpstr>
      <vt:lpstr>黑体</vt:lpstr>
      <vt:lpstr>思源黑体 CN Medium</vt:lpstr>
      <vt:lpstr>思源黑体 CN Regular</vt:lpstr>
      <vt:lpstr>宋体</vt:lpstr>
      <vt:lpstr>Arial</vt:lpstr>
      <vt:lpstr>Calibri</vt:lpstr>
      <vt:lpstr>Times New Roman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24</cp:revision>
  <dcterms:created xsi:type="dcterms:W3CDTF">2020-06-25T13:11:00Z</dcterms:created>
  <dcterms:modified xsi:type="dcterms:W3CDTF">2023-01-16T18:24:08Z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DF41CAFF084F4E1F9AB697A2F95CE11C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