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5"/>
  </p:notesMasterIdLst>
  <p:handoutMasterIdLst>
    <p:handoutMasterId r:id="rId56"/>
  </p:handoutMasterIdLst>
  <p:sldIdLst>
    <p:sldId id="521" r:id="rId2"/>
    <p:sldId id="469" r:id="rId3"/>
    <p:sldId id="470" r:id="rId4"/>
    <p:sldId id="471" r:id="rId5"/>
    <p:sldId id="472" r:id="rId6"/>
    <p:sldId id="473" r:id="rId7"/>
    <p:sldId id="474" r:id="rId8"/>
    <p:sldId id="475" r:id="rId9"/>
    <p:sldId id="476" r:id="rId10"/>
    <p:sldId id="477" r:id="rId11"/>
    <p:sldId id="478" r:id="rId12"/>
    <p:sldId id="479" r:id="rId13"/>
    <p:sldId id="480" r:id="rId14"/>
    <p:sldId id="481" r:id="rId15"/>
    <p:sldId id="482" r:id="rId16"/>
    <p:sldId id="483" r:id="rId17"/>
    <p:sldId id="484" r:id="rId18"/>
    <p:sldId id="485" r:id="rId19"/>
    <p:sldId id="486" r:id="rId20"/>
    <p:sldId id="487" r:id="rId21"/>
    <p:sldId id="488" r:id="rId22"/>
    <p:sldId id="489" r:id="rId23"/>
    <p:sldId id="490" r:id="rId24"/>
    <p:sldId id="491" r:id="rId25"/>
    <p:sldId id="492" r:id="rId26"/>
    <p:sldId id="493" r:id="rId27"/>
    <p:sldId id="494" r:id="rId28"/>
    <p:sldId id="495" r:id="rId29"/>
    <p:sldId id="496" r:id="rId30"/>
    <p:sldId id="497" r:id="rId31"/>
    <p:sldId id="498" r:id="rId32"/>
    <p:sldId id="499" r:id="rId33"/>
    <p:sldId id="500" r:id="rId34"/>
    <p:sldId id="501" r:id="rId35"/>
    <p:sldId id="502" r:id="rId36"/>
    <p:sldId id="503" r:id="rId37"/>
    <p:sldId id="504" r:id="rId38"/>
    <p:sldId id="505" r:id="rId39"/>
    <p:sldId id="506" r:id="rId40"/>
    <p:sldId id="507" r:id="rId41"/>
    <p:sldId id="508" r:id="rId42"/>
    <p:sldId id="509" r:id="rId43"/>
    <p:sldId id="510" r:id="rId44"/>
    <p:sldId id="511" r:id="rId45"/>
    <p:sldId id="512" r:id="rId46"/>
    <p:sldId id="513" r:id="rId47"/>
    <p:sldId id="514" r:id="rId48"/>
    <p:sldId id="515" r:id="rId49"/>
    <p:sldId id="516" r:id="rId50"/>
    <p:sldId id="517" r:id="rId51"/>
    <p:sldId id="518" r:id="rId52"/>
    <p:sldId id="519" r:id="rId53"/>
    <p:sldId id="520" r:id="rId54"/>
  </p:sldIdLst>
  <p:sldSz cx="9144000" cy="5143500" type="screen16x9"/>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3429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685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0287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1714500" algn="l" defTabSz="6858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057400" algn="l" defTabSz="6858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2400300" algn="l" defTabSz="6858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2743200" algn="l" defTabSz="6858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autoAdjust="0"/>
  </p:normalViewPr>
  <p:slideViewPr>
    <p:cSldViewPr snapToObjects="1">
      <p:cViewPr>
        <p:scale>
          <a:sx n="140" d="100"/>
          <a:sy n="140" d="100"/>
        </p:scale>
        <p:origin x="-804" y="-330"/>
      </p:cViewPr>
      <p:guideLst>
        <p:guide orient="horz" pos="1620"/>
        <p:guide pos="2880"/>
      </p:guideLst>
    </p:cSldViewPr>
  </p:slideViewPr>
  <p:notesTextViewPr>
    <p:cViewPr>
      <p:scale>
        <a:sx n="1" d="1"/>
        <a:sy n="1" d="1"/>
      </p:scale>
      <p:origin x="0" y="0"/>
    </p:cViewPr>
  </p:notesTextViewPr>
  <p:gridSpacing cx="216024" cy="21602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defRPr sz="1200" noProof="1"/>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defRPr sz="1200" noProof="1" smtClean="0">
                <a:latin typeface="+mn-lt"/>
                <a:ea typeface="+mn-ea"/>
              </a:defRPr>
            </a:lvl1pPr>
          </a:lstStyle>
          <a:p>
            <a:fld id="{F725AEDA-E179-4278-998D-D9EC8DB06D52}" type="datetimeFigureOut">
              <a:rPr lang="zh-CN" altLang="en-US"/>
              <a:t>2023-01-17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defRPr sz="1200" noProof="1"/>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lstStyle>
            <a:lvl1pPr algn="r">
              <a:defRPr sz="1200">
                <a:solidFill>
                  <a:srgbClr val="898989"/>
                </a:solidFill>
              </a:defRPr>
            </a:lvl1pPr>
          </a:lstStyle>
          <a:p>
            <a:fld id="{12D8B639-CA26-4109-A2A6-1FB4DBE7369B}" type="slidenum">
              <a:rPr lang="zh-CN" altLang="en-US"/>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defRPr sz="1200" noProof="1"/>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defRPr sz="1200" noProof="1" smtClean="0">
                <a:latin typeface="+mn-lt"/>
                <a:ea typeface="+mn-ea"/>
              </a:defRPr>
            </a:lvl1pPr>
          </a:lstStyle>
          <a:p>
            <a:fld id="{D2A48B96-639E-45A3-A0BA-2464DFDB1FAA}" type="datetimeFigureOut">
              <a:rPr lang="zh-CN" altLang="en-US"/>
              <a:t>2023-01-17</a:t>
            </a:fld>
            <a:endParaRPr lang="zh-CN" altLang="en-US"/>
          </a:p>
        </p:txBody>
      </p:sp>
      <p:sp>
        <p:nvSpPr>
          <p:cNvPr id="8196" name="幻灯片图像占位符 3"/>
          <p:cNvSpPr>
            <a:spLocks noGrp="1" noRot="1" noChangeAspect="1" noChangeArrowheads="1"/>
          </p:cNvSpPr>
          <p:nvPr>
            <p:ph type="sldImg" idx="4294967295"/>
          </p:nvPr>
        </p:nvSpPr>
        <p:spPr bwMode="auto">
          <a:xfrm>
            <a:off x="685800" y="1143000"/>
            <a:ext cx="5486400" cy="3086100"/>
          </a:xfrm>
          <a:prstGeom prst="rect">
            <a:avLst/>
          </a:prstGeom>
          <a:noFill/>
          <a:ln w="12700">
            <a:solidFill>
              <a:srgbClr val="000000"/>
            </a:solidFill>
            <a:round/>
          </a:ln>
          <a:extLst>
            <a:ext uri="{909E8E84-426E-40DD-AFC4-6F175D3DCCD1}">
              <a14:hiddenFill xmlns:a14="http://schemas.microsoft.com/office/drawing/2010/main">
                <a:solidFill>
                  <a:srgbClr val="FFFFFF"/>
                </a:solidFill>
              </a14:hiddenFill>
            </a:ext>
          </a:extLst>
        </p:spPr>
      </p:sp>
      <p:sp>
        <p:nvSpPr>
          <p:cNvPr id="8197" name="备注占位符 4"/>
          <p:cNvSpPr>
            <a:spLocks noGrp="1" noChangeArrowheads="1"/>
          </p:cNvSpPr>
          <p:nvPr>
            <p:ph type="body" sz="quarter" idx="9"/>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defRPr sz="1200" noProof="1"/>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a:defRPr sz="1200"/>
            </a:lvl1pPr>
          </a:lstStyle>
          <a:p>
            <a:fld id="{818FD392-BB0E-4C14-9550-95905E61593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0"/>
      </a:spcBef>
      <a:spcAft>
        <a:spcPct val="0"/>
      </a:spcAft>
      <a:defRPr sz="900" kern="1200">
        <a:solidFill>
          <a:schemeClr val="tx1"/>
        </a:solidFill>
        <a:latin typeface="+mn-lt"/>
        <a:ea typeface="+mn-ea"/>
        <a:cs typeface="+mn-cs"/>
      </a:defRPr>
    </a:lvl1pPr>
    <a:lvl2pPr marL="342900" algn="l" rtl="0" fontAlgn="base">
      <a:spcBef>
        <a:spcPct val="0"/>
      </a:spcBef>
      <a:spcAft>
        <a:spcPct val="0"/>
      </a:spcAft>
      <a:defRPr sz="900" kern="1200">
        <a:solidFill>
          <a:schemeClr val="tx1"/>
        </a:solidFill>
        <a:latin typeface="+mn-lt"/>
        <a:ea typeface="+mn-ea"/>
        <a:cs typeface="+mn-cs"/>
      </a:defRPr>
    </a:lvl2pPr>
    <a:lvl3pPr marL="685800" algn="l" rtl="0" fontAlgn="base">
      <a:spcBef>
        <a:spcPct val="0"/>
      </a:spcBef>
      <a:spcAft>
        <a:spcPct val="0"/>
      </a:spcAft>
      <a:defRPr sz="900" kern="1200">
        <a:solidFill>
          <a:schemeClr val="tx1"/>
        </a:solidFill>
        <a:latin typeface="+mn-lt"/>
        <a:ea typeface="+mn-ea"/>
        <a:cs typeface="+mn-cs"/>
      </a:defRPr>
    </a:lvl3pPr>
    <a:lvl4pPr marL="1028700" algn="l" rtl="0" fontAlgn="base">
      <a:spcBef>
        <a:spcPct val="0"/>
      </a:spcBef>
      <a:spcAft>
        <a:spcPct val="0"/>
      </a:spcAft>
      <a:defRPr sz="900" kern="1200">
        <a:solidFill>
          <a:schemeClr val="tx1"/>
        </a:solidFill>
        <a:latin typeface="+mn-lt"/>
        <a:ea typeface="+mn-ea"/>
        <a:cs typeface="+mn-cs"/>
      </a:defRPr>
    </a:lvl4pPr>
    <a:lvl5pPr marL="1371600" algn="l" rtl="0" fontAlgn="base">
      <a:spcBef>
        <a:spcPct val="0"/>
      </a:spcBef>
      <a:spcAft>
        <a:spcPct val="0"/>
      </a:spcAft>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noChangeArrowheads="1" noTextEdit="1"/>
          </p:cNvSpPr>
          <p:nvPr>
            <p:ph type="sldImg" idx="4294967295"/>
          </p:nvPr>
        </p:nvSpPr>
        <p:spPr>
          <a:ln>
            <a:miter lim="800000"/>
          </a:ln>
        </p:spPr>
      </p:sp>
      <p:sp>
        <p:nvSpPr>
          <p:cNvPr id="10242" name="备注占位符 2"/>
          <p:cNvSpPr>
            <a:spLocks noGrp="1" noChangeArrowheads="1"/>
          </p:cNvSpPr>
          <p:nvPr>
            <p:ph type="body" idx="4294967295"/>
          </p:nvPr>
        </p:nvSpPr>
        <p:spPr/>
        <p:txBody>
          <a:bodyPr/>
          <a:lstStyle/>
          <a:p>
            <a:endParaRPr lang="zh-CN" altLang="en-US" smtClean="0"/>
          </a:p>
        </p:txBody>
      </p:sp>
      <p:sp>
        <p:nvSpPr>
          <p:cNvPr id="1024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8D1DAB1-AB19-49FD-8A99-B7F3DCEBF089}" type="slidenum">
              <a:rPr lang="zh-CN" altLang="en-US"/>
              <a:t>2</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noChangeArrowheads="1" noTextEdit="1"/>
          </p:cNvSpPr>
          <p:nvPr>
            <p:ph type="sldImg" idx="4294967295"/>
          </p:nvPr>
        </p:nvSpPr>
        <p:spPr>
          <a:ln>
            <a:miter lim="800000"/>
          </a:ln>
        </p:spPr>
      </p:sp>
      <p:sp>
        <p:nvSpPr>
          <p:cNvPr id="28674" name="备注占位符 2"/>
          <p:cNvSpPr>
            <a:spLocks noGrp="1" noChangeArrowheads="1"/>
          </p:cNvSpPr>
          <p:nvPr>
            <p:ph type="body" idx="4294967295"/>
          </p:nvPr>
        </p:nvSpPr>
        <p:spPr/>
        <p:txBody>
          <a:bodyPr/>
          <a:lstStyle/>
          <a:p>
            <a:endParaRPr lang="zh-CN" altLang="en-US" smtClean="0"/>
          </a:p>
        </p:txBody>
      </p:sp>
      <p:sp>
        <p:nvSpPr>
          <p:cNvPr id="28675"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E7E5CAB-A64C-4497-BC75-76E23DD9BEF9}" type="slidenum">
              <a:rPr lang="zh-CN" altLang="en-US"/>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幻灯片图像占位符 1"/>
          <p:cNvSpPr>
            <a:spLocks noGrp="1" noRot="1" noChangeAspect="1" noChangeArrowheads="1" noTextEdit="1"/>
          </p:cNvSpPr>
          <p:nvPr>
            <p:ph type="sldImg" idx="4294967295"/>
          </p:nvPr>
        </p:nvSpPr>
        <p:spPr>
          <a:ln>
            <a:miter lim="800000"/>
          </a:ln>
        </p:spPr>
      </p:sp>
      <p:sp>
        <p:nvSpPr>
          <p:cNvPr id="30722" name="备注占位符 2"/>
          <p:cNvSpPr>
            <a:spLocks noGrp="1" noChangeArrowheads="1"/>
          </p:cNvSpPr>
          <p:nvPr>
            <p:ph type="body" idx="4294967295"/>
          </p:nvPr>
        </p:nvSpPr>
        <p:spPr/>
        <p:txBody>
          <a:bodyPr/>
          <a:lstStyle/>
          <a:p>
            <a:endParaRPr lang="zh-CN" altLang="en-US" smtClean="0"/>
          </a:p>
        </p:txBody>
      </p:sp>
      <p:sp>
        <p:nvSpPr>
          <p:cNvPr id="3072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97413FE-F40C-428C-A5E9-045C431F5D2C}" type="slidenum">
              <a:rPr lang="zh-CN" altLang="en-US"/>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幻灯片图像占位符 1"/>
          <p:cNvSpPr>
            <a:spLocks noGrp="1" noRot="1" noChangeAspect="1" noChangeArrowheads="1" noTextEdit="1"/>
          </p:cNvSpPr>
          <p:nvPr>
            <p:ph type="sldImg" idx="4294967295"/>
          </p:nvPr>
        </p:nvSpPr>
        <p:spPr>
          <a:ln>
            <a:miter lim="800000"/>
          </a:ln>
        </p:spPr>
      </p:sp>
      <p:sp>
        <p:nvSpPr>
          <p:cNvPr id="32770" name="备注占位符 2"/>
          <p:cNvSpPr>
            <a:spLocks noGrp="1" noChangeArrowheads="1"/>
          </p:cNvSpPr>
          <p:nvPr>
            <p:ph type="body" idx="4294967295"/>
          </p:nvPr>
        </p:nvSpPr>
        <p:spPr/>
        <p:txBody>
          <a:bodyPr/>
          <a:lstStyle/>
          <a:p>
            <a:endParaRPr lang="zh-CN" altLang="en-US" smtClean="0"/>
          </a:p>
        </p:txBody>
      </p:sp>
      <p:sp>
        <p:nvSpPr>
          <p:cNvPr id="32771"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8E5E3D5-E973-40A7-A531-F23FC901CD87}" type="slidenum">
              <a:rPr lang="zh-CN" altLang="en-US"/>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幻灯片图像占位符 1"/>
          <p:cNvSpPr>
            <a:spLocks noGrp="1" noRot="1" noChangeAspect="1" noChangeArrowheads="1" noTextEdit="1"/>
          </p:cNvSpPr>
          <p:nvPr>
            <p:ph type="sldImg" idx="4294967295"/>
          </p:nvPr>
        </p:nvSpPr>
        <p:spPr>
          <a:ln>
            <a:miter lim="800000"/>
          </a:ln>
        </p:spPr>
      </p:sp>
      <p:sp>
        <p:nvSpPr>
          <p:cNvPr id="34818" name="备注占位符 2"/>
          <p:cNvSpPr>
            <a:spLocks noGrp="1" noChangeArrowheads="1"/>
          </p:cNvSpPr>
          <p:nvPr>
            <p:ph type="body" idx="4294967295"/>
          </p:nvPr>
        </p:nvSpPr>
        <p:spPr/>
        <p:txBody>
          <a:bodyPr/>
          <a:lstStyle/>
          <a:p>
            <a:endParaRPr lang="zh-CN" altLang="en-US" smtClean="0"/>
          </a:p>
        </p:txBody>
      </p:sp>
      <p:sp>
        <p:nvSpPr>
          <p:cNvPr id="34819"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68300D2-01AE-49D3-BF69-73A73D04B8F7}" type="slidenum">
              <a:rPr lang="zh-CN" altLang="en-US"/>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幻灯片图像占位符 1"/>
          <p:cNvSpPr>
            <a:spLocks noGrp="1" noRot="1" noChangeAspect="1" noChangeArrowheads="1" noTextEdit="1"/>
          </p:cNvSpPr>
          <p:nvPr>
            <p:ph type="sldImg" idx="4294967295"/>
          </p:nvPr>
        </p:nvSpPr>
        <p:spPr>
          <a:ln>
            <a:miter lim="800000"/>
          </a:ln>
        </p:spPr>
      </p:sp>
      <p:sp>
        <p:nvSpPr>
          <p:cNvPr id="36866" name="备注占位符 2"/>
          <p:cNvSpPr>
            <a:spLocks noGrp="1" noChangeArrowheads="1"/>
          </p:cNvSpPr>
          <p:nvPr>
            <p:ph type="body" idx="4294967295"/>
          </p:nvPr>
        </p:nvSpPr>
        <p:spPr/>
        <p:txBody>
          <a:bodyPr/>
          <a:lstStyle/>
          <a:p>
            <a:endParaRPr lang="zh-CN" altLang="en-US" smtClean="0"/>
          </a:p>
        </p:txBody>
      </p:sp>
      <p:sp>
        <p:nvSpPr>
          <p:cNvPr id="36867"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DE6A895-E1C6-4468-8789-820E30D8DAA0}" type="slidenum">
              <a:rPr lang="zh-CN" altLang="en-US"/>
              <a:t>15</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幻灯片图像占位符 1"/>
          <p:cNvSpPr>
            <a:spLocks noGrp="1" noRot="1" noChangeAspect="1" noChangeArrowheads="1" noTextEdit="1"/>
          </p:cNvSpPr>
          <p:nvPr>
            <p:ph type="sldImg" idx="4294967295"/>
          </p:nvPr>
        </p:nvSpPr>
        <p:spPr>
          <a:ln>
            <a:miter lim="800000"/>
          </a:ln>
        </p:spPr>
      </p:sp>
      <p:sp>
        <p:nvSpPr>
          <p:cNvPr id="38914" name="备注占位符 2"/>
          <p:cNvSpPr>
            <a:spLocks noGrp="1" noChangeArrowheads="1"/>
          </p:cNvSpPr>
          <p:nvPr>
            <p:ph type="body" idx="4294967295"/>
          </p:nvPr>
        </p:nvSpPr>
        <p:spPr/>
        <p:txBody>
          <a:bodyPr/>
          <a:lstStyle/>
          <a:p>
            <a:endParaRPr lang="zh-CN" altLang="en-US" smtClean="0"/>
          </a:p>
        </p:txBody>
      </p:sp>
      <p:sp>
        <p:nvSpPr>
          <p:cNvPr id="38915"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D842FC7-E49F-4E0E-BCC3-04AA96748B40}" type="slidenum">
              <a:rPr lang="zh-CN" altLang="en-US"/>
              <a:t>16</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noChangeArrowheads="1" noTextEdit="1"/>
          </p:cNvSpPr>
          <p:nvPr>
            <p:ph type="sldImg" idx="4294967295"/>
          </p:nvPr>
        </p:nvSpPr>
        <p:spPr>
          <a:ln>
            <a:miter lim="800000"/>
          </a:ln>
        </p:spPr>
      </p:sp>
      <p:sp>
        <p:nvSpPr>
          <p:cNvPr id="40962" name="备注占位符 2"/>
          <p:cNvSpPr>
            <a:spLocks noGrp="1" noChangeArrowheads="1"/>
          </p:cNvSpPr>
          <p:nvPr>
            <p:ph type="body" idx="4294967295"/>
          </p:nvPr>
        </p:nvSpPr>
        <p:spPr/>
        <p:txBody>
          <a:bodyPr/>
          <a:lstStyle/>
          <a:p>
            <a:endParaRPr lang="zh-CN" altLang="en-US" smtClean="0"/>
          </a:p>
        </p:txBody>
      </p:sp>
      <p:sp>
        <p:nvSpPr>
          <p:cNvPr id="4096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F7A6CF6-2445-4951-BC52-A359E2D8D218}" type="slidenum">
              <a:rPr lang="zh-CN" altLang="en-US"/>
              <a:t>17</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p:cNvSpPr>
            <a:spLocks noGrp="1" noRot="1" noChangeAspect="1" noChangeArrowheads="1" noTextEdit="1"/>
          </p:cNvSpPr>
          <p:nvPr>
            <p:ph type="sldImg" idx="4294967295"/>
          </p:nvPr>
        </p:nvSpPr>
        <p:spPr>
          <a:ln>
            <a:miter lim="800000"/>
          </a:ln>
        </p:spPr>
      </p:sp>
      <p:sp>
        <p:nvSpPr>
          <p:cNvPr id="43010" name="备注占位符 2"/>
          <p:cNvSpPr>
            <a:spLocks noGrp="1" noChangeArrowheads="1"/>
          </p:cNvSpPr>
          <p:nvPr>
            <p:ph type="body" idx="4294967295"/>
          </p:nvPr>
        </p:nvSpPr>
        <p:spPr/>
        <p:txBody>
          <a:bodyPr/>
          <a:lstStyle/>
          <a:p>
            <a:endParaRPr lang="zh-CN" altLang="en-US" smtClean="0"/>
          </a:p>
        </p:txBody>
      </p:sp>
      <p:sp>
        <p:nvSpPr>
          <p:cNvPr id="43011"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55451B1-0683-4EF8-BAC0-17FAA3FF685D}" type="slidenum">
              <a:rPr lang="zh-CN" altLang="en-US"/>
              <a:t>18</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p:cNvSpPr>
            <a:spLocks noGrp="1" noRot="1" noChangeAspect="1" noChangeArrowheads="1" noTextEdit="1"/>
          </p:cNvSpPr>
          <p:nvPr>
            <p:ph type="sldImg" idx="4294967295"/>
          </p:nvPr>
        </p:nvSpPr>
        <p:spPr>
          <a:ln>
            <a:miter lim="800000"/>
          </a:ln>
        </p:spPr>
      </p:sp>
      <p:sp>
        <p:nvSpPr>
          <p:cNvPr id="45058" name="备注占位符 2"/>
          <p:cNvSpPr>
            <a:spLocks noGrp="1" noChangeArrowheads="1"/>
          </p:cNvSpPr>
          <p:nvPr>
            <p:ph type="body" idx="4294967295"/>
          </p:nvPr>
        </p:nvSpPr>
        <p:spPr/>
        <p:txBody>
          <a:bodyPr/>
          <a:lstStyle/>
          <a:p>
            <a:endParaRPr lang="zh-CN" altLang="en-US" smtClean="0"/>
          </a:p>
        </p:txBody>
      </p:sp>
      <p:sp>
        <p:nvSpPr>
          <p:cNvPr id="45059"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81FA851-827D-4B53-84B6-2747EA0F3754}" type="slidenum">
              <a:rPr lang="zh-CN" altLang="en-US"/>
              <a:t>19</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幻灯片图像占位符 1"/>
          <p:cNvSpPr>
            <a:spLocks noGrp="1" noRot="1" noChangeAspect="1" noChangeArrowheads="1" noTextEdit="1"/>
          </p:cNvSpPr>
          <p:nvPr>
            <p:ph type="sldImg" idx="4294967295"/>
          </p:nvPr>
        </p:nvSpPr>
        <p:spPr>
          <a:ln>
            <a:miter lim="800000"/>
          </a:ln>
        </p:spPr>
      </p:sp>
      <p:sp>
        <p:nvSpPr>
          <p:cNvPr id="47106" name="备注占位符 2"/>
          <p:cNvSpPr>
            <a:spLocks noGrp="1" noChangeArrowheads="1"/>
          </p:cNvSpPr>
          <p:nvPr>
            <p:ph type="body" idx="4294967295"/>
          </p:nvPr>
        </p:nvSpPr>
        <p:spPr/>
        <p:txBody>
          <a:bodyPr/>
          <a:lstStyle/>
          <a:p>
            <a:endParaRPr lang="zh-CN" altLang="en-US" smtClean="0"/>
          </a:p>
        </p:txBody>
      </p:sp>
      <p:sp>
        <p:nvSpPr>
          <p:cNvPr id="47107"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AA71CB3-94D6-48F5-ABEA-3E7809095583}" type="slidenum">
              <a:rPr lang="zh-CN" altLang="en-US"/>
              <a:t>20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noChangeArrowheads="1" noTextEdit="1"/>
          </p:cNvSpPr>
          <p:nvPr>
            <p:ph type="sldImg" idx="4294967295"/>
          </p:nvPr>
        </p:nvSpPr>
        <p:spPr>
          <a:ln>
            <a:miter lim="800000"/>
          </a:ln>
        </p:spPr>
      </p:sp>
      <p:sp>
        <p:nvSpPr>
          <p:cNvPr id="12290" name="备注占位符 2"/>
          <p:cNvSpPr>
            <a:spLocks noGrp="1" noChangeArrowheads="1"/>
          </p:cNvSpPr>
          <p:nvPr>
            <p:ph type="body" idx="4294967295"/>
          </p:nvPr>
        </p:nvSpPr>
        <p:spPr/>
        <p:txBody>
          <a:bodyPr/>
          <a:lstStyle/>
          <a:p>
            <a:endParaRPr lang="zh-CN" altLang="en-US" smtClean="0"/>
          </a:p>
        </p:txBody>
      </p:sp>
      <p:sp>
        <p:nvSpPr>
          <p:cNvPr id="12291"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B27AB19-8C9B-41AE-80B4-E37E459874EB}" type="slidenum">
              <a:rPr lang="zh-CN" altLang="en-US"/>
              <a:t>3</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ChangeArrowheads="1" noTextEdit="1"/>
          </p:cNvSpPr>
          <p:nvPr>
            <p:ph type="sldImg" idx="4294967295"/>
          </p:nvPr>
        </p:nvSpPr>
        <p:spPr>
          <a:ln>
            <a:miter lim="800000"/>
          </a:ln>
        </p:spPr>
      </p:sp>
      <p:sp>
        <p:nvSpPr>
          <p:cNvPr id="49154" name="备注占位符 2"/>
          <p:cNvSpPr>
            <a:spLocks noGrp="1" noChangeArrowheads="1"/>
          </p:cNvSpPr>
          <p:nvPr>
            <p:ph type="body" idx="4294967295"/>
          </p:nvPr>
        </p:nvSpPr>
        <p:spPr/>
        <p:txBody>
          <a:bodyPr/>
          <a:lstStyle/>
          <a:p>
            <a:endParaRPr lang="zh-CN" altLang="en-US" smtClean="0"/>
          </a:p>
        </p:txBody>
      </p:sp>
      <p:sp>
        <p:nvSpPr>
          <p:cNvPr id="49155"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95F7ADF-687F-4529-AF59-DBE19554EC6C}" type="slidenum">
              <a:rPr lang="zh-CN" altLang="en-US"/>
              <a:t>21</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幻灯片图像占位符 1"/>
          <p:cNvSpPr>
            <a:spLocks noGrp="1" noRot="1" noChangeAspect="1" noChangeArrowheads="1" noTextEdit="1"/>
          </p:cNvSpPr>
          <p:nvPr>
            <p:ph type="sldImg" idx="4294967295"/>
          </p:nvPr>
        </p:nvSpPr>
        <p:spPr>
          <a:ln>
            <a:miter lim="800000"/>
          </a:ln>
        </p:spPr>
      </p:sp>
      <p:sp>
        <p:nvSpPr>
          <p:cNvPr id="51202" name="备注占位符 2"/>
          <p:cNvSpPr>
            <a:spLocks noGrp="1" noChangeArrowheads="1"/>
          </p:cNvSpPr>
          <p:nvPr>
            <p:ph type="body" idx="4294967295"/>
          </p:nvPr>
        </p:nvSpPr>
        <p:spPr/>
        <p:txBody>
          <a:bodyPr/>
          <a:lstStyle/>
          <a:p>
            <a:endParaRPr lang="zh-CN" altLang="en-US" smtClean="0"/>
          </a:p>
        </p:txBody>
      </p:sp>
      <p:sp>
        <p:nvSpPr>
          <p:cNvPr id="5120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8BF5A5-E014-4E03-AE16-678BCF356691}" type="slidenum">
              <a:rPr lang="zh-CN" altLang="en-US"/>
              <a:t>22</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noChangeArrowheads="1" noTextEdit="1"/>
          </p:cNvSpPr>
          <p:nvPr>
            <p:ph type="sldImg" idx="4294967295"/>
          </p:nvPr>
        </p:nvSpPr>
        <p:spPr>
          <a:ln>
            <a:miter lim="800000"/>
          </a:ln>
        </p:spPr>
      </p:sp>
      <p:sp>
        <p:nvSpPr>
          <p:cNvPr id="53250" name="备注占位符 2"/>
          <p:cNvSpPr>
            <a:spLocks noGrp="1" noChangeArrowheads="1"/>
          </p:cNvSpPr>
          <p:nvPr>
            <p:ph type="body" idx="4294967295"/>
          </p:nvPr>
        </p:nvSpPr>
        <p:spPr/>
        <p:txBody>
          <a:bodyPr/>
          <a:lstStyle/>
          <a:p>
            <a:endParaRPr lang="zh-CN" altLang="en-US" smtClean="0"/>
          </a:p>
        </p:txBody>
      </p:sp>
      <p:sp>
        <p:nvSpPr>
          <p:cNvPr id="53251"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8A59613-35FD-4EAD-9045-0A25F938C526}" type="slidenum">
              <a:rPr lang="zh-CN" altLang="en-US"/>
              <a:t>23</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幻灯片图像占位符 1"/>
          <p:cNvSpPr>
            <a:spLocks noGrp="1" noRot="1" noChangeAspect="1" noChangeArrowheads="1" noTextEdit="1"/>
          </p:cNvSpPr>
          <p:nvPr>
            <p:ph type="sldImg" idx="4294967295"/>
          </p:nvPr>
        </p:nvSpPr>
        <p:spPr>
          <a:ln>
            <a:miter lim="800000"/>
          </a:ln>
        </p:spPr>
      </p:sp>
      <p:sp>
        <p:nvSpPr>
          <p:cNvPr id="55298" name="备注占位符 2"/>
          <p:cNvSpPr>
            <a:spLocks noGrp="1" noChangeArrowheads="1"/>
          </p:cNvSpPr>
          <p:nvPr>
            <p:ph type="body" idx="4294967295"/>
          </p:nvPr>
        </p:nvSpPr>
        <p:spPr/>
        <p:txBody>
          <a:bodyPr/>
          <a:lstStyle/>
          <a:p>
            <a:endParaRPr lang="zh-CN" altLang="en-US" smtClean="0"/>
          </a:p>
        </p:txBody>
      </p:sp>
      <p:sp>
        <p:nvSpPr>
          <p:cNvPr id="55299"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11BF39B-234A-4FD3-87B5-DE25710E3B4F}" type="slidenum">
              <a:rPr lang="zh-CN" altLang="en-US"/>
              <a:t>24</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noChangeArrowheads="1" noTextEdit="1"/>
          </p:cNvSpPr>
          <p:nvPr>
            <p:ph type="sldImg" idx="4294967295"/>
          </p:nvPr>
        </p:nvSpPr>
        <p:spPr>
          <a:ln>
            <a:miter lim="800000"/>
          </a:ln>
        </p:spPr>
      </p:sp>
      <p:sp>
        <p:nvSpPr>
          <p:cNvPr id="57346" name="备注占位符 2"/>
          <p:cNvSpPr>
            <a:spLocks noGrp="1" noChangeArrowheads="1"/>
          </p:cNvSpPr>
          <p:nvPr>
            <p:ph type="body" idx="4294967295"/>
          </p:nvPr>
        </p:nvSpPr>
        <p:spPr/>
        <p:txBody>
          <a:bodyPr/>
          <a:lstStyle/>
          <a:p>
            <a:endParaRPr lang="zh-CN" altLang="en-US" smtClean="0"/>
          </a:p>
        </p:txBody>
      </p:sp>
      <p:sp>
        <p:nvSpPr>
          <p:cNvPr id="57347"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D5F8443-3CD5-4C6D-B9B6-A224648EA9F3}" type="slidenum">
              <a:rPr lang="zh-CN" altLang="en-US"/>
              <a:t>25</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幻灯片图像占位符 1"/>
          <p:cNvSpPr>
            <a:spLocks noGrp="1" noRot="1" noChangeAspect="1" noChangeArrowheads="1" noTextEdit="1"/>
          </p:cNvSpPr>
          <p:nvPr>
            <p:ph type="sldImg" idx="4294967295"/>
          </p:nvPr>
        </p:nvSpPr>
        <p:spPr>
          <a:ln>
            <a:miter lim="800000"/>
          </a:ln>
        </p:spPr>
      </p:sp>
      <p:sp>
        <p:nvSpPr>
          <p:cNvPr id="59394" name="备注占位符 2"/>
          <p:cNvSpPr>
            <a:spLocks noGrp="1" noChangeArrowheads="1"/>
          </p:cNvSpPr>
          <p:nvPr>
            <p:ph type="body" idx="4294967295"/>
          </p:nvPr>
        </p:nvSpPr>
        <p:spPr/>
        <p:txBody>
          <a:bodyPr/>
          <a:lstStyle/>
          <a:p>
            <a:endParaRPr lang="zh-CN" altLang="en-US" smtClean="0"/>
          </a:p>
        </p:txBody>
      </p:sp>
      <p:sp>
        <p:nvSpPr>
          <p:cNvPr id="59395"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C8DC501-01E3-48D8-A59F-EDA3D4EB7DAB}" type="slidenum">
              <a:rPr lang="zh-CN" altLang="en-US"/>
              <a:t>26</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幻灯片图像占位符 1"/>
          <p:cNvSpPr>
            <a:spLocks noGrp="1" noRot="1" noChangeAspect="1" noChangeArrowheads="1" noTextEdit="1"/>
          </p:cNvSpPr>
          <p:nvPr>
            <p:ph type="sldImg" idx="4294967295"/>
          </p:nvPr>
        </p:nvSpPr>
        <p:spPr>
          <a:ln>
            <a:miter lim="800000"/>
          </a:ln>
        </p:spPr>
      </p:sp>
      <p:sp>
        <p:nvSpPr>
          <p:cNvPr id="61442" name="备注占位符 2"/>
          <p:cNvSpPr>
            <a:spLocks noGrp="1" noChangeArrowheads="1"/>
          </p:cNvSpPr>
          <p:nvPr>
            <p:ph type="body" idx="4294967295"/>
          </p:nvPr>
        </p:nvSpPr>
        <p:spPr/>
        <p:txBody>
          <a:bodyPr/>
          <a:lstStyle/>
          <a:p>
            <a:endParaRPr lang="zh-CN" altLang="en-US" smtClean="0"/>
          </a:p>
        </p:txBody>
      </p:sp>
      <p:sp>
        <p:nvSpPr>
          <p:cNvPr id="6144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587445F-9706-4B1D-8B67-01F4906A539D}" type="slidenum">
              <a:rPr lang="zh-CN" altLang="en-US"/>
              <a:t>27</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幻灯片图像占位符 1"/>
          <p:cNvSpPr>
            <a:spLocks noGrp="1" noRot="1" noChangeAspect="1" noChangeArrowheads="1" noTextEdit="1"/>
          </p:cNvSpPr>
          <p:nvPr>
            <p:ph type="sldImg" idx="4294967295"/>
          </p:nvPr>
        </p:nvSpPr>
        <p:spPr>
          <a:ln>
            <a:miter lim="800000"/>
          </a:ln>
        </p:spPr>
      </p:sp>
      <p:sp>
        <p:nvSpPr>
          <p:cNvPr id="63490" name="备注占位符 2"/>
          <p:cNvSpPr>
            <a:spLocks noGrp="1" noChangeArrowheads="1"/>
          </p:cNvSpPr>
          <p:nvPr>
            <p:ph type="body" idx="4294967295"/>
          </p:nvPr>
        </p:nvSpPr>
        <p:spPr/>
        <p:txBody>
          <a:bodyPr/>
          <a:lstStyle/>
          <a:p>
            <a:endParaRPr lang="zh-CN" altLang="en-US" smtClean="0"/>
          </a:p>
        </p:txBody>
      </p:sp>
      <p:sp>
        <p:nvSpPr>
          <p:cNvPr id="63491"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5EC840E-07B8-4FC4-8AAB-58AAB5FAD340}" type="slidenum">
              <a:rPr lang="zh-CN" altLang="en-US"/>
              <a:t>28</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幻灯片图像占位符 1"/>
          <p:cNvSpPr>
            <a:spLocks noGrp="1" noRot="1" noChangeAspect="1" noChangeArrowheads="1" noTextEdit="1"/>
          </p:cNvSpPr>
          <p:nvPr>
            <p:ph type="sldImg" idx="4294967295"/>
          </p:nvPr>
        </p:nvSpPr>
        <p:spPr>
          <a:ln>
            <a:miter lim="800000"/>
          </a:ln>
        </p:spPr>
      </p:sp>
      <p:sp>
        <p:nvSpPr>
          <p:cNvPr id="65538" name="备注占位符 2"/>
          <p:cNvSpPr>
            <a:spLocks noGrp="1" noChangeArrowheads="1"/>
          </p:cNvSpPr>
          <p:nvPr>
            <p:ph type="body" idx="4294967295"/>
          </p:nvPr>
        </p:nvSpPr>
        <p:spPr/>
        <p:txBody>
          <a:bodyPr/>
          <a:lstStyle/>
          <a:p>
            <a:endParaRPr lang="zh-CN" altLang="en-US" smtClean="0"/>
          </a:p>
        </p:txBody>
      </p:sp>
      <p:sp>
        <p:nvSpPr>
          <p:cNvPr id="65539"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5B3A9DB-0DE3-4C01-BC02-536AF5820142}" type="slidenum">
              <a:rPr lang="zh-CN" altLang="en-US"/>
              <a:t>29</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幻灯片图像占位符 1"/>
          <p:cNvSpPr>
            <a:spLocks noGrp="1" noRot="1" noChangeAspect="1" noChangeArrowheads="1" noTextEdit="1"/>
          </p:cNvSpPr>
          <p:nvPr>
            <p:ph type="sldImg" idx="4294967295"/>
          </p:nvPr>
        </p:nvSpPr>
        <p:spPr>
          <a:ln>
            <a:miter lim="800000"/>
          </a:ln>
        </p:spPr>
      </p:sp>
      <p:sp>
        <p:nvSpPr>
          <p:cNvPr id="67586" name="备注占位符 2"/>
          <p:cNvSpPr>
            <a:spLocks noGrp="1" noChangeArrowheads="1"/>
          </p:cNvSpPr>
          <p:nvPr>
            <p:ph type="body" idx="4294967295"/>
          </p:nvPr>
        </p:nvSpPr>
        <p:spPr/>
        <p:txBody>
          <a:bodyPr/>
          <a:lstStyle/>
          <a:p>
            <a:endParaRPr lang="zh-CN" altLang="en-US" smtClean="0"/>
          </a:p>
        </p:txBody>
      </p:sp>
      <p:sp>
        <p:nvSpPr>
          <p:cNvPr id="67587"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26AAA4A-AA82-4206-8A94-91C1065F648D}" type="slidenum">
              <a:rPr lang="zh-CN" altLang="en-US"/>
              <a:t>30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p:cNvSpPr>
            <a:spLocks noGrp="1" noRot="1" noChangeAspect="1" noChangeArrowheads="1" noTextEdit="1"/>
          </p:cNvSpPr>
          <p:nvPr>
            <p:ph type="sldImg" idx="4294967295"/>
          </p:nvPr>
        </p:nvSpPr>
        <p:spPr>
          <a:ln>
            <a:miter lim="800000"/>
          </a:ln>
        </p:spPr>
      </p:sp>
      <p:sp>
        <p:nvSpPr>
          <p:cNvPr id="14338" name="备注占位符 2"/>
          <p:cNvSpPr>
            <a:spLocks noGrp="1" noChangeArrowheads="1"/>
          </p:cNvSpPr>
          <p:nvPr>
            <p:ph type="body" idx="4294967295"/>
          </p:nvPr>
        </p:nvSpPr>
        <p:spPr/>
        <p:txBody>
          <a:bodyPr/>
          <a:lstStyle/>
          <a:p>
            <a:endParaRPr lang="zh-CN" altLang="en-US" smtClean="0"/>
          </a:p>
        </p:txBody>
      </p:sp>
      <p:sp>
        <p:nvSpPr>
          <p:cNvPr id="14339"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0554584-80E5-4BDA-81DA-3DD780FF90DF}" type="slidenum">
              <a:rPr lang="zh-CN" altLang="en-US"/>
              <a:t>4</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幻灯片图像占位符 1"/>
          <p:cNvSpPr>
            <a:spLocks noGrp="1" noRot="1" noChangeAspect="1" noChangeArrowheads="1" noTextEdit="1"/>
          </p:cNvSpPr>
          <p:nvPr>
            <p:ph type="sldImg" idx="4294967295"/>
          </p:nvPr>
        </p:nvSpPr>
        <p:spPr>
          <a:ln>
            <a:miter lim="800000"/>
          </a:ln>
        </p:spPr>
      </p:sp>
      <p:sp>
        <p:nvSpPr>
          <p:cNvPr id="69634" name="备注占位符 2"/>
          <p:cNvSpPr>
            <a:spLocks noGrp="1" noChangeArrowheads="1"/>
          </p:cNvSpPr>
          <p:nvPr>
            <p:ph type="body" idx="4294967295"/>
          </p:nvPr>
        </p:nvSpPr>
        <p:spPr/>
        <p:txBody>
          <a:bodyPr/>
          <a:lstStyle/>
          <a:p>
            <a:endParaRPr lang="zh-CN" altLang="en-US" smtClean="0"/>
          </a:p>
        </p:txBody>
      </p:sp>
      <p:sp>
        <p:nvSpPr>
          <p:cNvPr id="69635"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A5C29C9-EB75-4A74-ADC6-01E81B5D2D30}" type="slidenum">
              <a:rPr lang="zh-CN" altLang="en-US"/>
              <a:t>31</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幻灯片图像占位符 1"/>
          <p:cNvSpPr>
            <a:spLocks noGrp="1" noRot="1" noChangeAspect="1" noChangeArrowheads="1" noTextEdit="1"/>
          </p:cNvSpPr>
          <p:nvPr>
            <p:ph type="sldImg" idx="4294967295"/>
          </p:nvPr>
        </p:nvSpPr>
        <p:spPr>
          <a:ln>
            <a:miter lim="800000"/>
          </a:ln>
        </p:spPr>
      </p:sp>
      <p:sp>
        <p:nvSpPr>
          <p:cNvPr id="71682" name="备注占位符 2"/>
          <p:cNvSpPr>
            <a:spLocks noGrp="1" noChangeArrowheads="1"/>
          </p:cNvSpPr>
          <p:nvPr>
            <p:ph type="body" idx="4294967295"/>
          </p:nvPr>
        </p:nvSpPr>
        <p:spPr/>
        <p:txBody>
          <a:bodyPr/>
          <a:lstStyle/>
          <a:p>
            <a:endParaRPr lang="zh-CN" altLang="en-US" smtClean="0"/>
          </a:p>
        </p:txBody>
      </p:sp>
      <p:sp>
        <p:nvSpPr>
          <p:cNvPr id="7168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21D992-4F0F-4A36-B92A-1B06192259F5}" type="slidenum">
              <a:rPr lang="zh-CN" altLang="en-US"/>
              <a:t>32</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幻灯片图像占位符 1"/>
          <p:cNvSpPr>
            <a:spLocks noGrp="1" noRot="1" noChangeAspect="1" noChangeArrowheads="1" noTextEdit="1"/>
          </p:cNvSpPr>
          <p:nvPr>
            <p:ph type="sldImg" idx="4294967295"/>
          </p:nvPr>
        </p:nvSpPr>
        <p:spPr>
          <a:ln>
            <a:miter lim="800000"/>
          </a:ln>
        </p:spPr>
      </p:sp>
      <p:sp>
        <p:nvSpPr>
          <p:cNvPr id="73730" name="备注占位符 2"/>
          <p:cNvSpPr>
            <a:spLocks noGrp="1" noChangeArrowheads="1"/>
          </p:cNvSpPr>
          <p:nvPr>
            <p:ph type="body" idx="4294967295"/>
          </p:nvPr>
        </p:nvSpPr>
        <p:spPr/>
        <p:txBody>
          <a:bodyPr/>
          <a:lstStyle/>
          <a:p>
            <a:endParaRPr lang="zh-CN" altLang="en-US" smtClean="0"/>
          </a:p>
        </p:txBody>
      </p:sp>
      <p:sp>
        <p:nvSpPr>
          <p:cNvPr id="73731"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35714DE-7FCA-45D6-BE46-6EBE7AF1BD77}" type="slidenum">
              <a:rPr lang="zh-CN" altLang="en-US"/>
              <a:t>33</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p:cNvSpPr>
            <a:spLocks noGrp="1" noRot="1" noChangeAspect="1" noChangeArrowheads="1" noTextEdit="1"/>
          </p:cNvSpPr>
          <p:nvPr>
            <p:ph type="sldImg" idx="4294967295"/>
          </p:nvPr>
        </p:nvSpPr>
        <p:spPr>
          <a:ln>
            <a:miter lim="800000"/>
          </a:ln>
        </p:spPr>
      </p:sp>
      <p:sp>
        <p:nvSpPr>
          <p:cNvPr id="75778" name="备注占位符 2"/>
          <p:cNvSpPr>
            <a:spLocks noGrp="1" noChangeArrowheads="1"/>
          </p:cNvSpPr>
          <p:nvPr>
            <p:ph type="body" idx="4294967295"/>
          </p:nvPr>
        </p:nvSpPr>
        <p:spPr/>
        <p:txBody>
          <a:bodyPr/>
          <a:lstStyle/>
          <a:p>
            <a:endParaRPr lang="zh-CN" altLang="en-US" smtClean="0"/>
          </a:p>
        </p:txBody>
      </p:sp>
      <p:sp>
        <p:nvSpPr>
          <p:cNvPr id="75779"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D342AC4-FF24-43C7-BACA-525974C19CB8}" type="slidenum">
              <a:rPr lang="zh-CN" altLang="en-US"/>
              <a:t>34</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幻灯片图像占位符 1"/>
          <p:cNvSpPr>
            <a:spLocks noGrp="1" noRot="1" noChangeAspect="1" noChangeArrowheads="1" noTextEdit="1"/>
          </p:cNvSpPr>
          <p:nvPr>
            <p:ph type="sldImg" idx="4294967295"/>
          </p:nvPr>
        </p:nvSpPr>
        <p:spPr>
          <a:ln>
            <a:miter lim="800000"/>
          </a:ln>
        </p:spPr>
      </p:sp>
      <p:sp>
        <p:nvSpPr>
          <p:cNvPr id="77826" name="备注占位符 2"/>
          <p:cNvSpPr>
            <a:spLocks noGrp="1" noChangeArrowheads="1"/>
          </p:cNvSpPr>
          <p:nvPr>
            <p:ph type="body" idx="4294967295"/>
          </p:nvPr>
        </p:nvSpPr>
        <p:spPr/>
        <p:txBody>
          <a:bodyPr/>
          <a:lstStyle/>
          <a:p>
            <a:endParaRPr lang="zh-CN" altLang="en-US" smtClean="0"/>
          </a:p>
        </p:txBody>
      </p:sp>
      <p:sp>
        <p:nvSpPr>
          <p:cNvPr id="77827"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90EB30D-8548-41A9-884B-1129321E010E}" type="slidenum">
              <a:rPr lang="zh-CN" altLang="en-US"/>
              <a:t>35</a:t>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幻灯片图像占位符 1"/>
          <p:cNvSpPr>
            <a:spLocks noGrp="1" noRot="1" noChangeAspect="1" noChangeArrowheads="1" noTextEdit="1"/>
          </p:cNvSpPr>
          <p:nvPr>
            <p:ph type="sldImg" idx="4294967295"/>
          </p:nvPr>
        </p:nvSpPr>
        <p:spPr>
          <a:ln>
            <a:miter lim="800000"/>
          </a:ln>
        </p:spPr>
      </p:sp>
      <p:sp>
        <p:nvSpPr>
          <p:cNvPr id="79874" name="备注占位符 2"/>
          <p:cNvSpPr>
            <a:spLocks noGrp="1" noChangeArrowheads="1"/>
          </p:cNvSpPr>
          <p:nvPr>
            <p:ph type="body" idx="4294967295"/>
          </p:nvPr>
        </p:nvSpPr>
        <p:spPr/>
        <p:txBody>
          <a:bodyPr/>
          <a:lstStyle/>
          <a:p>
            <a:endParaRPr lang="zh-CN" altLang="en-US" smtClean="0"/>
          </a:p>
        </p:txBody>
      </p:sp>
      <p:sp>
        <p:nvSpPr>
          <p:cNvPr id="79875"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DE3ABF7-2FF1-4BD7-9169-9253DE0C3F23}" type="slidenum">
              <a:rPr lang="zh-CN" altLang="en-US"/>
              <a:t>36</a:t>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幻灯片图像占位符 1"/>
          <p:cNvSpPr>
            <a:spLocks noGrp="1" noRot="1" noChangeAspect="1" noChangeArrowheads="1" noTextEdit="1"/>
          </p:cNvSpPr>
          <p:nvPr>
            <p:ph type="sldImg" idx="4294967295"/>
          </p:nvPr>
        </p:nvSpPr>
        <p:spPr>
          <a:ln>
            <a:miter lim="800000"/>
          </a:ln>
        </p:spPr>
      </p:sp>
      <p:sp>
        <p:nvSpPr>
          <p:cNvPr id="81922" name="备注占位符 2"/>
          <p:cNvSpPr>
            <a:spLocks noGrp="1" noChangeArrowheads="1"/>
          </p:cNvSpPr>
          <p:nvPr>
            <p:ph type="body" idx="4294967295"/>
          </p:nvPr>
        </p:nvSpPr>
        <p:spPr/>
        <p:txBody>
          <a:bodyPr/>
          <a:lstStyle/>
          <a:p>
            <a:endParaRPr lang="zh-CN" altLang="en-US" smtClean="0"/>
          </a:p>
        </p:txBody>
      </p:sp>
      <p:sp>
        <p:nvSpPr>
          <p:cNvPr id="8192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0F29E7A-D3AE-4B9B-B7A5-B66D88F5C84E}" type="slidenum">
              <a:rPr lang="zh-CN" altLang="en-US"/>
              <a:t>37</a:t>
            </a:fld>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幻灯片图像占位符 1"/>
          <p:cNvSpPr>
            <a:spLocks noGrp="1" noRot="1" noChangeAspect="1" noChangeArrowheads="1" noTextEdit="1"/>
          </p:cNvSpPr>
          <p:nvPr>
            <p:ph type="sldImg" idx="4294967295"/>
          </p:nvPr>
        </p:nvSpPr>
        <p:spPr>
          <a:ln>
            <a:miter lim="800000"/>
          </a:ln>
        </p:spPr>
      </p:sp>
      <p:sp>
        <p:nvSpPr>
          <p:cNvPr id="83970" name="备注占位符 2"/>
          <p:cNvSpPr>
            <a:spLocks noGrp="1" noChangeArrowheads="1"/>
          </p:cNvSpPr>
          <p:nvPr>
            <p:ph type="body" idx="4294967295"/>
          </p:nvPr>
        </p:nvSpPr>
        <p:spPr/>
        <p:txBody>
          <a:bodyPr/>
          <a:lstStyle/>
          <a:p>
            <a:endParaRPr lang="zh-CN" altLang="en-US" smtClean="0"/>
          </a:p>
        </p:txBody>
      </p:sp>
      <p:sp>
        <p:nvSpPr>
          <p:cNvPr id="83971"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0344978-D7B7-42F9-A4FA-9072917F391A}" type="slidenum">
              <a:rPr lang="zh-CN" altLang="en-US"/>
              <a:t>38</a:t>
            </a:fld>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noChangeArrowheads="1" noTextEdit="1"/>
          </p:cNvSpPr>
          <p:nvPr>
            <p:ph type="sldImg" idx="4294967295"/>
          </p:nvPr>
        </p:nvSpPr>
        <p:spPr>
          <a:ln>
            <a:miter lim="800000"/>
          </a:ln>
        </p:spPr>
      </p:sp>
      <p:sp>
        <p:nvSpPr>
          <p:cNvPr id="86018" name="备注占位符 2"/>
          <p:cNvSpPr>
            <a:spLocks noGrp="1" noChangeArrowheads="1"/>
          </p:cNvSpPr>
          <p:nvPr>
            <p:ph type="body" idx="4294967295"/>
          </p:nvPr>
        </p:nvSpPr>
        <p:spPr/>
        <p:txBody>
          <a:bodyPr/>
          <a:lstStyle/>
          <a:p>
            <a:endParaRPr lang="zh-CN" altLang="en-US" smtClean="0"/>
          </a:p>
        </p:txBody>
      </p:sp>
      <p:sp>
        <p:nvSpPr>
          <p:cNvPr id="86019"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F6CFA90-21CF-486D-BA95-22FDF344667A}" type="slidenum">
              <a:rPr lang="zh-CN" altLang="en-US"/>
              <a:t>39</a:t>
            </a:fld>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幻灯片图像占位符 1"/>
          <p:cNvSpPr>
            <a:spLocks noGrp="1" noRot="1" noChangeAspect="1" noChangeArrowheads="1" noTextEdit="1"/>
          </p:cNvSpPr>
          <p:nvPr>
            <p:ph type="sldImg" idx="4294967295"/>
          </p:nvPr>
        </p:nvSpPr>
        <p:spPr>
          <a:ln>
            <a:miter lim="800000"/>
          </a:ln>
        </p:spPr>
      </p:sp>
      <p:sp>
        <p:nvSpPr>
          <p:cNvPr id="88066" name="备注占位符 2"/>
          <p:cNvSpPr>
            <a:spLocks noGrp="1" noChangeArrowheads="1"/>
          </p:cNvSpPr>
          <p:nvPr>
            <p:ph type="body" idx="4294967295"/>
          </p:nvPr>
        </p:nvSpPr>
        <p:spPr/>
        <p:txBody>
          <a:bodyPr/>
          <a:lstStyle/>
          <a:p>
            <a:endParaRPr lang="zh-CN" altLang="en-US" smtClean="0"/>
          </a:p>
        </p:txBody>
      </p:sp>
      <p:sp>
        <p:nvSpPr>
          <p:cNvPr id="88067"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2253924-CD3A-493C-BCF4-884E0082EED4}" type="slidenum">
              <a:rPr lang="zh-CN" altLang="en-US"/>
              <a:t>40</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noChangeArrowheads="1" noTextEdit="1"/>
          </p:cNvSpPr>
          <p:nvPr>
            <p:ph type="sldImg" idx="4294967295"/>
          </p:nvPr>
        </p:nvSpPr>
        <p:spPr>
          <a:ln>
            <a:miter lim="800000"/>
          </a:ln>
        </p:spPr>
      </p:sp>
      <p:sp>
        <p:nvSpPr>
          <p:cNvPr id="16386" name="备注占位符 2"/>
          <p:cNvSpPr>
            <a:spLocks noGrp="1" noChangeArrowheads="1"/>
          </p:cNvSpPr>
          <p:nvPr>
            <p:ph type="body" idx="4294967295"/>
          </p:nvPr>
        </p:nvSpPr>
        <p:spPr/>
        <p:txBody>
          <a:bodyPr/>
          <a:lstStyle/>
          <a:p>
            <a:endParaRPr lang="zh-CN" altLang="en-US" smtClean="0"/>
          </a:p>
        </p:txBody>
      </p:sp>
      <p:sp>
        <p:nvSpPr>
          <p:cNvPr id="16387"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69560FF-986C-422A-81AC-886F8025619D}" type="slidenum">
              <a:rPr lang="zh-CN" altLang="en-US"/>
              <a:t>5</a:t>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幻灯片图像占位符 1"/>
          <p:cNvSpPr>
            <a:spLocks noGrp="1" noRot="1" noChangeAspect="1" noChangeArrowheads="1" noTextEdit="1"/>
          </p:cNvSpPr>
          <p:nvPr>
            <p:ph type="sldImg" idx="4294967295"/>
          </p:nvPr>
        </p:nvSpPr>
        <p:spPr>
          <a:ln>
            <a:miter lim="800000"/>
          </a:ln>
        </p:spPr>
      </p:sp>
      <p:sp>
        <p:nvSpPr>
          <p:cNvPr id="90114" name="备注占位符 2"/>
          <p:cNvSpPr>
            <a:spLocks noGrp="1" noChangeArrowheads="1"/>
          </p:cNvSpPr>
          <p:nvPr>
            <p:ph type="body" idx="4294967295"/>
          </p:nvPr>
        </p:nvSpPr>
        <p:spPr/>
        <p:txBody>
          <a:bodyPr/>
          <a:lstStyle/>
          <a:p>
            <a:endParaRPr lang="zh-CN" altLang="en-US" smtClean="0"/>
          </a:p>
        </p:txBody>
      </p:sp>
      <p:sp>
        <p:nvSpPr>
          <p:cNvPr id="90115"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A88A674-D4DD-41A9-A110-AD28746BED72}" type="slidenum">
              <a:rPr lang="zh-CN" altLang="en-US"/>
              <a:t>41</a:t>
            </a:fld>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幻灯片图像占位符 1"/>
          <p:cNvSpPr>
            <a:spLocks noGrp="1" noRot="1" noChangeAspect="1" noChangeArrowheads="1" noTextEdit="1"/>
          </p:cNvSpPr>
          <p:nvPr>
            <p:ph type="sldImg" idx="4294967295"/>
          </p:nvPr>
        </p:nvSpPr>
        <p:spPr>
          <a:ln>
            <a:miter lim="800000"/>
          </a:ln>
        </p:spPr>
      </p:sp>
      <p:sp>
        <p:nvSpPr>
          <p:cNvPr id="92162" name="备注占位符 2"/>
          <p:cNvSpPr>
            <a:spLocks noGrp="1" noChangeArrowheads="1"/>
          </p:cNvSpPr>
          <p:nvPr>
            <p:ph type="body" idx="4294967295"/>
          </p:nvPr>
        </p:nvSpPr>
        <p:spPr/>
        <p:txBody>
          <a:bodyPr/>
          <a:lstStyle/>
          <a:p>
            <a:endParaRPr lang="zh-CN" altLang="en-US" smtClean="0"/>
          </a:p>
        </p:txBody>
      </p:sp>
      <p:sp>
        <p:nvSpPr>
          <p:cNvPr id="9216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AF50B5-57D4-4157-AB24-F2D9674ACE69}" type="slidenum">
              <a:rPr lang="zh-CN" altLang="en-US"/>
              <a:t>42</a:t>
            </a:fld>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幻灯片图像占位符 1"/>
          <p:cNvSpPr>
            <a:spLocks noGrp="1" noRot="1" noChangeAspect="1" noChangeArrowheads="1" noTextEdit="1"/>
          </p:cNvSpPr>
          <p:nvPr>
            <p:ph type="sldImg" idx="4294967295"/>
          </p:nvPr>
        </p:nvSpPr>
        <p:spPr>
          <a:ln>
            <a:miter lim="800000"/>
          </a:ln>
        </p:spPr>
      </p:sp>
      <p:sp>
        <p:nvSpPr>
          <p:cNvPr id="94210" name="备注占位符 2"/>
          <p:cNvSpPr>
            <a:spLocks noGrp="1" noChangeArrowheads="1"/>
          </p:cNvSpPr>
          <p:nvPr>
            <p:ph type="body" idx="4294967295"/>
          </p:nvPr>
        </p:nvSpPr>
        <p:spPr/>
        <p:txBody>
          <a:bodyPr/>
          <a:lstStyle/>
          <a:p>
            <a:endParaRPr lang="zh-CN" altLang="en-US" smtClean="0"/>
          </a:p>
        </p:txBody>
      </p:sp>
      <p:sp>
        <p:nvSpPr>
          <p:cNvPr id="94211"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E87FC3C-703A-4A63-AC1E-2EFB4AE81CD6}" type="slidenum">
              <a:rPr lang="zh-CN" altLang="en-US"/>
              <a:t>43</a:t>
            </a:fld>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幻灯片图像占位符 1"/>
          <p:cNvSpPr>
            <a:spLocks noGrp="1" noRot="1" noChangeAspect="1" noChangeArrowheads="1" noTextEdit="1"/>
          </p:cNvSpPr>
          <p:nvPr>
            <p:ph type="sldImg" idx="4294967295"/>
          </p:nvPr>
        </p:nvSpPr>
        <p:spPr>
          <a:ln>
            <a:miter lim="800000"/>
          </a:ln>
        </p:spPr>
      </p:sp>
      <p:sp>
        <p:nvSpPr>
          <p:cNvPr id="96258" name="备注占位符 2"/>
          <p:cNvSpPr>
            <a:spLocks noGrp="1" noChangeArrowheads="1"/>
          </p:cNvSpPr>
          <p:nvPr>
            <p:ph type="body" idx="4294967295"/>
          </p:nvPr>
        </p:nvSpPr>
        <p:spPr/>
        <p:txBody>
          <a:bodyPr/>
          <a:lstStyle/>
          <a:p>
            <a:endParaRPr lang="zh-CN" altLang="en-US" smtClean="0"/>
          </a:p>
        </p:txBody>
      </p:sp>
      <p:sp>
        <p:nvSpPr>
          <p:cNvPr id="96259"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DC64594-6FE2-4518-9BD1-44C2CD35B5FA}" type="slidenum">
              <a:rPr lang="zh-CN" altLang="en-US"/>
              <a:t>44</a:t>
            </a:fld>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幻灯片图像占位符 1"/>
          <p:cNvSpPr>
            <a:spLocks noGrp="1" noRot="1" noChangeAspect="1" noChangeArrowheads="1" noTextEdit="1"/>
          </p:cNvSpPr>
          <p:nvPr>
            <p:ph type="sldImg" idx="4294967295"/>
          </p:nvPr>
        </p:nvSpPr>
        <p:spPr>
          <a:ln>
            <a:miter lim="800000"/>
          </a:ln>
        </p:spPr>
      </p:sp>
      <p:sp>
        <p:nvSpPr>
          <p:cNvPr id="98306" name="备注占位符 2"/>
          <p:cNvSpPr>
            <a:spLocks noGrp="1" noChangeArrowheads="1"/>
          </p:cNvSpPr>
          <p:nvPr>
            <p:ph type="body" idx="4294967295"/>
          </p:nvPr>
        </p:nvSpPr>
        <p:spPr/>
        <p:txBody>
          <a:bodyPr/>
          <a:lstStyle/>
          <a:p>
            <a:endParaRPr lang="zh-CN" altLang="en-US" smtClean="0"/>
          </a:p>
        </p:txBody>
      </p:sp>
      <p:sp>
        <p:nvSpPr>
          <p:cNvPr id="98307"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CF05AFD-2723-462F-B660-36CE9F3A6A02}" type="slidenum">
              <a:rPr lang="zh-CN" altLang="en-US"/>
              <a:t>45</a:t>
            </a:fld>
            <a:endParaRPr lang="zh-CN"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幻灯片图像占位符 1"/>
          <p:cNvSpPr>
            <a:spLocks noGrp="1" noRot="1" noChangeAspect="1" noChangeArrowheads="1" noTextEdit="1"/>
          </p:cNvSpPr>
          <p:nvPr>
            <p:ph type="sldImg" idx="4294967295"/>
          </p:nvPr>
        </p:nvSpPr>
        <p:spPr>
          <a:ln>
            <a:miter lim="800000"/>
          </a:ln>
        </p:spPr>
      </p:sp>
      <p:sp>
        <p:nvSpPr>
          <p:cNvPr id="100354" name="备注占位符 2"/>
          <p:cNvSpPr>
            <a:spLocks noGrp="1" noChangeArrowheads="1"/>
          </p:cNvSpPr>
          <p:nvPr>
            <p:ph type="body" idx="4294967295"/>
          </p:nvPr>
        </p:nvSpPr>
        <p:spPr/>
        <p:txBody>
          <a:bodyPr/>
          <a:lstStyle/>
          <a:p>
            <a:endParaRPr lang="zh-CN" altLang="en-US" smtClean="0"/>
          </a:p>
        </p:txBody>
      </p:sp>
      <p:sp>
        <p:nvSpPr>
          <p:cNvPr id="100355"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B532CE2-8FD7-4EE2-A1FC-E48BCEEF00B4}" type="slidenum">
              <a:rPr lang="zh-CN" altLang="en-US"/>
              <a:t>46</a:t>
            </a:fld>
            <a:endParaRPr lang="zh-CN"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幻灯片图像占位符 1"/>
          <p:cNvSpPr>
            <a:spLocks noGrp="1" noRot="1" noChangeAspect="1" noChangeArrowheads="1" noTextEdit="1"/>
          </p:cNvSpPr>
          <p:nvPr>
            <p:ph type="sldImg" idx="4294967295"/>
          </p:nvPr>
        </p:nvSpPr>
        <p:spPr>
          <a:ln>
            <a:miter lim="800000"/>
          </a:ln>
        </p:spPr>
      </p:sp>
      <p:sp>
        <p:nvSpPr>
          <p:cNvPr id="102402" name="备注占位符 2"/>
          <p:cNvSpPr>
            <a:spLocks noGrp="1" noChangeArrowheads="1"/>
          </p:cNvSpPr>
          <p:nvPr>
            <p:ph type="body" idx="4294967295"/>
          </p:nvPr>
        </p:nvSpPr>
        <p:spPr/>
        <p:txBody>
          <a:bodyPr/>
          <a:lstStyle/>
          <a:p>
            <a:endParaRPr lang="zh-CN" altLang="en-US" smtClean="0"/>
          </a:p>
        </p:txBody>
      </p:sp>
      <p:sp>
        <p:nvSpPr>
          <p:cNvPr id="10240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700BFC1-6624-4F22-B843-C9F6F9973426}" type="slidenum">
              <a:rPr lang="zh-CN" altLang="en-US"/>
              <a:t>47</a:t>
            </a:fld>
            <a:endParaRPr lang="zh-CN"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幻灯片图像占位符 1"/>
          <p:cNvSpPr>
            <a:spLocks noGrp="1" noRot="1" noChangeAspect="1" noChangeArrowheads="1" noTextEdit="1"/>
          </p:cNvSpPr>
          <p:nvPr>
            <p:ph type="sldImg" idx="4294967295"/>
          </p:nvPr>
        </p:nvSpPr>
        <p:spPr>
          <a:ln>
            <a:miter lim="800000"/>
          </a:ln>
        </p:spPr>
      </p:sp>
      <p:sp>
        <p:nvSpPr>
          <p:cNvPr id="104450" name="备注占位符 2"/>
          <p:cNvSpPr>
            <a:spLocks noGrp="1" noChangeArrowheads="1"/>
          </p:cNvSpPr>
          <p:nvPr>
            <p:ph type="body" idx="4294967295"/>
          </p:nvPr>
        </p:nvSpPr>
        <p:spPr/>
        <p:txBody>
          <a:bodyPr/>
          <a:lstStyle/>
          <a:p>
            <a:endParaRPr lang="zh-CN" altLang="en-US" smtClean="0"/>
          </a:p>
        </p:txBody>
      </p:sp>
      <p:sp>
        <p:nvSpPr>
          <p:cNvPr id="104451"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95C614B-96AB-4DC1-A729-0E4F6D8BD1C8}" type="slidenum">
              <a:rPr lang="zh-CN" altLang="en-US"/>
              <a:t>48</a:t>
            </a:fld>
            <a:endParaRPr lang="zh-CN"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幻灯片图像占位符 1"/>
          <p:cNvSpPr>
            <a:spLocks noGrp="1" noRot="1" noChangeAspect="1" noChangeArrowheads="1" noTextEdit="1"/>
          </p:cNvSpPr>
          <p:nvPr>
            <p:ph type="sldImg" idx="4294967295"/>
          </p:nvPr>
        </p:nvSpPr>
        <p:spPr>
          <a:ln>
            <a:miter lim="800000"/>
          </a:ln>
        </p:spPr>
      </p:sp>
      <p:sp>
        <p:nvSpPr>
          <p:cNvPr id="106498" name="备注占位符 2"/>
          <p:cNvSpPr>
            <a:spLocks noGrp="1" noChangeArrowheads="1"/>
          </p:cNvSpPr>
          <p:nvPr>
            <p:ph type="body" idx="4294967295"/>
          </p:nvPr>
        </p:nvSpPr>
        <p:spPr/>
        <p:txBody>
          <a:bodyPr/>
          <a:lstStyle/>
          <a:p>
            <a:endParaRPr lang="zh-CN" altLang="en-US" smtClean="0"/>
          </a:p>
        </p:txBody>
      </p:sp>
      <p:sp>
        <p:nvSpPr>
          <p:cNvPr id="106499"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EF7C506-EAB9-4517-90BE-7113140CEA0D}" type="slidenum">
              <a:rPr lang="zh-CN" altLang="en-US"/>
              <a:t>49</a:t>
            </a:fld>
            <a:endParaRPr lang="zh-CN"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幻灯片图像占位符 1"/>
          <p:cNvSpPr>
            <a:spLocks noGrp="1" noRot="1" noChangeAspect="1" noChangeArrowheads="1" noTextEdit="1"/>
          </p:cNvSpPr>
          <p:nvPr>
            <p:ph type="sldImg" idx="4294967295"/>
          </p:nvPr>
        </p:nvSpPr>
        <p:spPr>
          <a:ln>
            <a:miter lim="800000"/>
          </a:ln>
        </p:spPr>
      </p:sp>
      <p:sp>
        <p:nvSpPr>
          <p:cNvPr id="108546" name="备注占位符 2"/>
          <p:cNvSpPr>
            <a:spLocks noGrp="1" noChangeArrowheads="1"/>
          </p:cNvSpPr>
          <p:nvPr>
            <p:ph type="body" idx="4294967295"/>
          </p:nvPr>
        </p:nvSpPr>
        <p:spPr/>
        <p:txBody>
          <a:bodyPr/>
          <a:lstStyle/>
          <a:p>
            <a:endParaRPr lang="zh-CN" altLang="en-US" smtClean="0"/>
          </a:p>
        </p:txBody>
      </p:sp>
      <p:sp>
        <p:nvSpPr>
          <p:cNvPr id="108547"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FFA87E8-A2D4-4E30-BFF0-5A1D7D2445CB}" type="slidenum">
              <a:rPr lang="zh-CN" altLang="en-US"/>
              <a:t>50</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noChangeArrowheads="1" noTextEdit="1"/>
          </p:cNvSpPr>
          <p:nvPr>
            <p:ph type="sldImg" idx="4294967295"/>
          </p:nvPr>
        </p:nvSpPr>
        <p:spPr>
          <a:ln>
            <a:miter lim="800000"/>
          </a:ln>
        </p:spPr>
      </p:sp>
      <p:sp>
        <p:nvSpPr>
          <p:cNvPr id="18434" name="备注占位符 2"/>
          <p:cNvSpPr>
            <a:spLocks noGrp="1" noChangeArrowheads="1"/>
          </p:cNvSpPr>
          <p:nvPr>
            <p:ph type="body" idx="4294967295"/>
          </p:nvPr>
        </p:nvSpPr>
        <p:spPr/>
        <p:txBody>
          <a:bodyPr/>
          <a:lstStyle/>
          <a:p>
            <a:endParaRPr lang="zh-CN" altLang="en-US" smtClean="0"/>
          </a:p>
        </p:txBody>
      </p:sp>
      <p:sp>
        <p:nvSpPr>
          <p:cNvPr id="18435"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7864BAF-502E-481B-A612-99B48B77F0B5}" type="slidenum">
              <a:rPr lang="zh-CN" altLang="en-US"/>
              <a:t>6</a:t>
            </a:fld>
            <a:endParaRPr lang="zh-CN"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幻灯片图像占位符 1"/>
          <p:cNvSpPr>
            <a:spLocks noGrp="1" noRot="1" noChangeAspect="1" noChangeArrowheads="1" noTextEdit="1"/>
          </p:cNvSpPr>
          <p:nvPr>
            <p:ph type="sldImg" idx="4294967295"/>
          </p:nvPr>
        </p:nvSpPr>
        <p:spPr>
          <a:ln>
            <a:miter lim="800000"/>
          </a:ln>
        </p:spPr>
      </p:sp>
      <p:sp>
        <p:nvSpPr>
          <p:cNvPr id="110594" name="备注占位符 2"/>
          <p:cNvSpPr>
            <a:spLocks noGrp="1" noChangeArrowheads="1"/>
          </p:cNvSpPr>
          <p:nvPr>
            <p:ph type="body" idx="4294967295"/>
          </p:nvPr>
        </p:nvSpPr>
        <p:spPr/>
        <p:txBody>
          <a:bodyPr/>
          <a:lstStyle/>
          <a:p>
            <a:endParaRPr lang="zh-CN" altLang="en-US" smtClean="0"/>
          </a:p>
        </p:txBody>
      </p:sp>
      <p:sp>
        <p:nvSpPr>
          <p:cNvPr id="110595"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DBFA37F-089D-4D2A-BE3E-920D1DF82DDF}" type="slidenum">
              <a:rPr lang="zh-CN" altLang="en-US"/>
              <a:t>51</a:t>
            </a:fld>
            <a:endParaRPr lang="zh-CN"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幻灯片图像占位符 1"/>
          <p:cNvSpPr>
            <a:spLocks noGrp="1" noRot="1" noChangeAspect="1" noChangeArrowheads="1" noTextEdit="1"/>
          </p:cNvSpPr>
          <p:nvPr>
            <p:ph type="sldImg" idx="4294967295"/>
          </p:nvPr>
        </p:nvSpPr>
        <p:spPr>
          <a:ln>
            <a:miter lim="800000"/>
          </a:ln>
        </p:spPr>
      </p:sp>
      <p:sp>
        <p:nvSpPr>
          <p:cNvPr id="112642" name="备注占位符 2"/>
          <p:cNvSpPr>
            <a:spLocks noGrp="1" noChangeArrowheads="1"/>
          </p:cNvSpPr>
          <p:nvPr>
            <p:ph type="body" idx="4294967295"/>
          </p:nvPr>
        </p:nvSpPr>
        <p:spPr/>
        <p:txBody>
          <a:bodyPr/>
          <a:lstStyle/>
          <a:p>
            <a:endParaRPr lang="zh-CN" altLang="en-US" smtClean="0"/>
          </a:p>
        </p:txBody>
      </p:sp>
      <p:sp>
        <p:nvSpPr>
          <p:cNvPr id="11264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F0F7677-0821-419B-A95E-7C163EB17F88}" type="slidenum">
              <a:rPr lang="zh-CN" altLang="en-US"/>
              <a:t>52</a:t>
            </a:fld>
            <a:endParaRPr lang="zh-CN"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幻灯片图像占位符 1"/>
          <p:cNvSpPr>
            <a:spLocks noGrp="1" noRot="1" noChangeAspect="1" noChangeArrowheads="1" noTextEdit="1"/>
          </p:cNvSpPr>
          <p:nvPr>
            <p:ph type="sldImg" idx="4294967295"/>
          </p:nvPr>
        </p:nvSpPr>
        <p:spPr>
          <a:ln>
            <a:miter lim="800000"/>
          </a:ln>
        </p:spPr>
      </p:sp>
      <p:sp>
        <p:nvSpPr>
          <p:cNvPr id="114690" name="备注占位符 2"/>
          <p:cNvSpPr>
            <a:spLocks noGrp="1" noChangeArrowheads="1"/>
          </p:cNvSpPr>
          <p:nvPr>
            <p:ph type="body" idx="4294967295"/>
          </p:nvPr>
        </p:nvSpPr>
        <p:spPr/>
        <p:txBody>
          <a:bodyPr/>
          <a:lstStyle/>
          <a:p>
            <a:endParaRPr lang="zh-CN" altLang="en-US" smtClean="0"/>
          </a:p>
        </p:txBody>
      </p:sp>
      <p:sp>
        <p:nvSpPr>
          <p:cNvPr id="114691"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F35A697-4940-4F99-B0DE-5202A6D85BB0}" type="slidenum">
              <a:rPr lang="zh-CN" altLang="en-US"/>
              <a:t>53</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幻灯片图像占位符 1"/>
          <p:cNvSpPr>
            <a:spLocks noGrp="1" noRot="1" noChangeAspect="1" noChangeArrowheads="1" noTextEdit="1"/>
          </p:cNvSpPr>
          <p:nvPr>
            <p:ph type="sldImg" idx="4294967295"/>
          </p:nvPr>
        </p:nvSpPr>
        <p:spPr>
          <a:ln>
            <a:miter lim="800000"/>
          </a:ln>
        </p:spPr>
      </p:sp>
      <p:sp>
        <p:nvSpPr>
          <p:cNvPr id="20482" name="备注占位符 2"/>
          <p:cNvSpPr>
            <a:spLocks noGrp="1" noChangeArrowheads="1"/>
          </p:cNvSpPr>
          <p:nvPr>
            <p:ph type="body" idx="4294967295"/>
          </p:nvPr>
        </p:nvSpPr>
        <p:spPr/>
        <p:txBody>
          <a:bodyPr/>
          <a:lstStyle/>
          <a:p>
            <a:endParaRPr lang="zh-CN" altLang="en-US" smtClean="0"/>
          </a:p>
        </p:txBody>
      </p:sp>
      <p:sp>
        <p:nvSpPr>
          <p:cNvPr id="20483"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549032C-69D9-495A-A94B-FADE581B30E6}" type="slidenum">
              <a:rPr lang="zh-CN" altLang="en-US"/>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noChangeArrowheads="1" noTextEdit="1"/>
          </p:cNvSpPr>
          <p:nvPr>
            <p:ph type="sldImg" idx="4294967295"/>
          </p:nvPr>
        </p:nvSpPr>
        <p:spPr>
          <a:ln>
            <a:miter lim="800000"/>
          </a:ln>
        </p:spPr>
      </p:sp>
      <p:sp>
        <p:nvSpPr>
          <p:cNvPr id="22530" name="备注占位符 2"/>
          <p:cNvSpPr>
            <a:spLocks noGrp="1" noChangeArrowheads="1"/>
          </p:cNvSpPr>
          <p:nvPr>
            <p:ph type="body" idx="4294967295"/>
          </p:nvPr>
        </p:nvSpPr>
        <p:spPr/>
        <p:txBody>
          <a:bodyPr/>
          <a:lstStyle/>
          <a:p>
            <a:endParaRPr lang="zh-CN" altLang="en-US" smtClean="0"/>
          </a:p>
        </p:txBody>
      </p:sp>
      <p:sp>
        <p:nvSpPr>
          <p:cNvPr id="22531"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A3263D9-A54E-4578-A820-CE9D98F59131}" type="slidenum">
              <a:rPr lang="zh-CN" altLang="en-US"/>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noChangeArrowheads="1" noTextEdit="1"/>
          </p:cNvSpPr>
          <p:nvPr>
            <p:ph type="sldImg" idx="4294967295"/>
          </p:nvPr>
        </p:nvSpPr>
        <p:spPr>
          <a:ln>
            <a:miter lim="800000"/>
          </a:ln>
        </p:spPr>
      </p:sp>
      <p:sp>
        <p:nvSpPr>
          <p:cNvPr id="24578" name="备注占位符 2"/>
          <p:cNvSpPr>
            <a:spLocks noGrp="1" noChangeArrowheads="1"/>
          </p:cNvSpPr>
          <p:nvPr>
            <p:ph type="body" idx="4294967295"/>
          </p:nvPr>
        </p:nvSpPr>
        <p:spPr/>
        <p:txBody>
          <a:bodyPr/>
          <a:lstStyle/>
          <a:p>
            <a:endParaRPr lang="zh-CN" altLang="en-US" smtClean="0"/>
          </a:p>
        </p:txBody>
      </p:sp>
      <p:sp>
        <p:nvSpPr>
          <p:cNvPr id="24579"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F89704A-2A25-4311-A518-458F29282E45}" type="slidenum">
              <a:rPr lang="zh-CN" altLang="en-US"/>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noChangeArrowheads="1" noTextEdit="1"/>
          </p:cNvSpPr>
          <p:nvPr>
            <p:ph type="sldImg" idx="4294967295"/>
          </p:nvPr>
        </p:nvSpPr>
        <p:spPr>
          <a:ln>
            <a:miter lim="800000"/>
          </a:ln>
        </p:spPr>
      </p:sp>
      <p:sp>
        <p:nvSpPr>
          <p:cNvPr id="26626" name="备注占位符 2"/>
          <p:cNvSpPr>
            <a:spLocks noGrp="1" noChangeArrowheads="1"/>
          </p:cNvSpPr>
          <p:nvPr>
            <p:ph type="body" idx="4294967295"/>
          </p:nvPr>
        </p:nvSpPr>
        <p:spPr/>
        <p:txBody>
          <a:bodyPr/>
          <a:lstStyle/>
          <a:p>
            <a:endParaRPr lang="zh-CN" altLang="en-US" smtClean="0"/>
          </a:p>
        </p:txBody>
      </p:sp>
      <p:sp>
        <p:nvSpPr>
          <p:cNvPr id="26627" name="灯片编号占位符 3"/>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32E7C09-6566-4450-8800-276B57624AC7}" type="slidenum">
              <a:rPr lang="zh-CN" altLang="en-US"/>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fld id="{82C8E961-0A61-4EB6-98E7-EFE1458794F6}"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endParaRPr lang="zh-CN" altLang="en-US"/>
          </a:p>
        </p:txBody>
      </p:sp>
      <p:sp>
        <p:nvSpPr>
          <p:cNvPr id="4" name="灯片编号占位符 5"/>
          <p:cNvSpPr>
            <a:spLocks noGrp="1"/>
          </p:cNvSpPr>
          <p:nvPr>
            <p:ph type="sldNum" sz="quarter" idx="12"/>
          </p:nvPr>
        </p:nvSpPr>
        <p:spPr/>
        <p:txBody>
          <a:bodyPr/>
          <a:lstStyle>
            <a:lvl1pPr>
              <a:defRPr/>
            </a:lvl1pPr>
          </a:lstStyle>
          <a:p>
            <a:fld id="{3DDCB202-833D-4619-8210-1CFA22A64D6E}"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12" name="动作按钮: 后退或前一项 11">
            <a:hlinkClick r:id="" action="ppaction://hlinkshowjump?jump=previousslide"/>
          </p:cNvPr>
          <p:cNvSpPr/>
          <p:nvPr userDrawn="1"/>
        </p:nvSpPr>
        <p:spPr>
          <a:xfrm>
            <a:off x="8242697" y="4885135"/>
            <a:ext cx="209550" cy="228600"/>
          </a:xfrm>
          <a:prstGeom prst="actionButtonBackPrevio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sp>
        <p:nvSpPr>
          <p:cNvPr id="13" name="动作按钮: 前进或下一项 12">
            <a:hlinkClick r:id="" action="ppaction://hlinkshowjump?jump=nextslide"/>
          </p:cNvPr>
          <p:cNvSpPr/>
          <p:nvPr userDrawn="1"/>
        </p:nvSpPr>
        <p:spPr>
          <a:xfrm>
            <a:off x="8515351" y="4894660"/>
            <a:ext cx="202406" cy="209550"/>
          </a:xfrm>
          <a:prstGeom prst="actionButtonForwardNex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sp>
        <p:nvSpPr>
          <p:cNvPr id="14" name="动作按钮: 结束 13">
            <a:hlinkClick r:id="" action="ppaction://hlinkshowjump?jump=endshow"/>
          </p:cNvPr>
          <p:cNvSpPr/>
          <p:nvPr userDrawn="1"/>
        </p:nvSpPr>
        <p:spPr>
          <a:xfrm>
            <a:off x="8780860" y="4886325"/>
            <a:ext cx="190500" cy="226219"/>
          </a:xfrm>
          <a:prstGeom prst="actionButtonE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2" name="Group 2"/>
          <p:cNvGrpSpPr/>
          <p:nvPr userDrawn="1"/>
        </p:nvGrpSpPr>
        <p:grpSpPr bwMode="auto">
          <a:xfrm>
            <a:off x="573881" y="1369219"/>
            <a:ext cx="1333500" cy="1333500"/>
            <a:chOff x="990600" y="2044717"/>
            <a:chExt cx="2768566" cy="2768566"/>
          </a:xfrm>
        </p:grpSpPr>
        <p:sp>
          <p:nvSpPr>
            <p:cNvPr id="3" name="Diamond 5"/>
            <p:cNvSpPr>
              <a:spLocks noChangeArrowheads="1"/>
            </p:cNvSpPr>
            <p:nvPr/>
          </p:nvSpPr>
          <p:spPr bwMode="auto">
            <a:xfrm>
              <a:off x="990600" y="2044717"/>
              <a:ext cx="2768566" cy="2768566"/>
            </a:xfrm>
            <a:prstGeom prst="diamond">
              <a:avLst/>
            </a:prstGeom>
            <a:solidFill>
              <a:schemeClr val="accent1"/>
            </a:solidFill>
            <a:ln>
              <a:noFill/>
            </a:ln>
            <a:extLst>
              <a:ext uri="{91240B29-F687-4F45-9708-019B960494DF}">
                <a14:hiddenLine xmlns:a14="http://schemas.microsoft.com/office/drawing/2010/main" w="50800">
                  <a:solidFill>
                    <a:srgbClr val="000000"/>
                  </a:solidFill>
                  <a:miter lim="800000"/>
                  <a:headEnd/>
                  <a:tailEnd/>
                </a14:hiddenLine>
              </a:ext>
            </a:extLst>
          </p:spPr>
          <p:txBody>
            <a:bodyPr anchor="ctr"/>
            <a:lstStyle/>
            <a:p>
              <a:pPr algn="ctr"/>
              <a:endParaRPr lang="zh-CN" altLang="zh-CN"/>
            </a:p>
          </p:txBody>
        </p:sp>
        <p:grpSp>
          <p:nvGrpSpPr>
            <p:cNvPr id="4" name="Group 9"/>
            <p:cNvGrpSpPr/>
            <p:nvPr/>
          </p:nvGrpSpPr>
          <p:grpSpPr bwMode="auto">
            <a:xfrm>
              <a:off x="1429100" y="2771847"/>
              <a:ext cx="1800200" cy="992584"/>
              <a:chOff x="2345143" y="2365645"/>
              <a:chExt cx="1800200" cy="992584"/>
            </a:xfrm>
          </p:grpSpPr>
          <p:sp>
            <p:nvSpPr>
              <p:cNvPr id="5" name="TextBox 7"/>
              <p:cNvSpPr txBox="1"/>
              <p:nvPr/>
            </p:nvSpPr>
            <p:spPr>
              <a:xfrm>
                <a:off x="2344176" y="2365264"/>
                <a:ext cx="1802039" cy="677310"/>
              </a:xfrm>
              <a:prstGeom prst="rect">
                <a:avLst/>
              </a:prstGeom>
              <a:noFill/>
            </p:spPr>
            <p:txBody>
              <a:bodyPr lIns="0" tIns="0" rIns="0" bIns="0">
                <a:normAutofit fontScale="77500" lnSpcReduction="20000"/>
              </a:bodyPr>
              <a:lstStyle/>
              <a:p>
                <a:pPr algn="ctr" fontAlgn="auto"/>
                <a:r>
                  <a:rPr lang="zh-CN" altLang="en-US" sz="3300" noProof="1">
                    <a:solidFill>
                      <a:schemeClr val="bg1"/>
                    </a:solidFill>
                    <a:latin typeface="+mn-lt"/>
                    <a:ea typeface="+mn-ea"/>
                  </a:rPr>
                  <a:t>目录</a:t>
                </a:r>
                <a:endParaRPr lang="zh-CN" altLang="en-US" sz="3300" noProof="1">
                  <a:solidFill>
                    <a:schemeClr val="bg1"/>
                  </a:solidFill>
                </a:endParaRPr>
              </a:p>
            </p:txBody>
          </p:sp>
          <p:sp>
            <p:nvSpPr>
              <p:cNvPr id="6" name="TextBox 8"/>
              <p:cNvSpPr txBox="1"/>
              <p:nvPr/>
            </p:nvSpPr>
            <p:spPr>
              <a:xfrm>
                <a:off x="2344176" y="3143924"/>
                <a:ext cx="1802039" cy="215058"/>
              </a:xfrm>
              <a:prstGeom prst="rect">
                <a:avLst/>
              </a:prstGeom>
              <a:noFill/>
            </p:spPr>
            <p:txBody>
              <a:bodyPr lIns="0" tIns="0" rIns="0" bIns="0">
                <a:normAutofit fontScale="70000" lnSpcReduction="20000"/>
              </a:bodyPr>
              <a:lstStyle/>
              <a:p>
                <a:pPr algn="ctr" fontAlgn="auto"/>
                <a:r>
                  <a:rPr lang="en-US" altLang="zh-CN" sz="1100" noProof="1">
                    <a:solidFill>
                      <a:schemeClr val="bg1"/>
                    </a:solidFill>
                    <a:latin typeface="+mn-lt"/>
                    <a:ea typeface="+mn-ea"/>
                  </a:rPr>
                  <a:t>CONTENTS</a:t>
                </a:r>
                <a:endParaRPr lang="en-US" altLang="zh-CN" sz="1100" noProof="1">
                  <a:solidFill>
                    <a:schemeClr val="bg1"/>
                  </a:solidFill>
                </a:endParaRPr>
              </a:p>
            </p:txBody>
          </p:sp>
        </p:grpSp>
      </p:grpSp>
      <p:sp>
        <p:nvSpPr>
          <p:cNvPr id="7" name="动作按钮: 后退或前一项 6">
            <a:hlinkClick r:id="" action="ppaction://hlinkshowjump?jump=previousslide"/>
          </p:cNvPr>
          <p:cNvSpPr/>
          <p:nvPr userDrawn="1"/>
        </p:nvSpPr>
        <p:spPr>
          <a:xfrm>
            <a:off x="8281988" y="4885135"/>
            <a:ext cx="209550" cy="228600"/>
          </a:xfrm>
          <a:prstGeom prst="actionButtonBackPrevio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sp>
        <p:nvSpPr>
          <p:cNvPr id="8" name="动作按钮: 前进或下一项 7">
            <a:hlinkClick r:id="" action="ppaction://hlinkshowjump?jump=nextslide"/>
          </p:cNvPr>
          <p:cNvSpPr/>
          <p:nvPr userDrawn="1"/>
        </p:nvSpPr>
        <p:spPr>
          <a:xfrm>
            <a:off x="8554642" y="4894660"/>
            <a:ext cx="202406" cy="209550"/>
          </a:xfrm>
          <a:prstGeom prst="actionButtonForwardNex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sp>
        <p:nvSpPr>
          <p:cNvPr id="9" name="动作按钮: 结束 8">
            <a:hlinkClick r:id="" action="ppaction://hlinkshowjump?jump=endshow"/>
          </p:cNvPr>
          <p:cNvSpPr/>
          <p:nvPr userDrawn="1"/>
        </p:nvSpPr>
        <p:spPr>
          <a:xfrm>
            <a:off x="8820150" y="4886325"/>
            <a:ext cx="190500" cy="226219"/>
          </a:xfrm>
          <a:prstGeom prst="actionButtonE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grpSp>
        <p:nvGrpSpPr>
          <p:cNvPr id="10" name="Group 1"/>
          <p:cNvGrpSpPr/>
          <p:nvPr userDrawn="1"/>
        </p:nvGrpSpPr>
        <p:grpSpPr bwMode="auto">
          <a:xfrm>
            <a:off x="616744" y="946548"/>
            <a:ext cx="2226469" cy="2178844"/>
            <a:chOff x="-949635" y="0"/>
            <a:chExt cx="7009631" cy="6858000"/>
          </a:xfrm>
        </p:grpSpPr>
        <p:sp>
          <p:nvSpPr>
            <p:cNvPr id="11" name="Diamond 3"/>
            <p:cNvSpPr>
              <a:spLocks noChangeArrowheads="1"/>
            </p:cNvSpPr>
            <p:nvPr/>
          </p:nvSpPr>
          <p:spPr bwMode="auto">
            <a:xfrm>
              <a:off x="-949635" y="0"/>
              <a:ext cx="7009631" cy="6858000"/>
            </a:xfrm>
            <a:prstGeom prst="diamond">
              <a:avLst/>
            </a:prstGeom>
            <a:solidFill>
              <a:srgbClr val="D6DCE5">
                <a:alpha val="34999"/>
              </a:srgbClr>
            </a:solidFill>
            <a:ln>
              <a:noFill/>
            </a:ln>
            <a:extLst>
              <a:ext uri="{91240B29-F687-4F45-9708-019B960494DF}">
                <a14:hiddenLine xmlns:a14="http://schemas.microsoft.com/office/drawing/2010/main" w="19050">
                  <a:solidFill>
                    <a:srgbClr val="000000"/>
                  </a:solidFill>
                  <a:miter lim="800000"/>
                  <a:headEnd/>
                  <a:tailEnd/>
                </a14:hiddenLine>
              </a:ext>
            </a:extLst>
          </p:spPr>
          <p:txBody>
            <a:bodyPr anchor="ctr"/>
            <a:lstStyle/>
            <a:p>
              <a:pPr algn="ctr"/>
              <a:endParaRPr lang="zh-CN" altLang="zh-CN"/>
            </a:p>
          </p:txBody>
        </p:sp>
        <p:sp>
          <p:nvSpPr>
            <p:cNvPr id="12" name="Diamond 4"/>
            <p:cNvSpPr>
              <a:spLocks noChangeArrowheads="1"/>
            </p:cNvSpPr>
            <p:nvPr/>
          </p:nvSpPr>
          <p:spPr bwMode="auto">
            <a:xfrm>
              <a:off x="-176517" y="653134"/>
              <a:ext cx="5647878" cy="5525706"/>
            </a:xfrm>
            <a:prstGeom prst="diamond">
              <a:avLst/>
            </a:prstGeom>
            <a:solidFill>
              <a:srgbClr val="D6DCE5"/>
            </a:solidFill>
            <a:ln>
              <a:noFill/>
            </a:ln>
            <a:extLst>
              <a:ext uri="{91240B29-F687-4F45-9708-019B960494DF}">
                <a14:hiddenLine xmlns:a14="http://schemas.microsoft.com/office/drawing/2010/main" w="19050">
                  <a:solidFill>
                    <a:srgbClr val="000000"/>
                  </a:solidFill>
                  <a:miter lim="800000"/>
                  <a:headEnd/>
                  <a:tailEnd/>
                </a14:hiddenLine>
              </a:ext>
            </a:extLst>
          </p:spPr>
          <p:txBody>
            <a:bodyPr anchor="ctr"/>
            <a:lstStyle/>
            <a:p>
              <a:pPr algn="ctr"/>
              <a:endParaRPr lang="zh-CN" altLang="zh-CN"/>
            </a:p>
          </p:txBody>
        </p:sp>
      </p:grpSp>
      <p:sp>
        <p:nvSpPr>
          <p:cNvPr id="13" name="日期占位符 1"/>
          <p:cNvSpPr>
            <a:spLocks noGrp="1"/>
          </p:cNvSpPr>
          <p:nvPr>
            <p:ph type="dt" sz="half" idx="10"/>
          </p:nvPr>
        </p:nvSpPr>
        <p:spPr/>
        <p:txBody>
          <a:bodyPr/>
          <a:lstStyle>
            <a:lvl1pPr>
              <a:defRPr/>
            </a:lvl1pPr>
          </a:lstStyle>
          <a:p>
            <a:fld id="{82C8E961-0A61-4EB6-98E7-EFE1458794F6}" type="datetimeFigureOut">
              <a:rPr lang="zh-CN" altLang="en-US"/>
              <a:t>2023-01-17</a:t>
            </a:fld>
            <a:endParaRPr lang="zh-CN" altLang="en-US"/>
          </a:p>
        </p:txBody>
      </p:sp>
      <p:sp>
        <p:nvSpPr>
          <p:cNvPr id="14" name="页脚占位符 2"/>
          <p:cNvSpPr>
            <a:spLocks noGrp="1"/>
          </p:cNvSpPr>
          <p:nvPr>
            <p:ph type="ftr" sz="quarter" idx="11"/>
          </p:nvPr>
        </p:nvSpPr>
        <p:spPr/>
        <p:txBody>
          <a:bodyPr/>
          <a:lstStyle>
            <a:lvl1pPr>
              <a:defRPr/>
            </a:lvl1pPr>
          </a:lstStyle>
          <a:p>
            <a:endParaRPr lang="zh-CN" altLang="en-US"/>
          </a:p>
        </p:txBody>
      </p:sp>
      <p:sp>
        <p:nvSpPr>
          <p:cNvPr id="15" name="灯片编号占位符 3"/>
          <p:cNvSpPr>
            <a:spLocks noGrp="1"/>
          </p:cNvSpPr>
          <p:nvPr>
            <p:ph type="sldNum" sz="quarter" idx="12"/>
          </p:nvPr>
        </p:nvSpPr>
        <p:spPr/>
        <p:txBody>
          <a:bodyPr/>
          <a:lstStyle>
            <a:lvl1pPr>
              <a:defRPr/>
            </a:lvl1pPr>
          </a:lstStyle>
          <a:p>
            <a:fld id="{B9BE632A-BB56-472A-B427-2397BEDF9171}" type="slidenum">
              <a:rPr lang="zh-CN" altLang="en-US"/>
              <a:t>‹#›</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动作按钮: 后退或前一项 2">
            <a:hlinkClick r:id="" action="ppaction://hlinkshowjump?jump=previousslide"/>
          </p:cNvPr>
          <p:cNvSpPr/>
          <p:nvPr userDrawn="1"/>
        </p:nvSpPr>
        <p:spPr>
          <a:xfrm>
            <a:off x="8281988" y="4885135"/>
            <a:ext cx="209550" cy="228600"/>
          </a:xfrm>
          <a:prstGeom prst="actionButtonBackPrevio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sp>
        <p:nvSpPr>
          <p:cNvPr id="4" name="动作按钮: 前进或下一项 3">
            <a:hlinkClick r:id="" action="ppaction://hlinkshowjump?jump=nextslide"/>
          </p:cNvPr>
          <p:cNvSpPr/>
          <p:nvPr userDrawn="1"/>
        </p:nvSpPr>
        <p:spPr>
          <a:xfrm>
            <a:off x="8554642" y="4894660"/>
            <a:ext cx="202406" cy="209550"/>
          </a:xfrm>
          <a:prstGeom prst="actionButtonForwardNex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sp>
        <p:nvSpPr>
          <p:cNvPr id="5" name="动作按钮: 结束 4">
            <a:hlinkClick r:id="" action="ppaction://hlinkshowjump?jump=endshow"/>
          </p:cNvPr>
          <p:cNvSpPr/>
          <p:nvPr userDrawn="1"/>
        </p:nvSpPr>
        <p:spPr>
          <a:xfrm>
            <a:off x="8820150" y="4886325"/>
            <a:ext cx="190500" cy="226219"/>
          </a:xfrm>
          <a:prstGeom prst="actionButtonE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cxnSp>
        <p:nvCxnSpPr>
          <p:cNvPr id="6" name="直接连接符 5"/>
          <p:cNvCxnSpPr/>
          <p:nvPr userDrawn="1"/>
        </p:nvCxnSpPr>
        <p:spPr>
          <a:xfrm>
            <a:off x="2347913" y="916782"/>
            <a:ext cx="0" cy="3480197"/>
          </a:xfrm>
          <a:prstGeom prst="line">
            <a:avLst/>
          </a:prstGeom>
          <a:ln>
            <a:solidFill>
              <a:srgbClr val="00B050"/>
            </a:solidFill>
            <a:prstDash val="dashDot"/>
          </a:ln>
        </p:spPr>
        <p:style>
          <a:lnRef idx="1">
            <a:schemeClr val="accent1"/>
          </a:lnRef>
          <a:fillRef idx="0">
            <a:schemeClr val="accent1"/>
          </a:fillRef>
          <a:effectRef idx="0">
            <a:schemeClr val="accent1"/>
          </a:effectRef>
          <a:fontRef idx="minor">
            <a:schemeClr val="tx1"/>
          </a:fontRef>
        </p:style>
      </p:cxnSp>
      <p:grpSp>
        <p:nvGrpSpPr>
          <p:cNvPr id="7" name="组合 42"/>
          <p:cNvGrpSpPr/>
          <p:nvPr userDrawn="1"/>
        </p:nvGrpSpPr>
        <p:grpSpPr bwMode="auto">
          <a:xfrm>
            <a:off x="80963" y="1579960"/>
            <a:ext cx="2270522" cy="2178844"/>
            <a:chOff x="755951" y="2210607"/>
            <a:chExt cx="3026493" cy="2905010"/>
          </a:xfrm>
        </p:grpSpPr>
        <p:grpSp>
          <p:nvGrpSpPr>
            <p:cNvPr id="8" name="Group 1"/>
            <p:cNvGrpSpPr/>
            <p:nvPr/>
          </p:nvGrpSpPr>
          <p:grpSpPr bwMode="auto">
            <a:xfrm>
              <a:off x="813205" y="2210607"/>
              <a:ext cx="2969239" cy="2905010"/>
              <a:chOff x="-949635" y="0"/>
              <a:chExt cx="7009631" cy="6858000"/>
            </a:xfrm>
          </p:grpSpPr>
          <p:sp>
            <p:nvSpPr>
              <p:cNvPr id="14" name="Diamond 3"/>
              <p:cNvSpPr>
                <a:spLocks noChangeArrowheads="1"/>
              </p:cNvSpPr>
              <p:nvPr/>
            </p:nvSpPr>
            <p:spPr bwMode="auto">
              <a:xfrm>
                <a:off x="-949635" y="0"/>
                <a:ext cx="7009631" cy="6858000"/>
              </a:xfrm>
              <a:prstGeom prst="diamond">
                <a:avLst/>
              </a:prstGeom>
              <a:solidFill>
                <a:srgbClr val="D6DCE5">
                  <a:alpha val="34999"/>
                </a:srgbClr>
              </a:solidFill>
              <a:ln>
                <a:noFill/>
              </a:ln>
              <a:extLst>
                <a:ext uri="{91240B29-F687-4F45-9708-019B960494DF}">
                  <a14:hiddenLine xmlns:a14="http://schemas.microsoft.com/office/drawing/2010/main" w="19050">
                    <a:solidFill>
                      <a:srgbClr val="000000"/>
                    </a:solidFill>
                    <a:miter lim="800000"/>
                    <a:headEnd/>
                    <a:tailEnd/>
                  </a14:hiddenLine>
                </a:ext>
              </a:extLst>
            </p:spPr>
            <p:txBody>
              <a:bodyPr anchor="ctr"/>
              <a:lstStyle/>
              <a:p>
                <a:pPr algn="ctr"/>
                <a:endParaRPr lang="zh-CN" altLang="zh-CN"/>
              </a:p>
            </p:txBody>
          </p:sp>
          <p:sp>
            <p:nvSpPr>
              <p:cNvPr id="15" name="Diamond 4"/>
              <p:cNvSpPr>
                <a:spLocks noChangeArrowheads="1"/>
              </p:cNvSpPr>
              <p:nvPr/>
            </p:nvSpPr>
            <p:spPr bwMode="auto">
              <a:xfrm>
                <a:off x="-176517" y="653134"/>
                <a:ext cx="5647878" cy="5525706"/>
              </a:xfrm>
              <a:prstGeom prst="diamond">
                <a:avLst/>
              </a:prstGeom>
              <a:solidFill>
                <a:srgbClr val="D6DCE5"/>
              </a:solidFill>
              <a:ln>
                <a:noFill/>
              </a:ln>
              <a:extLst>
                <a:ext uri="{91240B29-F687-4F45-9708-019B960494DF}">
                  <a14:hiddenLine xmlns:a14="http://schemas.microsoft.com/office/drawing/2010/main" w="19050">
                    <a:solidFill>
                      <a:srgbClr val="000000"/>
                    </a:solidFill>
                    <a:miter lim="800000"/>
                    <a:headEnd/>
                    <a:tailEnd/>
                  </a14:hiddenLine>
                </a:ext>
              </a:extLst>
            </p:spPr>
            <p:txBody>
              <a:bodyPr anchor="ctr"/>
              <a:lstStyle/>
              <a:p>
                <a:pPr algn="ctr"/>
                <a:endParaRPr lang="zh-CN" altLang="zh-CN"/>
              </a:p>
            </p:txBody>
          </p:sp>
        </p:grpSp>
        <p:grpSp>
          <p:nvGrpSpPr>
            <p:cNvPr id="9" name="Group 2"/>
            <p:cNvGrpSpPr/>
            <p:nvPr/>
          </p:nvGrpSpPr>
          <p:grpSpPr bwMode="auto">
            <a:xfrm>
              <a:off x="755951" y="2773741"/>
              <a:ext cx="1778742" cy="1778742"/>
              <a:chOff x="990600" y="2044717"/>
              <a:chExt cx="2768566" cy="2768566"/>
            </a:xfrm>
          </p:grpSpPr>
          <p:sp>
            <p:nvSpPr>
              <p:cNvPr id="10" name="Diamond 5"/>
              <p:cNvSpPr>
                <a:spLocks noChangeArrowheads="1"/>
              </p:cNvSpPr>
              <p:nvPr/>
            </p:nvSpPr>
            <p:spPr bwMode="auto">
              <a:xfrm>
                <a:off x="990600" y="2044717"/>
                <a:ext cx="2768566" cy="2768566"/>
              </a:xfrm>
              <a:prstGeom prst="diamond">
                <a:avLst/>
              </a:prstGeom>
              <a:solidFill>
                <a:schemeClr val="accent1"/>
              </a:solidFill>
              <a:ln>
                <a:noFill/>
              </a:ln>
              <a:extLst>
                <a:ext uri="{91240B29-F687-4F45-9708-019B960494DF}">
                  <a14:hiddenLine xmlns:a14="http://schemas.microsoft.com/office/drawing/2010/main" w="50800">
                    <a:solidFill>
                      <a:srgbClr val="000000"/>
                    </a:solidFill>
                    <a:miter lim="800000"/>
                    <a:headEnd/>
                    <a:tailEnd/>
                  </a14:hiddenLine>
                </a:ext>
              </a:extLst>
            </p:spPr>
            <p:txBody>
              <a:bodyPr anchor="ctr"/>
              <a:lstStyle/>
              <a:p>
                <a:pPr algn="ctr"/>
                <a:endParaRPr lang="zh-CN" altLang="zh-CN"/>
              </a:p>
            </p:txBody>
          </p:sp>
          <p:grpSp>
            <p:nvGrpSpPr>
              <p:cNvPr id="11" name="Group 9"/>
              <p:cNvGrpSpPr/>
              <p:nvPr/>
            </p:nvGrpSpPr>
            <p:grpSpPr bwMode="auto">
              <a:xfrm>
                <a:off x="1429100" y="2771847"/>
                <a:ext cx="1800200" cy="992584"/>
                <a:chOff x="2345143" y="2365645"/>
                <a:chExt cx="1800200" cy="992584"/>
              </a:xfrm>
            </p:grpSpPr>
            <p:sp>
              <p:nvSpPr>
                <p:cNvPr id="12" name="TextBox 7"/>
                <p:cNvSpPr txBox="1"/>
                <p:nvPr/>
              </p:nvSpPr>
              <p:spPr>
                <a:xfrm>
                  <a:off x="2346338" y="2365564"/>
                  <a:ext cx="1798300" cy="677001"/>
                </a:xfrm>
                <a:prstGeom prst="rect">
                  <a:avLst/>
                </a:prstGeom>
                <a:noFill/>
              </p:spPr>
              <p:txBody>
                <a:bodyPr lIns="0" tIns="0" rIns="0" bIns="0">
                  <a:normAutofit fontScale="77500" lnSpcReduction="20000"/>
                </a:bodyPr>
                <a:lstStyle/>
                <a:p>
                  <a:pPr algn="ctr" fontAlgn="auto"/>
                  <a:r>
                    <a:rPr lang="zh-CN" altLang="en-US" sz="3300" noProof="1">
                      <a:solidFill>
                        <a:schemeClr val="bg1"/>
                      </a:solidFill>
                      <a:latin typeface="+mn-lt"/>
                      <a:ea typeface="+mn-ea"/>
                    </a:rPr>
                    <a:t>目录</a:t>
                  </a:r>
                  <a:endParaRPr lang="zh-CN" altLang="en-US" sz="3300" noProof="1">
                    <a:solidFill>
                      <a:schemeClr val="bg1"/>
                    </a:solidFill>
                  </a:endParaRPr>
                </a:p>
              </p:txBody>
            </p:sp>
            <p:sp>
              <p:nvSpPr>
                <p:cNvPr id="13" name="TextBox 8"/>
                <p:cNvSpPr txBox="1"/>
                <p:nvPr/>
              </p:nvSpPr>
              <p:spPr>
                <a:xfrm>
                  <a:off x="2346338" y="3143869"/>
                  <a:ext cx="1798300" cy="214959"/>
                </a:xfrm>
                <a:prstGeom prst="rect">
                  <a:avLst/>
                </a:prstGeom>
                <a:noFill/>
              </p:spPr>
              <p:txBody>
                <a:bodyPr lIns="0" tIns="0" rIns="0" bIns="0">
                  <a:normAutofit fontScale="70000" lnSpcReduction="20000"/>
                </a:bodyPr>
                <a:lstStyle/>
                <a:p>
                  <a:pPr algn="ctr" fontAlgn="auto"/>
                  <a:r>
                    <a:rPr lang="en-US" altLang="zh-CN" sz="1100" noProof="1">
                      <a:solidFill>
                        <a:schemeClr val="bg1"/>
                      </a:solidFill>
                      <a:latin typeface="+mn-lt"/>
                      <a:ea typeface="+mn-ea"/>
                    </a:rPr>
                    <a:t>CONTENTS</a:t>
                  </a:r>
                  <a:endParaRPr lang="en-US" altLang="zh-CN" sz="1100" noProof="1">
                    <a:solidFill>
                      <a:schemeClr val="bg1"/>
                    </a:solidFill>
                  </a:endParaRPr>
                </a:p>
              </p:txBody>
            </p:sp>
          </p:grpSp>
        </p:grpSp>
      </p:grpSp>
      <p:sp>
        <p:nvSpPr>
          <p:cNvPr id="2" name="标题 1"/>
          <p:cNvSpPr>
            <a:spLocks noGrp="1"/>
          </p:cNvSpPr>
          <p:nvPr>
            <p:ph type="title" hasCustomPrompt="1"/>
          </p:nvPr>
        </p:nvSpPr>
        <p:spPr>
          <a:xfrm>
            <a:off x="81167" y="60343"/>
            <a:ext cx="8929483" cy="483125"/>
          </a:xfrm>
        </p:spPr>
        <p:txBody>
          <a:bodyPr/>
          <a:lstStyle>
            <a:lvl1pPr algn="ctr">
              <a:defRPr/>
            </a:lvl1pPr>
          </a:lstStyle>
          <a:p>
            <a:endParaRPr lang="zh-CN" altLang="en-US" noProof="1"/>
          </a:p>
        </p:txBody>
      </p:sp>
      <p:sp>
        <p:nvSpPr>
          <p:cNvPr id="16" name="灯片编号占位符 4"/>
          <p:cNvSpPr>
            <a:spLocks noGrp="1"/>
          </p:cNvSpPr>
          <p:nvPr>
            <p:ph type="sldNum" sz="quarter" idx="10"/>
          </p:nvPr>
        </p:nvSpPr>
        <p:spPr>
          <a:xfrm>
            <a:off x="366713" y="4823223"/>
            <a:ext cx="279797" cy="273844"/>
          </a:xfrm>
        </p:spPr>
        <p:txBody>
          <a:bodyPr/>
          <a:lstStyle>
            <a:lvl1pPr>
              <a:defRPr/>
            </a:lvl1pPr>
          </a:lstStyle>
          <a:p>
            <a:fld id="{4F19893C-00EF-4B29-842A-C80F63174FD7}" type="slidenum">
              <a:rPr lang="zh-CN" altLang="en-US"/>
              <a:t>‹#›</a:t>
            </a:fld>
            <a:endParaRPr lang="zh-CN" altLang="en-US"/>
          </a:p>
        </p:txBody>
      </p:sp>
      <p:sp>
        <p:nvSpPr>
          <p:cNvPr id="17" name="日期占位符 2"/>
          <p:cNvSpPr>
            <a:spLocks noGrp="1"/>
          </p:cNvSpPr>
          <p:nvPr>
            <p:ph type="dt" sz="half" idx="11"/>
          </p:nvPr>
        </p:nvSpPr>
        <p:spPr/>
        <p:txBody>
          <a:bodyPr/>
          <a:lstStyle>
            <a:lvl1pPr>
              <a:defRPr/>
            </a:lvl1pPr>
          </a:lstStyle>
          <a:p>
            <a:fld id="{82C8E961-0A61-4EB6-98E7-EFE1458794F6}" type="datetimeFigureOut">
              <a:rPr lang="zh-CN" altLang="en-US"/>
              <a:t>2023-01-17</a:t>
            </a:fld>
            <a:endParaRPr lang="zh-CN" altLang="en-US"/>
          </a:p>
        </p:txBody>
      </p:sp>
      <p:sp>
        <p:nvSpPr>
          <p:cNvPr id="18" name="页脚占位符 3"/>
          <p:cNvSpPr>
            <a:spLocks noGrp="1"/>
          </p:cNvSpPr>
          <p:nvPr>
            <p:ph type="ftr" sz="quarter" idx="12"/>
          </p:nvPr>
        </p:nvSpPr>
        <p:spPr/>
        <p:txBody>
          <a:bodyPr/>
          <a:lstStyle>
            <a:lvl1pPr>
              <a:defRPr/>
            </a:lvl1pPr>
          </a:lstStyle>
          <a:p>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4" name="动作按钮: 结束 9">
            <a:hlinkClick r:id="" action="ppaction://hlinkshowjump?jump=endshow"/>
          </p:cNvPr>
          <p:cNvSpPr/>
          <p:nvPr userDrawn="1"/>
        </p:nvSpPr>
        <p:spPr>
          <a:xfrm>
            <a:off x="8820150" y="4886325"/>
            <a:ext cx="190500" cy="226219"/>
          </a:xfrm>
          <a:prstGeom prst="actionButtonE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spcBef>
                <a:spcPts val="0"/>
              </a:spcBef>
              <a:spcAft>
                <a:spcPts val="0"/>
              </a:spcAft>
              <a:defRPr/>
            </a:pPr>
            <a:endParaRPr lang="zh-CN" altLang="en-US" noProof="1"/>
          </a:p>
        </p:txBody>
      </p:sp>
      <p:sp>
        <p:nvSpPr>
          <p:cNvPr id="3" name="文本占位符 2"/>
          <p:cNvSpPr>
            <a:spLocks noGrp="1"/>
          </p:cNvSpPr>
          <p:nvPr>
            <p:ph type="body" idx="1" hasCustomPrompt="1"/>
          </p:nvPr>
        </p:nvSpPr>
        <p:spPr>
          <a:xfrm>
            <a:off x="181155" y="401129"/>
            <a:ext cx="8775808" cy="4433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主文档内容</a:t>
            </a:r>
          </a:p>
        </p:txBody>
      </p:sp>
      <p:sp>
        <p:nvSpPr>
          <p:cNvPr id="5" name="日期占位符 1"/>
          <p:cNvSpPr>
            <a:spLocks noGrp="1"/>
          </p:cNvSpPr>
          <p:nvPr>
            <p:ph type="dt" sz="half" idx="10"/>
          </p:nvPr>
        </p:nvSpPr>
        <p:spPr/>
        <p:txBody>
          <a:bodyPr/>
          <a:lstStyle>
            <a:lvl1pPr>
              <a:defRPr/>
            </a:lvl1pPr>
          </a:lstStyle>
          <a:p>
            <a:fld id="{82C8E961-0A61-4EB6-98E7-EFE1458794F6}" type="datetimeFigureOut">
              <a:rPr lang="zh-CN" altLang="en-US"/>
              <a:t>2023-01-17</a:t>
            </a:fld>
            <a:endParaRPr lang="zh-CN" altLang="en-US"/>
          </a:p>
        </p:txBody>
      </p:sp>
      <p:sp>
        <p:nvSpPr>
          <p:cNvPr id="6" name="页脚占位符 3"/>
          <p:cNvSpPr>
            <a:spLocks noGrp="1"/>
          </p:cNvSpPr>
          <p:nvPr>
            <p:ph type="ftr" sz="quarter" idx="11"/>
          </p:nvPr>
        </p:nvSpPr>
        <p:spPr/>
        <p:txBody>
          <a:bodyPr/>
          <a:lstStyle>
            <a:lvl1pPr>
              <a:defRPr/>
            </a:lvl1pPr>
          </a:lstStyle>
          <a:p>
            <a:endParaRPr lang="zh-CN" altLang="en-US"/>
          </a:p>
        </p:txBody>
      </p:sp>
      <p:sp>
        <p:nvSpPr>
          <p:cNvPr id="7" name="灯片编号占位符 4"/>
          <p:cNvSpPr>
            <a:spLocks noGrp="1"/>
          </p:cNvSpPr>
          <p:nvPr>
            <p:ph type="sldNum" sz="quarter" idx="12"/>
          </p:nvPr>
        </p:nvSpPr>
        <p:spPr/>
        <p:txBody>
          <a:bodyPr/>
          <a:lstStyle>
            <a:lvl1pPr>
              <a:defRPr/>
            </a:lvl1pPr>
          </a:lstStyle>
          <a:p>
            <a:fld id="{232166C6-2278-4430-9BDA-79ACEF46973E}"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2" name="图片 6"/>
          <p:cNvPicPr>
            <a:picLocks noChangeAspect="1" noChangeArrowheads="1"/>
          </p:cNvPicPr>
          <p:nvPr userDrawn="1"/>
        </p:nvPicPr>
        <p:blipFill>
          <a:blip r:embed="rId2" cstate="email"/>
          <a:srcRect/>
          <a:stretch>
            <a:fillRect/>
          </a:stretch>
        </p:blipFill>
        <p:spPr bwMode="auto">
          <a:xfrm>
            <a:off x="744141" y="4404123"/>
            <a:ext cx="7653338" cy="50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userDrawn="1"/>
        </p:nvSpPr>
        <p:spPr>
          <a:xfrm>
            <a:off x="0" y="1866901"/>
            <a:ext cx="9144000" cy="622697"/>
          </a:xfrm>
          <a:prstGeom prst="rect">
            <a:avLst/>
          </a:prstGeom>
        </p:spPr>
        <p:txBody>
          <a:bodyPr lIns="68580" tIns="34290" rIns="68580" bIns="34290">
            <a:spAutoFit/>
          </a:bodyPr>
          <a:lstStyle/>
          <a:p>
            <a:pPr algn="ctr" fontAlgn="auto">
              <a:spcBef>
                <a:spcPts val="0"/>
              </a:spcBef>
              <a:spcAft>
                <a:spcPts val="0"/>
              </a:spcAft>
              <a:defRPr/>
            </a:pPr>
            <a:r>
              <a:rPr lang="zh-CN" altLang="en-US" sz="3600" spc="225" noProof="1">
                <a:solidFill>
                  <a:srgbClr val="778495"/>
                </a:solidFill>
                <a:latin typeface="华文中宋" panose="02010600040101010101" pitchFamily="2" charset="-122"/>
                <a:ea typeface="华文中宋" panose="02010600040101010101" pitchFamily="2" charset="-122"/>
                <a:sym typeface="微软雅黑" panose="020B0503020204020204" pitchFamily="34" charset="-122"/>
              </a:rPr>
              <a:t>本节内容结束</a:t>
            </a:r>
          </a:p>
        </p:txBody>
      </p:sp>
      <p:sp>
        <p:nvSpPr>
          <p:cNvPr id="4" name="日期占位符 1"/>
          <p:cNvSpPr>
            <a:spLocks noGrp="1"/>
          </p:cNvSpPr>
          <p:nvPr>
            <p:ph type="dt" sz="half" idx="10"/>
          </p:nvPr>
        </p:nvSpPr>
        <p:spPr/>
        <p:txBody>
          <a:bodyPr/>
          <a:lstStyle>
            <a:lvl1pPr>
              <a:defRPr/>
            </a:lvl1pPr>
          </a:lstStyle>
          <a:p>
            <a:fld id="{82C8E961-0A61-4EB6-98E7-EFE1458794F6}" type="datetimeFigureOut">
              <a:rPr lang="zh-CN" altLang="en-US"/>
              <a:t>2023-01-17</a:t>
            </a:fld>
            <a:endParaRPr lang="zh-CN" altLang="en-US"/>
          </a:p>
        </p:txBody>
      </p:sp>
      <p:sp>
        <p:nvSpPr>
          <p:cNvPr id="5" name="页脚占位符 2"/>
          <p:cNvSpPr>
            <a:spLocks noGrp="1"/>
          </p:cNvSpPr>
          <p:nvPr>
            <p:ph type="ftr" sz="quarter" idx="11"/>
          </p:nvPr>
        </p:nvSpPr>
        <p:spPr/>
        <p:txBody>
          <a:bodyPr/>
          <a:lstStyle>
            <a:lvl1pPr>
              <a:defRPr/>
            </a:lvl1pPr>
          </a:lstStyle>
          <a:p>
            <a:endParaRPr lang="zh-CN" altLang="en-US"/>
          </a:p>
        </p:txBody>
      </p:sp>
      <p:sp>
        <p:nvSpPr>
          <p:cNvPr id="6" name="灯片编号占位符 3"/>
          <p:cNvSpPr>
            <a:spLocks noGrp="1"/>
          </p:cNvSpPr>
          <p:nvPr>
            <p:ph type="sldNum" sz="quarter" idx="12"/>
          </p:nvPr>
        </p:nvSpPr>
        <p:spPr/>
        <p:txBody>
          <a:bodyPr/>
          <a:lstStyle>
            <a:lvl1pPr>
              <a:defRPr/>
            </a:lvl1pPr>
          </a:lstStyle>
          <a:p>
            <a:fld id="{3C14F8AD-3A24-4E60-8A88-C74E83F6DB23}" type="slidenum">
              <a:rPr lang="zh-CN" altLang="en-US"/>
              <a:t>‹#›</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273844"/>
            <a:ext cx="7886700" cy="99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369219"/>
            <a:ext cx="7886700" cy="3263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fontAlgn="auto">
              <a:defRPr sz="900" noProof="1" smtClean="0">
                <a:solidFill>
                  <a:schemeClr val="tx1">
                    <a:tint val="75000"/>
                  </a:schemeClr>
                </a:solidFill>
                <a:latin typeface="+mn-lt"/>
                <a:ea typeface="+mn-ea"/>
              </a:defRPr>
            </a:lvl1pPr>
          </a:lstStyle>
          <a:p>
            <a:fld id="{82C8E961-0A61-4EB6-98E7-EFE1458794F6}" type="datetimeFigureOut">
              <a:rPr lang="zh-CN" altLang="en-US"/>
              <a:t>2023-01-17</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fontAlgn="auto">
              <a:defRPr sz="900" noProof="1">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wrap="square" lIns="68580" tIns="34290" rIns="68580" bIns="34290" numCol="1" anchor="ctr" anchorCtr="0" compatLnSpc="1"/>
          <a:lstStyle>
            <a:lvl1pPr algn="r">
              <a:defRPr sz="900">
                <a:solidFill>
                  <a:srgbClr val="898989"/>
                </a:solidFill>
              </a:defRPr>
            </a:lvl1pPr>
          </a:lstStyle>
          <a:p>
            <a:fld id="{990A551E-0514-475E-863D-92D83DB3A305}" type="slidenum">
              <a:rPr lang="zh-CN" altLang="en-US"/>
              <a:t>‹#›</a:t>
            </a:fld>
            <a:endParaRPr lang="zh-CN" altLang="en-US"/>
          </a:p>
        </p:txBody>
      </p:sp>
      <p:sp>
        <p:nvSpPr>
          <p:cNvPr id="1031" name="文本框 7"/>
          <p:cNvSpPr txBox="1">
            <a:spLocks noChangeArrowheads="1"/>
          </p:cNvSpPr>
          <p:nvPr userDrawn="1"/>
        </p:nvSpPr>
        <p:spPr bwMode="auto">
          <a:xfrm>
            <a:off x="325041" y="4875610"/>
            <a:ext cx="320278" cy="238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fld id="{AEE7FDCA-6E18-4B84-A1C9-BB00D0E5246B}" type="slidenum">
              <a:rPr lang="zh-CN" altLang="en-US" sz="1100">
                <a:latin typeface="Times New Roman" panose="02020603050405020304" pitchFamily="18" charset="0"/>
              </a:rPr>
              <a:t>‹#›</a:t>
            </a:fld>
            <a:endParaRPr lang="zh-CN" altLang="en-US" sz="1100">
              <a:latin typeface="Times New Roman" panose="02020603050405020304" pitchFamily="18" charset="0"/>
            </a:endParaRPr>
          </a:p>
        </p:txBody>
      </p:sp>
      <p:sp>
        <p:nvSpPr>
          <p:cNvPr id="9" name="矩形 8">
            <a:hlinkClick r:id="" action="ppaction://hlinkshowjump?jump=previousslide"/>
          </p:cNvPr>
          <p:cNvSpPr/>
          <p:nvPr userDrawn="1"/>
        </p:nvSpPr>
        <p:spPr>
          <a:xfrm>
            <a:off x="0" y="4710113"/>
            <a:ext cx="344091" cy="276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CN" altLang="en-US" noProof="1"/>
          </a:p>
        </p:txBody>
      </p:sp>
      <p:sp>
        <p:nvSpPr>
          <p:cNvPr id="10" name="矩形 9">
            <a:hlinkClick r:id="" action="ppaction://hlinkshowjump?jump=nextslide"/>
          </p:cNvPr>
          <p:cNvSpPr/>
          <p:nvPr userDrawn="1"/>
        </p:nvSpPr>
        <p:spPr>
          <a:xfrm>
            <a:off x="626269" y="4710113"/>
            <a:ext cx="344091" cy="276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a:endParaRPr lang="zh-CN" altLang="en-US"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rtl="0" fontAlgn="base">
        <a:lnSpc>
          <a:spcPct val="90000"/>
        </a:lnSpc>
        <a:spcBef>
          <a:spcPct val="0"/>
        </a:spcBef>
        <a:spcAft>
          <a:spcPct val="0"/>
        </a:spcAft>
        <a:defRPr sz="3300" kern="1200">
          <a:solidFill>
            <a:schemeClr val="tx1"/>
          </a:solidFill>
          <a:latin typeface="+mj-lt"/>
          <a:ea typeface="+mj-ea"/>
          <a:cs typeface="+mj-cs"/>
        </a:defRPr>
      </a:lvl1pPr>
      <a:lvl2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2pPr>
      <a:lvl3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3pPr>
      <a:lvl4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4pPr>
      <a:lvl5pPr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9pPr>
    </p:titleStyle>
    <p:bodyStyle>
      <a:lvl1pPr marL="171450" indent="-171450" algn="l"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fontAlgn="base">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YR3-42"/>
          <p:cNvPicPr>
            <a:picLocks noChangeAspect="1" noChangeArrowheads="1"/>
          </p:cNvPicPr>
          <p:nvPr/>
        </p:nvPicPr>
        <p:blipFill>
          <a:blip r:embed="rId2" cstate="email"/>
          <a:srcRect/>
          <a:stretch>
            <a:fillRect/>
          </a:stretch>
        </p:blipFill>
        <p:spPr bwMode="auto">
          <a:xfrm>
            <a:off x="359532" y="627534"/>
            <a:ext cx="1912144" cy="224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2627784" y="1707654"/>
            <a:ext cx="6480720" cy="639470"/>
          </a:xfrm>
          <a:prstGeom prst="rect">
            <a:avLst/>
          </a:prstGeom>
        </p:spPr>
        <p:txBody>
          <a:bodyPr wrap="square" lIns="68580" tIns="34290" rIns="68580" bIns="34290">
            <a:spAutoFit/>
          </a:bodyPr>
          <a:lstStyle/>
          <a:p>
            <a:pPr>
              <a:lnSpc>
                <a:spcPct val="150000"/>
              </a:lnSpc>
              <a:spcAft>
                <a:spcPts val="0"/>
              </a:spcAft>
              <a:defRPr/>
            </a:pPr>
            <a:r>
              <a:rPr lang="en-US" altLang="zh-CN" sz="2800" b="1" kern="100" dirty="0">
                <a:latin typeface="+mn-lt"/>
                <a:ea typeface="+mn-ea"/>
                <a:cs typeface="+mn-ea"/>
                <a:sym typeface="+mn-lt"/>
              </a:rPr>
              <a:t>Unit </a:t>
            </a:r>
            <a:r>
              <a:rPr lang="en-US" altLang="zh-CN" sz="2800" b="1" kern="100" dirty="0" smtClean="0">
                <a:latin typeface="+mn-lt"/>
                <a:ea typeface="+mn-ea"/>
                <a:cs typeface="+mn-ea"/>
                <a:sym typeface="+mn-lt"/>
              </a:rPr>
              <a:t>1</a:t>
            </a:r>
            <a:r>
              <a:rPr lang="en-US" altLang="zh-CN" sz="2800" kern="100" dirty="0">
                <a:latin typeface="+mn-lt"/>
                <a:ea typeface="+mn-ea"/>
                <a:cs typeface="+mn-ea"/>
                <a:sym typeface="+mn-lt"/>
              </a:rPr>
              <a:t> </a:t>
            </a:r>
            <a:r>
              <a:rPr lang="en-US" altLang="zh-CN" sz="2800" b="1" dirty="0" smtClean="0">
                <a:latin typeface="+mn-lt"/>
                <a:ea typeface="+mn-ea"/>
                <a:cs typeface="+mn-ea"/>
                <a:sym typeface="+mn-lt"/>
              </a:rPr>
              <a:t>Festivals </a:t>
            </a:r>
            <a:r>
              <a:rPr lang="en-US" altLang="zh-CN" sz="2800" b="1" dirty="0">
                <a:latin typeface="+mn-lt"/>
                <a:ea typeface="+mn-ea"/>
                <a:cs typeface="+mn-ea"/>
                <a:sym typeface="+mn-lt"/>
              </a:rPr>
              <a:t>And Celebrations</a:t>
            </a:r>
            <a:endParaRPr lang="zh-CN" altLang="zh-CN" sz="2800" kern="100" dirty="0">
              <a:latin typeface="+mn-lt"/>
              <a:ea typeface="+mn-ea"/>
              <a:cs typeface="+mn-ea"/>
              <a:sym typeface="+mn-lt"/>
            </a:endParaRPr>
          </a:p>
        </p:txBody>
      </p:sp>
      <p:sp>
        <p:nvSpPr>
          <p:cNvPr id="4" name="矩形 3"/>
          <p:cNvSpPr/>
          <p:nvPr/>
        </p:nvSpPr>
        <p:spPr>
          <a:xfrm>
            <a:off x="12420" y="4191930"/>
            <a:ext cx="9131581" cy="423545"/>
          </a:xfrm>
          <a:prstGeom prst="rect">
            <a:avLst/>
          </a:prstGeom>
        </p:spPr>
        <p:txBody>
          <a:bodyPr wrap="square" lIns="68580" tIns="34290" rIns="68580" bIns="34290">
            <a:spAutoFit/>
          </a:bodyPr>
          <a:lstStyle/>
          <a:p>
            <a:pPr marL="342900" lvl="0" indent="-342900" algn="ctr" fontAlgn="base">
              <a:lnSpc>
                <a:spcPct val="110000"/>
              </a:lnSpc>
              <a:spcBef>
                <a:spcPct val="0"/>
              </a:spcBef>
              <a:spcAft>
                <a:spcPct val="0"/>
              </a:spcAft>
            </a:pPr>
            <a:r>
              <a:rPr lang="en-US" altLang="zh-CN" sz="2100" b="1" kern="0" smtClean="0">
                <a:solidFill>
                  <a:srgbClr val="000000"/>
                </a:solidFill>
                <a:latin typeface="+mn-lt"/>
                <a:ea typeface="+mn-ea"/>
                <a:cs typeface="+mn-ea"/>
                <a:sym typeface="+mn-lt"/>
              </a:rPr>
              <a:t>WWW.PPT818.COM</a:t>
            </a:r>
            <a:endParaRPr lang="en-US" altLang="zh-CN" sz="2100" b="1" kern="0" dirty="0">
              <a:solidFill>
                <a:srgbClr val="000000"/>
              </a:solidFill>
              <a:latin typeface="+mn-lt"/>
              <a:ea typeface="+mn-ea"/>
              <a:cs typeface="+mn-ea"/>
              <a:sym typeface="+mn-lt"/>
            </a:endParaRPr>
          </a:p>
        </p:txBody>
      </p:sp>
      <p:sp>
        <p:nvSpPr>
          <p:cNvPr id="5" name="矩形 11"/>
          <p:cNvSpPr>
            <a:spLocks noChangeArrowheads="1"/>
          </p:cNvSpPr>
          <p:nvPr/>
        </p:nvSpPr>
        <p:spPr bwMode="auto">
          <a:xfrm>
            <a:off x="341552" y="2878722"/>
            <a:ext cx="8428435" cy="621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lnSpc>
                <a:spcPct val="173000"/>
              </a:lnSpc>
              <a:spcBef>
                <a:spcPts val="975"/>
              </a:spcBef>
              <a:spcAft>
                <a:spcPts val="975"/>
              </a:spcAft>
            </a:pPr>
            <a:r>
              <a:rPr lang="en-US" altLang="zh-CN" sz="2400" b="1" dirty="0">
                <a:latin typeface="+mn-lt"/>
                <a:ea typeface="+mn-ea"/>
                <a:cs typeface="+mn-ea"/>
                <a:sym typeface="+mn-lt"/>
              </a:rPr>
              <a:t>Section Ⅲ</a:t>
            </a:r>
            <a:r>
              <a:rPr lang="zh-CN" altLang="zh-CN" sz="2400" b="1" dirty="0">
                <a:latin typeface="+mn-lt"/>
                <a:ea typeface="+mn-ea"/>
                <a:cs typeface="+mn-ea"/>
                <a:sym typeface="+mn-lt"/>
              </a:rPr>
              <a:t>　</a:t>
            </a:r>
            <a:r>
              <a:rPr lang="en-US" altLang="zh-CN" sz="2400" b="1" dirty="0">
                <a:latin typeface="+mn-lt"/>
                <a:ea typeface="+mn-ea"/>
                <a:cs typeface="+mn-ea"/>
                <a:sym typeface="+mn-lt"/>
              </a:rPr>
              <a:t>Reading and Thinking(2)</a:t>
            </a:r>
            <a:endParaRPr lang="zh-CN" altLang="zh-CN" sz="2400" b="1" dirty="0">
              <a:latin typeface="+mn-lt"/>
              <a:ea typeface="+mn-ea"/>
              <a:cs typeface="+mn-ea"/>
              <a:sym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11"/>
          <p:cNvSpPr>
            <a:spLocks noChangeArrowheads="1"/>
          </p:cNvSpPr>
          <p:nvPr/>
        </p:nvSpPr>
        <p:spPr bwMode="auto">
          <a:xfrm>
            <a:off x="251222" y="1159669"/>
            <a:ext cx="8428434" cy="334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Understanding in context</a:t>
            </a:r>
            <a:endParaRPr lang="zh-CN" altLang="zh-CN" sz="800" kern="100" dirty="0">
              <a:latin typeface="+mn-lt"/>
              <a:ea typeface="+mn-ea"/>
              <a:cs typeface="+mn-ea"/>
              <a:sym typeface="+mn-lt"/>
            </a:endParaRPr>
          </a:p>
          <a:p>
            <a:pPr algn="ctr">
              <a:lnSpc>
                <a:spcPct val="150000"/>
              </a:lnSpc>
              <a:spcAft>
                <a:spcPts val="0"/>
              </a:spcAft>
              <a:defRPr/>
            </a:pPr>
            <a:r>
              <a:rPr lang="en-US" altLang="zh-CN" b="1" kern="100" dirty="0">
                <a:latin typeface="+mn-lt"/>
                <a:ea typeface="+mn-ea"/>
                <a:cs typeface="+mn-ea"/>
                <a:sym typeface="+mn-lt"/>
              </a:rPr>
              <a:t>WHY DO WE CELEBRATE FESTIVALS?</a:t>
            </a:r>
            <a:endParaRPr lang="zh-CN" altLang="zh-CN" sz="800" kern="100" dirty="0">
              <a:latin typeface="+mn-lt"/>
              <a:ea typeface="+mn-ea"/>
              <a:cs typeface="+mn-ea"/>
              <a:sym typeface="+mn-lt"/>
            </a:endParaRPr>
          </a:p>
          <a:p>
            <a:pPr indent="540385">
              <a:lnSpc>
                <a:spcPct val="150000"/>
              </a:lnSpc>
              <a:spcAft>
                <a:spcPts val="0"/>
              </a:spcAft>
              <a:defRPr/>
            </a:pPr>
            <a:r>
              <a:rPr lang="en-US" altLang="zh-CN" kern="100" dirty="0">
                <a:latin typeface="+mn-lt"/>
                <a:ea typeface="+mn-ea"/>
                <a:cs typeface="+mn-ea"/>
                <a:sym typeface="+mn-lt"/>
              </a:rPr>
              <a:t>Festivals are celebrated all around the </a:t>
            </a:r>
            <a:r>
              <a:rPr lang="en-US" altLang="zh-CN" kern="100" dirty="0" err="1">
                <a:latin typeface="+mn-lt"/>
                <a:ea typeface="+mn-ea"/>
                <a:cs typeface="+mn-ea"/>
                <a:sym typeface="+mn-lt"/>
              </a:rPr>
              <a:t>world.They</a:t>
            </a:r>
            <a:r>
              <a:rPr lang="en-US" altLang="zh-CN" kern="100" dirty="0">
                <a:latin typeface="+mn-lt"/>
                <a:ea typeface="+mn-ea"/>
                <a:cs typeface="+mn-ea"/>
                <a:sym typeface="+mn-lt"/>
              </a:rPr>
              <a:t> have a wide </a:t>
            </a:r>
            <a:r>
              <a:rPr lang="en-US" altLang="zh-CN" b="1" kern="100" dirty="0">
                <a:latin typeface="+mn-lt"/>
                <a:ea typeface="+mn-ea"/>
                <a:cs typeface="+mn-ea"/>
                <a:sym typeface="+mn-lt"/>
              </a:rPr>
              <a:t>range</a:t>
            </a:r>
            <a:r>
              <a:rPr lang="en-US" altLang="zh-CN" kern="100" dirty="0">
                <a:latin typeface="+mn-lt"/>
                <a:ea typeface="+mn-ea"/>
                <a:cs typeface="+mn-ea"/>
                <a:sym typeface="+mn-lt"/>
              </a:rPr>
              <a:t> of origins</a:t>
            </a:r>
            <a:r>
              <a:rPr lang="zh-CN" altLang="zh-CN" kern="100" dirty="0">
                <a:latin typeface="+mn-lt"/>
                <a:ea typeface="+mn-ea"/>
                <a:cs typeface="+mn-ea"/>
                <a:sym typeface="+mn-lt"/>
              </a:rPr>
              <a:t>，</a:t>
            </a:r>
            <a:r>
              <a:rPr lang="en-US" altLang="zh-CN" kern="100" dirty="0">
                <a:latin typeface="+mn-lt"/>
                <a:ea typeface="+mn-ea"/>
                <a:cs typeface="+mn-ea"/>
                <a:sym typeface="+mn-lt"/>
              </a:rPr>
              <a:t>such as the seasons of the year</a:t>
            </a:r>
            <a:r>
              <a:rPr lang="zh-CN" altLang="zh-CN" kern="100" dirty="0">
                <a:latin typeface="+mn-lt"/>
                <a:ea typeface="+mn-ea"/>
                <a:cs typeface="+mn-ea"/>
                <a:sym typeface="+mn-lt"/>
              </a:rPr>
              <a:t>，</a:t>
            </a:r>
            <a:r>
              <a:rPr lang="en-US" altLang="zh-CN" kern="100" dirty="0">
                <a:latin typeface="+mn-lt"/>
                <a:ea typeface="+mn-ea"/>
                <a:cs typeface="+mn-ea"/>
                <a:sym typeface="+mn-lt"/>
              </a:rPr>
              <a:t>religions</a:t>
            </a:r>
            <a:r>
              <a:rPr lang="zh-CN" altLang="zh-CN" kern="100" dirty="0">
                <a:latin typeface="+mn-lt"/>
                <a:ea typeface="+mn-ea"/>
                <a:cs typeface="+mn-ea"/>
                <a:sym typeface="+mn-lt"/>
              </a:rPr>
              <a:t>，</a:t>
            </a:r>
            <a:r>
              <a:rPr lang="en-US" altLang="zh-CN" kern="100" dirty="0">
                <a:latin typeface="+mn-lt"/>
                <a:ea typeface="+mn-ea"/>
                <a:cs typeface="+mn-ea"/>
                <a:sym typeface="+mn-lt"/>
              </a:rPr>
              <a:t>famous </a:t>
            </a:r>
            <a:r>
              <a:rPr lang="en-US" altLang="zh-CN" b="1" kern="100" dirty="0">
                <a:latin typeface="+mn-lt"/>
                <a:ea typeface="+mn-ea"/>
                <a:cs typeface="+mn-ea"/>
                <a:sym typeface="+mn-lt"/>
              </a:rPr>
              <a:t>figures</a:t>
            </a:r>
            <a:r>
              <a:rPr lang="zh-CN" altLang="zh-CN" kern="100" dirty="0">
                <a:latin typeface="+mn-lt"/>
                <a:ea typeface="+mn-ea"/>
                <a:cs typeface="+mn-ea"/>
                <a:sym typeface="+mn-lt"/>
              </a:rPr>
              <a:t>，</a:t>
            </a:r>
            <a:r>
              <a:rPr lang="en-US" altLang="zh-CN" kern="100" dirty="0">
                <a:latin typeface="+mn-lt"/>
                <a:ea typeface="+mn-ea"/>
                <a:cs typeface="+mn-ea"/>
                <a:sym typeface="+mn-lt"/>
              </a:rPr>
              <a:t>and important </a:t>
            </a:r>
            <a:r>
              <a:rPr lang="en-US" altLang="zh-CN" kern="100" dirty="0" err="1">
                <a:latin typeface="+mn-lt"/>
                <a:ea typeface="+mn-ea"/>
                <a:cs typeface="+mn-ea"/>
                <a:sym typeface="+mn-lt"/>
              </a:rPr>
              <a:t>events.Every</a:t>
            </a:r>
            <a:r>
              <a:rPr lang="en-US" altLang="zh-CN" kern="100" dirty="0">
                <a:latin typeface="+mn-lt"/>
                <a:ea typeface="+mn-ea"/>
                <a:cs typeface="+mn-ea"/>
                <a:sym typeface="+mn-lt"/>
              </a:rPr>
              <a:t> festival has its different customs and unique </a:t>
            </a:r>
            <a:r>
              <a:rPr lang="en-US" altLang="zh-CN" kern="100" dirty="0" err="1">
                <a:latin typeface="+mn-lt"/>
                <a:ea typeface="+mn-ea"/>
                <a:cs typeface="+mn-ea"/>
                <a:sym typeface="+mn-lt"/>
              </a:rPr>
              <a:t>charms.However</a:t>
            </a:r>
            <a:r>
              <a:rPr lang="zh-CN" altLang="zh-CN" kern="100" dirty="0">
                <a:latin typeface="+mn-lt"/>
                <a:ea typeface="+mn-ea"/>
                <a:cs typeface="+mn-ea"/>
                <a:sym typeface="+mn-lt"/>
              </a:rPr>
              <a:t>，</a:t>
            </a:r>
            <a:r>
              <a:rPr lang="en-US" altLang="zh-CN" kern="100" dirty="0">
                <a:latin typeface="+mn-lt"/>
                <a:ea typeface="+mn-ea"/>
                <a:cs typeface="+mn-ea"/>
                <a:sym typeface="+mn-lt"/>
              </a:rPr>
              <a:t>no matter how different they may seem</a:t>
            </a:r>
            <a:r>
              <a:rPr lang="zh-CN" altLang="zh-CN" kern="100" dirty="0">
                <a:latin typeface="+mn-lt"/>
                <a:ea typeface="+mn-ea"/>
                <a:cs typeface="+mn-ea"/>
                <a:sym typeface="+mn-lt"/>
              </a:rPr>
              <a:t>，</a:t>
            </a:r>
            <a:r>
              <a:rPr lang="en-US" altLang="zh-CN" kern="100" dirty="0">
                <a:latin typeface="+mn-lt"/>
                <a:ea typeface="+mn-ea"/>
                <a:cs typeface="+mn-ea"/>
                <a:sym typeface="+mn-lt"/>
              </a:rPr>
              <a:t>all over the world</a:t>
            </a:r>
            <a:r>
              <a:rPr lang="zh-CN" altLang="zh-CN" kern="100" dirty="0">
                <a:latin typeface="+mn-lt"/>
                <a:ea typeface="+mn-ea"/>
                <a:cs typeface="+mn-ea"/>
                <a:sym typeface="+mn-lt"/>
              </a:rPr>
              <a:t>，</a:t>
            </a:r>
            <a:r>
              <a:rPr lang="en-US" altLang="zh-CN" kern="100" dirty="0">
                <a:latin typeface="+mn-lt"/>
                <a:ea typeface="+mn-ea"/>
                <a:cs typeface="+mn-ea"/>
                <a:sym typeface="+mn-lt"/>
              </a:rPr>
              <a:t>the spirit of sharing joy</a:t>
            </a:r>
            <a:r>
              <a:rPr lang="zh-CN" altLang="zh-CN" kern="100" dirty="0">
                <a:latin typeface="+mn-lt"/>
                <a:ea typeface="+mn-ea"/>
                <a:cs typeface="+mn-ea"/>
                <a:sym typeface="+mn-lt"/>
              </a:rPr>
              <a:t>，</a:t>
            </a:r>
            <a:r>
              <a:rPr lang="en-US" altLang="zh-CN" kern="100" dirty="0">
                <a:latin typeface="+mn-lt"/>
                <a:ea typeface="+mn-ea"/>
                <a:cs typeface="+mn-ea"/>
                <a:sym typeface="+mn-lt"/>
              </a:rPr>
              <a:t>gratitude</a:t>
            </a:r>
            <a:r>
              <a:rPr lang="zh-CN" altLang="zh-CN" kern="100" dirty="0">
                <a:latin typeface="+mn-lt"/>
                <a:ea typeface="+mn-ea"/>
                <a:cs typeface="+mn-ea"/>
                <a:sym typeface="+mn-lt"/>
              </a:rPr>
              <a:t>，</a:t>
            </a:r>
            <a:r>
              <a:rPr lang="en-US" altLang="zh-CN" kern="100" dirty="0">
                <a:latin typeface="+mn-lt"/>
                <a:ea typeface="+mn-ea"/>
                <a:cs typeface="+mn-ea"/>
                <a:sym typeface="+mn-lt"/>
              </a:rPr>
              <a:t>love</a:t>
            </a:r>
            <a:r>
              <a:rPr lang="zh-CN" altLang="zh-CN" kern="100" dirty="0">
                <a:latin typeface="+mn-lt"/>
                <a:ea typeface="+mn-ea"/>
                <a:cs typeface="+mn-ea"/>
                <a:sym typeface="+mn-lt"/>
              </a:rPr>
              <a:t>，</a:t>
            </a:r>
            <a:r>
              <a:rPr lang="en-US" altLang="zh-CN" kern="100" dirty="0">
                <a:latin typeface="+mn-lt"/>
                <a:ea typeface="+mn-ea"/>
                <a:cs typeface="+mn-ea"/>
                <a:sym typeface="+mn-lt"/>
              </a:rPr>
              <a:t>or peace is common in all festivals.</a:t>
            </a:r>
            <a:endParaRPr lang="zh-CN" altLang="zh-CN" sz="800" kern="100" dirty="0">
              <a:latin typeface="+mn-lt"/>
              <a:ea typeface="+mn-ea"/>
              <a:cs typeface="+mn-ea"/>
              <a:sym typeface="+mn-lt"/>
            </a:endParaRPr>
          </a:p>
        </p:txBody>
      </p:sp>
      <p:pic>
        <p:nvPicPr>
          <p:cNvPr id="25602" name="Picture 5" descr="课文整体突破"/>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278607" y="519113"/>
            <a:ext cx="8599885"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11"/>
          <p:cNvSpPr>
            <a:spLocks noChangeArrowheads="1"/>
          </p:cNvSpPr>
          <p:nvPr/>
        </p:nvSpPr>
        <p:spPr bwMode="auto">
          <a:xfrm>
            <a:off x="334566" y="867967"/>
            <a:ext cx="8261747" cy="2145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文化视窗</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ctr">
              <a:lnSpc>
                <a:spcPct val="150000"/>
              </a:lnSpc>
              <a:spcAft>
                <a:spcPts val="0"/>
              </a:spcAft>
              <a:defRPr/>
            </a:pPr>
            <a:r>
              <a:rPr lang="zh-CN" altLang="zh-CN" kern="100" dirty="0">
                <a:latin typeface="+mn-lt"/>
                <a:ea typeface="+mn-ea"/>
                <a:cs typeface="+mn-ea"/>
                <a:sym typeface="+mn-lt"/>
              </a:rPr>
              <a:t>中西方节日的起源</a:t>
            </a:r>
            <a:endParaRPr lang="zh-CN" altLang="zh-CN" sz="800" kern="100" dirty="0">
              <a:latin typeface="+mn-lt"/>
              <a:ea typeface="+mn-ea"/>
              <a:cs typeface="+mn-ea"/>
              <a:sym typeface="+mn-lt"/>
            </a:endParaRPr>
          </a:p>
          <a:p>
            <a:pPr indent="540385" algn="just">
              <a:lnSpc>
                <a:spcPct val="150000"/>
              </a:lnSpc>
              <a:spcAft>
                <a:spcPts val="0"/>
              </a:spcAft>
              <a:defRPr/>
            </a:pPr>
            <a:r>
              <a:rPr lang="zh-CN" altLang="zh-CN" kern="100" dirty="0">
                <a:latin typeface="+mn-lt"/>
                <a:ea typeface="+mn-ea"/>
                <a:cs typeface="+mn-ea"/>
                <a:sym typeface="+mn-lt"/>
              </a:rPr>
              <a:t>我国古代长期以农为本，节日具有浓厚的农业色彩。在古代，春节、清明节</a:t>
            </a:r>
            <a:r>
              <a:rPr lang="en-US" altLang="zh-CN" kern="100" dirty="0">
                <a:latin typeface="+mn-lt"/>
                <a:ea typeface="+mn-ea"/>
                <a:cs typeface="+mn-ea"/>
                <a:sym typeface="+mn-lt"/>
              </a:rPr>
              <a:t>(</a:t>
            </a:r>
            <a:r>
              <a:rPr lang="zh-CN" altLang="zh-CN" kern="100" dirty="0">
                <a:latin typeface="+mn-lt"/>
                <a:ea typeface="+mn-ea"/>
                <a:cs typeface="+mn-ea"/>
                <a:sym typeface="+mn-lt"/>
              </a:rPr>
              <a:t>古代称三月节</a:t>
            </a:r>
            <a:r>
              <a:rPr lang="en-US" altLang="zh-CN" kern="100" dirty="0">
                <a:latin typeface="+mn-lt"/>
                <a:ea typeface="+mn-ea"/>
                <a:cs typeface="+mn-ea"/>
                <a:sym typeface="+mn-lt"/>
              </a:rPr>
              <a:t>) </a:t>
            </a:r>
            <a:r>
              <a:rPr lang="zh-CN" altLang="zh-CN" kern="100" dirty="0">
                <a:latin typeface="+mn-lt"/>
                <a:ea typeface="+mn-ea"/>
                <a:cs typeface="+mn-ea"/>
                <a:sym typeface="+mn-lt"/>
              </a:rPr>
              <a:t>等都是重要的农事节日。西方文化由于长久受基督教的影响，其传统节日起源带有浓厚的宗教色彩。</a:t>
            </a:r>
            <a:endParaRPr lang="zh-CN" altLang="zh-CN" dirty="0">
              <a:latin typeface="+mn-lt"/>
              <a:ea typeface="+mn-ea"/>
              <a:cs typeface="+mn-ea"/>
              <a:sym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11"/>
          <p:cNvSpPr>
            <a:spLocks noChangeArrowheads="1"/>
          </p:cNvSpPr>
          <p:nvPr/>
        </p:nvSpPr>
        <p:spPr bwMode="auto">
          <a:xfrm>
            <a:off x="251222" y="627460"/>
            <a:ext cx="8428434" cy="43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1.range </a:t>
            </a:r>
            <a:r>
              <a:rPr lang="en-US" altLang="zh-CN" b="1" i="1" kern="100" dirty="0">
                <a:latin typeface="+mn-lt"/>
                <a:ea typeface="+mn-ea"/>
                <a:cs typeface="+mn-ea"/>
                <a:sym typeface="+mn-lt"/>
              </a:rPr>
              <a:t>n</a:t>
            </a:r>
            <a:r>
              <a:rPr lang="en-US" altLang="zh-CN" b="1" kern="100" dirty="0">
                <a:latin typeface="+mn-lt"/>
                <a:ea typeface="+mn-ea"/>
                <a:cs typeface="+mn-ea"/>
                <a:sym typeface="+mn-lt"/>
              </a:rPr>
              <a:t>.</a:t>
            </a:r>
            <a:r>
              <a:rPr lang="zh-CN" altLang="zh-CN" kern="100" dirty="0">
                <a:latin typeface="+mn-lt"/>
                <a:ea typeface="+mn-ea"/>
                <a:cs typeface="+mn-ea"/>
                <a:sym typeface="+mn-lt"/>
              </a:rPr>
              <a:t>一系列；范围；界限 </a:t>
            </a:r>
            <a:r>
              <a:rPr lang="en-US" altLang="zh-CN" b="1" i="1" kern="100" dirty="0">
                <a:latin typeface="+mn-lt"/>
                <a:ea typeface="+mn-ea"/>
                <a:cs typeface="+mn-ea"/>
                <a:sym typeface="+mn-lt"/>
              </a:rPr>
              <a:t>vi</a:t>
            </a:r>
            <a:r>
              <a:rPr lang="en-US" altLang="zh-CN" b="1" kern="100" dirty="0">
                <a:latin typeface="+mn-lt"/>
                <a:ea typeface="+mn-ea"/>
                <a:cs typeface="+mn-ea"/>
                <a:sym typeface="+mn-lt"/>
              </a:rPr>
              <a:t>.</a:t>
            </a:r>
            <a:r>
              <a:rPr lang="zh-CN" altLang="zh-CN" kern="100" dirty="0">
                <a:latin typeface="+mn-lt"/>
                <a:ea typeface="+mn-ea"/>
                <a:cs typeface="+mn-ea"/>
                <a:sym typeface="+mn-lt"/>
              </a:rPr>
              <a:t>包括；</a:t>
            </a:r>
            <a:r>
              <a:rPr lang="en-US" altLang="zh-CN" kern="100" dirty="0">
                <a:latin typeface="+mn-lt"/>
                <a:ea typeface="+mn-ea"/>
                <a:cs typeface="+mn-ea"/>
                <a:sym typeface="+mn-lt"/>
              </a:rPr>
              <a:t>(</a:t>
            </a:r>
            <a:r>
              <a:rPr lang="zh-CN" altLang="zh-CN" kern="100" dirty="0">
                <a:latin typeface="+mn-lt"/>
                <a:ea typeface="+mn-ea"/>
                <a:cs typeface="+mn-ea"/>
                <a:sym typeface="+mn-lt"/>
              </a:rPr>
              <a:t>在一定范围内</a:t>
            </a:r>
            <a:r>
              <a:rPr lang="en-US" altLang="zh-CN" kern="100" dirty="0">
                <a:latin typeface="+mn-lt"/>
                <a:ea typeface="+mn-ea"/>
                <a:cs typeface="+mn-ea"/>
                <a:sym typeface="+mn-lt"/>
              </a:rPr>
              <a:t>)</a:t>
            </a:r>
            <a:r>
              <a:rPr lang="zh-CN" altLang="zh-CN" kern="100" dirty="0">
                <a:latin typeface="+mn-lt"/>
                <a:ea typeface="+mn-ea"/>
                <a:cs typeface="+mn-ea"/>
                <a:sym typeface="+mn-lt"/>
              </a:rPr>
              <a:t>变化</a:t>
            </a:r>
            <a:endParaRPr lang="zh-CN" altLang="zh-CN" dirty="0">
              <a:latin typeface="+mn-lt"/>
              <a:ea typeface="+mn-ea"/>
              <a:cs typeface="+mn-ea"/>
              <a:sym typeface="+mn-lt"/>
            </a:endParaRPr>
          </a:p>
        </p:txBody>
      </p:sp>
      <p:sp>
        <p:nvSpPr>
          <p:cNvPr id="18435" name="矩形 11"/>
          <p:cNvSpPr>
            <a:spLocks noChangeArrowheads="1"/>
          </p:cNvSpPr>
          <p:nvPr/>
        </p:nvSpPr>
        <p:spPr bwMode="auto">
          <a:xfrm>
            <a:off x="379810" y="1059656"/>
            <a:ext cx="8428434" cy="3392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合作探究</a:t>
            </a:r>
            <a:r>
              <a:rPr lang="en-US" altLang="zh-CN" kern="100" dirty="0">
                <a:latin typeface="+mn-lt"/>
                <a:ea typeface="+mn-ea"/>
                <a:cs typeface="+mn-ea"/>
                <a:sym typeface="+mn-lt"/>
              </a:rPr>
              <a:t>]</a:t>
            </a:r>
            <a:r>
              <a:rPr lang="zh-CN" altLang="zh-CN" kern="100" dirty="0">
                <a:latin typeface="+mn-lt"/>
                <a:ea typeface="+mn-ea"/>
                <a:cs typeface="+mn-ea"/>
                <a:sym typeface="+mn-lt"/>
              </a:rPr>
              <a:t>　体会</a:t>
            </a:r>
            <a:r>
              <a:rPr lang="en-US" altLang="zh-CN" kern="100" dirty="0">
                <a:latin typeface="+mn-lt"/>
                <a:ea typeface="+mn-ea"/>
                <a:cs typeface="+mn-ea"/>
                <a:sym typeface="+mn-lt"/>
              </a:rPr>
              <a:t>range</a:t>
            </a:r>
            <a:r>
              <a:rPr lang="zh-CN" altLang="zh-CN" kern="100" dirty="0">
                <a:latin typeface="+mn-lt"/>
                <a:ea typeface="+mn-ea"/>
                <a:cs typeface="+mn-ea"/>
                <a:sym typeface="+mn-lt"/>
              </a:rPr>
              <a:t>的用法和意义</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①The observational work is carried out on </a:t>
            </a:r>
            <a:r>
              <a:rPr lang="en-US" altLang="zh-CN" b="1" kern="100" dirty="0">
                <a:latin typeface="+mn-lt"/>
                <a:ea typeface="+mn-ea"/>
                <a:cs typeface="+mn-ea"/>
                <a:sym typeface="+mn-lt"/>
              </a:rPr>
              <a:t>a range of</a:t>
            </a:r>
            <a:r>
              <a:rPr lang="en-US" altLang="zh-CN" kern="100" dirty="0">
                <a:latin typeface="+mn-lt"/>
                <a:ea typeface="+mn-ea"/>
                <a:cs typeface="+mn-ea"/>
                <a:sym typeface="+mn-lt"/>
              </a:rPr>
              <a:t> telescopes.</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观测工作借助于</a:t>
            </a:r>
            <a:r>
              <a:rPr lang="en-US" altLang="zh-CN" kern="100" dirty="0">
                <a:latin typeface="+mn-lt"/>
                <a:ea typeface="+mn-ea"/>
                <a:cs typeface="+mn-ea"/>
                <a:sym typeface="+mn-lt"/>
              </a:rPr>
              <a:t>____________</a:t>
            </a:r>
            <a:r>
              <a:rPr lang="zh-CN" altLang="zh-CN" kern="100" dirty="0">
                <a:latin typeface="+mn-lt"/>
                <a:ea typeface="+mn-ea"/>
                <a:cs typeface="+mn-ea"/>
                <a:sym typeface="+mn-lt"/>
              </a:rPr>
              <a:t>望远镜。</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②The price of the car is </a:t>
            </a:r>
            <a:r>
              <a:rPr lang="en-US" altLang="zh-CN" b="1" kern="100" dirty="0">
                <a:latin typeface="+mn-lt"/>
                <a:ea typeface="+mn-ea"/>
                <a:cs typeface="+mn-ea"/>
                <a:sym typeface="+mn-lt"/>
              </a:rPr>
              <a:t>out of/beyond his range</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这辆车的价格超过了他的承受范围。</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③Improvement is </a:t>
            </a:r>
            <a:r>
              <a:rPr lang="en-US" altLang="zh-CN" b="1" kern="100" dirty="0">
                <a:latin typeface="+mn-lt"/>
                <a:ea typeface="+mn-ea"/>
                <a:cs typeface="+mn-ea"/>
                <a:sym typeface="+mn-lt"/>
              </a:rPr>
              <a:t>within the range of</a:t>
            </a:r>
            <a:r>
              <a:rPr lang="en-US" altLang="zh-CN" kern="100" dirty="0">
                <a:latin typeface="+mn-lt"/>
                <a:ea typeface="+mn-ea"/>
                <a:cs typeface="+mn-ea"/>
                <a:sym typeface="+mn-lt"/>
              </a:rPr>
              <a:t> possibility.</a:t>
            </a:r>
            <a:r>
              <a:rPr lang="zh-CN" altLang="zh-CN" kern="100" dirty="0">
                <a:latin typeface="+mn-lt"/>
                <a:ea typeface="+mn-ea"/>
                <a:cs typeface="+mn-ea"/>
                <a:sym typeface="+mn-lt"/>
              </a:rPr>
              <a:t>改善是可能的。</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④Prices </a:t>
            </a:r>
            <a:r>
              <a:rPr lang="en-US" altLang="zh-CN" b="1" kern="100" dirty="0">
                <a:latin typeface="+mn-lt"/>
                <a:ea typeface="+mn-ea"/>
                <a:cs typeface="+mn-ea"/>
                <a:sym typeface="+mn-lt"/>
              </a:rPr>
              <a:t>range from</a:t>
            </a:r>
            <a:r>
              <a:rPr lang="en-US" altLang="zh-CN" kern="100" dirty="0">
                <a:latin typeface="+mn-lt"/>
                <a:ea typeface="+mn-ea"/>
                <a:cs typeface="+mn-ea"/>
                <a:sym typeface="+mn-lt"/>
              </a:rPr>
              <a:t> </a:t>
            </a:r>
            <a:r>
              <a:rPr lang="zh-CN" altLang="zh-CN" kern="100" dirty="0">
                <a:latin typeface="+mn-lt"/>
                <a:ea typeface="+mn-ea"/>
                <a:cs typeface="+mn-ea"/>
                <a:sym typeface="+mn-lt"/>
              </a:rPr>
              <a:t>￡</a:t>
            </a:r>
            <a:r>
              <a:rPr lang="en-US" altLang="zh-CN" kern="100" dirty="0">
                <a:latin typeface="+mn-lt"/>
                <a:ea typeface="+mn-ea"/>
                <a:cs typeface="+mn-ea"/>
                <a:sym typeface="+mn-lt"/>
              </a:rPr>
              <a:t>6 </a:t>
            </a:r>
            <a:r>
              <a:rPr lang="en-US" altLang="zh-CN" b="1" kern="100" dirty="0">
                <a:latin typeface="+mn-lt"/>
                <a:ea typeface="+mn-ea"/>
                <a:cs typeface="+mn-ea"/>
                <a:sym typeface="+mn-lt"/>
              </a:rPr>
              <a:t>to</a:t>
            </a:r>
            <a:r>
              <a:rPr lang="en-US" altLang="zh-CN" kern="100" dirty="0">
                <a:latin typeface="+mn-lt"/>
                <a:ea typeface="+mn-ea"/>
                <a:cs typeface="+mn-ea"/>
                <a:sym typeface="+mn-lt"/>
              </a:rPr>
              <a:t> </a:t>
            </a:r>
            <a:r>
              <a:rPr lang="zh-CN" altLang="zh-CN" kern="100" dirty="0">
                <a:latin typeface="+mn-lt"/>
                <a:ea typeface="+mn-ea"/>
                <a:cs typeface="+mn-ea"/>
                <a:sym typeface="+mn-lt"/>
              </a:rPr>
              <a:t>￡</a:t>
            </a:r>
            <a:r>
              <a:rPr lang="en-US" altLang="zh-CN" kern="100" dirty="0">
                <a:latin typeface="+mn-lt"/>
                <a:ea typeface="+mn-ea"/>
                <a:cs typeface="+mn-ea"/>
                <a:sym typeface="+mn-lt"/>
              </a:rPr>
              <a:t>10.</a:t>
            </a:r>
            <a:r>
              <a:rPr lang="zh-CN" altLang="zh-CN" kern="100" dirty="0">
                <a:latin typeface="+mn-lt"/>
                <a:ea typeface="+mn-ea"/>
                <a:cs typeface="+mn-ea"/>
                <a:sym typeface="+mn-lt"/>
              </a:rPr>
              <a:t>＝</a:t>
            </a:r>
            <a:r>
              <a:rPr lang="en-US" altLang="zh-CN" kern="100" dirty="0">
                <a:latin typeface="+mn-lt"/>
                <a:ea typeface="+mn-ea"/>
                <a:cs typeface="+mn-ea"/>
                <a:sym typeface="+mn-lt"/>
              </a:rPr>
              <a:t>Prices </a:t>
            </a:r>
            <a:r>
              <a:rPr lang="en-US" altLang="zh-CN" b="1" kern="100" dirty="0">
                <a:latin typeface="+mn-lt"/>
                <a:ea typeface="+mn-ea"/>
                <a:cs typeface="+mn-ea"/>
                <a:sym typeface="+mn-lt"/>
              </a:rPr>
              <a:t>range between</a:t>
            </a:r>
            <a:r>
              <a:rPr lang="en-US" altLang="zh-CN" kern="100" dirty="0">
                <a:latin typeface="+mn-lt"/>
                <a:ea typeface="+mn-ea"/>
                <a:cs typeface="+mn-ea"/>
                <a:sym typeface="+mn-lt"/>
              </a:rPr>
              <a:t> </a:t>
            </a:r>
            <a:r>
              <a:rPr lang="zh-CN" altLang="zh-CN" kern="100" dirty="0">
                <a:latin typeface="+mn-lt"/>
                <a:ea typeface="+mn-ea"/>
                <a:cs typeface="+mn-ea"/>
                <a:sym typeface="+mn-lt"/>
              </a:rPr>
              <a:t>￡</a:t>
            </a:r>
            <a:r>
              <a:rPr lang="en-US" altLang="zh-CN" kern="100" dirty="0">
                <a:latin typeface="+mn-lt"/>
                <a:ea typeface="+mn-ea"/>
                <a:cs typeface="+mn-ea"/>
                <a:sym typeface="+mn-lt"/>
              </a:rPr>
              <a:t>6 </a:t>
            </a:r>
            <a:r>
              <a:rPr lang="en-US" altLang="zh-CN" b="1" kern="100" dirty="0">
                <a:latin typeface="+mn-lt"/>
                <a:ea typeface="+mn-ea"/>
                <a:cs typeface="+mn-ea"/>
                <a:sym typeface="+mn-lt"/>
              </a:rPr>
              <a:t>and</a:t>
            </a:r>
            <a:r>
              <a:rPr lang="en-US" altLang="zh-CN" kern="100" dirty="0">
                <a:latin typeface="+mn-lt"/>
                <a:ea typeface="+mn-ea"/>
                <a:cs typeface="+mn-ea"/>
                <a:sym typeface="+mn-lt"/>
              </a:rPr>
              <a:t> </a:t>
            </a:r>
            <a:r>
              <a:rPr lang="zh-CN" altLang="zh-CN" kern="100" dirty="0">
                <a:latin typeface="+mn-lt"/>
                <a:ea typeface="+mn-ea"/>
                <a:cs typeface="+mn-ea"/>
                <a:sym typeface="+mn-lt"/>
              </a:rPr>
              <a:t>￡</a:t>
            </a:r>
            <a:r>
              <a:rPr lang="en-US" altLang="zh-CN" kern="100" dirty="0">
                <a:latin typeface="+mn-lt"/>
                <a:ea typeface="+mn-ea"/>
                <a:cs typeface="+mn-ea"/>
                <a:sym typeface="+mn-lt"/>
              </a:rPr>
              <a:t>10.</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价钱</a:t>
            </a:r>
            <a:r>
              <a:rPr lang="en-US" altLang="zh-CN" kern="100" dirty="0">
                <a:latin typeface="+mn-lt"/>
                <a:ea typeface="+mn-ea"/>
                <a:cs typeface="+mn-ea"/>
                <a:sym typeface="+mn-lt"/>
              </a:rPr>
              <a:t>________________________</a:t>
            </a:r>
            <a:r>
              <a:rPr lang="zh-CN" altLang="zh-CN" kern="100" dirty="0">
                <a:latin typeface="+mn-lt"/>
                <a:ea typeface="+mn-ea"/>
                <a:cs typeface="+mn-ea"/>
                <a:sym typeface="+mn-lt"/>
              </a:rPr>
              <a:t>。</a:t>
            </a:r>
            <a:endParaRPr lang="zh-CN" altLang="zh-CN" dirty="0">
              <a:latin typeface="+mn-lt"/>
              <a:ea typeface="+mn-ea"/>
              <a:cs typeface="+mn-ea"/>
              <a:sym typeface="+mn-lt"/>
            </a:endParaRPr>
          </a:p>
        </p:txBody>
      </p:sp>
      <p:sp>
        <p:nvSpPr>
          <p:cNvPr id="4" name="矩形 3"/>
          <p:cNvSpPr/>
          <p:nvPr/>
        </p:nvSpPr>
        <p:spPr>
          <a:xfrm>
            <a:off x="2357438" y="1955007"/>
            <a:ext cx="60016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各种</a:t>
            </a:r>
            <a:endParaRPr lang="zh-CN" altLang="en-US" dirty="0">
              <a:latin typeface="+mn-lt"/>
              <a:ea typeface="+mn-ea"/>
              <a:cs typeface="+mn-ea"/>
              <a:sym typeface="+mn-lt"/>
            </a:endParaRPr>
          </a:p>
        </p:txBody>
      </p:sp>
      <p:sp>
        <p:nvSpPr>
          <p:cNvPr id="5" name="矩形 4"/>
          <p:cNvSpPr/>
          <p:nvPr/>
        </p:nvSpPr>
        <p:spPr>
          <a:xfrm>
            <a:off x="1071563" y="4007644"/>
            <a:ext cx="244682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从六英镑到十英镑不等</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1"/>
          <p:cNvSpPr>
            <a:spLocks noChangeArrowheads="1"/>
          </p:cNvSpPr>
          <p:nvPr/>
        </p:nvSpPr>
        <p:spPr bwMode="auto">
          <a:xfrm>
            <a:off x="334566" y="728662"/>
            <a:ext cx="8261747"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自主发现</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⑤____________ range of...</a:t>
            </a:r>
            <a:r>
              <a:rPr lang="zh-CN" altLang="zh-CN" kern="100" dirty="0">
                <a:latin typeface="+mn-lt"/>
                <a:ea typeface="+mn-ea"/>
                <a:cs typeface="+mn-ea"/>
                <a:sym typeface="+mn-lt"/>
              </a:rPr>
              <a:t> 一系列的；各种各样的</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⑥____________ one’s range</a:t>
            </a:r>
            <a:r>
              <a:rPr lang="zh-CN" altLang="zh-CN" kern="100" dirty="0">
                <a:latin typeface="+mn-lt"/>
                <a:ea typeface="+mn-ea"/>
                <a:cs typeface="+mn-ea"/>
                <a:sym typeface="+mn-lt"/>
              </a:rPr>
              <a:t>＝</a:t>
            </a:r>
            <a:r>
              <a:rPr lang="en-US" altLang="zh-CN" kern="100" dirty="0">
                <a:latin typeface="+mn-lt"/>
                <a:ea typeface="+mn-ea"/>
                <a:cs typeface="+mn-ea"/>
                <a:sym typeface="+mn-lt"/>
              </a:rPr>
              <a:t>out of/beyond the range of </a:t>
            </a:r>
            <a:r>
              <a:rPr lang="en-US" altLang="zh-CN" kern="100" dirty="0" err="1">
                <a:latin typeface="+mn-lt"/>
                <a:ea typeface="+mn-ea"/>
                <a:cs typeface="+mn-ea"/>
                <a:sym typeface="+mn-lt"/>
              </a:rPr>
              <a:t>sb</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超过某人承受的范围；某人能力达不到的</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⑦within the range  ____________...  </a:t>
            </a:r>
            <a:r>
              <a:rPr lang="zh-CN" altLang="zh-CN" kern="100" dirty="0">
                <a:latin typeface="+mn-lt"/>
                <a:ea typeface="+mn-ea"/>
                <a:cs typeface="+mn-ea"/>
                <a:sym typeface="+mn-lt"/>
              </a:rPr>
              <a:t>在</a:t>
            </a:r>
            <a:r>
              <a:rPr lang="en-US" altLang="zh-CN" kern="100" dirty="0">
                <a:latin typeface="+mn-lt"/>
                <a:ea typeface="+mn-ea"/>
                <a:cs typeface="+mn-ea"/>
                <a:sym typeface="+mn-lt"/>
              </a:rPr>
              <a:t>……</a:t>
            </a:r>
            <a:r>
              <a:rPr lang="zh-CN" altLang="zh-CN" kern="100" dirty="0">
                <a:latin typeface="+mn-lt"/>
                <a:ea typeface="+mn-ea"/>
                <a:cs typeface="+mn-ea"/>
                <a:sym typeface="+mn-lt"/>
              </a:rPr>
              <a:t>的范围之内</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⑧range  ____________...____________...</a:t>
            </a:r>
            <a:r>
              <a:rPr lang="zh-CN" altLang="zh-CN" kern="100" dirty="0">
                <a:latin typeface="+mn-lt"/>
                <a:ea typeface="+mn-ea"/>
                <a:cs typeface="+mn-ea"/>
                <a:sym typeface="+mn-lt"/>
              </a:rPr>
              <a:t>＝</a:t>
            </a:r>
            <a:r>
              <a:rPr lang="en-US" altLang="zh-CN" kern="100" dirty="0">
                <a:latin typeface="+mn-lt"/>
                <a:ea typeface="+mn-ea"/>
                <a:cs typeface="+mn-ea"/>
                <a:sym typeface="+mn-lt"/>
              </a:rPr>
              <a:t>range between...and...</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处于某范围内；在</a:t>
            </a:r>
            <a:r>
              <a:rPr lang="en-US" altLang="zh-CN" kern="100" dirty="0">
                <a:latin typeface="+mn-lt"/>
                <a:ea typeface="+mn-ea"/>
                <a:cs typeface="+mn-ea"/>
                <a:sym typeface="+mn-lt"/>
              </a:rPr>
              <a:t>……</a:t>
            </a:r>
            <a:r>
              <a:rPr lang="zh-CN" altLang="zh-CN" kern="100" dirty="0">
                <a:latin typeface="+mn-lt"/>
                <a:ea typeface="+mn-ea"/>
                <a:cs typeface="+mn-ea"/>
                <a:sym typeface="+mn-lt"/>
              </a:rPr>
              <a:t>到</a:t>
            </a:r>
            <a:r>
              <a:rPr lang="en-US" altLang="zh-CN" kern="100" dirty="0">
                <a:latin typeface="+mn-lt"/>
                <a:ea typeface="+mn-ea"/>
                <a:cs typeface="+mn-ea"/>
                <a:sym typeface="+mn-lt"/>
              </a:rPr>
              <a:t>……</a:t>
            </a:r>
            <a:r>
              <a:rPr lang="zh-CN" altLang="zh-CN" kern="100" dirty="0">
                <a:latin typeface="+mn-lt"/>
                <a:ea typeface="+mn-ea"/>
                <a:cs typeface="+mn-ea"/>
                <a:sym typeface="+mn-lt"/>
              </a:rPr>
              <a:t>的范围内变化</a:t>
            </a:r>
            <a:endParaRPr lang="zh-CN" altLang="zh-CN" dirty="0">
              <a:latin typeface="+mn-lt"/>
              <a:ea typeface="+mn-ea"/>
              <a:cs typeface="+mn-ea"/>
              <a:sym typeface="+mn-lt"/>
            </a:endParaRPr>
          </a:p>
        </p:txBody>
      </p:sp>
      <p:sp>
        <p:nvSpPr>
          <p:cNvPr id="3" name="矩形 2"/>
          <p:cNvSpPr/>
          <p:nvPr/>
        </p:nvSpPr>
        <p:spPr>
          <a:xfrm>
            <a:off x="1062038" y="1198960"/>
            <a:ext cx="266740"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a</a:t>
            </a:r>
            <a:endParaRPr lang="zh-CN" altLang="en-US" dirty="0">
              <a:latin typeface="+mn-lt"/>
              <a:ea typeface="+mn-ea"/>
              <a:cs typeface="+mn-ea"/>
              <a:sym typeface="+mn-lt"/>
            </a:endParaRPr>
          </a:p>
        </p:txBody>
      </p:sp>
      <p:sp>
        <p:nvSpPr>
          <p:cNvPr id="4" name="矩形 3"/>
          <p:cNvSpPr/>
          <p:nvPr/>
        </p:nvSpPr>
        <p:spPr>
          <a:xfrm>
            <a:off x="617935" y="1621632"/>
            <a:ext cx="1743811"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out of/beyond</a:t>
            </a:r>
            <a:endParaRPr lang="zh-CN" altLang="en-US" dirty="0">
              <a:latin typeface="+mn-lt"/>
              <a:ea typeface="+mn-ea"/>
              <a:cs typeface="+mn-ea"/>
              <a:sym typeface="+mn-lt"/>
            </a:endParaRPr>
          </a:p>
        </p:txBody>
      </p:sp>
      <p:sp>
        <p:nvSpPr>
          <p:cNvPr id="5" name="矩形 4"/>
          <p:cNvSpPr/>
          <p:nvPr/>
        </p:nvSpPr>
        <p:spPr>
          <a:xfrm>
            <a:off x="2661047" y="2441973"/>
            <a:ext cx="36163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of</a:t>
            </a:r>
            <a:endParaRPr lang="zh-CN" altLang="en-US" dirty="0">
              <a:latin typeface="+mn-lt"/>
              <a:ea typeface="+mn-ea"/>
              <a:cs typeface="+mn-ea"/>
              <a:sym typeface="+mn-lt"/>
            </a:endParaRPr>
          </a:p>
        </p:txBody>
      </p:sp>
      <p:sp>
        <p:nvSpPr>
          <p:cNvPr id="6" name="矩形 5"/>
          <p:cNvSpPr/>
          <p:nvPr/>
        </p:nvSpPr>
        <p:spPr>
          <a:xfrm>
            <a:off x="1601391" y="2839642"/>
            <a:ext cx="66742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from</a:t>
            </a:r>
            <a:endParaRPr lang="zh-CN" altLang="en-US" dirty="0">
              <a:latin typeface="+mn-lt"/>
              <a:ea typeface="+mn-ea"/>
              <a:cs typeface="+mn-ea"/>
              <a:sym typeface="+mn-lt"/>
            </a:endParaRPr>
          </a:p>
        </p:txBody>
      </p:sp>
      <p:sp>
        <p:nvSpPr>
          <p:cNvPr id="7" name="矩形 6"/>
          <p:cNvSpPr/>
          <p:nvPr/>
        </p:nvSpPr>
        <p:spPr>
          <a:xfrm>
            <a:off x="3282554" y="2842023"/>
            <a:ext cx="370614"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to</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11"/>
          <p:cNvSpPr>
            <a:spLocks noChangeArrowheads="1"/>
          </p:cNvSpPr>
          <p:nvPr/>
        </p:nvSpPr>
        <p:spPr bwMode="auto">
          <a:xfrm>
            <a:off x="359569" y="681038"/>
            <a:ext cx="8180785" cy="3392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巩固内化</a:t>
            </a:r>
            <a:r>
              <a:rPr lang="en-US" altLang="zh-CN" dirty="0">
                <a:latin typeface="+mn-lt"/>
                <a:ea typeface="+mn-ea"/>
                <a:cs typeface="+mn-ea"/>
                <a:sym typeface="+mn-lt"/>
              </a:rPr>
              <a:t>]</a:t>
            </a:r>
            <a:r>
              <a:rPr lang="zh-CN" altLang="zh-CN" dirty="0">
                <a:latin typeface="+mn-lt"/>
                <a:ea typeface="+mn-ea"/>
                <a:cs typeface="+mn-ea"/>
                <a:sym typeface="+mn-lt"/>
              </a:rPr>
              <a:t>　介词填空</a:t>
            </a:r>
            <a:r>
              <a:rPr lang="en-US" altLang="zh-CN" dirty="0">
                <a:latin typeface="+mn-lt"/>
                <a:ea typeface="+mn-ea"/>
                <a:cs typeface="+mn-ea"/>
                <a:sym typeface="+mn-lt"/>
              </a:rPr>
              <a:t>/</a:t>
            </a:r>
            <a:r>
              <a:rPr lang="zh-CN" altLang="zh-CN" dirty="0">
                <a:latin typeface="+mn-lt"/>
                <a:ea typeface="+mn-ea"/>
                <a:cs typeface="+mn-ea"/>
                <a:sym typeface="+mn-lt"/>
              </a:rPr>
              <a:t>补全句子</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①The supermarket keeps a wide range  ____________ </a:t>
            </a:r>
            <a:r>
              <a:rPr lang="en-US" altLang="zh-CN" dirty="0" err="1">
                <a:latin typeface="+mn-lt"/>
                <a:ea typeface="+mn-ea"/>
                <a:cs typeface="+mn-ea"/>
                <a:sym typeface="+mn-lt"/>
              </a:rPr>
              <a:t>goods.Their</a:t>
            </a:r>
            <a:r>
              <a:rPr lang="en-US" altLang="zh-CN" dirty="0">
                <a:latin typeface="+mn-lt"/>
                <a:ea typeface="+mn-ea"/>
                <a:cs typeface="+mn-ea"/>
                <a:sym typeface="+mn-lt"/>
              </a:rPr>
              <a:t> prices range  ____________ just only a few </a:t>
            </a:r>
            <a:r>
              <a:rPr lang="en-US" altLang="zh-CN" dirty="0" err="1">
                <a:latin typeface="+mn-lt"/>
                <a:ea typeface="+mn-ea"/>
                <a:cs typeface="+mn-ea"/>
                <a:sym typeface="+mn-lt"/>
              </a:rPr>
              <a:t>yuan</a:t>
            </a:r>
            <a:r>
              <a:rPr lang="en-US" altLang="zh-CN" dirty="0">
                <a:latin typeface="+mn-lt"/>
                <a:ea typeface="+mn-ea"/>
                <a:cs typeface="+mn-ea"/>
                <a:sym typeface="+mn-lt"/>
              </a:rPr>
              <a:t> to several hundred </a:t>
            </a:r>
            <a:r>
              <a:rPr lang="en-US" altLang="zh-CN" dirty="0" err="1">
                <a:latin typeface="+mn-lt"/>
                <a:ea typeface="+mn-ea"/>
                <a:cs typeface="+mn-ea"/>
                <a:sym typeface="+mn-lt"/>
              </a:rPr>
              <a:t>yuan</a:t>
            </a:r>
            <a:r>
              <a:rPr lang="en-US" altLang="zh-CN" dirty="0">
                <a:latin typeface="+mn-lt"/>
                <a:ea typeface="+mn-ea"/>
                <a:cs typeface="+mn-ea"/>
                <a:sym typeface="+mn-lt"/>
              </a:rPr>
              <a:t>.</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②Maybe the question is  ________________________________ human understanding.</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或许这个问题超越了人类理解的范围。</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③But few see everything that is  ________________________ their vision.</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但很少有人能看清视力范围内的每一件东西。</a:t>
            </a:r>
          </a:p>
        </p:txBody>
      </p:sp>
      <p:sp>
        <p:nvSpPr>
          <p:cNvPr id="3" name="矩形 2"/>
          <p:cNvSpPr/>
          <p:nvPr/>
        </p:nvSpPr>
        <p:spPr>
          <a:xfrm>
            <a:off x="4997053" y="1145382"/>
            <a:ext cx="36163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of</a:t>
            </a:r>
            <a:endParaRPr lang="zh-CN" altLang="en-US" dirty="0">
              <a:latin typeface="+mn-lt"/>
              <a:ea typeface="+mn-ea"/>
              <a:cs typeface="+mn-ea"/>
              <a:sym typeface="+mn-lt"/>
            </a:endParaRPr>
          </a:p>
        </p:txBody>
      </p:sp>
      <p:sp>
        <p:nvSpPr>
          <p:cNvPr id="4" name="矩形 3"/>
          <p:cNvSpPr/>
          <p:nvPr/>
        </p:nvSpPr>
        <p:spPr>
          <a:xfrm>
            <a:off x="791766" y="1587104"/>
            <a:ext cx="66742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from</a:t>
            </a:r>
            <a:endParaRPr lang="zh-CN" altLang="en-US" dirty="0">
              <a:latin typeface="+mn-lt"/>
              <a:ea typeface="+mn-ea"/>
              <a:cs typeface="+mn-ea"/>
              <a:sym typeface="+mn-lt"/>
            </a:endParaRPr>
          </a:p>
        </p:txBody>
      </p:sp>
      <p:sp>
        <p:nvSpPr>
          <p:cNvPr id="5" name="矩形 4"/>
          <p:cNvSpPr/>
          <p:nvPr/>
        </p:nvSpPr>
        <p:spPr>
          <a:xfrm>
            <a:off x="3184922" y="1957388"/>
            <a:ext cx="317240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out of/beyond the range of</a:t>
            </a:r>
            <a:endParaRPr lang="zh-CN" altLang="en-US" dirty="0">
              <a:latin typeface="+mn-lt"/>
              <a:ea typeface="+mn-ea"/>
              <a:cs typeface="+mn-ea"/>
              <a:sym typeface="+mn-lt"/>
            </a:endParaRPr>
          </a:p>
        </p:txBody>
      </p:sp>
      <p:sp>
        <p:nvSpPr>
          <p:cNvPr id="6" name="矩形 5"/>
          <p:cNvSpPr/>
          <p:nvPr/>
        </p:nvSpPr>
        <p:spPr>
          <a:xfrm>
            <a:off x="3883819" y="2778919"/>
            <a:ext cx="224356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within the range of</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11"/>
          <p:cNvSpPr>
            <a:spLocks noChangeArrowheads="1"/>
          </p:cNvSpPr>
          <p:nvPr/>
        </p:nvSpPr>
        <p:spPr bwMode="auto">
          <a:xfrm>
            <a:off x="251222" y="573882"/>
            <a:ext cx="8428434" cy="43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2.figure </a:t>
            </a:r>
            <a:r>
              <a:rPr lang="en-US" altLang="zh-CN" b="1" i="1" kern="100" dirty="0">
                <a:latin typeface="+mn-lt"/>
                <a:ea typeface="+mn-ea"/>
                <a:cs typeface="+mn-ea"/>
                <a:sym typeface="+mn-lt"/>
              </a:rPr>
              <a:t>n</a:t>
            </a:r>
            <a:r>
              <a:rPr lang="en-US" altLang="zh-CN" b="1" kern="100" dirty="0">
                <a:latin typeface="+mn-lt"/>
                <a:ea typeface="+mn-ea"/>
                <a:cs typeface="+mn-ea"/>
                <a:sym typeface="+mn-lt"/>
              </a:rPr>
              <a:t>.</a:t>
            </a:r>
            <a:r>
              <a:rPr lang="zh-CN" altLang="zh-CN" kern="100" dirty="0">
                <a:latin typeface="+mn-lt"/>
                <a:ea typeface="+mn-ea"/>
                <a:cs typeface="+mn-ea"/>
                <a:sym typeface="+mn-lt"/>
              </a:rPr>
              <a:t>人物；数字；身材；画像；人影 </a:t>
            </a:r>
            <a:r>
              <a:rPr lang="en-US" altLang="zh-CN" b="1" i="1" kern="100" dirty="0">
                <a:latin typeface="+mn-lt"/>
                <a:ea typeface="+mn-ea"/>
                <a:cs typeface="+mn-ea"/>
                <a:sym typeface="+mn-lt"/>
              </a:rPr>
              <a:t>v</a:t>
            </a:r>
            <a:r>
              <a:rPr lang="en-US" altLang="zh-CN" kern="100" dirty="0">
                <a:latin typeface="+mn-lt"/>
                <a:ea typeface="+mn-ea"/>
                <a:cs typeface="+mn-ea"/>
                <a:sym typeface="+mn-lt"/>
              </a:rPr>
              <a:t>.</a:t>
            </a:r>
            <a:r>
              <a:rPr lang="zh-CN" altLang="zh-CN" kern="100" dirty="0">
                <a:latin typeface="+mn-lt"/>
                <a:ea typeface="+mn-ea"/>
                <a:cs typeface="+mn-ea"/>
                <a:sym typeface="+mn-lt"/>
              </a:rPr>
              <a:t>认为；认定；估计；计算；理解</a:t>
            </a:r>
            <a:endParaRPr lang="zh-CN" altLang="zh-CN" dirty="0">
              <a:latin typeface="+mn-lt"/>
              <a:ea typeface="+mn-ea"/>
              <a:cs typeface="+mn-ea"/>
              <a:sym typeface="+mn-lt"/>
            </a:endParaRPr>
          </a:p>
        </p:txBody>
      </p:sp>
      <p:sp>
        <p:nvSpPr>
          <p:cNvPr id="35842" name="矩形 11"/>
          <p:cNvSpPr>
            <a:spLocks noChangeArrowheads="1"/>
          </p:cNvSpPr>
          <p:nvPr/>
        </p:nvSpPr>
        <p:spPr bwMode="auto">
          <a:xfrm>
            <a:off x="413147" y="1006079"/>
            <a:ext cx="8428434" cy="3392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pPr>
            <a:r>
              <a:rPr lang="en-US" altLang="zh-CN">
                <a:latin typeface="+mn-lt"/>
                <a:ea typeface="+mn-ea"/>
                <a:cs typeface="+mn-ea"/>
                <a:sym typeface="+mn-lt"/>
              </a:rPr>
              <a:t>[</a:t>
            </a:r>
            <a:r>
              <a:rPr lang="zh-CN" altLang="zh-CN">
                <a:latin typeface="+mn-lt"/>
                <a:ea typeface="+mn-ea"/>
                <a:cs typeface="+mn-ea"/>
                <a:sym typeface="+mn-lt"/>
              </a:rPr>
              <a:t>合作探究</a:t>
            </a:r>
            <a:r>
              <a:rPr lang="en-US" altLang="zh-CN">
                <a:latin typeface="+mn-lt"/>
                <a:ea typeface="+mn-ea"/>
                <a:cs typeface="+mn-ea"/>
                <a:sym typeface="+mn-lt"/>
              </a:rPr>
              <a:t>]</a:t>
            </a:r>
            <a:r>
              <a:rPr lang="zh-CN" altLang="zh-CN">
                <a:latin typeface="+mn-lt"/>
                <a:ea typeface="+mn-ea"/>
                <a:cs typeface="+mn-ea"/>
                <a:sym typeface="+mn-lt"/>
              </a:rPr>
              <a:t>　 体会</a:t>
            </a:r>
            <a:r>
              <a:rPr lang="en-US" altLang="zh-CN">
                <a:latin typeface="+mn-lt"/>
                <a:ea typeface="+mn-ea"/>
                <a:cs typeface="+mn-ea"/>
                <a:sym typeface="+mn-lt"/>
              </a:rPr>
              <a:t>figure</a:t>
            </a:r>
            <a:r>
              <a:rPr lang="zh-CN" altLang="zh-CN">
                <a:latin typeface="+mn-lt"/>
                <a:ea typeface="+mn-ea"/>
                <a:cs typeface="+mn-ea"/>
                <a:sym typeface="+mn-lt"/>
              </a:rPr>
              <a:t>的用法和意义</a:t>
            </a:r>
            <a:endParaRPr lang="zh-CN" altLang="zh-CN" sz="800">
              <a:latin typeface="+mn-lt"/>
              <a:ea typeface="+mn-ea"/>
              <a:cs typeface="+mn-ea"/>
              <a:sym typeface="+mn-lt"/>
            </a:endParaRPr>
          </a:p>
          <a:p>
            <a:pPr algn="just">
              <a:lnSpc>
                <a:spcPct val="150000"/>
              </a:lnSpc>
            </a:pPr>
            <a:r>
              <a:rPr lang="en-US" altLang="zh-CN">
                <a:latin typeface="+mn-lt"/>
                <a:ea typeface="+mn-ea"/>
                <a:cs typeface="+mn-ea"/>
                <a:sym typeface="+mn-lt"/>
              </a:rPr>
              <a:t>①They have </a:t>
            </a:r>
            <a:r>
              <a:rPr lang="en-US" altLang="zh-CN" b="1">
                <a:latin typeface="+mn-lt"/>
                <a:ea typeface="+mn-ea"/>
                <a:cs typeface="+mn-ea"/>
                <a:sym typeface="+mn-lt"/>
              </a:rPr>
              <a:t>figured in</a:t>
            </a:r>
            <a:r>
              <a:rPr lang="en-US" altLang="zh-CN">
                <a:latin typeface="+mn-lt"/>
                <a:ea typeface="+mn-ea"/>
                <a:cs typeface="+mn-ea"/>
                <a:sym typeface="+mn-lt"/>
              </a:rPr>
              <a:t> the cost of our food for the trip.</a:t>
            </a:r>
            <a:endParaRPr lang="zh-CN" altLang="zh-CN" sz="800">
              <a:latin typeface="+mn-lt"/>
              <a:ea typeface="+mn-ea"/>
              <a:cs typeface="+mn-ea"/>
              <a:sym typeface="+mn-lt"/>
            </a:endParaRPr>
          </a:p>
          <a:p>
            <a:pPr algn="just">
              <a:lnSpc>
                <a:spcPct val="150000"/>
              </a:lnSpc>
            </a:pPr>
            <a:r>
              <a:rPr lang="zh-CN" altLang="zh-CN">
                <a:latin typeface="+mn-lt"/>
                <a:ea typeface="+mn-ea"/>
                <a:cs typeface="+mn-ea"/>
                <a:sym typeface="+mn-lt"/>
              </a:rPr>
              <a:t>他们已把我们旅游的食物费用</a:t>
            </a:r>
            <a:r>
              <a:rPr lang="en-US" altLang="zh-CN">
                <a:latin typeface="+mn-lt"/>
                <a:ea typeface="+mn-ea"/>
                <a:cs typeface="+mn-ea"/>
                <a:sym typeface="+mn-lt"/>
              </a:rPr>
              <a:t>____________</a:t>
            </a:r>
            <a:r>
              <a:rPr lang="zh-CN" altLang="zh-CN">
                <a:latin typeface="+mn-lt"/>
                <a:ea typeface="+mn-ea"/>
                <a:cs typeface="+mn-ea"/>
                <a:sym typeface="+mn-lt"/>
              </a:rPr>
              <a:t>进去了。</a:t>
            </a:r>
            <a:endParaRPr lang="zh-CN" altLang="zh-CN" sz="800">
              <a:latin typeface="+mn-lt"/>
              <a:ea typeface="+mn-ea"/>
              <a:cs typeface="+mn-ea"/>
              <a:sym typeface="+mn-lt"/>
            </a:endParaRPr>
          </a:p>
          <a:p>
            <a:pPr algn="just">
              <a:lnSpc>
                <a:spcPct val="150000"/>
              </a:lnSpc>
            </a:pPr>
            <a:r>
              <a:rPr lang="en-US" altLang="zh-CN">
                <a:latin typeface="+mn-lt"/>
                <a:ea typeface="+mn-ea"/>
                <a:cs typeface="+mn-ea"/>
                <a:sym typeface="+mn-lt"/>
              </a:rPr>
              <a:t>②I am so confused that I can’t </a:t>
            </a:r>
            <a:r>
              <a:rPr lang="en-US" altLang="zh-CN" b="1">
                <a:latin typeface="+mn-lt"/>
                <a:ea typeface="+mn-ea"/>
                <a:cs typeface="+mn-ea"/>
                <a:sym typeface="+mn-lt"/>
              </a:rPr>
              <a:t>figure out</a:t>
            </a:r>
            <a:r>
              <a:rPr lang="en-US" altLang="zh-CN">
                <a:latin typeface="+mn-lt"/>
                <a:ea typeface="+mn-ea"/>
                <a:cs typeface="+mn-ea"/>
                <a:sym typeface="+mn-lt"/>
              </a:rPr>
              <a:t> how to do this.</a:t>
            </a:r>
            <a:endParaRPr lang="zh-CN" altLang="zh-CN" sz="800">
              <a:latin typeface="+mn-lt"/>
              <a:ea typeface="+mn-ea"/>
              <a:cs typeface="+mn-ea"/>
              <a:sym typeface="+mn-lt"/>
            </a:endParaRPr>
          </a:p>
          <a:p>
            <a:pPr algn="just">
              <a:lnSpc>
                <a:spcPct val="150000"/>
              </a:lnSpc>
            </a:pPr>
            <a:r>
              <a:rPr lang="zh-CN" altLang="zh-CN">
                <a:latin typeface="+mn-lt"/>
                <a:ea typeface="+mn-ea"/>
                <a:cs typeface="+mn-ea"/>
                <a:sym typeface="+mn-lt"/>
              </a:rPr>
              <a:t>我很困惑，因此</a:t>
            </a:r>
            <a:r>
              <a:rPr lang="en-US" altLang="zh-CN">
                <a:latin typeface="+mn-lt"/>
                <a:ea typeface="+mn-ea"/>
                <a:cs typeface="+mn-ea"/>
                <a:sym typeface="+mn-lt"/>
              </a:rPr>
              <a:t>____________</a:t>
            </a:r>
            <a:r>
              <a:rPr lang="zh-CN" altLang="zh-CN">
                <a:latin typeface="+mn-lt"/>
                <a:ea typeface="+mn-ea"/>
                <a:cs typeface="+mn-ea"/>
                <a:sym typeface="+mn-lt"/>
              </a:rPr>
              <a:t>怎样做这件事。</a:t>
            </a:r>
            <a:endParaRPr lang="zh-CN" altLang="zh-CN" sz="800">
              <a:latin typeface="+mn-lt"/>
              <a:ea typeface="+mn-ea"/>
              <a:cs typeface="+mn-ea"/>
              <a:sym typeface="+mn-lt"/>
            </a:endParaRPr>
          </a:p>
          <a:p>
            <a:pPr algn="just">
              <a:lnSpc>
                <a:spcPct val="150000"/>
              </a:lnSpc>
            </a:pPr>
            <a:r>
              <a:rPr lang="en-US" altLang="zh-CN">
                <a:latin typeface="+mn-lt"/>
                <a:ea typeface="+mn-ea"/>
                <a:cs typeface="+mn-ea"/>
                <a:sym typeface="+mn-lt"/>
              </a:rPr>
              <a:t>[</a:t>
            </a:r>
            <a:r>
              <a:rPr lang="zh-CN" altLang="zh-CN">
                <a:latin typeface="+mn-lt"/>
                <a:ea typeface="+mn-ea"/>
                <a:cs typeface="+mn-ea"/>
                <a:sym typeface="+mn-lt"/>
              </a:rPr>
              <a:t>自主发现</a:t>
            </a:r>
            <a:r>
              <a:rPr lang="en-US" altLang="zh-CN">
                <a:latin typeface="+mn-lt"/>
                <a:ea typeface="+mn-ea"/>
                <a:cs typeface="+mn-ea"/>
                <a:sym typeface="+mn-lt"/>
              </a:rPr>
              <a:t>]</a:t>
            </a:r>
            <a:endParaRPr lang="zh-CN" altLang="zh-CN" sz="800">
              <a:latin typeface="+mn-lt"/>
              <a:ea typeface="+mn-ea"/>
              <a:cs typeface="+mn-ea"/>
              <a:sym typeface="+mn-lt"/>
            </a:endParaRPr>
          </a:p>
          <a:p>
            <a:pPr algn="just">
              <a:lnSpc>
                <a:spcPct val="150000"/>
              </a:lnSpc>
            </a:pPr>
            <a:r>
              <a:rPr lang="en-US" altLang="zh-CN">
                <a:latin typeface="+mn-lt"/>
                <a:ea typeface="+mn-ea"/>
                <a:cs typeface="+mn-ea"/>
                <a:sym typeface="+mn-lt"/>
              </a:rPr>
              <a:t>③figure sth in </a:t>
            </a:r>
            <a:r>
              <a:rPr lang="zh-CN" altLang="zh-CN">
                <a:latin typeface="+mn-lt"/>
                <a:ea typeface="+mn-ea"/>
                <a:cs typeface="+mn-ea"/>
                <a:sym typeface="+mn-lt"/>
              </a:rPr>
              <a:t>将某事物包括在内；计算在内</a:t>
            </a:r>
            <a:endParaRPr lang="zh-CN" altLang="zh-CN" sz="800">
              <a:latin typeface="+mn-lt"/>
              <a:ea typeface="+mn-ea"/>
              <a:cs typeface="+mn-ea"/>
              <a:sym typeface="+mn-lt"/>
            </a:endParaRPr>
          </a:p>
          <a:p>
            <a:pPr algn="just">
              <a:lnSpc>
                <a:spcPct val="150000"/>
              </a:lnSpc>
            </a:pPr>
            <a:r>
              <a:rPr lang="en-US" altLang="zh-CN">
                <a:latin typeface="+mn-lt"/>
                <a:ea typeface="+mn-ea"/>
                <a:cs typeface="+mn-ea"/>
                <a:sym typeface="+mn-lt"/>
              </a:rPr>
              <a:t>④figure out   </a:t>
            </a:r>
            <a:r>
              <a:rPr lang="zh-CN" altLang="zh-CN">
                <a:latin typeface="+mn-lt"/>
                <a:ea typeface="+mn-ea"/>
                <a:cs typeface="+mn-ea"/>
                <a:sym typeface="+mn-lt"/>
              </a:rPr>
              <a:t>弄清楚；计算出</a:t>
            </a:r>
          </a:p>
        </p:txBody>
      </p:sp>
      <p:sp>
        <p:nvSpPr>
          <p:cNvPr id="4" name="矩形 3"/>
          <p:cNvSpPr/>
          <p:nvPr/>
        </p:nvSpPr>
        <p:spPr>
          <a:xfrm>
            <a:off x="3805238" y="1902619"/>
            <a:ext cx="60016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计算</a:t>
            </a:r>
            <a:endParaRPr lang="zh-CN" altLang="en-US" dirty="0">
              <a:latin typeface="+mn-lt"/>
              <a:ea typeface="+mn-ea"/>
              <a:cs typeface="+mn-ea"/>
              <a:sym typeface="+mn-lt"/>
            </a:endParaRPr>
          </a:p>
        </p:txBody>
      </p:sp>
      <p:sp>
        <p:nvSpPr>
          <p:cNvPr id="5" name="矩形 4"/>
          <p:cNvSpPr/>
          <p:nvPr/>
        </p:nvSpPr>
        <p:spPr>
          <a:xfrm>
            <a:off x="2283619" y="2732485"/>
            <a:ext cx="830997"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弄不懂</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11"/>
          <p:cNvSpPr>
            <a:spLocks noChangeArrowheads="1"/>
          </p:cNvSpPr>
          <p:nvPr/>
        </p:nvSpPr>
        <p:spPr bwMode="auto">
          <a:xfrm>
            <a:off x="375047" y="963217"/>
            <a:ext cx="8180784" cy="2145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巩固内化</a:t>
            </a:r>
            <a:r>
              <a:rPr lang="en-US" altLang="zh-CN" dirty="0">
                <a:latin typeface="+mn-lt"/>
                <a:ea typeface="+mn-ea"/>
                <a:cs typeface="+mn-ea"/>
                <a:sym typeface="+mn-lt"/>
              </a:rPr>
              <a:t>]</a:t>
            </a:r>
            <a:r>
              <a:rPr lang="zh-CN" altLang="zh-CN" dirty="0">
                <a:latin typeface="+mn-lt"/>
                <a:ea typeface="+mn-ea"/>
                <a:cs typeface="+mn-ea"/>
                <a:sym typeface="+mn-lt"/>
              </a:rPr>
              <a:t>　写出句中</a:t>
            </a:r>
            <a:r>
              <a:rPr lang="en-US" altLang="zh-CN" dirty="0">
                <a:latin typeface="+mn-lt"/>
                <a:ea typeface="+mn-ea"/>
                <a:cs typeface="+mn-ea"/>
                <a:sym typeface="+mn-lt"/>
              </a:rPr>
              <a:t>figure</a:t>
            </a:r>
            <a:r>
              <a:rPr lang="zh-CN" altLang="zh-CN" dirty="0">
                <a:latin typeface="+mn-lt"/>
                <a:ea typeface="+mn-ea"/>
                <a:cs typeface="+mn-ea"/>
                <a:sym typeface="+mn-lt"/>
              </a:rPr>
              <a:t>的词性和含义</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①She is dieting to keep her </a:t>
            </a:r>
            <a:r>
              <a:rPr lang="en-US" altLang="zh-CN" b="1" dirty="0">
                <a:latin typeface="+mn-lt"/>
                <a:ea typeface="+mn-ea"/>
                <a:cs typeface="+mn-ea"/>
                <a:sym typeface="+mn-lt"/>
              </a:rPr>
              <a:t>figure</a:t>
            </a:r>
            <a:r>
              <a:rPr lang="en-US" altLang="zh-CN" dirty="0">
                <a:latin typeface="+mn-lt"/>
                <a:ea typeface="+mn-ea"/>
                <a:cs typeface="+mn-ea"/>
                <a:sym typeface="+mn-lt"/>
              </a:rPr>
              <a:t> although she is slim.____________</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②Can you read this </a:t>
            </a:r>
            <a:r>
              <a:rPr lang="en-US" altLang="zh-CN" b="1" dirty="0">
                <a:latin typeface="+mn-lt"/>
                <a:ea typeface="+mn-ea"/>
                <a:cs typeface="+mn-ea"/>
                <a:sym typeface="+mn-lt"/>
              </a:rPr>
              <a:t>figure?</a:t>
            </a:r>
            <a:r>
              <a:rPr lang="en-US" altLang="zh-CN" dirty="0">
                <a:latin typeface="+mn-lt"/>
                <a:ea typeface="+mn-ea"/>
                <a:cs typeface="+mn-ea"/>
                <a:sym typeface="+mn-lt"/>
              </a:rPr>
              <a:t> Is it a three or an eight</a:t>
            </a:r>
            <a:r>
              <a:rPr lang="zh-CN" altLang="zh-CN" dirty="0">
                <a:latin typeface="+mn-lt"/>
                <a:ea typeface="+mn-ea"/>
                <a:cs typeface="+mn-ea"/>
                <a:sym typeface="+mn-lt"/>
              </a:rPr>
              <a:t>？</a:t>
            </a:r>
            <a:r>
              <a:rPr lang="en-US" altLang="zh-CN" dirty="0">
                <a:latin typeface="+mn-lt"/>
                <a:ea typeface="+mn-ea"/>
                <a:cs typeface="+mn-ea"/>
                <a:sym typeface="+mn-lt"/>
              </a:rPr>
              <a:t>____________</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③He was one of the great </a:t>
            </a:r>
            <a:r>
              <a:rPr lang="en-US" altLang="zh-CN" b="1" dirty="0">
                <a:latin typeface="+mn-lt"/>
                <a:ea typeface="+mn-ea"/>
                <a:cs typeface="+mn-ea"/>
                <a:sym typeface="+mn-lt"/>
              </a:rPr>
              <a:t>figures</a:t>
            </a:r>
            <a:r>
              <a:rPr lang="en-US" altLang="zh-CN" dirty="0">
                <a:latin typeface="+mn-lt"/>
                <a:ea typeface="+mn-ea"/>
                <a:cs typeface="+mn-ea"/>
                <a:sym typeface="+mn-lt"/>
              </a:rPr>
              <a:t> of his age.____________</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④I can’t </a:t>
            </a:r>
            <a:r>
              <a:rPr lang="en-US" altLang="zh-CN" b="1" dirty="0">
                <a:latin typeface="+mn-lt"/>
                <a:ea typeface="+mn-ea"/>
                <a:cs typeface="+mn-ea"/>
                <a:sym typeface="+mn-lt"/>
              </a:rPr>
              <a:t>figure</a:t>
            </a:r>
            <a:r>
              <a:rPr lang="en-US" altLang="zh-CN" dirty="0">
                <a:latin typeface="+mn-lt"/>
                <a:ea typeface="+mn-ea"/>
                <a:cs typeface="+mn-ea"/>
                <a:sym typeface="+mn-lt"/>
              </a:rPr>
              <a:t> out why she said so.____________</a:t>
            </a:r>
            <a:endParaRPr lang="zh-CN" altLang="zh-CN" dirty="0">
              <a:latin typeface="+mn-lt"/>
              <a:ea typeface="+mn-ea"/>
              <a:cs typeface="+mn-ea"/>
              <a:sym typeface="+mn-lt"/>
            </a:endParaRPr>
          </a:p>
        </p:txBody>
      </p:sp>
      <p:sp>
        <p:nvSpPr>
          <p:cNvPr id="3" name="矩形 2"/>
          <p:cNvSpPr/>
          <p:nvPr/>
        </p:nvSpPr>
        <p:spPr>
          <a:xfrm>
            <a:off x="5786438" y="1416844"/>
            <a:ext cx="798937" cy="346249"/>
          </a:xfrm>
          <a:prstGeom prst="rect">
            <a:avLst/>
          </a:prstGeom>
        </p:spPr>
        <p:txBody>
          <a:bodyPr wrap="none" lIns="68580" tIns="34290" rIns="68580" bIns="34290">
            <a:spAutoFit/>
          </a:bodyPr>
          <a:lstStyle/>
          <a:p>
            <a:pPr>
              <a:defRPr/>
            </a:pPr>
            <a:r>
              <a:rPr lang="en-US" altLang="zh-CN" i="1" kern="100" dirty="0">
                <a:solidFill>
                  <a:srgbClr val="FF0000"/>
                </a:solidFill>
                <a:latin typeface="+mn-lt"/>
                <a:ea typeface="+mn-ea"/>
                <a:cs typeface="+mn-ea"/>
                <a:sym typeface="+mn-lt"/>
              </a:rPr>
              <a:t>n</a:t>
            </a:r>
            <a:r>
              <a:rPr lang="en-US" altLang="zh-CN" kern="100" dirty="0">
                <a:solidFill>
                  <a:srgbClr val="FF0000"/>
                </a:solidFill>
                <a:latin typeface="+mn-lt"/>
                <a:ea typeface="+mn-ea"/>
                <a:cs typeface="+mn-ea"/>
                <a:sym typeface="+mn-lt"/>
              </a:rPr>
              <a:t>.</a:t>
            </a:r>
            <a:r>
              <a:rPr lang="zh-CN" altLang="zh-CN" kern="100" dirty="0">
                <a:solidFill>
                  <a:srgbClr val="FF0000"/>
                </a:solidFill>
                <a:latin typeface="+mn-lt"/>
                <a:ea typeface="+mn-ea"/>
                <a:cs typeface="+mn-ea"/>
                <a:sym typeface="+mn-lt"/>
              </a:rPr>
              <a:t>身材</a:t>
            </a:r>
            <a:endParaRPr lang="zh-CN" altLang="en-US" dirty="0">
              <a:latin typeface="+mn-lt"/>
              <a:ea typeface="+mn-ea"/>
              <a:cs typeface="+mn-ea"/>
              <a:sym typeface="+mn-lt"/>
            </a:endParaRPr>
          </a:p>
        </p:txBody>
      </p:sp>
      <p:sp>
        <p:nvSpPr>
          <p:cNvPr id="4" name="矩形 3"/>
          <p:cNvSpPr/>
          <p:nvPr/>
        </p:nvSpPr>
        <p:spPr>
          <a:xfrm>
            <a:off x="5651897" y="1847851"/>
            <a:ext cx="798937" cy="346249"/>
          </a:xfrm>
          <a:prstGeom prst="rect">
            <a:avLst/>
          </a:prstGeom>
        </p:spPr>
        <p:txBody>
          <a:bodyPr wrap="none" lIns="68580" tIns="34290" rIns="68580" bIns="34290">
            <a:spAutoFit/>
          </a:bodyPr>
          <a:lstStyle/>
          <a:p>
            <a:pPr>
              <a:defRPr/>
            </a:pPr>
            <a:r>
              <a:rPr lang="en-US" altLang="zh-CN" i="1" kern="100" dirty="0">
                <a:solidFill>
                  <a:srgbClr val="FF0000"/>
                </a:solidFill>
                <a:latin typeface="+mn-lt"/>
                <a:ea typeface="+mn-ea"/>
                <a:cs typeface="+mn-ea"/>
                <a:sym typeface="+mn-lt"/>
              </a:rPr>
              <a:t>n</a:t>
            </a:r>
            <a:r>
              <a:rPr lang="en-US" altLang="zh-CN" kern="100" dirty="0">
                <a:solidFill>
                  <a:srgbClr val="FF0000"/>
                </a:solidFill>
                <a:latin typeface="+mn-lt"/>
                <a:ea typeface="+mn-ea"/>
                <a:cs typeface="+mn-ea"/>
                <a:sym typeface="+mn-lt"/>
              </a:rPr>
              <a:t>.</a:t>
            </a:r>
            <a:r>
              <a:rPr lang="zh-CN" altLang="zh-CN" kern="100" dirty="0">
                <a:solidFill>
                  <a:srgbClr val="FF0000"/>
                </a:solidFill>
                <a:latin typeface="+mn-lt"/>
                <a:ea typeface="+mn-ea"/>
                <a:cs typeface="+mn-ea"/>
                <a:sym typeface="+mn-lt"/>
              </a:rPr>
              <a:t>数字</a:t>
            </a:r>
            <a:endParaRPr lang="zh-CN" altLang="en-US" dirty="0">
              <a:latin typeface="+mn-lt"/>
              <a:ea typeface="+mn-ea"/>
              <a:cs typeface="+mn-ea"/>
              <a:sym typeface="+mn-lt"/>
            </a:endParaRPr>
          </a:p>
        </p:txBody>
      </p:sp>
      <p:sp>
        <p:nvSpPr>
          <p:cNvPr id="5" name="矩形 4"/>
          <p:cNvSpPr/>
          <p:nvPr/>
        </p:nvSpPr>
        <p:spPr>
          <a:xfrm>
            <a:off x="4820841" y="2247901"/>
            <a:ext cx="798937" cy="346249"/>
          </a:xfrm>
          <a:prstGeom prst="rect">
            <a:avLst/>
          </a:prstGeom>
        </p:spPr>
        <p:txBody>
          <a:bodyPr wrap="none" lIns="68580" tIns="34290" rIns="68580" bIns="34290">
            <a:spAutoFit/>
          </a:bodyPr>
          <a:lstStyle/>
          <a:p>
            <a:pPr>
              <a:defRPr/>
            </a:pPr>
            <a:r>
              <a:rPr lang="en-US" altLang="zh-CN" i="1" kern="100" dirty="0">
                <a:solidFill>
                  <a:srgbClr val="FF0000"/>
                </a:solidFill>
                <a:latin typeface="+mn-lt"/>
                <a:ea typeface="+mn-ea"/>
                <a:cs typeface="+mn-ea"/>
                <a:sym typeface="+mn-lt"/>
              </a:rPr>
              <a:t>n</a:t>
            </a:r>
            <a:r>
              <a:rPr lang="en-US" altLang="zh-CN" kern="100" dirty="0">
                <a:solidFill>
                  <a:srgbClr val="FF0000"/>
                </a:solidFill>
                <a:latin typeface="+mn-lt"/>
                <a:ea typeface="+mn-ea"/>
                <a:cs typeface="+mn-ea"/>
                <a:sym typeface="+mn-lt"/>
              </a:rPr>
              <a:t>.</a:t>
            </a:r>
            <a:r>
              <a:rPr lang="zh-CN" altLang="zh-CN" kern="100" dirty="0">
                <a:solidFill>
                  <a:srgbClr val="FF0000"/>
                </a:solidFill>
                <a:latin typeface="+mn-lt"/>
                <a:ea typeface="+mn-ea"/>
                <a:cs typeface="+mn-ea"/>
                <a:sym typeface="+mn-lt"/>
              </a:rPr>
              <a:t>人物</a:t>
            </a:r>
            <a:endParaRPr lang="zh-CN" altLang="en-US" dirty="0">
              <a:latin typeface="+mn-lt"/>
              <a:ea typeface="+mn-ea"/>
              <a:cs typeface="+mn-ea"/>
              <a:sym typeface="+mn-lt"/>
            </a:endParaRPr>
          </a:p>
        </p:txBody>
      </p:sp>
      <p:sp>
        <p:nvSpPr>
          <p:cNvPr id="6" name="矩形 5"/>
          <p:cNvSpPr/>
          <p:nvPr/>
        </p:nvSpPr>
        <p:spPr>
          <a:xfrm>
            <a:off x="4075510" y="2668192"/>
            <a:ext cx="773289" cy="346249"/>
          </a:xfrm>
          <a:prstGeom prst="rect">
            <a:avLst/>
          </a:prstGeom>
        </p:spPr>
        <p:txBody>
          <a:bodyPr wrap="none" lIns="68580" tIns="34290" rIns="68580" bIns="34290">
            <a:spAutoFit/>
          </a:bodyPr>
          <a:lstStyle/>
          <a:p>
            <a:pPr>
              <a:defRPr/>
            </a:pPr>
            <a:r>
              <a:rPr lang="en-US" altLang="zh-CN" i="1" kern="100" dirty="0">
                <a:solidFill>
                  <a:srgbClr val="FF0000"/>
                </a:solidFill>
                <a:latin typeface="+mn-lt"/>
                <a:ea typeface="+mn-ea"/>
                <a:cs typeface="+mn-ea"/>
                <a:sym typeface="+mn-lt"/>
              </a:rPr>
              <a:t>v</a:t>
            </a:r>
            <a:r>
              <a:rPr lang="en-US" altLang="zh-CN" kern="100" dirty="0">
                <a:solidFill>
                  <a:srgbClr val="FF0000"/>
                </a:solidFill>
                <a:latin typeface="+mn-lt"/>
                <a:ea typeface="+mn-ea"/>
                <a:cs typeface="+mn-ea"/>
                <a:sym typeface="+mn-lt"/>
              </a:rPr>
              <a:t>.</a:t>
            </a:r>
            <a:r>
              <a:rPr lang="zh-CN" altLang="zh-CN" kern="100" dirty="0">
                <a:solidFill>
                  <a:srgbClr val="FF0000"/>
                </a:solidFill>
                <a:latin typeface="+mn-lt"/>
                <a:ea typeface="+mn-ea"/>
                <a:cs typeface="+mn-ea"/>
                <a:sym typeface="+mn-lt"/>
              </a:rPr>
              <a:t>理解</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矩形 11"/>
          <p:cNvSpPr>
            <a:spLocks noChangeArrowheads="1"/>
          </p:cNvSpPr>
          <p:nvPr/>
        </p:nvSpPr>
        <p:spPr bwMode="auto">
          <a:xfrm>
            <a:off x="334566" y="465535"/>
            <a:ext cx="8261747" cy="4590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Understanding in context</a:t>
            </a:r>
            <a:endParaRPr lang="zh-CN" altLang="zh-CN" sz="800" kern="100" dirty="0">
              <a:latin typeface="+mn-lt"/>
              <a:ea typeface="+mn-ea"/>
              <a:cs typeface="+mn-ea"/>
              <a:sym typeface="+mn-lt"/>
            </a:endParaRPr>
          </a:p>
          <a:p>
            <a:pPr indent="540385" algn="just">
              <a:lnSpc>
                <a:spcPct val="150000"/>
              </a:lnSpc>
              <a:spcAft>
                <a:spcPts val="0"/>
              </a:spcAft>
              <a:defRPr/>
            </a:pPr>
            <a:r>
              <a:rPr lang="en-US" altLang="zh-CN" kern="100" dirty="0">
                <a:latin typeface="+mn-lt"/>
                <a:ea typeface="+mn-ea"/>
                <a:cs typeface="+mn-ea"/>
                <a:sym typeface="+mn-lt"/>
              </a:rPr>
              <a:t>Of all the traditional festivals</a:t>
            </a:r>
            <a:r>
              <a:rPr lang="zh-CN" altLang="zh-CN" kern="100" dirty="0">
                <a:latin typeface="+mn-lt"/>
                <a:ea typeface="+mn-ea"/>
                <a:cs typeface="+mn-ea"/>
                <a:sym typeface="+mn-lt"/>
              </a:rPr>
              <a:t>，</a:t>
            </a:r>
            <a:r>
              <a:rPr lang="en-US" altLang="zh-CN" kern="100" dirty="0">
                <a:latin typeface="+mn-lt"/>
                <a:ea typeface="+mn-ea"/>
                <a:cs typeface="+mn-ea"/>
                <a:sym typeface="+mn-lt"/>
              </a:rPr>
              <a:t>the harvest festival can be found in almost every </a:t>
            </a:r>
            <a:r>
              <a:rPr lang="en-US" altLang="zh-CN" kern="100" dirty="0" err="1">
                <a:latin typeface="+mn-lt"/>
                <a:ea typeface="+mn-ea"/>
                <a:cs typeface="+mn-ea"/>
                <a:sym typeface="+mn-lt"/>
              </a:rPr>
              <a:t>culture.This</a:t>
            </a:r>
            <a:r>
              <a:rPr lang="en-US" altLang="zh-CN" kern="100" dirty="0">
                <a:latin typeface="+mn-lt"/>
                <a:ea typeface="+mn-ea"/>
                <a:cs typeface="+mn-ea"/>
                <a:sym typeface="+mn-lt"/>
              </a:rPr>
              <a:t> important agricultural festival takes place after all the crops have been </a:t>
            </a:r>
            <a:r>
              <a:rPr lang="en-US" altLang="zh-CN" b="1" kern="100" dirty="0">
                <a:latin typeface="+mn-lt"/>
                <a:ea typeface="+mn-ea"/>
                <a:cs typeface="+mn-ea"/>
                <a:sym typeface="+mn-lt"/>
              </a:rPr>
              <a:t>gathered</a:t>
            </a:r>
            <a:r>
              <a:rPr lang="en-US" altLang="zh-CN" kern="100" dirty="0">
                <a:latin typeface="+mn-lt"/>
                <a:ea typeface="+mn-ea"/>
                <a:cs typeface="+mn-ea"/>
                <a:sym typeface="+mn-lt"/>
              </a:rPr>
              <a:t> </a:t>
            </a:r>
            <a:r>
              <a:rPr lang="en-US" altLang="zh-CN" kern="100" dirty="0" err="1">
                <a:latin typeface="+mn-lt"/>
                <a:ea typeface="+mn-ea"/>
                <a:cs typeface="+mn-ea"/>
                <a:sym typeface="+mn-lt"/>
              </a:rPr>
              <a:t>in.People</a:t>
            </a:r>
            <a:r>
              <a:rPr lang="en-US" altLang="zh-CN" kern="100" dirty="0">
                <a:latin typeface="+mn-lt"/>
                <a:ea typeface="+mn-ea"/>
                <a:cs typeface="+mn-ea"/>
                <a:sym typeface="+mn-lt"/>
              </a:rPr>
              <a:t> celebrate to show that they are </a:t>
            </a:r>
            <a:r>
              <a:rPr lang="en-US" altLang="zh-CN" b="1" kern="100" dirty="0">
                <a:latin typeface="+mn-lt"/>
                <a:ea typeface="+mn-ea"/>
                <a:cs typeface="+mn-ea"/>
                <a:sym typeface="+mn-lt"/>
              </a:rPr>
              <a:t>grateful</a:t>
            </a:r>
            <a:r>
              <a:rPr lang="en-US" altLang="zh-CN" kern="100" dirty="0">
                <a:latin typeface="+mn-lt"/>
                <a:ea typeface="+mn-ea"/>
                <a:cs typeface="+mn-ea"/>
                <a:sym typeface="+mn-lt"/>
              </a:rPr>
              <a:t> for the year’s supply of </a:t>
            </a:r>
            <a:r>
              <a:rPr lang="en-US" altLang="zh-CN" kern="100" dirty="0" err="1">
                <a:latin typeface="+mn-lt"/>
                <a:ea typeface="+mn-ea"/>
                <a:cs typeface="+mn-ea"/>
                <a:sym typeface="+mn-lt"/>
              </a:rPr>
              <a:t>food.In</a:t>
            </a:r>
            <a:r>
              <a:rPr lang="en-US" altLang="zh-CN" kern="100" dirty="0">
                <a:latin typeface="+mn-lt"/>
                <a:ea typeface="+mn-ea"/>
                <a:cs typeface="+mn-ea"/>
                <a:sym typeface="+mn-lt"/>
              </a:rPr>
              <a:t> ancient Egypt</a:t>
            </a:r>
            <a:r>
              <a:rPr lang="zh-CN" altLang="zh-CN" kern="100" dirty="0">
                <a:latin typeface="+mn-lt"/>
                <a:ea typeface="+mn-ea"/>
                <a:cs typeface="+mn-ea"/>
                <a:sym typeface="+mn-lt"/>
              </a:rPr>
              <a:t>，</a:t>
            </a:r>
            <a:r>
              <a:rPr lang="en-US" altLang="zh-CN" kern="100" dirty="0">
                <a:latin typeface="+mn-lt"/>
                <a:ea typeface="+mn-ea"/>
                <a:cs typeface="+mn-ea"/>
                <a:sym typeface="+mn-lt"/>
              </a:rPr>
              <a:t>the harvest festival was celebrated during the springtime—the Egyptian harvest </a:t>
            </a:r>
            <a:r>
              <a:rPr lang="en-US" altLang="zh-CN" kern="100" dirty="0" err="1">
                <a:latin typeface="+mn-lt"/>
                <a:ea typeface="+mn-ea"/>
                <a:cs typeface="+mn-ea"/>
                <a:sym typeface="+mn-lt"/>
              </a:rPr>
              <a:t>season.It</a:t>
            </a:r>
            <a:r>
              <a:rPr lang="en-US" altLang="zh-CN" kern="100" dirty="0">
                <a:latin typeface="+mn-lt"/>
                <a:ea typeface="+mn-ea"/>
                <a:cs typeface="+mn-ea"/>
                <a:sym typeface="+mn-lt"/>
              </a:rPr>
              <a:t> featured a parade and a great feast with music</a:t>
            </a:r>
            <a:r>
              <a:rPr lang="zh-CN" altLang="zh-CN" kern="100" dirty="0">
                <a:latin typeface="+mn-lt"/>
                <a:ea typeface="+mn-ea"/>
                <a:cs typeface="+mn-ea"/>
                <a:sym typeface="+mn-lt"/>
              </a:rPr>
              <a:t>，</a:t>
            </a:r>
            <a:r>
              <a:rPr lang="en-US" altLang="zh-CN" kern="100" dirty="0">
                <a:latin typeface="+mn-lt"/>
                <a:ea typeface="+mn-ea"/>
                <a:cs typeface="+mn-ea"/>
                <a:sym typeface="+mn-lt"/>
              </a:rPr>
              <a:t>dancing</a:t>
            </a:r>
            <a:r>
              <a:rPr lang="zh-CN" altLang="zh-CN" kern="100" dirty="0">
                <a:latin typeface="+mn-lt"/>
                <a:ea typeface="+mn-ea"/>
                <a:cs typeface="+mn-ea"/>
                <a:sym typeface="+mn-lt"/>
              </a:rPr>
              <a:t>，</a:t>
            </a:r>
            <a:r>
              <a:rPr lang="en-US" altLang="zh-CN" kern="100" dirty="0">
                <a:latin typeface="+mn-lt"/>
                <a:ea typeface="+mn-ea"/>
                <a:cs typeface="+mn-ea"/>
                <a:sym typeface="+mn-lt"/>
              </a:rPr>
              <a:t>and </a:t>
            </a:r>
            <a:r>
              <a:rPr lang="en-US" altLang="zh-CN" kern="100" dirty="0" err="1">
                <a:latin typeface="+mn-lt"/>
                <a:ea typeface="+mn-ea"/>
                <a:cs typeface="+mn-ea"/>
                <a:sym typeface="+mn-lt"/>
              </a:rPr>
              <a:t>sports.Today</a:t>
            </a:r>
            <a:r>
              <a:rPr lang="zh-CN" altLang="zh-CN" kern="100" dirty="0">
                <a:latin typeface="+mn-lt"/>
                <a:ea typeface="+mn-ea"/>
                <a:cs typeface="+mn-ea"/>
                <a:sym typeface="+mn-lt"/>
              </a:rPr>
              <a:t>，</a:t>
            </a:r>
            <a:r>
              <a:rPr lang="en-US" altLang="zh-CN" kern="100" dirty="0">
                <a:latin typeface="+mn-lt"/>
                <a:ea typeface="+mn-ea"/>
                <a:cs typeface="+mn-ea"/>
                <a:sym typeface="+mn-lt"/>
              </a:rPr>
              <a:t>in some European countries</a:t>
            </a:r>
            <a:r>
              <a:rPr lang="zh-CN" altLang="zh-CN" kern="100" dirty="0">
                <a:latin typeface="+mn-lt"/>
                <a:ea typeface="+mn-ea"/>
                <a:cs typeface="+mn-ea"/>
                <a:sym typeface="+mn-lt"/>
              </a:rPr>
              <a:t>，</a:t>
            </a:r>
            <a:r>
              <a:rPr lang="en-US" altLang="zh-CN" kern="100" dirty="0">
                <a:latin typeface="+mn-lt"/>
                <a:ea typeface="+mn-ea"/>
                <a:cs typeface="+mn-ea"/>
                <a:sym typeface="+mn-lt"/>
              </a:rPr>
              <a:t>people </a:t>
            </a:r>
            <a:r>
              <a:rPr lang="en-US" altLang="zh-CN" b="1" kern="100" dirty="0">
                <a:latin typeface="+mn-lt"/>
                <a:ea typeface="+mn-ea"/>
                <a:cs typeface="+mn-ea"/>
                <a:sym typeface="+mn-lt"/>
              </a:rPr>
              <a:t>decorate</a:t>
            </a:r>
            <a:r>
              <a:rPr lang="en-US" altLang="zh-CN" kern="100" dirty="0">
                <a:latin typeface="+mn-lt"/>
                <a:ea typeface="+mn-ea"/>
                <a:cs typeface="+mn-ea"/>
                <a:sym typeface="+mn-lt"/>
              </a:rPr>
              <a:t> churches and town halls with flowers and fruit</a:t>
            </a:r>
            <a:r>
              <a:rPr lang="zh-CN" altLang="zh-CN" kern="100" dirty="0">
                <a:latin typeface="+mn-lt"/>
                <a:ea typeface="+mn-ea"/>
                <a:cs typeface="+mn-ea"/>
                <a:sym typeface="+mn-lt"/>
              </a:rPr>
              <a:t>，</a:t>
            </a:r>
            <a:r>
              <a:rPr lang="en-US" altLang="zh-CN" kern="100" dirty="0">
                <a:latin typeface="+mn-lt"/>
                <a:ea typeface="+mn-ea"/>
                <a:cs typeface="+mn-ea"/>
                <a:sym typeface="+mn-lt"/>
              </a:rPr>
              <a:t>and get together to celebrate over a </a:t>
            </a:r>
            <a:r>
              <a:rPr lang="en-US" altLang="zh-CN" kern="100" dirty="0" err="1">
                <a:latin typeface="+mn-lt"/>
                <a:ea typeface="+mn-ea"/>
                <a:cs typeface="+mn-ea"/>
                <a:sym typeface="+mn-lt"/>
              </a:rPr>
              <a:t>meal.During</a:t>
            </a:r>
            <a:r>
              <a:rPr lang="en-US" altLang="zh-CN" kern="100" dirty="0">
                <a:latin typeface="+mn-lt"/>
                <a:ea typeface="+mn-ea"/>
                <a:cs typeface="+mn-ea"/>
                <a:sym typeface="+mn-lt"/>
              </a:rPr>
              <a:t> the Mid-Autumn Festival in China</a:t>
            </a:r>
            <a:r>
              <a:rPr lang="zh-CN" altLang="zh-CN" kern="100" dirty="0">
                <a:latin typeface="+mn-lt"/>
                <a:ea typeface="+mn-ea"/>
                <a:cs typeface="+mn-ea"/>
                <a:sym typeface="+mn-lt"/>
              </a:rPr>
              <a:t>，</a:t>
            </a:r>
            <a:r>
              <a:rPr lang="en-US" altLang="zh-CN" kern="100" dirty="0">
                <a:latin typeface="+mn-lt"/>
                <a:ea typeface="+mn-ea"/>
                <a:cs typeface="+mn-ea"/>
                <a:sym typeface="+mn-lt"/>
              </a:rPr>
              <a:t>families gather to admire the shining moon and enjoy delicious </a:t>
            </a:r>
            <a:r>
              <a:rPr lang="en-US" altLang="zh-CN" kern="100" dirty="0" err="1">
                <a:latin typeface="+mn-lt"/>
                <a:ea typeface="+mn-ea"/>
                <a:cs typeface="+mn-ea"/>
                <a:sym typeface="+mn-lt"/>
              </a:rPr>
              <a:t>mooncakes</a:t>
            </a:r>
            <a:r>
              <a:rPr lang="en-US" altLang="zh-CN" kern="100" dirty="0">
                <a:latin typeface="+mn-lt"/>
                <a:ea typeface="+mn-ea"/>
                <a:cs typeface="+mn-ea"/>
                <a:sym typeface="+mn-lt"/>
              </a:rPr>
              <a:t>.</a:t>
            </a:r>
            <a:endParaRPr lang="zh-CN" altLang="zh-CN" dirty="0">
              <a:latin typeface="+mn-lt"/>
              <a:ea typeface="+mn-ea"/>
              <a:cs typeface="+mn-ea"/>
              <a:sym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矩形 11"/>
          <p:cNvSpPr>
            <a:spLocks noChangeArrowheads="1"/>
          </p:cNvSpPr>
          <p:nvPr/>
        </p:nvSpPr>
        <p:spPr bwMode="auto">
          <a:xfrm>
            <a:off x="359569" y="948929"/>
            <a:ext cx="8262938" cy="2145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文化视窗</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indent="540385">
              <a:lnSpc>
                <a:spcPct val="150000"/>
              </a:lnSpc>
              <a:defRPr/>
            </a:pPr>
            <a:r>
              <a:rPr lang="zh-CN" altLang="zh-CN" kern="100" dirty="0">
                <a:latin typeface="+mn-lt"/>
                <a:ea typeface="+mn-ea"/>
                <a:cs typeface="+mn-ea"/>
                <a:sym typeface="+mn-lt"/>
              </a:rPr>
              <a:t>收获节是庆祝丰收的节日。不同的地区，不同的习惯，然而相同的是收获的喜悦，不同的国家和民族选择不同的日子，采用不同的仪式载歌载舞来为这个节日庆祝，为了收获的喜悦，为了劳动的成果。在节日里，交流着文化，也增进了感情。</a:t>
            </a:r>
            <a:endParaRPr lang="zh-CN" altLang="zh-CN" dirty="0">
              <a:latin typeface="+mn-lt"/>
              <a:ea typeface="+mn-ea"/>
              <a:cs typeface="+mn-ea"/>
              <a:sym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矩形 11"/>
          <p:cNvSpPr>
            <a:spLocks noChangeArrowheads="1"/>
          </p:cNvSpPr>
          <p:nvPr/>
        </p:nvSpPr>
        <p:spPr bwMode="auto">
          <a:xfrm>
            <a:off x="251222" y="681038"/>
            <a:ext cx="8428434" cy="43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3.gather </a:t>
            </a:r>
            <a:r>
              <a:rPr lang="en-US" altLang="zh-CN" b="1" i="1" kern="100" dirty="0">
                <a:latin typeface="+mn-lt"/>
                <a:ea typeface="+mn-ea"/>
                <a:cs typeface="+mn-ea"/>
                <a:sym typeface="+mn-lt"/>
              </a:rPr>
              <a:t>vi</a:t>
            </a:r>
            <a:r>
              <a:rPr lang="en-US" altLang="zh-CN" b="1" kern="100" dirty="0">
                <a:latin typeface="+mn-lt"/>
                <a:ea typeface="+mn-ea"/>
                <a:cs typeface="+mn-ea"/>
                <a:sym typeface="+mn-lt"/>
              </a:rPr>
              <a:t>.</a:t>
            </a:r>
            <a:r>
              <a:rPr lang="zh-CN" altLang="zh-CN" kern="100" dirty="0">
                <a:latin typeface="+mn-lt"/>
                <a:ea typeface="+mn-ea"/>
                <a:cs typeface="+mn-ea"/>
                <a:sym typeface="+mn-lt"/>
              </a:rPr>
              <a:t>聚集；集合 </a:t>
            </a:r>
            <a:r>
              <a:rPr lang="en-US" altLang="zh-CN" b="1" i="1" kern="100" dirty="0" err="1">
                <a:latin typeface="+mn-lt"/>
                <a:ea typeface="+mn-ea"/>
                <a:cs typeface="+mn-ea"/>
                <a:sym typeface="+mn-lt"/>
              </a:rPr>
              <a:t>vt</a:t>
            </a:r>
            <a:r>
              <a:rPr lang="en-US" altLang="zh-CN" b="1" kern="100" dirty="0" err="1">
                <a:latin typeface="+mn-lt"/>
                <a:ea typeface="+mn-ea"/>
                <a:cs typeface="+mn-ea"/>
                <a:sym typeface="+mn-lt"/>
              </a:rPr>
              <a:t>.</a:t>
            </a:r>
            <a:r>
              <a:rPr lang="zh-CN" altLang="zh-CN" kern="100" dirty="0">
                <a:latin typeface="+mn-lt"/>
                <a:ea typeface="+mn-ea"/>
                <a:cs typeface="+mn-ea"/>
                <a:sym typeface="+mn-lt"/>
              </a:rPr>
              <a:t>聚集；搜集；收割</a:t>
            </a:r>
            <a:endParaRPr lang="zh-CN" altLang="zh-CN" dirty="0">
              <a:latin typeface="+mn-lt"/>
              <a:ea typeface="+mn-ea"/>
              <a:cs typeface="+mn-ea"/>
              <a:sym typeface="+mn-lt"/>
            </a:endParaRPr>
          </a:p>
        </p:txBody>
      </p:sp>
      <p:sp>
        <p:nvSpPr>
          <p:cNvPr id="26627" name="矩形 11"/>
          <p:cNvSpPr>
            <a:spLocks noChangeArrowheads="1"/>
          </p:cNvSpPr>
          <p:nvPr/>
        </p:nvSpPr>
        <p:spPr bwMode="auto">
          <a:xfrm>
            <a:off x="400050" y="1113235"/>
            <a:ext cx="8428435"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合作探究</a:t>
            </a:r>
            <a:r>
              <a:rPr lang="en-US" altLang="zh-CN" kern="100" dirty="0">
                <a:latin typeface="+mn-lt"/>
                <a:ea typeface="+mn-ea"/>
                <a:cs typeface="+mn-ea"/>
                <a:sym typeface="+mn-lt"/>
              </a:rPr>
              <a:t>]</a:t>
            </a:r>
            <a:r>
              <a:rPr lang="zh-CN" altLang="zh-CN" kern="100" dirty="0">
                <a:latin typeface="+mn-lt"/>
                <a:ea typeface="+mn-ea"/>
                <a:cs typeface="+mn-ea"/>
                <a:sym typeface="+mn-lt"/>
              </a:rPr>
              <a:t>　体会</a:t>
            </a:r>
            <a:r>
              <a:rPr lang="en-US" altLang="zh-CN" kern="100" dirty="0">
                <a:latin typeface="+mn-lt"/>
                <a:ea typeface="+mn-ea"/>
                <a:cs typeface="+mn-ea"/>
                <a:sym typeface="+mn-lt"/>
              </a:rPr>
              <a:t>gather</a:t>
            </a:r>
            <a:r>
              <a:rPr lang="zh-CN" altLang="zh-CN" kern="100" dirty="0">
                <a:latin typeface="+mn-lt"/>
                <a:ea typeface="+mn-ea"/>
                <a:cs typeface="+mn-ea"/>
                <a:sym typeface="+mn-lt"/>
              </a:rPr>
              <a:t>的用法和意义</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①We sent three men to </a:t>
            </a:r>
            <a:r>
              <a:rPr lang="en-US" altLang="zh-CN" b="1" kern="100" dirty="0">
                <a:latin typeface="+mn-lt"/>
                <a:ea typeface="+mn-ea"/>
                <a:cs typeface="+mn-ea"/>
                <a:sym typeface="+mn-lt"/>
              </a:rPr>
              <a:t>gather up</a:t>
            </a:r>
            <a:r>
              <a:rPr lang="en-US" altLang="zh-CN" kern="100" dirty="0">
                <a:latin typeface="+mn-lt"/>
                <a:ea typeface="+mn-ea"/>
                <a:cs typeface="+mn-ea"/>
                <a:sym typeface="+mn-lt"/>
              </a:rPr>
              <a:t> firewood for the fire.</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我们派出</a:t>
            </a:r>
            <a:r>
              <a:rPr lang="en-US" altLang="zh-CN" kern="100" dirty="0">
                <a:latin typeface="+mn-lt"/>
                <a:ea typeface="+mn-ea"/>
                <a:cs typeface="+mn-ea"/>
                <a:sym typeface="+mn-lt"/>
              </a:rPr>
              <a:t>3</a:t>
            </a:r>
            <a:r>
              <a:rPr lang="zh-CN" altLang="zh-CN" kern="100" dirty="0">
                <a:latin typeface="+mn-lt"/>
                <a:ea typeface="+mn-ea"/>
                <a:cs typeface="+mn-ea"/>
                <a:sym typeface="+mn-lt"/>
              </a:rPr>
              <a:t>个人去</a:t>
            </a:r>
            <a:r>
              <a:rPr lang="en-US" altLang="zh-CN" kern="100" dirty="0">
                <a:latin typeface="+mn-lt"/>
                <a:ea typeface="+mn-ea"/>
                <a:cs typeface="+mn-ea"/>
                <a:sym typeface="+mn-lt"/>
              </a:rPr>
              <a:t>____________</a:t>
            </a:r>
            <a:r>
              <a:rPr lang="zh-CN" altLang="zh-CN" kern="100" dirty="0">
                <a:latin typeface="+mn-lt"/>
                <a:ea typeface="+mn-ea"/>
                <a:cs typeface="+mn-ea"/>
                <a:sym typeface="+mn-lt"/>
              </a:rPr>
              <a:t>生火用的柴火。</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②The people </a:t>
            </a:r>
            <a:r>
              <a:rPr lang="en-US" altLang="zh-CN" b="1" kern="100" dirty="0">
                <a:latin typeface="+mn-lt"/>
                <a:ea typeface="+mn-ea"/>
                <a:cs typeface="+mn-ea"/>
                <a:sym typeface="+mn-lt"/>
              </a:rPr>
              <a:t>gathered round</a:t>
            </a:r>
            <a:r>
              <a:rPr lang="zh-CN" altLang="zh-CN" kern="100" dirty="0">
                <a:latin typeface="+mn-lt"/>
                <a:ea typeface="+mn-ea"/>
                <a:cs typeface="+mn-ea"/>
                <a:sym typeface="+mn-lt"/>
              </a:rPr>
              <a:t>，</a:t>
            </a:r>
            <a:r>
              <a:rPr lang="en-US" altLang="zh-CN" kern="100" dirty="0">
                <a:latin typeface="+mn-lt"/>
                <a:ea typeface="+mn-ea"/>
                <a:cs typeface="+mn-ea"/>
                <a:sym typeface="+mn-lt"/>
              </a:rPr>
              <a:t>curious to know what was happening.</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人们</a:t>
            </a:r>
            <a:r>
              <a:rPr lang="en-US" altLang="zh-CN" kern="100" dirty="0">
                <a:latin typeface="+mn-lt"/>
                <a:ea typeface="+mn-ea"/>
                <a:cs typeface="+mn-ea"/>
                <a:sym typeface="+mn-lt"/>
              </a:rPr>
              <a:t>____________</a:t>
            </a:r>
            <a:r>
              <a:rPr lang="zh-CN" altLang="zh-CN" kern="100" dirty="0">
                <a:latin typeface="+mn-lt"/>
                <a:ea typeface="+mn-ea"/>
                <a:cs typeface="+mn-ea"/>
                <a:sym typeface="+mn-lt"/>
              </a:rPr>
              <a:t>，好奇地想知道发生了什么事儿。</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③The farmers are busy </a:t>
            </a:r>
            <a:r>
              <a:rPr lang="en-US" altLang="zh-CN" b="1" kern="100" dirty="0">
                <a:latin typeface="+mn-lt"/>
                <a:ea typeface="+mn-ea"/>
                <a:cs typeface="+mn-ea"/>
                <a:sym typeface="+mn-lt"/>
              </a:rPr>
              <a:t>gathering in</a:t>
            </a:r>
            <a:r>
              <a:rPr lang="en-US" altLang="zh-CN" kern="100" dirty="0">
                <a:latin typeface="+mn-lt"/>
                <a:ea typeface="+mn-ea"/>
                <a:cs typeface="+mn-ea"/>
                <a:sym typeface="+mn-lt"/>
              </a:rPr>
              <a:t> the crops in the field.</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农民们在田野里正忙于</a:t>
            </a:r>
            <a:r>
              <a:rPr lang="en-US" altLang="zh-CN" kern="100" dirty="0">
                <a:latin typeface="+mn-lt"/>
                <a:ea typeface="+mn-ea"/>
                <a:cs typeface="+mn-ea"/>
                <a:sym typeface="+mn-lt"/>
              </a:rPr>
              <a:t>____________</a:t>
            </a:r>
            <a:r>
              <a:rPr lang="zh-CN" altLang="zh-CN" kern="100" dirty="0">
                <a:latin typeface="+mn-lt"/>
                <a:ea typeface="+mn-ea"/>
                <a:cs typeface="+mn-ea"/>
                <a:sym typeface="+mn-lt"/>
              </a:rPr>
              <a:t>庄稼。</a:t>
            </a:r>
            <a:endParaRPr lang="zh-CN" altLang="zh-CN" dirty="0">
              <a:latin typeface="+mn-lt"/>
              <a:ea typeface="+mn-ea"/>
              <a:cs typeface="+mn-ea"/>
              <a:sym typeface="+mn-lt"/>
            </a:endParaRPr>
          </a:p>
        </p:txBody>
      </p:sp>
      <p:sp>
        <p:nvSpPr>
          <p:cNvPr id="4" name="矩形 3"/>
          <p:cNvSpPr/>
          <p:nvPr/>
        </p:nvSpPr>
        <p:spPr>
          <a:xfrm>
            <a:off x="2465785" y="1989535"/>
            <a:ext cx="60016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搜集</a:t>
            </a:r>
            <a:endParaRPr lang="zh-CN" altLang="en-US" dirty="0">
              <a:latin typeface="+mn-lt"/>
              <a:ea typeface="+mn-ea"/>
              <a:cs typeface="+mn-ea"/>
              <a:sym typeface="+mn-lt"/>
            </a:endParaRPr>
          </a:p>
        </p:txBody>
      </p:sp>
      <p:sp>
        <p:nvSpPr>
          <p:cNvPr id="5" name="矩形 4"/>
          <p:cNvSpPr/>
          <p:nvPr/>
        </p:nvSpPr>
        <p:spPr>
          <a:xfrm>
            <a:off x="966788" y="2819401"/>
            <a:ext cx="1292662"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聚集在一起</a:t>
            </a:r>
            <a:endParaRPr lang="zh-CN" altLang="en-US" dirty="0">
              <a:latin typeface="+mn-lt"/>
              <a:ea typeface="+mn-ea"/>
              <a:cs typeface="+mn-ea"/>
              <a:sym typeface="+mn-lt"/>
            </a:endParaRPr>
          </a:p>
        </p:txBody>
      </p:sp>
      <p:sp>
        <p:nvSpPr>
          <p:cNvPr id="6" name="矩形 5"/>
          <p:cNvSpPr/>
          <p:nvPr/>
        </p:nvSpPr>
        <p:spPr>
          <a:xfrm>
            <a:off x="3059907" y="3650457"/>
            <a:ext cx="60016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收割</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矩形 11"/>
          <p:cNvSpPr>
            <a:spLocks noChangeArrowheads="1"/>
          </p:cNvSpPr>
          <p:nvPr/>
        </p:nvSpPr>
        <p:spPr bwMode="auto">
          <a:xfrm>
            <a:off x="197644" y="1869282"/>
            <a:ext cx="8428435"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Ⅰ.</a:t>
            </a:r>
            <a:r>
              <a:rPr lang="zh-CN" altLang="zh-CN" kern="100" dirty="0">
                <a:latin typeface="+mn-lt"/>
                <a:ea typeface="+mn-ea"/>
                <a:cs typeface="+mn-ea"/>
                <a:sym typeface="+mn-lt"/>
              </a:rPr>
              <a:t>单词语境记忆</a:t>
            </a:r>
            <a:r>
              <a:rPr lang="en-US" altLang="zh-CN" kern="100" dirty="0">
                <a:latin typeface="+mn-lt"/>
                <a:ea typeface="+mn-ea"/>
                <a:cs typeface="+mn-ea"/>
                <a:sym typeface="+mn-lt"/>
              </a:rPr>
              <a:t>——</a:t>
            </a:r>
            <a:r>
              <a:rPr lang="zh-CN" altLang="zh-CN" kern="100" dirty="0">
                <a:latin typeface="+mn-lt"/>
                <a:ea typeface="+mn-ea"/>
                <a:cs typeface="+mn-ea"/>
                <a:sym typeface="+mn-lt"/>
              </a:rPr>
              <a:t>根据英汉提示写出单词的适当形式</a:t>
            </a:r>
            <a:endParaRPr lang="zh-CN" altLang="zh-CN" sz="800" kern="100" dirty="0">
              <a:latin typeface="+mn-lt"/>
              <a:ea typeface="+mn-ea"/>
              <a:cs typeface="+mn-ea"/>
              <a:sym typeface="+mn-lt"/>
            </a:endParaRPr>
          </a:p>
        </p:txBody>
      </p:sp>
      <p:pic>
        <p:nvPicPr>
          <p:cNvPr id="9219" name="Picture 6" descr="课时基础过关"/>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292894" y="1221582"/>
            <a:ext cx="8599885"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11"/>
          <p:cNvSpPr>
            <a:spLocks noChangeArrowheads="1"/>
          </p:cNvSpPr>
          <p:nvPr/>
        </p:nvSpPr>
        <p:spPr bwMode="auto">
          <a:xfrm>
            <a:off x="239317" y="2307431"/>
            <a:ext cx="8345090" cy="1729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1.Students can choose from a wide  ____________(</a:t>
            </a:r>
            <a:r>
              <a:rPr lang="zh-CN" altLang="zh-CN" kern="100" dirty="0">
                <a:latin typeface="+mn-lt"/>
                <a:ea typeface="+mn-ea"/>
                <a:cs typeface="+mn-ea"/>
                <a:sym typeface="+mn-lt"/>
              </a:rPr>
              <a:t>一系列</a:t>
            </a:r>
            <a:r>
              <a:rPr lang="en-US" altLang="zh-CN" kern="100" dirty="0">
                <a:latin typeface="+mn-lt"/>
                <a:ea typeface="+mn-ea"/>
                <a:cs typeface="+mn-ea"/>
                <a:sym typeface="+mn-lt"/>
              </a:rPr>
              <a:t>) of options.</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2.I  ____________(</a:t>
            </a:r>
            <a:r>
              <a:rPr lang="zh-CN" altLang="zh-CN" kern="100" dirty="0">
                <a:latin typeface="+mn-lt"/>
                <a:ea typeface="+mn-ea"/>
                <a:cs typeface="+mn-ea"/>
                <a:sym typeface="+mn-lt"/>
              </a:rPr>
              <a:t>认为</a:t>
            </a:r>
            <a:r>
              <a:rPr lang="en-US" altLang="zh-CN" kern="100" dirty="0">
                <a:latin typeface="+mn-lt"/>
                <a:ea typeface="+mn-ea"/>
                <a:cs typeface="+mn-ea"/>
                <a:sym typeface="+mn-lt"/>
              </a:rPr>
              <a:t>) that you wouldn’t come.</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3.Try to  ____________(</a:t>
            </a:r>
            <a:r>
              <a:rPr lang="zh-CN" altLang="zh-CN" kern="100" dirty="0">
                <a:latin typeface="+mn-lt"/>
                <a:ea typeface="+mn-ea"/>
                <a:cs typeface="+mn-ea"/>
                <a:sym typeface="+mn-lt"/>
              </a:rPr>
              <a:t>收获</a:t>
            </a:r>
            <a:r>
              <a:rPr lang="en-US" altLang="zh-CN" kern="100" dirty="0">
                <a:latin typeface="+mn-lt"/>
                <a:ea typeface="+mn-ea"/>
                <a:cs typeface="+mn-ea"/>
                <a:sym typeface="+mn-lt"/>
              </a:rPr>
              <a:t>) the fruit before the first frost.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4.The teacher went round the class to  ____________(</a:t>
            </a:r>
            <a:r>
              <a:rPr lang="zh-CN" altLang="zh-CN" kern="100" dirty="0">
                <a:latin typeface="+mn-lt"/>
                <a:ea typeface="+mn-ea"/>
                <a:cs typeface="+mn-ea"/>
                <a:sym typeface="+mn-lt"/>
              </a:rPr>
              <a:t>收集</a:t>
            </a:r>
            <a:r>
              <a:rPr lang="en-US" altLang="zh-CN" kern="100" dirty="0">
                <a:latin typeface="+mn-lt"/>
                <a:ea typeface="+mn-ea"/>
                <a:cs typeface="+mn-ea"/>
                <a:sym typeface="+mn-lt"/>
              </a:rPr>
              <a:t>) the papers.</a:t>
            </a:r>
            <a:endParaRPr lang="zh-CN" altLang="zh-CN" sz="800" kern="100" dirty="0">
              <a:latin typeface="+mn-lt"/>
              <a:ea typeface="+mn-ea"/>
              <a:cs typeface="+mn-ea"/>
              <a:sym typeface="+mn-lt"/>
            </a:endParaRPr>
          </a:p>
        </p:txBody>
      </p:sp>
      <p:sp>
        <p:nvSpPr>
          <p:cNvPr id="6" name="矩形 5"/>
          <p:cNvSpPr/>
          <p:nvPr/>
        </p:nvSpPr>
        <p:spPr>
          <a:xfrm>
            <a:off x="3931444" y="2344342"/>
            <a:ext cx="776495"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range</a:t>
            </a:r>
            <a:endParaRPr lang="zh-CN" altLang="en-US" dirty="0">
              <a:latin typeface="+mn-lt"/>
              <a:ea typeface="+mn-ea"/>
              <a:cs typeface="+mn-ea"/>
              <a:sym typeface="+mn-lt"/>
            </a:endParaRPr>
          </a:p>
        </p:txBody>
      </p:sp>
      <p:sp>
        <p:nvSpPr>
          <p:cNvPr id="7" name="矩形 6"/>
          <p:cNvSpPr/>
          <p:nvPr/>
        </p:nvSpPr>
        <p:spPr>
          <a:xfrm>
            <a:off x="865585" y="2755107"/>
            <a:ext cx="933525"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figured</a:t>
            </a:r>
            <a:endParaRPr lang="zh-CN" altLang="en-US" dirty="0">
              <a:latin typeface="+mn-lt"/>
              <a:ea typeface="+mn-ea"/>
              <a:cs typeface="+mn-ea"/>
              <a:sym typeface="+mn-lt"/>
            </a:endParaRPr>
          </a:p>
        </p:txBody>
      </p:sp>
      <p:sp>
        <p:nvSpPr>
          <p:cNvPr id="8" name="矩形 7"/>
          <p:cNvSpPr/>
          <p:nvPr/>
        </p:nvSpPr>
        <p:spPr>
          <a:xfrm>
            <a:off x="1390650" y="3165873"/>
            <a:ext cx="953338"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harvest</a:t>
            </a:r>
            <a:endParaRPr lang="zh-CN" altLang="en-US" dirty="0">
              <a:latin typeface="+mn-lt"/>
              <a:ea typeface="+mn-ea"/>
              <a:cs typeface="+mn-ea"/>
              <a:sym typeface="+mn-lt"/>
            </a:endParaRPr>
          </a:p>
        </p:txBody>
      </p:sp>
      <p:sp>
        <p:nvSpPr>
          <p:cNvPr id="9" name="矩形 8"/>
          <p:cNvSpPr/>
          <p:nvPr/>
        </p:nvSpPr>
        <p:spPr>
          <a:xfrm>
            <a:off x="4127897" y="3575448"/>
            <a:ext cx="86305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gather</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矩形 11"/>
          <p:cNvSpPr>
            <a:spLocks noChangeArrowheads="1"/>
          </p:cNvSpPr>
          <p:nvPr/>
        </p:nvSpPr>
        <p:spPr bwMode="auto">
          <a:xfrm>
            <a:off x="415528" y="892969"/>
            <a:ext cx="8099822" cy="1729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自主发现</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④gather together/____________</a:t>
            </a:r>
            <a:r>
              <a:rPr lang="zh-CN" altLang="zh-CN" kern="100" dirty="0">
                <a:latin typeface="+mn-lt"/>
                <a:ea typeface="+mn-ea"/>
                <a:cs typeface="+mn-ea"/>
                <a:sym typeface="+mn-lt"/>
              </a:rPr>
              <a:t>　聚集；收拢</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⑤gather  ____________/around  </a:t>
            </a:r>
            <a:r>
              <a:rPr lang="zh-CN" altLang="zh-CN" kern="100" dirty="0">
                <a:latin typeface="+mn-lt"/>
                <a:ea typeface="+mn-ea"/>
                <a:cs typeface="+mn-ea"/>
                <a:sym typeface="+mn-lt"/>
              </a:rPr>
              <a:t>围拢</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⑥gather  ____________   </a:t>
            </a:r>
            <a:r>
              <a:rPr lang="zh-CN" altLang="zh-CN" kern="100" dirty="0">
                <a:latin typeface="+mn-lt"/>
                <a:ea typeface="+mn-ea"/>
                <a:cs typeface="+mn-ea"/>
                <a:sym typeface="+mn-lt"/>
              </a:rPr>
              <a:t>收割；收获</a:t>
            </a:r>
            <a:endParaRPr lang="zh-CN" altLang="zh-CN" dirty="0">
              <a:latin typeface="+mn-lt"/>
              <a:ea typeface="+mn-ea"/>
              <a:cs typeface="+mn-ea"/>
              <a:sym typeface="+mn-lt"/>
            </a:endParaRPr>
          </a:p>
        </p:txBody>
      </p:sp>
      <p:sp>
        <p:nvSpPr>
          <p:cNvPr id="3" name="矩形 2"/>
          <p:cNvSpPr/>
          <p:nvPr/>
        </p:nvSpPr>
        <p:spPr>
          <a:xfrm>
            <a:off x="2671763" y="1309688"/>
            <a:ext cx="42864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up</a:t>
            </a:r>
            <a:endParaRPr lang="zh-CN" altLang="en-US" dirty="0">
              <a:latin typeface="+mn-lt"/>
              <a:ea typeface="+mn-ea"/>
              <a:cs typeface="+mn-ea"/>
              <a:sym typeface="+mn-lt"/>
            </a:endParaRPr>
          </a:p>
        </p:txBody>
      </p:sp>
      <p:sp>
        <p:nvSpPr>
          <p:cNvPr id="4" name="矩形 3"/>
          <p:cNvSpPr/>
          <p:nvPr/>
        </p:nvSpPr>
        <p:spPr>
          <a:xfrm>
            <a:off x="1709738" y="1793082"/>
            <a:ext cx="803682"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round</a:t>
            </a:r>
            <a:endParaRPr lang="zh-CN" altLang="en-US" dirty="0">
              <a:latin typeface="+mn-lt"/>
              <a:ea typeface="+mn-ea"/>
              <a:cs typeface="+mn-ea"/>
              <a:sym typeface="+mn-lt"/>
            </a:endParaRPr>
          </a:p>
        </p:txBody>
      </p:sp>
      <p:sp>
        <p:nvSpPr>
          <p:cNvPr id="5" name="矩形 4"/>
          <p:cNvSpPr/>
          <p:nvPr/>
        </p:nvSpPr>
        <p:spPr>
          <a:xfrm>
            <a:off x="1834754" y="2205038"/>
            <a:ext cx="342081"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in</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矩形 11"/>
          <p:cNvSpPr>
            <a:spLocks noChangeArrowheads="1"/>
          </p:cNvSpPr>
          <p:nvPr/>
        </p:nvSpPr>
        <p:spPr bwMode="auto">
          <a:xfrm>
            <a:off x="334566" y="681037"/>
            <a:ext cx="8261747"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巩固内化</a:t>
            </a:r>
            <a:r>
              <a:rPr lang="en-US" altLang="zh-CN" dirty="0">
                <a:latin typeface="+mn-lt"/>
                <a:ea typeface="+mn-ea"/>
                <a:cs typeface="+mn-ea"/>
                <a:sym typeface="+mn-lt"/>
              </a:rPr>
              <a:t>]</a:t>
            </a:r>
            <a:r>
              <a:rPr lang="zh-CN" altLang="zh-CN" dirty="0">
                <a:latin typeface="+mn-lt"/>
                <a:ea typeface="+mn-ea"/>
                <a:cs typeface="+mn-ea"/>
                <a:sym typeface="+mn-lt"/>
              </a:rPr>
              <a:t>　单句语法填空</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①</a:t>
            </a:r>
            <a:r>
              <a:rPr lang="en-US" altLang="zh-CN" dirty="0">
                <a:latin typeface="+mn-lt"/>
                <a:ea typeface="+mn-ea"/>
                <a:cs typeface="+mn-ea"/>
                <a:sym typeface="+mn-lt"/>
              </a:rPr>
              <a:t>All the children gathered  ____________ the old man to listen to his stories.</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②People are grateful because their food  ____________(gather) for the winter and the agricultural work is over.</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思考</a:t>
            </a:r>
            <a:r>
              <a:rPr lang="en-US" altLang="zh-CN" dirty="0">
                <a:latin typeface="+mn-lt"/>
                <a:ea typeface="+mn-ea"/>
                <a:cs typeface="+mn-ea"/>
                <a:sym typeface="+mn-lt"/>
              </a:rPr>
              <a:t>]</a:t>
            </a:r>
            <a:r>
              <a:rPr lang="zh-CN" altLang="zh-CN" dirty="0">
                <a:latin typeface="+mn-lt"/>
                <a:ea typeface="+mn-ea"/>
                <a:cs typeface="+mn-ea"/>
                <a:sym typeface="+mn-lt"/>
              </a:rPr>
              <a:t>　</a:t>
            </a:r>
            <a:r>
              <a:rPr lang="en-US" altLang="zh-CN" dirty="0">
                <a:latin typeface="+mn-lt"/>
                <a:ea typeface="+mn-ea"/>
                <a:cs typeface="+mn-ea"/>
                <a:sym typeface="+mn-lt"/>
              </a:rPr>
              <a:t>gather</a:t>
            </a:r>
            <a:r>
              <a:rPr lang="zh-CN" altLang="zh-CN" dirty="0">
                <a:latin typeface="+mn-lt"/>
                <a:ea typeface="+mn-ea"/>
                <a:cs typeface="+mn-ea"/>
                <a:sym typeface="+mn-lt"/>
              </a:rPr>
              <a:t>和</a:t>
            </a:r>
            <a:r>
              <a:rPr lang="en-US" altLang="zh-CN" dirty="0">
                <a:latin typeface="+mn-lt"/>
                <a:ea typeface="+mn-ea"/>
                <a:cs typeface="+mn-ea"/>
                <a:sym typeface="+mn-lt"/>
              </a:rPr>
              <a:t>collect</a:t>
            </a:r>
            <a:r>
              <a:rPr lang="zh-CN" altLang="zh-CN" dirty="0">
                <a:latin typeface="+mn-lt"/>
                <a:ea typeface="+mn-ea"/>
                <a:cs typeface="+mn-ea"/>
                <a:sym typeface="+mn-lt"/>
              </a:rPr>
              <a:t>有何区别？</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______________________________________________________________________</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______________________________________________________________________</a:t>
            </a:r>
            <a:endParaRPr lang="zh-CN" altLang="zh-CN" dirty="0">
              <a:latin typeface="+mn-lt"/>
              <a:ea typeface="+mn-ea"/>
              <a:cs typeface="+mn-ea"/>
              <a:sym typeface="+mn-lt"/>
            </a:endParaRPr>
          </a:p>
        </p:txBody>
      </p:sp>
      <p:sp>
        <p:nvSpPr>
          <p:cNvPr id="3" name="矩形 2"/>
          <p:cNvSpPr/>
          <p:nvPr/>
        </p:nvSpPr>
        <p:spPr>
          <a:xfrm>
            <a:off x="2994423" y="1157288"/>
            <a:ext cx="1696490"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round/around</a:t>
            </a:r>
            <a:endParaRPr lang="zh-CN" altLang="en-US" dirty="0">
              <a:latin typeface="+mn-lt"/>
              <a:ea typeface="+mn-ea"/>
              <a:cs typeface="+mn-ea"/>
              <a:sym typeface="+mn-lt"/>
            </a:endParaRPr>
          </a:p>
        </p:txBody>
      </p:sp>
      <p:sp>
        <p:nvSpPr>
          <p:cNvPr id="4" name="矩形 3"/>
          <p:cNvSpPr/>
          <p:nvPr/>
        </p:nvSpPr>
        <p:spPr>
          <a:xfrm>
            <a:off x="4411266" y="1566863"/>
            <a:ext cx="1375954"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is gathered</a:t>
            </a:r>
            <a:endParaRPr lang="zh-CN" altLang="en-US" dirty="0">
              <a:latin typeface="+mn-lt"/>
              <a:ea typeface="+mn-ea"/>
              <a:cs typeface="+mn-ea"/>
              <a:sym typeface="+mn-lt"/>
            </a:endParaRPr>
          </a:p>
        </p:txBody>
      </p:sp>
      <p:sp>
        <p:nvSpPr>
          <p:cNvPr id="5" name="矩形 4"/>
          <p:cNvSpPr/>
          <p:nvPr/>
        </p:nvSpPr>
        <p:spPr>
          <a:xfrm>
            <a:off x="398860" y="2670572"/>
            <a:ext cx="7940278" cy="851130"/>
          </a:xfrm>
          <a:prstGeom prst="rect">
            <a:avLst/>
          </a:prstGeom>
        </p:spPr>
        <p:txBody>
          <a:bodyPr lIns="68580" tIns="34290" rIns="68580" bIns="34290">
            <a:spAutoFit/>
          </a:bodyPr>
          <a:lstStyle/>
          <a:p>
            <a:pPr algn="just">
              <a:lnSpc>
                <a:spcPct val="150000"/>
              </a:lnSpc>
              <a:spcAft>
                <a:spcPts val="0"/>
              </a:spcAft>
              <a:defRPr/>
            </a:pPr>
            <a:r>
              <a:rPr lang="en-US" altLang="zh-CN" kern="100" dirty="0">
                <a:solidFill>
                  <a:srgbClr val="FF0000"/>
                </a:solidFill>
                <a:latin typeface="+mn-lt"/>
                <a:ea typeface="+mn-ea"/>
                <a:cs typeface="+mn-ea"/>
                <a:sym typeface="+mn-lt"/>
              </a:rPr>
              <a:t>gather</a:t>
            </a:r>
            <a:r>
              <a:rPr lang="zh-CN" altLang="zh-CN" kern="100" dirty="0">
                <a:solidFill>
                  <a:srgbClr val="FF0000"/>
                </a:solidFill>
                <a:latin typeface="+mn-lt"/>
                <a:ea typeface="+mn-ea"/>
                <a:cs typeface="+mn-ea"/>
                <a:sym typeface="+mn-lt"/>
              </a:rPr>
              <a:t>意为</a:t>
            </a:r>
            <a:r>
              <a:rPr lang="en-US" altLang="zh-CN" kern="100" dirty="0">
                <a:solidFill>
                  <a:srgbClr val="FF0000"/>
                </a:solidFill>
                <a:latin typeface="+mn-lt"/>
                <a:ea typeface="+mn-ea"/>
                <a:cs typeface="+mn-ea"/>
                <a:sym typeface="+mn-lt"/>
              </a:rPr>
              <a:t>“</a:t>
            </a:r>
            <a:r>
              <a:rPr lang="zh-CN" altLang="zh-CN" kern="100" dirty="0">
                <a:solidFill>
                  <a:srgbClr val="FF0000"/>
                </a:solidFill>
                <a:latin typeface="+mn-lt"/>
                <a:ea typeface="+mn-ea"/>
                <a:cs typeface="+mn-ea"/>
                <a:sym typeface="+mn-lt"/>
              </a:rPr>
              <a:t>聚集；集合</a:t>
            </a:r>
            <a:r>
              <a:rPr lang="en-US" altLang="zh-CN" kern="100" dirty="0">
                <a:solidFill>
                  <a:srgbClr val="FF0000"/>
                </a:solidFill>
                <a:latin typeface="+mn-lt"/>
                <a:ea typeface="+mn-ea"/>
                <a:cs typeface="+mn-ea"/>
                <a:sym typeface="+mn-lt"/>
              </a:rPr>
              <a:t>”</a:t>
            </a:r>
            <a:r>
              <a:rPr lang="zh-CN" altLang="zh-CN" kern="100" dirty="0">
                <a:solidFill>
                  <a:srgbClr val="FF0000"/>
                </a:solidFill>
                <a:latin typeface="+mn-lt"/>
                <a:ea typeface="+mn-ea"/>
                <a:cs typeface="+mn-ea"/>
                <a:sym typeface="+mn-lt"/>
              </a:rPr>
              <a:t>，表示把分散的人或物聚集到一起。</a:t>
            </a:r>
            <a:r>
              <a:rPr lang="en-US" altLang="zh-CN" kern="100" dirty="0">
                <a:solidFill>
                  <a:srgbClr val="FF0000"/>
                </a:solidFill>
                <a:latin typeface="+mn-lt"/>
                <a:ea typeface="+mn-ea"/>
                <a:cs typeface="+mn-ea"/>
                <a:sym typeface="+mn-lt"/>
              </a:rPr>
              <a:t>collect</a:t>
            </a:r>
            <a:r>
              <a:rPr lang="zh-CN" altLang="zh-CN" kern="100" dirty="0">
                <a:solidFill>
                  <a:srgbClr val="FF0000"/>
                </a:solidFill>
                <a:latin typeface="+mn-lt"/>
                <a:ea typeface="+mn-ea"/>
                <a:cs typeface="+mn-ea"/>
                <a:sym typeface="+mn-lt"/>
              </a:rPr>
              <a:t>意为</a:t>
            </a:r>
            <a:r>
              <a:rPr lang="en-US" altLang="zh-CN" kern="100" dirty="0">
                <a:solidFill>
                  <a:srgbClr val="FF0000"/>
                </a:solidFill>
                <a:latin typeface="+mn-lt"/>
                <a:ea typeface="+mn-ea"/>
                <a:cs typeface="+mn-ea"/>
                <a:sym typeface="+mn-lt"/>
              </a:rPr>
              <a:t>“</a:t>
            </a:r>
            <a:r>
              <a:rPr lang="zh-CN" altLang="zh-CN" kern="100" dirty="0">
                <a:solidFill>
                  <a:srgbClr val="FF0000"/>
                </a:solidFill>
                <a:latin typeface="+mn-lt"/>
                <a:ea typeface="+mn-ea"/>
                <a:cs typeface="+mn-ea"/>
                <a:sym typeface="+mn-lt"/>
              </a:rPr>
              <a:t>收集；搜集</a:t>
            </a:r>
            <a:r>
              <a:rPr lang="en-US" altLang="zh-CN" kern="100" dirty="0">
                <a:solidFill>
                  <a:srgbClr val="FF0000"/>
                </a:solidFill>
                <a:latin typeface="+mn-lt"/>
                <a:ea typeface="+mn-ea"/>
                <a:cs typeface="+mn-ea"/>
                <a:sym typeface="+mn-lt"/>
              </a:rPr>
              <a:t>”</a:t>
            </a:r>
            <a:r>
              <a:rPr lang="zh-CN" altLang="zh-CN" kern="100" dirty="0">
                <a:solidFill>
                  <a:srgbClr val="FF0000"/>
                </a:solidFill>
                <a:latin typeface="+mn-lt"/>
                <a:ea typeface="+mn-ea"/>
                <a:cs typeface="+mn-ea"/>
                <a:sym typeface="+mn-lt"/>
              </a:rPr>
              <a:t>，表示精心地、有选择地收集。</a:t>
            </a:r>
            <a:r>
              <a:rPr lang="en-US" altLang="zh-CN" kern="100" dirty="0">
                <a:solidFill>
                  <a:srgbClr val="FF0000"/>
                </a:solidFill>
                <a:latin typeface="+mn-lt"/>
                <a:ea typeface="+mn-ea"/>
                <a:cs typeface="+mn-ea"/>
                <a:sym typeface="+mn-lt"/>
              </a:rPr>
              <a:t> </a:t>
            </a:r>
            <a:endParaRPr lang="zh-CN" altLang="zh-CN" kern="100"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矩形 11"/>
          <p:cNvSpPr>
            <a:spLocks noChangeArrowheads="1"/>
          </p:cNvSpPr>
          <p:nvPr/>
        </p:nvSpPr>
        <p:spPr bwMode="auto">
          <a:xfrm>
            <a:off x="251222" y="681038"/>
            <a:ext cx="8428434"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4.grateful </a:t>
            </a:r>
            <a:r>
              <a:rPr lang="en-US" altLang="zh-CN" b="1" i="1" kern="100" dirty="0">
                <a:latin typeface="+mn-lt"/>
                <a:ea typeface="+mn-ea"/>
                <a:cs typeface="+mn-ea"/>
                <a:sym typeface="+mn-lt"/>
              </a:rPr>
              <a:t>adj</a:t>
            </a:r>
            <a:r>
              <a:rPr lang="en-US" altLang="zh-CN" b="1" kern="100" dirty="0">
                <a:latin typeface="+mn-lt"/>
                <a:ea typeface="+mn-ea"/>
                <a:cs typeface="+mn-ea"/>
                <a:sym typeface="+mn-lt"/>
              </a:rPr>
              <a:t>.</a:t>
            </a:r>
            <a:r>
              <a:rPr lang="zh-CN" altLang="zh-CN" kern="100" dirty="0">
                <a:latin typeface="+mn-lt"/>
                <a:ea typeface="+mn-ea"/>
                <a:cs typeface="+mn-ea"/>
                <a:sym typeface="+mn-lt"/>
              </a:rPr>
              <a:t>感激的；表示谢意的</a:t>
            </a:r>
            <a:endParaRPr lang="zh-CN" altLang="zh-CN" dirty="0">
              <a:latin typeface="+mn-lt"/>
              <a:ea typeface="+mn-ea"/>
              <a:cs typeface="+mn-ea"/>
              <a:sym typeface="+mn-lt"/>
            </a:endParaRPr>
          </a:p>
        </p:txBody>
      </p:sp>
      <p:sp>
        <p:nvSpPr>
          <p:cNvPr id="29699" name="矩形 11"/>
          <p:cNvSpPr>
            <a:spLocks noChangeArrowheads="1"/>
          </p:cNvSpPr>
          <p:nvPr/>
        </p:nvSpPr>
        <p:spPr bwMode="auto">
          <a:xfrm>
            <a:off x="423863" y="1123950"/>
            <a:ext cx="8428435"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合作探究</a:t>
            </a:r>
            <a:r>
              <a:rPr lang="en-US" altLang="zh-CN" kern="100" dirty="0">
                <a:latin typeface="+mn-lt"/>
                <a:ea typeface="+mn-ea"/>
                <a:cs typeface="+mn-ea"/>
                <a:sym typeface="+mn-lt"/>
              </a:rPr>
              <a:t>]</a:t>
            </a:r>
            <a:r>
              <a:rPr lang="zh-CN" altLang="zh-CN" kern="100" dirty="0">
                <a:latin typeface="+mn-lt"/>
                <a:ea typeface="+mn-ea"/>
                <a:cs typeface="+mn-ea"/>
                <a:sym typeface="+mn-lt"/>
              </a:rPr>
              <a:t>　体会</a:t>
            </a:r>
            <a:r>
              <a:rPr lang="en-US" altLang="zh-CN" kern="100" dirty="0">
                <a:latin typeface="+mn-lt"/>
                <a:ea typeface="+mn-ea"/>
                <a:cs typeface="+mn-ea"/>
                <a:sym typeface="+mn-lt"/>
              </a:rPr>
              <a:t>grateful</a:t>
            </a:r>
            <a:r>
              <a:rPr lang="zh-CN" altLang="zh-CN" kern="100" dirty="0">
                <a:latin typeface="+mn-lt"/>
                <a:ea typeface="+mn-ea"/>
                <a:cs typeface="+mn-ea"/>
                <a:sym typeface="+mn-lt"/>
              </a:rPr>
              <a:t>的用法和意义</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①I’</a:t>
            </a:r>
            <a:r>
              <a:rPr lang="en-US" altLang="zh-CN" b="1" kern="100" dirty="0">
                <a:latin typeface="+mn-lt"/>
                <a:ea typeface="+mn-ea"/>
                <a:cs typeface="+mn-ea"/>
                <a:sym typeface="+mn-lt"/>
              </a:rPr>
              <a:t>m</a:t>
            </a:r>
            <a:r>
              <a:rPr lang="en-US" altLang="zh-CN" kern="100" dirty="0">
                <a:latin typeface="+mn-lt"/>
                <a:ea typeface="+mn-ea"/>
                <a:cs typeface="+mn-ea"/>
                <a:sym typeface="+mn-lt"/>
              </a:rPr>
              <a:t> so </a:t>
            </a:r>
            <a:r>
              <a:rPr lang="en-US" altLang="zh-CN" b="1" kern="100" dirty="0">
                <a:latin typeface="+mn-lt"/>
                <a:ea typeface="+mn-ea"/>
                <a:cs typeface="+mn-ea"/>
                <a:sym typeface="+mn-lt"/>
              </a:rPr>
              <a:t>grateful to</a:t>
            </a:r>
            <a:r>
              <a:rPr lang="en-US" altLang="zh-CN" kern="100" dirty="0">
                <a:latin typeface="+mn-lt"/>
                <a:ea typeface="+mn-ea"/>
                <a:cs typeface="+mn-ea"/>
                <a:sym typeface="+mn-lt"/>
              </a:rPr>
              <a:t> you </a:t>
            </a:r>
            <a:r>
              <a:rPr lang="en-US" altLang="zh-CN" b="1" kern="100" dirty="0">
                <a:latin typeface="+mn-lt"/>
                <a:ea typeface="+mn-ea"/>
                <a:cs typeface="+mn-ea"/>
                <a:sym typeface="+mn-lt"/>
              </a:rPr>
              <a:t>for</a:t>
            </a:r>
            <a:r>
              <a:rPr lang="en-US" altLang="zh-CN" kern="100" dirty="0">
                <a:latin typeface="+mn-lt"/>
                <a:ea typeface="+mn-ea"/>
                <a:cs typeface="+mn-ea"/>
                <a:sym typeface="+mn-lt"/>
              </a:rPr>
              <a:t> all that you’ve done.</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对于你所做的一切我都</a:t>
            </a:r>
            <a:r>
              <a:rPr lang="en-US" altLang="zh-CN" kern="100" dirty="0">
                <a:latin typeface="+mn-lt"/>
                <a:ea typeface="+mn-ea"/>
                <a:cs typeface="+mn-ea"/>
                <a:sym typeface="+mn-lt"/>
              </a:rPr>
              <a:t>____________</a:t>
            </a:r>
            <a:r>
              <a:rPr lang="zh-CN"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②He </a:t>
            </a:r>
            <a:r>
              <a:rPr lang="en-US" altLang="zh-CN" b="1" kern="100" dirty="0">
                <a:latin typeface="+mn-lt"/>
                <a:ea typeface="+mn-ea"/>
                <a:cs typeface="+mn-ea"/>
                <a:sym typeface="+mn-lt"/>
              </a:rPr>
              <a:t>was grateful to have</a:t>
            </a:r>
            <a:r>
              <a:rPr lang="en-US" altLang="zh-CN" kern="100" dirty="0">
                <a:latin typeface="+mn-lt"/>
                <a:ea typeface="+mn-ea"/>
                <a:cs typeface="+mn-ea"/>
                <a:sym typeface="+mn-lt"/>
              </a:rPr>
              <a:t> someone to talk to.</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他很</a:t>
            </a:r>
            <a:r>
              <a:rPr lang="en-US" altLang="zh-CN" kern="100" dirty="0">
                <a:latin typeface="+mn-lt"/>
                <a:ea typeface="+mn-ea"/>
                <a:cs typeface="+mn-ea"/>
                <a:sym typeface="+mn-lt"/>
              </a:rPr>
              <a:t>____________</a:t>
            </a:r>
            <a:r>
              <a:rPr lang="zh-CN" altLang="zh-CN" kern="100" dirty="0">
                <a:latin typeface="+mn-lt"/>
                <a:ea typeface="+mn-ea"/>
                <a:cs typeface="+mn-ea"/>
                <a:sym typeface="+mn-lt"/>
              </a:rPr>
              <a:t>有人跟他谈话。</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③She would </a:t>
            </a:r>
            <a:r>
              <a:rPr lang="en-US" altLang="zh-CN" b="1" kern="100" dirty="0">
                <a:latin typeface="+mn-lt"/>
                <a:ea typeface="+mn-ea"/>
                <a:cs typeface="+mn-ea"/>
                <a:sym typeface="+mn-lt"/>
              </a:rPr>
              <a:t>be very grateful if you could</a:t>
            </a:r>
            <a:r>
              <a:rPr lang="en-US" altLang="zh-CN" kern="100" dirty="0">
                <a:latin typeface="+mn-lt"/>
                <a:ea typeface="+mn-ea"/>
                <a:cs typeface="+mn-ea"/>
                <a:sym typeface="+mn-lt"/>
              </a:rPr>
              <a:t> give her an early reply.</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____________</a:t>
            </a:r>
            <a:r>
              <a:rPr lang="zh-CN" altLang="zh-CN" kern="100" dirty="0">
                <a:latin typeface="+mn-lt"/>
                <a:ea typeface="+mn-ea"/>
                <a:cs typeface="+mn-ea"/>
                <a:sym typeface="+mn-lt"/>
              </a:rPr>
              <a:t>早点给他答复，她将非常感激。</a:t>
            </a:r>
            <a:endParaRPr lang="zh-CN" altLang="zh-CN" dirty="0">
              <a:latin typeface="+mn-lt"/>
              <a:ea typeface="+mn-ea"/>
              <a:cs typeface="+mn-ea"/>
              <a:sym typeface="+mn-lt"/>
            </a:endParaRPr>
          </a:p>
        </p:txBody>
      </p:sp>
      <p:sp>
        <p:nvSpPr>
          <p:cNvPr id="4" name="矩形 3"/>
          <p:cNvSpPr/>
          <p:nvPr/>
        </p:nvSpPr>
        <p:spPr>
          <a:xfrm>
            <a:off x="2897982" y="2019301"/>
            <a:ext cx="1061829"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非常感激</a:t>
            </a:r>
            <a:endParaRPr lang="zh-CN" altLang="en-US" dirty="0">
              <a:latin typeface="+mn-lt"/>
              <a:ea typeface="+mn-ea"/>
              <a:cs typeface="+mn-ea"/>
              <a:sym typeface="+mn-lt"/>
            </a:endParaRPr>
          </a:p>
        </p:txBody>
      </p:sp>
      <p:sp>
        <p:nvSpPr>
          <p:cNvPr id="5" name="矩形 4"/>
          <p:cNvSpPr/>
          <p:nvPr/>
        </p:nvSpPr>
        <p:spPr>
          <a:xfrm>
            <a:off x="1277541" y="2819401"/>
            <a:ext cx="60016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感激</a:t>
            </a:r>
            <a:endParaRPr lang="zh-CN" altLang="en-US" dirty="0">
              <a:latin typeface="+mn-lt"/>
              <a:ea typeface="+mn-ea"/>
              <a:cs typeface="+mn-ea"/>
              <a:sym typeface="+mn-lt"/>
            </a:endParaRPr>
          </a:p>
        </p:txBody>
      </p:sp>
      <p:sp>
        <p:nvSpPr>
          <p:cNvPr id="6" name="矩形 5"/>
          <p:cNvSpPr/>
          <p:nvPr/>
        </p:nvSpPr>
        <p:spPr>
          <a:xfrm>
            <a:off x="585788" y="3652838"/>
            <a:ext cx="1061829"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如果你能</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矩形 11"/>
          <p:cNvSpPr>
            <a:spLocks noChangeArrowheads="1"/>
          </p:cNvSpPr>
          <p:nvPr/>
        </p:nvSpPr>
        <p:spPr bwMode="auto">
          <a:xfrm>
            <a:off x="334566" y="1001316"/>
            <a:ext cx="8261747" cy="2097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自主发现</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④be grateful  ____________ </a:t>
            </a:r>
            <a:r>
              <a:rPr lang="en-US" altLang="zh-CN" kern="100" dirty="0" err="1">
                <a:latin typeface="+mn-lt"/>
                <a:ea typeface="+mn-ea"/>
                <a:cs typeface="+mn-ea"/>
                <a:sym typeface="+mn-lt"/>
              </a:rPr>
              <a:t>sb</a:t>
            </a:r>
            <a:r>
              <a:rPr lang="en-US" altLang="zh-CN" kern="100" dirty="0">
                <a:latin typeface="+mn-lt"/>
                <a:ea typeface="+mn-ea"/>
                <a:cs typeface="+mn-ea"/>
                <a:sym typeface="+mn-lt"/>
              </a:rPr>
              <a:t> ____________ </a:t>
            </a:r>
            <a:r>
              <a:rPr lang="en-US" altLang="zh-CN" kern="100" dirty="0" err="1">
                <a:latin typeface="+mn-lt"/>
                <a:ea typeface="+mn-ea"/>
                <a:cs typeface="+mn-ea"/>
                <a:sym typeface="+mn-lt"/>
              </a:rPr>
              <a:t>sth</a:t>
            </a:r>
            <a:r>
              <a:rPr lang="zh-CN" altLang="zh-CN" kern="100" dirty="0">
                <a:latin typeface="+mn-lt"/>
                <a:ea typeface="+mn-ea"/>
                <a:cs typeface="+mn-ea"/>
                <a:sym typeface="+mn-lt"/>
              </a:rPr>
              <a:t>　因某事而感激某人</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⑤be grateful  ____________ </a:t>
            </a:r>
            <a:r>
              <a:rPr lang="en-US" altLang="zh-CN" kern="100" dirty="0" err="1">
                <a:latin typeface="+mn-lt"/>
                <a:ea typeface="+mn-ea"/>
                <a:cs typeface="+mn-ea"/>
                <a:sym typeface="+mn-lt"/>
              </a:rPr>
              <a:t>sth</a:t>
            </a:r>
            <a:r>
              <a:rPr lang="en-US" altLang="zh-CN" kern="100" dirty="0">
                <a:latin typeface="+mn-lt"/>
                <a:ea typeface="+mn-ea"/>
                <a:cs typeface="+mn-ea"/>
                <a:sym typeface="+mn-lt"/>
              </a:rPr>
              <a:t>  </a:t>
            </a:r>
            <a:r>
              <a:rPr lang="zh-CN" altLang="zh-CN" kern="100" dirty="0">
                <a:latin typeface="+mn-lt"/>
                <a:ea typeface="+mn-ea"/>
                <a:cs typeface="+mn-ea"/>
                <a:sym typeface="+mn-lt"/>
              </a:rPr>
              <a:t>因做某事而感激</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⑥I would be grateful  ____________ you could do...  </a:t>
            </a:r>
            <a:r>
              <a:rPr lang="zh-CN" altLang="zh-CN" kern="100" dirty="0">
                <a:latin typeface="+mn-lt"/>
                <a:ea typeface="+mn-ea"/>
                <a:cs typeface="+mn-ea"/>
                <a:sym typeface="+mn-lt"/>
              </a:rPr>
              <a:t>如果你能</a:t>
            </a:r>
            <a:r>
              <a:rPr lang="en-US" altLang="zh-CN" kern="100" dirty="0">
                <a:latin typeface="+mn-lt"/>
                <a:ea typeface="+mn-ea"/>
                <a:cs typeface="+mn-ea"/>
                <a:sym typeface="+mn-lt"/>
              </a:rPr>
              <a:t>……</a:t>
            </a:r>
            <a:r>
              <a:rPr lang="zh-CN" altLang="zh-CN" kern="100" dirty="0">
                <a:latin typeface="+mn-lt"/>
                <a:ea typeface="+mn-ea"/>
                <a:cs typeface="+mn-ea"/>
                <a:sym typeface="+mn-lt"/>
              </a:rPr>
              <a:t>，我将感激不尽。</a:t>
            </a:r>
            <a:endParaRPr lang="zh-CN" altLang="zh-CN" dirty="0">
              <a:latin typeface="+mn-lt"/>
              <a:ea typeface="+mn-ea"/>
              <a:cs typeface="+mn-ea"/>
              <a:sym typeface="+mn-lt"/>
            </a:endParaRPr>
          </a:p>
        </p:txBody>
      </p:sp>
      <p:sp>
        <p:nvSpPr>
          <p:cNvPr id="3" name="矩形 2"/>
          <p:cNvSpPr/>
          <p:nvPr/>
        </p:nvSpPr>
        <p:spPr>
          <a:xfrm>
            <a:off x="2195512" y="1437085"/>
            <a:ext cx="370614"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to</a:t>
            </a:r>
            <a:endParaRPr lang="zh-CN" altLang="en-US" dirty="0">
              <a:latin typeface="+mn-lt"/>
              <a:ea typeface="+mn-ea"/>
              <a:cs typeface="+mn-ea"/>
              <a:sym typeface="+mn-lt"/>
            </a:endParaRPr>
          </a:p>
        </p:txBody>
      </p:sp>
      <p:sp>
        <p:nvSpPr>
          <p:cNvPr id="4" name="矩形 3"/>
          <p:cNvSpPr/>
          <p:nvPr/>
        </p:nvSpPr>
        <p:spPr>
          <a:xfrm>
            <a:off x="3869532" y="1437085"/>
            <a:ext cx="454292"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for</a:t>
            </a:r>
            <a:endParaRPr lang="zh-CN" altLang="en-US" dirty="0">
              <a:latin typeface="+mn-lt"/>
              <a:ea typeface="+mn-ea"/>
              <a:cs typeface="+mn-ea"/>
              <a:sym typeface="+mn-lt"/>
            </a:endParaRPr>
          </a:p>
        </p:txBody>
      </p:sp>
      <p:sp>
        <p:nvSpPr>
          <p:cNvPr id="5" name="矩形 4"/>
          <p:cNvSpPr/>
          <p:nvPr/>
        </p:nvSpPr>
        <p:spPr>
          <a:xfrm>
            <a:off x="2021681" y="1901429"/>
            <a:ext cx="734496"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to do</a:t>
            </a:r>
            <a:endParaRPr lang="zh-CN" altLang="en-US" dirty="0">
              <a:latin typeface="+mn-lt"/>
              <a:ea typeface="+mn-ea"/>
              <a:cs typeface="+mn-ea"/>
              <a:sym typeface="+mn-lt"/>
            </a:endParaRPr>
          </a:p>
        </p:txBody>
      </p:sp>
      <p:sp>
        <p:nvSpPr>
          <p:cNvPr id="6" name="矩形 5"/>
          <p:cNvSpPr/>
          <p:nvPr/>
        </p:nvSpPr>
        <p:spPr>
          <a:xfrm>
            <a:off x="3125391" y="2301479"/>
            <a:ext cx="279564"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if</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11"/>
          <p:cNvSpPr>
            <a:spLocks noChangeArrowheads="1"/>
          </p:cNvSpPr>
          <p:nvPr/>
        </p:nvSpPr>
        <p:spPr bwMode="auto">
          <a:xfrm>
            <a:off x="359569" y="910829"/>
            <a:ext cx="8262938" cy="2145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巩固内化</a:t>
            </a:r>
            <a:r>
              <a:rPr lang="en-US" altLang="zh-CN" kern="100" dirty="0">
                <a:latin typeface="+mn-lt"/>
                <a:ea typeface="+mn-ea"/>
                <a:cs typeface="+mn-ea"/>
                <a:sym typeface="+mn-lt"/>
              </a:rPr>
              <a:t>]</a:t>
            </a:r>
            <a:r>
              <a:rPr lang="zh-CN" altLang="zh-CN" kern="100" dirty="0">
                <a:latin typeface="+mn-lt"/>
                <a:ea typeface="+mn-ea"/>
                <a:cs typeface="+mn-ea"/>
                <a:sym typeface="+mn-lt"/>
              </a:rPr>
              <a:t>　补全句子</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①I  ____________________________ give me some advice.</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如果你能给我一些建议，我将不胜感激。</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②I __________________ and  determined to repay him one day.</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我非常感激，决意改天一定要回报他。</a:t>
            </a:r>
            <a:endParaRPr lang="zh-CN" altLang="zh-CN" dirty="0">
              <a:latin typeface="+mn-lt"/>
              <a:ea typeface="+mn-ea"/>
              <a:cs typeface="+mn-ea"/>
              <a:sym typeface="+mn-lt"/>
            </a:endParaRPr>
          </a:p>
        </p:txBody>
      </p:sp>
      <p:sp>
        <p:nvSpPr>
          <p:cNvPr id="3" name="矩形 2"/>
          <p:cNvSpPr/>
          <p:nvPr/>
        </p:nvSpPr>
        <p:spPr>
          <a:xfrm>
            <a:off x="953691" y="1360885"/>
            <a:ext cx="3472104"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would be grateful if you could</a:t>
            </a:r>
            <a:endParaRPr lang="zh-CN" altLang="en-US" dirty="0">
              <a:latin typeface="+mn-lt"/>
              <a:ea typeface="+mn-ea"/>
              <a:cs typeface="+mn-ea"/>
              <a:sym typeface="+mn-lt"/>
            </a:endParaRPr>
          </a:p>
        </p:txBody>
      </p:sp>
      <p:sp>
        <p:nvSpPr>
          <p:cNvPr id="4" name="矩形 3"/>
          <p:cNvSpPr/>
          <p:nvPr/>
        </p:nvSpPr>
        <p:spPr>
          <a:xfrm>
            <a:off x="953691" y="2184798"/>
            <a:ext cx="2030236"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was very grateful</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矩形 11"/>
          <p:cNvSpPr>
            <a:spLocks noChangeArrowheads="1"/>
          </p:cNvSpPr>
          <p:nvPr/>
        </p:nvSpPr>
        <p:spPr bwMode="auto">
          <a:xfrm>
            <a:off x="251222" y="627460"/>
            <a:ext cx="8428434" cy="851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189230" indent="-323850" algn="just">
              <a:lnSpc>
                <a:spcPct val="150000"/>
              </a:lnSpc>
              <a:spcAft>
                <a:spcPts val="0"/>
              </a:spcAft>
              <a:defRPr/>
            </a:pPr>
            <a:r>
              <a:rPr lang="en-US" altLang="zh-CN" b="1" kern="100" dirty="0">
                <a:latin typeface="+mn-lt"/>
                <a:ea typeface="+mn-ea"/>
                <a:cs typeface="+mn-ea"/>
                <a:sym typeface="+mn-lt"/>
              </a:rPr>
              <a:t>5.decorate </a:t>
            </a:r>
            <a:r>
              <a:rPr lang="en-US" altLang="zh-CN" b="1" i="1" kern="100" dirty="0" err="1">
                <a:latin typeface="+mn-lt"/>
                <a:ea typeface="+mn-ea"/>
                <a:cs typeface="+mn-ea"/>
                <a:sym typeface="+mn-lt"/>
              </a:rPr>
              <a:t>vt</a:t>
            </a:r>
            <a:r>
              <a:rPr lang="en-US" altLang="zh-CN" b="1" kern="100" dirty="0" err="1">
                <a:latin typeface="+mn-lt"/>
                <a:ea typeface="+mn-ea"/>
                <a:cs typeface="+mn-ea"/>
                <a:sym typeface="+mn-lt"/>
              </a:rPr>
              <a:t>.</a:t>
            </a:r>
            <a:r>
              <a:rPr lang="zh-CN" altLang="zh-CN" kern="100" dirty="0">
                <a:latin typeface="+mn-lt"/>
                <a:ea typeface="+mn-ea"/>
                <a:cs typeface="+mn-ea"/>
                <a:sym typeface="+mn-lt"/>
              </a:rPr>
              <a:t>装饰；装潢；授予</a:t>
            </a:r>
            <a:r>
              <a:rPr lang="en-US" altLang="zh-CN" kern="100" dirty="0">
                <a:latin typeface="+mn-lt"/>
                <a:ea typeface="+mn-ea"/>
                <a:cs typeface="+mn-ea"/>
                <a:sym typeface="+mn-lt"/>
              </a:rPr>
              <a:t>……</a:t>
            </a:r>
            <a:r>
              <a:rPr lang="zh-CN" altLang="zh-CN" kern="100" dirty="0">
                <a:latin typeface="+mn-lt"/>
                <a:ea typeface="+mn-ea"/>
                <a:cs typeface="+mn-ea"/>
                <a:sym typeface="+mn-lt"/>
              </a:rPr>
              <a:t>勋章</a:t>
            </a:r>
            <a:r>
              <a:rPr lang="en-US" altLang="zh-CN" kern="100" dirty="0">
                <a:latin typeface="+mn-lt"/>
                <a:ea typeface="+mn-ea"/>
                <a:cs typeface="+mn-ea"/>
                <a:sym typeface="+mn-lt"/>
              </a:rPr>
              <a:t>/</a:t>
            </a:r>
            <a:r>
              <a:rPr lang="zh-CN" altLang="zh-CN" kern="100" dirty="0">
                <a:latin typeface="+mn-lt"/>
                <a:ea typeface="+mn-ea"/>
                <a:cs typeface="+mn-ea"/>
                <a:sym typeface="+mn-lt"/>
              </a:rPr>
              <a:t>奖章　 </a:t>
            </a:r>
            <a:r>
              <a:rPr lang="en-US" altLang="zh-CN" b="1" kern="100" dirty="0">
                <a:latin typeface="+mn-lt"/>
                <a:ea typeface="+mn-ea"/>
                <a:cs typeface="+mn-ea"/>
                <a:sym typeface="+mn-lt"/>
              </a:rPr>
              <a:t>decoration </a:t>
            </a:r>
            <a:r>
              <a:rPr lang="en-US" altLang="zh-CN" b="1" i="1" kern="100" dirty="0">
                <a:latin typeface="+mn-lt"/>
                <a:ea typeface="+mn-ea"/>
                <a:cs typeface="+mn-ea"/>
                <a:sym typeface="+mn-lt"/>
              </a:rPr>
              <a:t>n</a:t>
            </a:r>
            <a:r>
              <a:rPr lang="en-US" altLang="zh-CN" b="1" kern="100" dirty="0">
                <a:latin typeface="+mn-lt"/>
                <a:ea typeface="+mn-ea"/>
                <a:cs typeface="+mn-ea"/>
                <a:sym typeface="+mn-lt"/>
              </a:rPr>
              <a:t>.</a:t>
            </a:r>
            <a:r>
              <a:rPr lang="zh-CN" altLang="zh-CN" kern="100" dirty="0">
                <a:latin typeface="+mn-lt"/>
                <a:ea typeface="+mn-ea"/>
                <a:cs typeface="+mn-ea"/>
                <a:sym typeface="+mn-lt"/>
              </a:rPr>
              <a:t>装饰；装潢；装饰品</a:t>
            </a:r>
            <a:endParaRPr lang="zh-CN" altLang="zh-CN" dirty="0">
              <a:latin typeface="+mn-lt"/>
              <a:ea typeface="+mn-ea"/>
              <a:cs typeface="+mn-ea"/>
              <a:sym typeface="+mn-lt"/>
            </a:endParaRPr>
          </a:p>
        </p:txBody>
      </p:sp>
      <p:sp>
        <p:nvSpPr>
          <p:cNvPr id="31747" name="矩形 11"/>
          <p:cNvSpPr>
            <a:spLocks noChangeArrowheads="1"/>
          </p:cNvSpPr>
          <p:nvPr/>
        </p:nvSpPr>
        <p:spPr bwMode="auto">
          <a:xfrm>
            <a:off x="422672" y="1050131"/>
            <a:ext cx="8428434" cy="3392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合作探究</a:t>
            </a:r>
            <a:r>
              <a:rPr lang="en-US" altLang="zh-CN" kern="100" dirty="0">
                <a:latin typeface="+mn-lt"/>
                <a:ea typeface="+mn-ea"/>
                <a:cs typeface="+mn-ea"/>
                <a:sym typeface="+mn-lt"/>
              </a:rPr>
              <a:t>]</a:t>
            </a:r>
            <a:r>
              <a:rPr lang="zh-CN" altLang="zh-CN" kern="100" dirty="0">
                <a:latin typeface="+mn-lt"/>
                <a:ea typeface="+mn-ea"/>
                <a:cs typeface="+mn-ea"/>
                <a:sym typeface="+mn-lt"/>
              </a:rPr>
              <a:t>　体会</a:t>
            </a:r>
            <a:r>
              <a:rPr lang="en-US" altLang="zh-CN" kern="100" dirty="0">
                <a:latin typeface="+mn-lt"/>
                <a:ea typeface="+mn-ea"/>
                <a:cs typeface="+mn-ea"/>
                <a:sym typeface="+mn-lt"/>
              </a:rPr>
              <a:t>decorate</a:t>
            </a:r>
            <a:r>
              <a:rPr lang="zh-CN" altLang="zh-CN" kern="100" dirty="0">
                <a:latin typeface="+mn-lt"/>
                <a:ea typeface="+mn-ea"/>
                <a:cs typeface="+mn-ea"/>
                <a:sym typeface="+mn-lt"/>
              </a:rPr>
              <a:t>的用法和意义</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a:t>
            </a:r>
            <a:r>
              <a:rPr lang="en-US" altLang="zh-CN" b="1" kern="100" dirty="0">
                <a:latin typeface="+mn-lt"/>
                <a:ea typeface="+mn-ea"/>
                <a:cs typeface="+mn-ea"/>
                <a:sym typeface="+mn-lt"/>
              </a:rPr>
              <a:t>Decorate</a:t>
            </a:r>
            <a:r>
              <a:rPr lang="en-US" altLang="zh-CN" kern="100" dirty="0">
                <a:latin typeface="+mn-lt"/>
                <a:ea typeface="+mn-ea"/>
                <a:cs typeface="+mn-ea"/>
                <a:sym typeface="+mn-lt"/>
              </a:rPr>
              <a:t> the house </a:t>
            </a:r>
            <a:r>
              <a:rPr lang="en-US" altLang="zh-CN" b="1" kern="100" dirty="0">
                <a:latin typeface="+mn-lt"/>
                <a:ea typeface="+mn-ea"/>
                <a:cs typeface="+mn-ea"/>
                <a:sym typeface="+mn-lt"/>
              </a:rPr>
              <a:t>with</a:t>
            </a:r>
            <a:r>
              <a:rPr lang="en-US" altLang="zh-CN" kern="100" dirty="0">
                <a:latin typeface="+mn-lt"/>
                <a:ea typeface="+mn-ea"/>
                <a:cs typeface="+mn-ea"/>
                <a:sym typeface="+mn-lt"/>
              </a:rPr>
              <a:t> decorations you make.</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用自己做的装饰物来</a:t>
            </a:r>
            <a:r>
              <a:rPr lang="en-US" altLang="zh-CN" kern="100" dirty="0">
                <a:latin typeface="+mn-lt"/>
                <a:ea typeface="+mn-ea"/>
                <a:cs typeface="+mn-ea"/>
                <a:sym typeface="+mn-lt"/>
              </a:rPr>
              <a:t>____________</a:t>
            </a:r>
            <a:r>
              <a:rPr lang="zh-CN" altLang="zh-CN" kern="100" dirty="0">
                <a:latin typeface="+mn-lt"/>
                <a:ea typeface="+mn-ea"/>
                <a:cs typeface="+mn-ea"/>
                <a:sym typeface="+mn-lt"/>
              </a:rPr>
              <a:t>房子。</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②He </a:t>
            </a:r>
            <a:r>
              <a:rPr lang="en-US" altLang="zh-CN" b="1" kern="100" dirty="0">
                <a:latin typeface="+mn-lt"/>
                <a:ea typeface="+mn-ea"/>
                <a:cs typeface="+mn-ea"/>
                <a:sym typeface="+mn-lt"/>
              </a:rPr>
              <a:t>was decorated for</a:t>
            </a:r>
            <a:r>
              <a:rPr lang="en-US" altLang="zh-CN" kern="100" dirty="0">
                <a:latin typeface="+mn-lt"/>
                <a:ea typeface="+mn-ea"/>
                <a:cs typeface="+mn-ea"/>
                <a:sym typeface="+mn-lt"/>
              </a:rPr>
              <a:t> bravery.</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他获</a:t>
            </a:r>
            <a:r>
              <a:rPr lang="en-US" altLang="zh-CN" kern="100" dirty="0">
                <a:latin typeface="+mn-lt"/>
                <a:ea typeface="+mn-ea"/>
                <a:cs typeface="+mn-ea"/>
                <a:sym typeface="+mn-lt"/>
              </a:rPr>
              <a:t>____________</a:t>
            </a:r>
            <a:r>
              <a:rPr lang="zh-CN" altLang="zh-CN" kern="100" dirty="0">
                <a:latin typeface="+mn-lt"/>
                <a:ea typeface="+mn-ea"/>
                <a:cs typeface="+mn-ea"/>
                <a:sym typeface="+mn-lt"/>
              </a:rPr>
              <a:t>英勇勋章。</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自主发现</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③decorate...____________</a:t>
            </a:r>
            <a:r>
              <a:rPr lang="zh-CN" altLang="zh-CN" kern="100" dirty="0">
                <a:latin typeface="+mn-lt"/>
                <a:ea typeface="+mn-ea"/>
                <a:cs typeface="+mn-ea"/>
                <a:sym typeface="+mn-lt"/>
              </a:rPr>
              <a:t>　以</a:t>
            </a:r>
            <a:r>
              <a:rPr lang="en-US" altLang="zh-CN" kern="100" dirty="0">
                <a:latin typeface="+mn-lt"/>
                <a:ea typeface="+mn-ea"/>
                <a:cs typeface="+mn-ea"/>
                <a:sym typeface="+mn-lt"/>
              </a:rPr>
              <a:t>……</a:t>
            </a:r>
            <a:r>
              <a:rPr lang="zh-CN" altLang="zh-CN" kern="100" dirty="0">
                <a:latin typeface="+mn-lt"/>
                <a:ea typeface="+mn-ea"/>
                <a:cs typeface="+mn-ea"/>
                <a:sym typeface="+mn-lt"/>
              </a:rPr>
              <a:t>装饰……</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④</a:t>
            </a:r>
            <a:r>
              <a:rPr lang="en-US" altLang="zh-CN" kern="100" dirty="0">
                <a:latin typeface="+mn-lt"/>
                <a:ea typeface="+mn-ea"/>
                <a:cs typeface="+mn-ea"/>
                <a:sym typeface="+mn-lt"/>
              </a:rPr>
              <a:t>decorate </a:t>
            </a:r>
            <a:r>
              <a:rPr lang="en-US" altLang="zh-CN" kern="100" dirty="0" err="1">
                <a:latin typeface="+mn-lt"/>
                <a:ea typeface="+mn-ea"/>
                <a:cs typeface="+mn-ea"/>
                <a:sym typeface="+mn-lt"/>
              </a:rPr>
              <a:t>sb</a:t>
            </a:r>
            <a:r>
              <a:rPr lang="en-US" altLang="zh-CN" kern="100" dirty="0">
                <a:latin typeface="+mn-lt"/>
                <a:ea typeface="+mn-ea"/>
                <a:cs typeface="+mn-ea"/>
                <a:sym typeface="+mn-lt"/>
              </a:rPr>
              <a:t> ____________   </a:t>
            </a:r>
            <a:r>
              <a:rPr lang="zh-CN" altLang="zh-CN" kern="100" dirty="0">
                <a:latin typeface="+mn-lt"/>
                <a:ea typeface="+mn-ea"/>
                <a:cs typeface="+mn-ea"/>
                <a:sym typeface="+mn-lt"/>
              </a:rPr>
              <a:t>因为</a:t>
            </a:r>
            <a:r>
              <a:rPr lang="en-US" altLang="zh-CN" kern="100" dirty="0">
                <a:latin typeface="+mn-lt"/>
                <a:ea typeface="+mn-ea"/>
                <a:cs typeface="+mn-ea"/>
                <a:sym typeface="+mn-lt"/>
              </a:rPr>
              <a:t>……</a:t>
            </a:r>
            <a:r>
              <a:rPr lang="zh-CN" altLang="zh-CN" kern="100" dirty="0">
                <a:latin typeface="+mn-lt"/>
                <a:ea typeface="+mn-ea"/>
                <a:cs typeface="+mn-ea"/>
                <a:sym typeface="+mn-lt"/>
              </a:rPr>
              <a:t>而授某人勋章</a:t>
            </a:r>
            <a:endParaRPr lang="zh-CN" altLang="zh-CN" dirty="0">
              <a:latin typeface="+mn-lt"/>
              <a:ea typeface="+mn-ea"/>
              <a:cs typeface="+mn-ea"/>
              <a:sym typeface="+mn-lt"/>
            </a:endParaRPr>
          </a:p>
        </p:txBody>
      </p:sp>
      <p:sp>
        <p:nvSpPr>
          <p:cNvPr id="4" name="矩形 3"/>
          <p:cNvSpPr/>
          <p:nvPr/>
        </p:nvSpPr>
        <p:spPr>
          <a:xfrm>
            <a:off x="2892028" y="1955007"/>
            <a:ext cx="60016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装饰</a:t>
            </a:r>
            <a:endParaRPr lang="zh-CN" altLang="en-US" dirty="0">
              <a:latin typeface="+mn-lt"/>
              <a:ea typeface="+mn-ea"/>
              <a:cs typeface="+mn-ea"/>
              <a:sym typeface="+mn-lt"/>
            </a:endParaRPr>
          </a:p>
        </p:txBody>
      </p:sp>
      <p:sp>
        <p:nvSpPr>
          <p:cNvPr id="5" name="矩形 4"/>
          <p:cNvSpPr/>
          <p:nvPr/>
        </p:nvSpPr>
        <p:spPr>
          <a:xfrm>
            <a:off x="1260872" y="2745582"/>
            <a:ext cx="60016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颁发</a:t>
            </a:r>
            <a:endParaRPr lang="zh-CN" altLang="en-US" dirty="0">
              <a:latin typeface="+mn-lt"/>
              <a:ea typeface="+mn-ea"/>
              <a:cs typeface="+mn-ea"/>
              <a:sym typeface="+mn-lt"/>
            </a:endParaRPr>
          </a:p>
        </p:txBody>
      </p:sp>
      <p:sp>
        <p:nvSpPr>
          <p:cNvPr id="6" name="矩形 5"/>
          <p:cNvSpPr/>
          <p:nvPr/>
        </p:nvSpPr>
        <p:spPr>
          <a:xfrm>
            <a:off x="2033588" y="3567113"/>
            <a:ext cx="611386"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with</a:t>
            </a:r>
            <a:endParaRPr lang="zh-CN" altLang="en-US" dirty="0">
              <a:latin typeface="+mn-lt"/>
              <a:ea typeface="+mn-ea"/>
              <a:cs typeface="+mn-ea"/>
              <a:sym typeface="+mn-lt"/>
            </a:endParaRPr>
          </a:p>
        </p:txBody>
      </p:sp>
      <p:sp>
        <p:nvSpPr>
          <p:cNvPr id="7" name="矩形 6"/>
          <p:cNvSpPr/>
          <p:nvPr/>
        </p:nvSpPr>
        <p:spPr>
          <a:xfrm>
            <a:off x="2176463" y="3987404"/>
            <a:ext cx="454292"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for</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矩形 11"/>
          <p:cNvSpPr>
            <a:spLocks noChangeArrowheads="1"/>
          </p:cNvSpPr>
          <p:nvPr/>
        </p:nvSpPr>
        <p:spPr bwMode="auto">
          <a:xfrm>
            <a:off x="352425" y="765572"/>
            <a:ext cx="8262938" cy="2561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词块积累</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decorate a room with flowers </a:t>
            </a:r>
            <a:r>
              <a:rPr lang="zh-CN" altLang="zh-CN" kern="100" dirty="0">
                <a:latin typeface="+mn-lt"/>
                <a:ea typeface="+mn-ea"/>
                <a:cs typeface="+mn-ea"/>
                <a:sym typeface="+mn-lt"/>
              </a:rPr>
              <a:t>用花装饰房间</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decorate a house for New Year </a:t>
            </a:r>
            <a:r>
              <a:rPr lang="zh-CN" altLang="zh-CN" kern="100" dirty="0">
                <a:latin typeface="+mn-lt"/>
                <a:ea typeface="+mn-ea"/>
                <a:cs typeface="+mn-ea"/>
                <a:sym typeface="+mn-lt"/>
              </a:rPr>
              <a:t>装饰房子过新年</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巩固内化</a:t>
            </a:r>
            <a:r>
              <a:rPr lang="en-US" altLang="zh-CN" kern="100" dirty="0">
                <a:latin typeface="+mn-lt"/>
                <a:ea typeface="+mn-ea"/>
                <a:cs typeface="+mn-ea"/>
                <a:sym typeface="+mn-lt"/>
              </a:rPr>
              <a:t>]</a:t>
            </a:r>
            <a:r>
              <a:rPr lang="zh-CN" altLang="zh-CN" kern="100" dirty="0">
                <a:latin typeface="+mn-lt"/>
                <a:ea typeface="+mn-ea"/>
                <a:cs typeface="+mn-ea"/>
                <a:sym typeface="+mn-lt"/>
              </a:rPr>
              <a:t>　单句语法填空</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①The exhibition hall is decorated  ____________ many paintings.</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②The girl was decorated  ____________ saving the child from drowning.</a:t>
            </a:r>
            <a:endParaRPr lang="zh-CN" altLang="zh-CN" dirty="0">
              <a:latin typeface="+mn-lt"/>
              <a:ea typeface="+mn-ea"/>
              <a:cs typeface="+mn-ea"/>
              <a:sym typeface="+mn-lt"/>
            </a:endParaRPr>
          </a:p>
        </p:txBody>
      </p:sp>
      <p:sp>
        <p:nvSpPr>
          <p:cNvPr id="3" name="矩形 2"/>
          <p:cNvSpPr/>
          <p:nvPr/>
        </p:nvSpPr>
        <p:spPr>
          <a:xfrm>
            <a:off x="3969544" y="2463404"/>
            <a:ext cx="611386"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with</a:t>
            </a:r>
            <a:endParaRPr lang="zh-CN" altLang="en-US" dirty="0">
              <a:latin typeface="+mn-lt"/>
              <a:ea typeface="+mn-ea"/>
              <a:cs typeface="+mn-ea"/>
              <a:sym typeface="+mn-lt"/>
            </a:endParaRPr>
          </a:p>
        </p:txBody>
      </p:sp>
      <p:sp>
        <p:nvSpPr>
          <p:cNvPr id="4" name="矩形 3"/>
          <p:cNvSpPr/>
          <p:nvPr/>
        </p:nvSpPr>
        <p:spPr>
          <a:xfrm>
            <a:off x="3221832" y="2872979"/>
            <a:ext cx="454292"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for</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矩形 11"/>
          <p:cNvSpPr>
            <a:spLocks noChangeArrowheads="1"/>
          </p:cNvSpPr>
          <p:nvPr/>
        </p:nvSpPr>
        <p:spPr bwMode="auto">
          <a:xfrm>
            <a:off x="260747" y="681038"/>
            <a:ext cx="8428434" cy="432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Understanding </a:t>
            </a:r>
            <a:r>
              <a:rPr lang="en-US" altLang="zh-CN" b="1" kern="100">
                <a:latin typeface="+mn-lt"/>
                <a:ea typeface="+mn-ea"/>
                <a:cs typeface="+mn-ea"/>
                <a:sym typeface="+mn-lt"/>
              </a:rPr>
              <a:t>in context</a:t>
            </a:r>
            <a:endParaRPr lang="zh-CN" altLang="zh-CN" dirty="0">
              <a:latin typeface="+mn-lt"/>
              <a:ea typeface="+mn-ea"/>
              <a:cs typeface="+mn-ea"/>
              <a:sym typeface="+mn-lt"/>
            </a:endParaRPr>
          </a:p>
        </p:txBody>
      </p:sp>
      <p:sp>
        <p:nvSpPr>
          <p:cNvPr id="33795" name="矩形 11"/>
          <p:cNvSpPr>
            <a:spLocks noChangeArrowheads="1"/>
          </p:cNvSpPr>
          <p:nvPr/>
        </p:nvSpPr>
        <p:spPr bwMode="auto">
          <a:xfrm>
            <a:off x="270273" y="1113235"/>
            <a:ext cx="8512969" cy="334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indent="540385" algn="just">
              <a:lnSpc>
                <a:spcPct val="150000"/>
              </a:lnSpc>
              <a:spcAft>
                <a:spcPts val="0"/>
              </a:spcAft>
              <a:defRPr/>
            </a:pPr>
            <a:r>
              <a:rPr lang="en-US" altLang="zh-CN" kern="100" dirty="0">
                <a:latin typeface="+mn-lt"/>
                <a:ea typeface="+mn-ea"/>
                <a:cs typeface="+mn-ea"/>
                <a:sym typeface="+mn-lt"/>
              </a:rPr>
              <a:t>Customs play a </a:t>
            </a:r>
            <a:r>
              <a:rPr lang="en-US" altLang="zh-CN" b="1" kern="100" dirty="0">
                <a:latin typeface="+mn-lt"/>
                <a:ea typeface="+mn-ea"/>
                <a:cs typeface="+mn-ea"/>
                <a:sym typeface="+mn-lt"/>
              </a:rPr>
              <a:t>significant</a:t>
            </a:r>
            <a:r>
              <a:rPr lang="en-US" altLang="zh-CN" kern="100" dirty="0">
                <a:latin typeface="+mn-lt"/>
                <a:ea typeface="+mn-ea"/>
                <a:cs typeface="+mn-ea"/>
                <a:sym typeface="+mn-lt"/>
              </a:rPr>
              <a:t> role in festivals</a:t>
            </a:r>
            <a:r>
              <a:rPr lang="zh-CN" altLang="zh-CN" kern="100" dirty="0">
                <a:latin typeface="+mn-lt"/>
                <a:ea typeface="+mn-ea"/>
                <a:cs typeface="+mn-ea"/>
                <a:sym typeface="+mn-lt"/>
              </a:rPr>
              <a:t>，</a:t>
            </a:r>
            <a:r>
              <a:rPr lang="en-US" altLang="zh-CN" kern="100" dirty="0">
                <a:latin typeface="+mn-lt"/>
                <a:ea typeface="+mn-ea"/>
                <a:cs typeface="+mn-ea"/>
                <a:sym typeface="+mn-lt"/>
              </a:rPr>
              <a:t>but sometimes they can change over </a:t>
            </a:r>
            <a:r>
              <a:rPr lang="en-US" altLang="zh-CN" kern="100" dirty="0" err="1">
                <a:latin typeface="+mn-lt"/>
                <a:ea typeface="+mn-ea"/>
                <a:cs typeface="+mn-ea"/>
                <a:sym typeface="+mn-lt"/>
              </a:rPr>
              <a:t>time.With</a:t>
            </a:r>
            <a:r>
              <a:rPr lang="en-US" altLang="zh-CN" kern="100" dirty="0">
                <a:latin typeface="+mn-lt"/>
                <a:ea typeface="+mn-ea"/>
                <a:cs typeface="+mn-ea"/>
                <a:sym typeface="+mn-lt"/>
              </a:rPr>
              <a:t> the development of modern society and the spread of new ideas</a:t>
            </a:r>
            <a:r>
              <a:rPr lang="zh-CN" altLang="zh-CN" kern="100" dirty="0">
                <a:latin typeface="+mn-lt"/>
                <a:ea typeface="+mn-ea"/>
                <a:cs typeface="+mn-ea"/>
                <a:sym typeface="+mn-lt"/>
              </a:rPr>
              <a:t>，</a:t>
            </a:r>
            <a:r>
              <a:rPr lang="en-US" altLang="zh-CN" kern="100" dirty="0">
                <a:latin typeface="+mn-lt"/>
                <a:ea typeface="+mn-ea"/>
                <a:cs typeface="+mn-ea"/>
                <a:sym typeface="+mn-lt"/>
              </a:rPr>
              <a:t>some traditions may </a:t>
            </a:r>
            <a:r>
              <a:rPr lang="en-US" altLang="zh-CN" b="1" kern="100" dirty="0">
                <a:latin typeface="+mn-lt"/>
                <a:ea typeface="+mn-ea"/>
                <a:cs typeface="+mn-ea"/>
                <a:sym typeface="+mn-lt"/>
              </a:rPr>
              <a:t>fade away</a:t>
            </a:r>
            <a:r>
              <a:rPr lang="en-US" altLang="zh-CN" kern="100" dirty="0">
                <a:latin typeface="+mn-lt"/>
                <a:ea typeface="+mn-ea"/>
                <a:cs typeface="+mn-ea"/>
                <a:sym typeface="+mn-lt"/>
              </a:rPr>
              <a:t> and others may be </a:t>
            </a:r>
            <a:r>
              <a:rPr lang="en-US" altLang="zh-CN" kern="100" dirty="0" err="1">
                <a:latin typeface="+mn-lt"/>
                <a:ea typeface="+mn-ea"/>
                <a:cs typeface="+mn-ea"/>
                <a:sym typeface="+mn-lt"/>
              </a:rPr>
              <a:t>established.One</a:t>
            </a:r>
            <a:r>
              <a:rPr lang="en-US" altLang="zh-CN" kern="100" dirty="0">
                <a:latin typeface="+mn-lt"/>
                <a:ea typeface="+mn-ea"/>
                <a:cs typeface="+mn-ea"/>
                <a:sym typeface="+mn-lt"/>
              </a:rPr>
              <a:t> example is the </a:t>
            </a:r>
            <a:r>
              <a:rPr lang="en-US" altLang="zh-CN" b="1" kern="100" dirty="0">
                <a:latin typeface="+mn-lt"/>
                <a:ea typeface="+mn-ea"/>
                <a:cs typeface="+mn-ea"/>
                <a:sym typeface="+mn-lt"/>
              </a:rPr>
              <a:t>typical</a:t>
            </a:r>
            <a:r>
              <a:rPr lang="en-US" altLang="zh-CN" kern="100" dirty="0">
                <a:latin typeface="+mn-lt"/>
                <a:ea typeface="+mn-ea"/>
                <a:cs typeface="+mn-ea"/>
                <a:sym typeface="+mn-lt"/>
              </a:rPr>
              <a:t> Chinese Spring Festival custom of lighting firecrackers to drive away the evil spirits and celebrate the new </a:t>
            </a:r>
            <a:r>
              <a:rPr lang="en-US" altLang="zh-CN" kern="100" dirty="0" err="1">
                <a:latin typeface="+mn-lt"/>
                <a:ea typeface="+mn-ea"/>
                <a:cs typeface="+mn-ea"/>
                <a:sym typeface="+mn-lt"/>
              </a:rPr>
              <a:t>year.Nowadays</a:t>
            </a:r>
            <a:r>
              <a:rPr lang="zh-CN" altLang="zh-CN" kern="100" dirty="0">
                <a:latin typeface="+mn-lt"/>
                <a:ea typeface="+mn-ea"/>
                <a:cs typeface="+mn-ea"/>
                <a:sym typeface="+mn-lt"/>
              </a:rPr>
              <a:t>，</a:t>
            </a:r>
            <a:r>
              <a:rPr lang="en-US" altLang="zh-CN" kern="100" dirty="0">
                <a:latin typeface="+mn-lt"/>
                <a:ea typeface="+mn-ea"/>
                <a:cs typeface="+mn-ea"/>
                <a:sym typeface="+mn-lt"/>
              </a:rPr>
              <a:t>many big cities have given up this custom in order to avoid air </a:t>
            </a:r>
            <a:r>
              <a:rPr lang="en-US" altLang="zh-CN" kern="100" dirty="0" err="1">
                <a:latin typeface="+mn-lt"/>
                <a:ea typeface="+mn-ea"/>
                <a:cs typeface="+mn-ea"/>
                <a:sym typeface="+mn-lt"/>
              </a:rPr>
              <a:t>pollution.Another</a:t>
            </a:r>
            <a:r>
              <a:rPr lang="en-US" altLang="zh-CN" kern="100" dirty="0">
                <a:latin typeface="+mn-lt"/>
                <a:ea typeface="+mn-ea"/>
                <a:cs typeface="+mn-ea"/>
                <a:sym typeface="+mn-lt"/>
              </a:rPr>
              <a:t> example is Halloween</a:t>
            </a:r>
            <a:r>
              <a:rPr lang="zh-CN" altLang="zh-CN" kern="100" dirty="0">
                <a:latin typeface="+mn-lt"/>
                <a:ea typeface="+mn-ea"/>
                <a:cs typeface="+mn-ea"/>
                <a:sym typeface="+mn-lt"/>
              </a:rPr>
              <a:t>，</a:t>
            </a:r>
            <a:r>
              <a:rPr lang="en-US" altLang="zh-CN" kern="100" dirty="0">
                <a:latin typeface="+mn-lt"/>
                <a:ea typeface="+mn-ea"/>
                <a:cs typeface="+mn-ea"/>
                <a:sym typeface="+mn-lt"/>
              </a:rPr>
              <a:t>which slowly became an exciting festival for children</a:t>
            </a:r>
            <a:r>
              <a:rPr lang="zh-CN" altLang="zh-CN" kern="100" dirty="0">
                <a:latin typeface="+mn-lt"/>
                <a:ea typeface="+mn-ea"/>
                <a:cs typeface="+mn-ea"/>
                <a:sym typeface="+mn-lt"/>
              </a:rPr>
              <a:t>，</a:t>
            </a:r>
            <a:r>
              <a:rPr lang="en-US" altLang="zh-CN" b="1" kern="100" dirty="0">
                <a:latin typeface="+mn-lt"/>
                <a:ea typeface="+mn-ea"/>
                <a:cs typeface="+mn-ea"/>
                <a:sym typeface="+mn-lt"/>
              </a:rPr>
              <a:t>in spite of</a:t>
            </a:r>
            <a:r>
              <a:rPr lang="en-US" altLang="zh-CN" kern="100" dirty="0">
                <a:latin typeface="+mn-lt"/>
                <a:ea typeface="+mn-ea"/>
                <a:cs typeface="+mn-ea"/>
                <a:sym typeface="+mn-lt"/>
              </a:rPr>
              <a:t> its religious origins.</a:t>
            </a:r>
            <a:endParaRPr lang="zh-CN" altLang="zh-CN" dirty="0">
              <a:latin typeface="+mn-lt"/>
              <a:ea typeface="+mn-ea"/>
              <a:cs typeface="+mn-ea"/>
              <a:sym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矩形 11"/>
          <p:cNvSpPr>
            <a:spLocks noChangeArrowheads="1"/>
          </p:cNvSpPr>
          <p:nvPr/>
        </p:nvSpPr>
        <p:spPr bwMode="auto">
          <a:xfrm>
            <a:off x="506016" y="951310"/>
            <a:ext cx="7940278" cy="2145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文化视窗</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indent="540385">
              <a:lnSpc>
                <a:spcPct val="150000"/>
              </a:lnSpc>
              <a:defRPr/>
            </a:pPr>
            <a:r>
              <a:rPr lang="zh-CN" altLang="zh-CN" kern="100" dirty="0">
                <a:latin typeface="+mn-lt"/>
                <a:ea typeface="+mn-ea"/>
                <a:cs typeface="+mn-ea"/>
                <a:sym typeface="+mn-lt"/>
              </a:rPr>
              <a:t>万圣节源自古代凯尔特民族</a:t>
            </a:r>
            <a:r>
              <a:rPr lang="en-US" altLang="zh-CN" kern="100" dirty="0">
                <a:latin typeface="+mn-lt"/>
                <a:ea typeface="+mn-ea"/>
                <a:cs typeface="+mn-ea"/>
                <a:sym typeface="+mn-lt"/>
              </a:rPr>
              <a:t>(Celtic)</a:t>
            </a:r>
            <a:r>
              <a:rPr lang="zh-CN" altLang="zh-CN" kern="100" dirty="0">
                <a:latin typeface="+mn-lt"/>
                <a:ea typeface="+mn-ea"/>
                <a:cs typeface="+mn-ea"/>
                <a:sym typeface="+mn-lt"/>
              </a:rPr>
              <a:t>的新年节庆，此时也是祭祀亡魂的时刻，在避免恶灵干扰的同时，也以食物祭拜祖灵及善灵以祈平安渡过严冬。前一天晚上</a:t>
            </a:r>
            <a:r>
              <a:rPr lang="en-US" altLang="zh-CN" kern="100" dirty="0">
                <a:latin typeface="+mn-lt"/>
                <a:ea typeface="+mn-ea"/>
                <a:cs typeface="+mn-ea"/>
                <a:sym typeface="+mn-lt"/>
              </a:rPr>
              <a:t>(</a:t>
            </a:r>
            <a:r>
              <a:rPr lang="zh-CN" altLang="zh-CN" kern="100" dirty="0">
                <a:latin typeface="+mn-lt"/>
                <a:ea typeface="+mn-ea"/>
                <a:cs typeface="+mn-ea"/>
                <a:sym typeface="+mn-lt"/>
              </a:rPr>
              <a:t>也就是万圣节前夜</a:t>
            </a:r>
            <a:r>
              <a:rPr lang="en-US" altLang="zh-CN" kern="100" dirty="0">
                <a:latin typeface="+mn-lt"/>
                <a:ea typeface="+mn-ea"/>
                <a:cs typeface="+mn-ea"/>
                <a:sym typeface="+mn-lt"/>
              </a:rPr>
              <a:t>)</a:t>
            </a:r>
            <a:r>
              <a:rPr lang="zh-CN" altLang="zh-CN" kern="100" dirty="0">
                <a:latin typeface="+mn-lt"/>
                <a:ea typeface="+mn-ea"/>
                <a:cs typeface="+mn-ea"/>
                <a:sym typeface="+mn-lt"/>
              </a:rPr>
              <a:t>，小孩们会穿上化妆服，戴上面具，挨家挨户收集糖果。</a:t>
            </a:r>
            <a:endParaRPr lang="zh-CN" altLang="zh-CN" dirty="0">
              <a:latin typeface="+mn-lt"/>
              <a:ea typeface="+mn-ea"/>
              <a:cs typeface="+mn-ea"/>
              <a:sym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矩形 11"/>
          <p:cNvSpPr>
            <a:spLocks noChangeArrowheads="1"/>
          </p:cNvSpPr>
          <p:nvPr/>
        </p:nvSpPr>
        <p:spPr bwMode="auto">
          <a:xfrm>
            <a:off x="251222" y="681038"/>
            <a:ext cx="8428434" cy="1263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189230" indent="-323850" algn="just">
              <a:lnSpc>
                <a:spcPct val="150000"/>
              </a:lnSpc>
              <a:spcAft>
                <a:spcPts val="0"/>
              </a:spcAft>
              <a:defRPr/>
            </a:pPr>
            <a:r>
              <a:rPr lang="en-US" altLang="zh-CN" b="1" kern="100" dirty="0">
                <a:latin typeface="+mn-lt"/>
                <a:ea typeface="+mn-ea"/>
                <a:cs typeface="+mn-ea"/>
                <a:sym typeface="+mn-lt"/>
              </a:rPr>
              <a:t>6.significant </a:t>
            </a:r>
            <a:r>
              <a:rPr lang="en-US" altLang="zh-CN" b="1" i="1" kern="100" dirty="0">
                <a:latin typeface="+mn-lt"/>
                <a:ea typeface="+mn-ea"/>
                <a:cs typeface="+mn-ea"/>
                <a:sym typeface="+mn-lt"/>
              </a:rPr>
              <a:t>adj</a:t>
            </a:r>
            <a:r>
              <a:rPr lang="en-US" altLang="zh-CN" b="1" kern="100" dirty="0">
                <a:latin typeface="+mn-lt"/>
                <a:ea typeface="+mn-ea"/>
                <a:cs typeface="+mn-ea"/>
                <a:sym typeface="+mn-lt"/>
              </a:rPr>
              <a:t>.</a:t>
            </a:r>
            <a:r>
              <a:rPr lang="zh-CN" altLang="zh-CN" kern="100" dirty="0">
                <a:latin typeface="+mn-lt"/>
                <a:ea typeface="+mn-ea"/>
                <a:cs typeface="+mn-ea"/>
                <a:sym typeface="+mn-lt"/>
              </a:rPr>
              <a:t>有重大意义的；显著的；重要的　</a:t>
            </a:r>
            <a:r>
              <a:rPr lang="en-US" altLang="zh-CN" b="1" kern="100" dirty="0">
                <a:latin typeface="+mn-lt"/>
                <a:ea typeface="+mn-ea"/>
                <a:cs typeface="+mn-ea"/>
                <a:sym typeface="+mn-lt"/>
              </a:rPr>
              <a:t>significance </a:t>
            </a:r>
            <a:r>
              <a:rPr lang="en-US" altLang="zh-CN" b="1" i="1" kern="100" dirty="0">
                <a:latin typeface="+mn-lt"/>
                <a:ea typeface="+mn-ea"/>
                <a:cs typeface="+mn-ea"/>
                <a:sym typeface="+mn-lt"/>
              </a:rPr>
              <a:t>n</a:t>
            </a:r>
            <a:r>
              <a:rPr lang="en-US" altLang="zh-CN" b="1" kern="100" dirty="0">
                <a:latin typeface="+mn-lt"/>
                <a:ea typeface="+mn-ea"/>
                <a:cs typeface="+mn-ea"/>
                <a:sym typeface="+mn-lt"/>
              </a:rPr>
              <a:t>.</a:t>
            </a:r>
            <a:r>
              <a:rPr lang="zh-CN" altLang="zh-CN" kern="100" dirty="0">
                <a:latin typeface="+mn-lt"/>
                <a:ea typeface="+mn-ea"/>
                <a:cs typeface="+mn-ea"/>
                <a:sym typeface="+mn-lt"/>
              </a:rPr>
              <a:t>意义；意思；重要性；重要意义　</a:t>
            </a:r>
            <a:r>
              <a:rPr lang="en-US" altLang="zh-CN" b="1" kern="100" dirty="0">
                <a:latin typeface="+mn-lt"/>
                <a:ea typeface="+mn-ea"/>
                <a:cs typeface="+mn-ea"/>
                <a:sym typeface="+mn-lt"/>
              </a:rPr>
              <a:t>significantly </a:t>
            </a:r>
            <a:r>
              <a:rPr lang="en-US" altLang="zh-CN" b="1" i="1" kern="100" dirty="0">
                <a:latin typeface="+mn-lt"/>
                <a:ea typeface="+mn-ea"/>
                <a:cs typeface="+mn-ea"/>
                <a:sym typeface="+mn-lt"/>
              </a:rPr>
              <a:t>adv</a:t>
            </a:r>
            <a:r>
              <a:rPr lang="en-US" altLang="zh-CN" b="1" kern="100" dirty="0">
                <a:latin typeface="+mn-lt"/>
                <a:ea typeface="+mn-ea"/>
                <a:cs typeface="+mn-ea"/>
                <a:sym typeface="+mn-lt"/>
              </a:rPr>
              <a:t>.</a:t>
            </a:r>
            <a:r>
              <a:rPr lang="zh-CN" altLang="zh-CN" kern="100" dirty="0">
                <a:latin typeface="+mn-lt"/>
                <a:ea typeface="+mn-ea"/>
                <a:cs typeface="+mn-ea"/>
                <a:sym typeface="+mn-lt"/>
              </a:rPr>
              <a:t>重大地，明显地，显著地；意味深长地；含义深远地</a:t>
            </a:r>
            <a:endParaRPr lang="zh-CN" altLang="zh-CN" dirty="0">
              <a:latin typeface="+mn-lt"/>
              <a:ea typeface="+mn-ea"/>
              <a:cs typeface="+mn-ea"/>
              <a:sym typeface="+mn-lt"/>
            </a:endParaRPr>
          </a:p>
        </p:txBody>
      </p:sp>
      <p:sp>
        <p:nvSpPr>
          <p:cNvPr id="35843" name="矩形 11"/>
          <p:cNvSpPr>
            <a:spLocks noChangeArrowheads="1"/>
          </p:cNvSpPr>
          <p:nvPr/>
        </p:nvSpPr>
        <p:spPr bwMode="auto">
          <a:xfrm>
            <a:off x="454819" y="1977629"/>
            <a:ext cx="8428435" cy="172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合作探究</a:t>
            </a:r>
            <a:r>
              <a:rPr lang="en-US" altLang="zh-CN" kern="100" dirty="0">
                <a:latin typeface="+mn-lt"/>
                <a:ea typeface="+mn-ea"/>
                <a:cs typeface="+mn-ea"/>
                <a:sym typeface="+mn-lt"/>
              </a:rPr>
              <a:t>]</a:t>
            </a:r>
            <a:r>
              <a:rPr lang="zh-CN" altLang="zh-CN" kern="100" dirty="0">
                <a:latin typeface="+mn-lt"/>
                <a:ea typeface="+mn-ea"/>
                <a:cs typeface="+mn-ea"/>
                <a:sym typeface="+mn-lt"/>
              </a:rPr>
              <a:t>　体会黑体部分的用法和意义</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a:t>
            </a:r>
            <a:r>
              <a:rPr lang="en-US" altLang="zh-CN" b="1" kern="100" dirty="0">
                <a:latin typeface="+mn-lt"/>
                <a:ea typeface="+mn-ea"/>
                <a:cs typeface="+mn-ea"/>
                <a:sym typeface="+mn-lt"/>
              </a:rPr>
              <a:t>It is significant that</a:t>
            </a:r>
            <a:r>
              <a:rPr lang="en-US" altLang="zh-CN" kern="100" dirty="0">
                <a:latin typeface="+mn-lt"/>
                <a:ea typeface="+mn-ea"/>
                <a:cs typeface="+mn-ea"/>
                <a:sym typeface="+mn-lt"/>
              </a:rPr>
              <a:t> the children should not tell lies.</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a:t>
            </a:r>
            <a:r>
              <a:rPr lang="en-US" altLang="zh-CN" b="1" kern="100" dirty="0">
                <a:latin typeface="+mn-lt"/>
                <a:ea typeface="+mn-ea"/>
                <a:cs typeface="+mn-ea"/>
                <a:sym typeface="+mn-lt"/>
              </a:rPr>
              <a:t>Significantly</a:t>
            </a:r>
            <a:r>
              <a:rPr lang="zh-CN" altLang="zh-CN" kern="100" dirty="0">
                <a:latin typeface="+mn-lt"/>
                <a:ea typeface="+mn-ea"/>
                <a:cs typeface="+mn-ea"/>
                <a:sym typeface="+mn-lt"/>
              </a:rPr>
              <a:t>，</a:t>
            </a:r>
            <a:r>
              <a:rPr lang="en-US" altLang="zh-CN" kern="100" dirty="0">
                <a:latin typeface="+mn-lt"/>
                <a:ea typeface="+mn-ea"/>
                <a:cs typeface="+mn-ea"/>
                <a:sym typeface="+mn-lt"/>
              </a:rPr>
              <a:t>the children should not tell lies.</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孩子们不说谎</a:t>
            </a:r>
            <a:r>
              <a:rPr lang="en-US" altLang="zh-CN" kern="100" dirty="0">
                <a:latin typeface="+mn-lt"/>
                <a:ea typeface="+mn-ea"/>
                <a:cs typeface="+mn-ea"/>
                <a:sym typeface="+mn-lt"/>
              </a:rPr>
              <a:t>____________</a:t>
            </a:r>
            <a:r>
              <a:rPr lang="zh-CN" altLang="zh-CN" kern="100" dirty="0">
                <a:latin typeface="+mn-lt"/>
                <a:ea typeface="+mn-ea"/>
                <a:cs typeface="+mn-ea"/>
                <a:sym typeface="+mn-lt"/>
              </a:rPr>
              <a:t>。</a:t>
            </a:r>
            <a:endParaRPr lang="zh-CN" altLang="zh-CN" dirty="0">
              <a:latin typeface="+mn-lt"/>
              <a:ea typeface="+mn-ea"/>
              <a:cs typeface="+mn-ea"/>
              <a:sym typeface="+mn-lt"/>
            </a:endParaRPr>
          </a:p>
        </p:txBody>
      </p:sp>
      <p:sp>
        <p:nvSpPr>
          <p:cNvPr id="4" name="矩形 3"/>
          <p:cNvSpPr/>
          <p:nvPr/>
        </p:nvSpPr>
        <p:spPr>
          <a:xfrm>
            <a:off x="2077641" y="3295651"/>
            <a:ext cx="830997"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很重要</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11"/>
          <p:cNvSpPr>
            <a:spLocks noChangeArrowheads="1"/>
          </p:cNvSpPr>
          <p:nvPr/>
        </p:nvSpPr>
        <p:spPr bwMode="auto">
          <a:xfrm>
            <a:off x="334566" y="1034654"/>
            <a:ext cx="8261747" cy="2928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5.This is a  ____________(</a:t>
            </a:r>
            <a:r>
              <a:rPr lang="zh-CN" altLang="zh-CN" kern="100" dirty="0">
                <a:latin typeface="+mn-lt"/>
                <a:ea typeface="+mn-ea"/>
                <a:cs typeface="+mn-ea"/>
                <a:sym typeface="+mn-lt"/>
              </a:rPr>
              <a:t>重大的</a:t>
            </a:r>
            <a:r>
              <a:rPr lang="en-US" altLang="zh-CN" kern="100" dirty="0">
                <a:latin typeface="+mn-lt"/>
                <a:ea typeface="+mn-ea"/>
                <a:cs typeface="+mn-ea"/>
                <a:sym typeface="+mn-lt"/>
              </a:rPr>
              <a:t>) contribution to knowledge.</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6.The picture is  ____________(type) of its kind.</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7.China is abundant in  ____________(agriculture) produce.</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8.The event was widely covered by the mass  ____________(medium).</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9.There is nothing more natural than a child’s  ____________(believe) in his parents.</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10.Any help or donations will be  ____________(grateful) received.</a:t>
            </a:r>
            <a:endParaRPr lang="zh-CN" altLang="zh-CN" dirty="0">
              <a:latin typeface="+mn-lt"/>
              <a:ea typeface="+mn-ea"/>
              <a:cs typeface="+mn-ea"/>
              <a:sym typeface="+mn-lt"/>
            </a:endParaRPr>
          </a:p>
        </p:txBody>
      </p:sp>
      <p:sp>
        <p:nvSpPr>
          <p:cNvPr id="3" name="矩形 2"/>
          <p:cNvSpPr/>
          <p:nvPr/>
        </p:nvSpPr>
        <p:spPr>
          <a:xfrm>
            <a:off x="1526381" y="1059657"/>
            <a:ext cx="127182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significant</a:t>
            </a:r>
            <a:endParaRPr lang="zh-CN" altLang="en-US" dirty="0">
              <a:latin typeface="+mn-lt"/>
              <a:ea typeface="+mn-ea"/>
              <a:cs typeface="+mn-ea"/>
              <a:sym typeface="+mn-lt"/>
            </a:endParaRPr>
          </a:p>
        </p:txBody>
      </p:sp>
      <p:sp>
        <p:nvSpPr>
          <p:cNvPr id="4" name="矩形 3"/>
          <p:cNvSpPr/>
          <p:nvPr/>
        </p:nvSpPr>
        <p:spPr>
          <a:xfrm>
            <a:off x="2274094" y="1459707"/>
            <a:ext cx="859851"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typical</a:t>
            </a:r>
            <a:endParaRPr lang="zh-CN" altLang="en-US" dirty="0">
              <a:latin typeface="+mn-lt"/>
              <a:ea typeface="+mn-ea"/>
              <a:cs typeface="+mn-ea"/>
              <a:sym typeface="+mn-lt"/>
            </a:endParaRPr>
          </a:p>
        </p:txBody>
      </p:sp>
      <p:sp>
        <p:nvSpPr>
          <p:cNvPr id="5" name="矩形 4"/>
          <p:cNvSpPr/>
          <p:nvPr/>
        </p:nvSpPr>
        <p:spPr>
          <a:xfrm>
            <a:off x="2649141" y="1912144"/>
            <a:ext cx="1388842"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agricultural</a:t>
            </a:r>
            <a:endParaRPr lang="zh-CN" altLang="en-US" dirty="0">
              <a:latin typeface="+mn-lt"/>
              <a:ea typeface="+mn-ea"/>
              <a:cs typeface="+mn-ea"/>
              <a:sym typeface="+mn-lt"/>
            </a:endParaRPr>
          </a:p>
        </p:txBody>
      </p:sp>
      <p:sp>
        <p:nvSpPr>
          <p:cNvPr id="6" name="矩形 5"/>
          <p:cNvSpPr/>
          <p:nvPr/>
        </p:nvSpPr>
        <p:spPr>
          <a:xfrm>
            <a:off x="4950619" y="2333626"/>
            <a:ext cx="822982"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media</a:t>
            </a:r>
            <a:endParaRPr lang="zh-CN" altLang="en-US" dirty="0">
              <a:latin typeface="+mn-lt"/>
              <a:ea typeface="+mn-ea"/>
              <a:cs typeface="+mn-ea"/>
              <a:sym typeface="+mn-lt"/>
            </a:endParaRPr>
          </a:p>
        </p:txBody>
      </p:sp>
      <p:sp>
        <p:nvSpPr>
          <p:cNvPr id="7" name="矩形 6"/>
          <p:cNvSpPr/>
          <p:nvPr/>
        </p:nvSpPr>
        <p:spPr>
          <a:xfrm>
            <a:off x="4991100" y="2744392"/>
            <a:ext cx="75084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belief</a:t>
            </a:r>
            <a:endParaRPr lang="zh-CN" altLang="en-US" dirty="0">
              <a:latin typeface="+mn-lt"/>
              <a:ea typeface="+mn-ea"/>
              <a:cs typeface="+mn-ea"/>
              <a:sym typeface="+mn-lt"/>
            </a:endParaRPr>
          </a:p>
        </p:txBody>
      </p:sp>
      <p:sp>
        <p:nvSpPr>
          <p:cNvPr id="8" name="矩形 7"/>
          <p:cNvSpPr/>
          <p:nvPr/>
        </p:nvSpPr>
        <p:spPr>
          <a:xfrm>
            <a:off x="3654029" y="3133726"/>
            <a:ext cx="1184940"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gratefully</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334566" y="519113"/>
            <a:ext cx="8261747" cy="380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defRPr/>
            </a:pPr>
            <a:r>
              <a:rPr lang="en-US" altLang="zh-CN" dirty="0">
                <a:latin typeface="+mn-lt"/>
                <a:ea typeface="+mn-ea"/>
                <a:cs typeface="+mn-ea"/>
                <a:sym typeface="+mn-lt"/>
              </a:rPr>
              <a:t>②The new drug </a:t>
            </a:r>
            <a:r>
              <a:rPr lang="en-US" altLang="zh-CN" b="1" dirty="0">
                <a:latin typeface="+mn-lt"/>
                <a:ea typeface="+mn-ea"/>
                <a:cs typeface="+mn-ea"/>
                <a:sym typeface="+mn-lt"/>
              </a:rPr>
              <a:t>is very significant</a:t>
            </a:r>
            <a:r>
              <a:rPr lang="en-US" altLang="zh-CN" dirty="0">
                <a:latin typeface="+mn-lt"/>
                <a:ea typeface="+mn-ea"/>
                <a:cs typeface="+mn-ea"/>
                <a:sym typeface="+mn-lt"/>
              </a:rPr>
              <a:t> for the treatment of the disease.</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a:t>
            </a:r>
            <a:r>
              <a:rPr lang="en-US" altLang="zh-CN" dirty="0">
                <a:latin typeface="+mn-lt"/>
                <a:ea typeface="+mn-ea"/>
                <a:cs typeface="+mn-ea"/>
                <a:sym typeface="+mn-lt"/>
              </a:rPr>
              <a:t>The new drug </a:t>
            </a:r>
            <a:r>
              <a:rPr lang="en-US" altLang="zh-CN" b="1" dirty="0">
                <a:latin typeface="+mn-lt"/>
                <a:ea typeface="+mn-ea"/>
                <a:cs typeface="+mn-ea"/>
                <a:sym typeface="+mn-lt"/>
              </a:rPr>
              <a:t>is of great significance</a:t>
            </a:r>
            <a:r>
              <a:rPr lang="en-US" altLang="zh-CN" dirty="0">
                <a:latin typeface="+mn-lt"/>
                <a:ea typeface="+mn-ea"/>
                <a:cs typeface="+mn-ea"/>
                <a:sym typeface="+mn-lt"/>
              </a:rPr>
              <a:t> for the treatment of the disease.</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这种新药对于这种病的治疗</a:t>
            </a:r>
            <a:r>
              <a:rPr lang="en-US" altLang="zh-CN" dirty="0">
                <a:latin typeface="+mn-lt"/>
                <a:ea typeface="+mn-ea"/>
                <a:cs typeface="+mn-ea"/>
                <a:sym typeface="+mn-lt"/>
              </a:rPr>
              <a:t>____________</a:t>
            </a:r>
            <a:r>
              <a:rPr lang="zh-CN" altLang="zh-CN" dirty="0">
                <a:latin typeface="+mn-lt"/>
                <a:ea typeface="+mn-ea"/>
                <a:cs typeface="+mn-ea"/>
                <a:sym typeface="+mn-lt"/>
              </a:rPr>
              <a:t>。</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③What he thinks about it </a:t>
            </a:r>
            <a:r>
              <a:rPr lang="en-US" altLang="zh-CN" b="1" dirty="0">
                <a:latin typeface="+mn-lt"/>
                <a:ea typeface="+mn-ea"/>
                <a:cs typeface="+mn-ea"/>
                <a:sym typeface="+mn-lt"/>
              </a:rPr>
              <a:t>is of no significance</a:t>
            </a:r>
            <a:r>
              <a:rPr lang="en-US" altLang="zh-CN" dirty="0">
                <a:latin typeface="+mn-lt"/>
                <a:ea typeface="+mn-ea"/>
                <a:cs typeface="+mn-ea"/>
                <a:sym typeface="+mn-lt"/>
              </a:rPr>
              <a:t>.</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他对此事的想法</a:t>
            </a:r>
            <a:r>
              <a:rPr lang="en-US" altLang="zh-CN" dirty="0">
                <a:latin typeface="+mn-lt"/>
                <a:ea typeface="+mn-ea"/>
                <a:cs typeface="+mn-ea"/>
                <a:sym typeface="+mn-lt"/>
              </a:rPr>
              <a:t>______________</a:t>
            </a:r>
            <a:r>
              <a:rPr lang="zh-CN" altLang="zh-CN" dirty="0">
                <a:latin typeface="+mn-lt"/>
                <a:ea typeface="+mn-ea"/>
                <a:cs typeface="+mn-ea"/>
                <a:sym typeface="+mn-lt"/>
              </a:rPr>
              <a:t>。</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自主发现</a:t>
            </a:r>
            <a:r>
              <a:rPr lang="en-US" altLang="zh-CN" dirty="0">
                <a:latin typeface="+mn-lt"/>
                <a:ea typeface="+mn-ea"/>
                <a:cs typeface="+mn-ea"/>
                <a:sym typeface="+mn-lt"/>
              </a:rPr>
              <a:t>]</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④__________________...(</a:t>
            </a:r>
            <a:r>
              <a:rPr lang="zh-CN" altLang="zh-CN" dirty="0">
                <a:latin typeface="+mn-lt"/>
                <a:ea typeface="+mn-ea"/>
                <a:cs typeface="+mn-ea"/>
                <a:sym typeface="+mn-lt"/>
              </a:rPr>
              <a:t>＝</a:t>
            </a:r>
            <a:r>
              <a:rPr lang="en-US" altLang="zh-CN" dirty="0">
                <a:latin typeface="+mn-lt"/>
                <a:ea typeface="+mn-ea"/>
                <a:cs typeface="+mn-ea"/>
                <a:sym typeface="+mn-lt"/>
              </a:rPr>
              <a:t>significantly) </a:t>
            </a:r>
            <a:r>
              <a:rPr lang="zh-CN" altLang="zh-CN" dirty="0">
                <a:latin typeface="+mn-lt"/>
                <a:ea typeface="+mn-ea"/>
                <a:cs typeface="+mn-ea"/>
                <a:sym typeface="+mn-lt"/>
              </a:rPr>
              <a:t> </a:t>
            </a:r>
            <a:r>
              <a:rPr lang="en-US" altLang="zh-CN" dirty="0">
                <a:latin typeface="+mn-lt"/>
                <a:ea typeface="+mn-ea"/>
                <a:cs typeface="+mn-ea"/>
                <a:sym typeface="+mn-lt"/>
              </a:rPr>
              <a:t>……</a:t>
            </a:r>
            <a:r>
              <a:rPr lang="zh-CN" altLang="zh-CN" dirty="0">
                <a:latin typeface="+mn-lt"/>
                <a:ea typeface="+mn-ea"/>
                <a:cs typeface="+mn-ea"/>
                <a:sym typeface="+mn-lt"/>
              </a:rPr>
              <a:t>很重要</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⑤be very significant</a:t>
            </a:r>
            <a:r>
              <a:rPr lang="zh-CN" altLang="zh-CN" dirty="0">
                <a:latin typeface="+mn-lt"/>
                <a:ea typeface="+mn-ea"/>
                <a:cs typeface="+mn-ea"/>
                <a:sym typeface="+mn-lt"/>
              </a:rPr>
              <a:t>＝</a:t>
            </a:r>
            <a:r>
              <a:rPr lang="en-US" altLang="zh-CN" dirty="0">
                <a:latin typeface="+mn-lt"/>
                <a:ea typeface="+mn-ea"/>
                <a:cs typeface="+mn-ea"/>
                <a:sym typeface="+mn-lt"/>
              </a:rPr>
              <a:t>be  ____________ great significance  </a:t>
            </a:r>
            <a:r>
              <a:rPr lang="zh-CN" altLang="zh-CN" dirty="0">
                <a:latin typeface="+mn-lt"/>
                <a:ea typeface="+mn-ea"/>
                <a:cs typeface="+mn-ea"/>
                <a:sym typeface="+mn-lt"/>
              </a:rPr>
              <a:t>有重大意义</a:t>
            </a:r>
            <a:endParaRPr lang="zh-CN" altLang="zh-CN" sz="800" dirty="0">
              <a:latin typeface="+mn-lt"/>
              <a:ea typeface="+mn-ea"/>
              <a:cs typeface="+mn-ea"/>
              <a:sym typeface="+mn-lt"/>
            </a:endParaRPr>
          </a:p>
          <a:p>
            <a:pPr>
              <a:lnSpc>
                <a:spcPct val="150000"/>
              </a:lnSpc>
              <a:defRPr/>
            </a:pPr>
            <a:r>
              <a:rPr lang="en-US" altLang="zh-CN" dirty="0">
                <a:latin typeface="+mn-lt"/>
                <a:ea typeface="+mn-ea"/>
                <a:cs typeface="+mn-ea"/>
                <a:sym typeface="+mn-lt"/>
              </a:rPr>
              <a:t>⑥be ____________ little/no significance  </a:t>
            </a:r>
            <a:r>
              <a:rPr lang="zh-CN" altLang="zh-CN" dirty="0">
                <a:latin typeface="+mn-lt"/>
                <a:ea typeface="+mn-ea"/>
                <a:cs typeface="+mn-ea"/>
                <a:sym typeface="+mn-lt"/>
              </a:rPr>
              <a:t>不太重要</a:t>
            </a:r>
            <a:r>
              <a:rPr lang="en-US" altLang="zh-CN" dirty="0">
                <a:latin typeface="+mn-lt"/>
                <a:ea typeface="+mn-ea"/>
                <a:cs typeface="+mn-ea"/>
                <a:sym typeface="+mn-lt"/>
              </a:rPr>
              <a:t>/</a:t>
            </a:r>
            <a:r>
              <a:rPr lang="zh-CN" altLang="zh-CN" dirty="0">
                <a:latin typeface="+mn-lt"/>
                <a:ea typeface="+mn-ea"/>
                <a:cs typeface="+mn-ea"/>
                <a:sym typeface="+mn-lt"/>
              </a:rPr>
              <a:t>不重要</a:t>
            </a:r>
          </a:p>
        </p:txBody>
      </p:sp>
      <p:sp>
        <p:nvSpPr>
          <p:cNvPr id="3" name="矩形 2"/>
          <p:cNvSpPr/>
          <p:nvPr/>
        </p:nvSpPr>
        <p:spPr>
          <a:xfrm>
            <a:off x="3127772" y="1394223"/>
            <a:ext cx="1292662"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有重大意义</a:t>
            </a:r>
            <a:endParaRPr lang="zh-CN" altLang="en-US" dirty="0">
              <a:latin typeface="+mn-lt"/>
              <a:ea typeface="+mn-ea"/>
              <a:cs typeface="+mn-ea"/>
              <a:sym typeface="+mn-lt"/>
            </a:endParaRPr>
          </a:p>
        </p:txBody>
      </p:sp>
      <p:sp>
        <p:nvSpPr>
          <p:cNvPr id="4" name="矩形 3"/>
          <p:cNvSpPr/>
          <p:nvPr/>
        </p:nvSpPr>
        <p:spPr>
          <a:xfrm>
            <a:off x="2033588" y="2225279"/>
            <a:ext cx="152349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没有什么意义</a:t>
            </a:r>
            <a:endParaRPr lang="zh-CN" altLang="en-US" dirty="0">
              <a:latin typeface="+mn-lt"/>
              <a:ea typeface="+mn-ea"/>
              <a:cs typeface="+mn-ea"/>
              <a:sym typeface="+mn-lt"/>
            </a:endParaRPr>
          </a:p>
        </p:txBody>
      </p:sp>
      <p:sp>
        <p:nvSpPr>
          <p:cNvPr id="5" name="矩形 4"/>
          <p:cNvSpPr/>
          <p:nvPr/>
        </p:nvSpPr>
        <p:spPr>
          <a:xfrm>
            <a:off x="650082" y="3045619"/>
            <a:ext cx="2244845"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It is significant that</a:t>
            </a:r>
            <a:endParaRPr lang="zh-CN" altLang="en-US" dirty="0">
              <a:latin typeface="+mn-lt"/>
              <a:ea typeface="+mn-ea"/>
              <a:cs typeface="+mn-ea"/>
              <a:sym typeface="+mn-lt"/>
            </a:endParaRPr>
          </a:p>
        </p:txBody>
      </p:sp>
      <p:sp>
        <p:nvSpPr>
          <p:cNvPr id="6" name="矩形 5"/>
          <p:cNvSpPr/>
          <p:nvPr/>
        </p:nvSpPr>
        <p:spPr>
          <a:xfrm>
            <a:off x="3221832" y="3467101"/>
            <a:ext cx="36163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of</a:t>
            </a:r>
            <a:endParaRPr lang="zh-CN" altLang="en-US" dirty="0">
              <a:latin typeface="+mn-lt"/>
              <a:ea typeface="+mn-ea"/>
              <a:cs typeface="+mn-ea"/>
              <a:sym typeface="+mn-lt"/>
            </a:endParaRPr>
          </a:p>
        </p:txBody>
      </p:sp>
      <p:sp>
        <p:nvSpPr>
          <p:cNvPr id="7" name="矩形 6"/>
          <p:cNvSpPr/>
          <p:nvPr/>
        </p:nvSpPr>
        <p:spPr>
          <a:xfrm>
            <a:off x="1223963" y="3868342"/>
            <a:ext cx="36163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of</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11"/>
          <p:cNvSpPr>
            <a:spLocks noChangeArrowheads="1"/>
          </p:cNvSpPr>
          <p:nvPr/>
        </p:nvSpPr>
        <p:spPr bwMode="auto">
          <a:xfrm>
            <a:off x="259557" y="715566"/>
            <a:ext cx="8612981" cy="334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巩固内化</a:t>
            </a:r>
            <a:r>
              <a:rPr lang="en-US" altLang="zh-CN" dirty="0">
                <a:latin typeface="+mn-lt"/>
                <a:ea typeface="+mn-ea"/>
                <a:cs typeface="+mn-ea"/>
                <a:sym typeface="+mn-lt"/>
              </a:rPr>
              <a:t>]</a:t>
            </a:r>
            <a:r>
              <a:rPr lang="zh-CN" altLang="zh-CN" dirty="0">
                <a:latin typeface="+mn-lt"/>
                <a:ea typeface="+mn-ea"/>
                <a:cs typeface="+mn-ea"/>
                <a:sym typeface="+mn-lt"/>
              </a:rPr>
              <a:t>　</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单句语法填空</a:t>
            </a:r>
            <a:r>
              <a:rPr lang="en-US" altLang="zh-CN" dirty="0">
                <a:latin typeface="+mn-lt"/>
                <a:ea typeface="+mn-ea"/>
                <a:cs typeface="+mn-ea"/>
                <a:sym typeface="+mn-lt"/>
              </a:rPr>
              <a:t>/</a:t>
            </a:r>
            <a:r>
              <a:rPr lang="zh-CN" altLang="zh-CN" dirty="0">
                <a:latin typeface="+mn-lt"/>
                <a:ea typeface="+mn-ea"/>
                <a:cs typeface="+mn-ea"/>
                <a:sym typeface="+mn-lt"/>
              </a:rPr>
              <a:t>补全句子</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①The most  ____________(significance) thing you should keep in mind is that most of the questions are easy if you make use of correct methods.</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②His university was aware of the  ____________(significant) of his work.</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③The proposals she put forward in this report  ____________________________________.</a:t>
            </a:r>
            <a:endParaRPr lang="zh-CN" altLang="zh-CN" sz="800" dirty="0">
              <a:latin typeface="+mn-lt"/>
              <a:ea typeface="+mn-ea"/>
              <a:cs typeface="+mn-ea"/>
              <a:sym typeface="+mn-lt"/>
            </a:endParaRPr>
          </a:p>
          <a:p>
            <a:pPr>
              <a:lnSpc>
                <a:spcPct val="150000"/>
              </a:lnSpc>
              <a:defRPr/>
            </a:pPr>
            <a:r>
              <a:rPr lang="zh-CN" altLang="zh-CN" dirty="0">
                <a:latin typeface="+mn-lt"/>
                <a:ea typeface="+mn-ea"/>
                <a:cs typeface="+mn-ea"/>
                <a:sym typeface="+mn-lt"/>
              </a:rPr>
              <a:t>她在这篇报告中提出的建议具有重大意义。</a:t>
            </a:r>
          </a:p>
        </p:txBody>
      </p:sp>
      <p:sp>
        <p:nvSpPr>
          <p:cNvPr id="3" name="矩形 2"/>
          <p:cNvSpPr/>
          <p:nvPr/>
        </p:nvSpPr>
        <p:spPr>
          <a:xfrm>
            <a:off x="1658541" y="1596629"/>
            <a:ext cx="127182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significant</a:t>
            </a:r>
            <a:endParaRPr lang="zh-CN" altLang="en-US" dirty="0">
              <a:latin typeface="+mn-lt"/>
              <a:ea typeface="+mn-ea"/>
              <a:cs typeface="+mn-ea"/>
              <a:sym typeface="+mn-lt"/>
            </a:endParaRPr>
          </a:p>
        </p:txBody>
      </p:sp>
      <p:sp>
        <p:nvSpPr>
          <p:cNvPr id="4" name="矩形 3"/>
          <p:cNvSpPr/>
          <p:nvPr/>
        </p:nvSpPr>
        <p:spPr>
          <a:xfrm>
            <a:off x="3623073" y="2397919"/>
            <a:ext cx="143212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significance</a:t>
            </a:r>
            <a:endParaRPr lang="zh-CN" altLang="en-US" dirty="0">
              <a:latin typeface="+mn-lt"/>
              <a:ea typeface="+mn-ea"/>
              <a:cs typeface="+mn-ea"/>
              <a:sym typeface="+mn-lt"/>
            </a:endParaRPr>
          </a:p>
        </p:txBody>
      </p:sp>
      <p:sp>
        <p:nvSpPr>
          <p:cNvPr id="5" name="矩形 4"/>
          <p:cNvSpPr/>
          <p:nvPr/>
        </p:nvSpPr>
        <p:spPr>
          <a:xfrm>
            <a:off x="4647010" y="2838451"/>
            <a:ext cx="4972195"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are very significant/are of great significance</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334566" y="519113"/>
            <a:ext cx="8261747" cy="43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7.fade away</a:t>
            </a:r>
            <a:r>
              <a:rPr lang="zh-CN" altLang="zh-CN" kern="100" dirty="0">
                <a:latin typeface="+mn-lt"/>
                <a:ea typeface="+mn-ea"/>
                <a:cs typeface="+mn-ea"/>
                <a:sym typeface="+mn-lt"/>
              </a:rPr>
              <a:t>逐渐消失；</a:t>
            </a:r>
            <a:r>
              <a:rPr lang="en-US" altLang="zh-CN" kern="100" dirty="0">
                <a:latin typeface="+mn-lt"/>
                <a:ea typeface="+mn-ea"/>
                <a:cs typeface="+mn-ea"/>
                <a:sym typeface="+mn-lt"/>
              </a:rPr>
              <a:t>(</a:t>
            </a:r>
            <a:r>
              <a:rPr lang="zh-CN" altLang="zh-CN" kern="100" dirty="0">
                <a:latin typeface="+mn-lt"/>
                <a:ea typeface="+mn-ea"/>
                <a:cs typeface="+mn-ea"/>
                <a:sym typeface="+mn-lt"/>
              </a:rPr>
              <a:t>身体</a:t>
            </a:r>
            <a:r>
              <a:rPr lang="en-US" altLang="zh-CN" kern="100" dirty="0">
                <a:latin typeface="+mn-lt"/>
                <a:ea typeface="+mn-ea"/>
                <a:cs typeface="+mn-ea"/>
                <a:sym typeface="+mn-lt"/>
              </a:rPr>
              <a:t>)</a:t>
            </a:r>
            <a:r>
              <a:rPr lang="zh-CN" altLang="zh-CN" kern="100" dirty="0">
                <a:latin typeface="+mn-lt"/>
                <a:ea typeface="+mn-ea"/>
                <a:cs typeface="+mn-ea"/>
                <a:sym typeface="+mn-lt"/>
              </a:rPr>
              <a:t>变得虚弱</a:t>
            </a:r>
            <a:endParaRPr lang="zh-CN" altLang="zh-CN" sz="800" kern="100" dirty="0">
              <a:latin typeface="+mn-lt"/>
              <a:ea typeface="+mn-ea"/>
              <a:cs typeface="+mn-ea"/>
              <a:sym typeface="+mn-lt"/>
            </a:endParaRPr>
          </a:p>
        </p:txBody>
      </p:sp>
      <p:sp>
        <p:nvSpPr>
          <p:cNvPr id="38915" name="矩形 11"/>
          <p:cNvSpPr>
            <a:spLocks noChangeArrowheads="1"/>
          </p:cNvSpPr>
          <p:nvPr/>
        </p:nvSpPr>
        <p:spPr bwMode="auto">
          <a:xfrm>
            <a:off x="467916" y="996553"/>
            <a:ext cx="8262938"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defRPr/>
            </a:pPr>
            <a:r>
              <a:rPr lang="en-US" altLang="zh-CN" dirty="0">
                <a:latin typeface="+mn-lt"/>
                <a:ea typeface="+mn-ea"/>
                <a:cs typeface="+mn-ea"/>
                <a:sym typeface="+mn-lt"/>
              </a:rPr>
              <a:t>①The sound of the cheering </a:t>
            </a:r>
            <a:r>
              <a:rPr lang="en-US" altLang="zh-CN" b="1" dirty="0">
                <a:latin typeface="+mn-lt"/>
                <a:ea typeface="+mn-ea"/>
                <a:cs typeface="+mn-ea"/>
                <a:sym typeface="+mn-lt"/>
              </a:rPr>
              <a:t>faded away</a:t>
            </a:r>
            <a:r>
              <a:rPr lang="en-US" altLang="zh-CN" dirty="0">
                <a:latin typeface="+mn-lt"/>
                <a:ea typeface="+mn-ea"/>
                <a:cs typeface="+mn-ea"/>
                <a:sym typeface="+mn-lt"/>
              </a:rPr>
              <a:t>.</a:t>
            </a:r>
            <a:r>
              <a:rPr lang="zh-CN" altLang="zh-CN" dirty="0">
                <a:latin typeface="+mn-lt"/>
                <a:ea typeface="+mn-ea"/>
                <a:cs typeface="+mn-ea"/>
                <a:sym typeface="+mn-lt"/>
              </a:rPr>
              <a:t>欢呼声逐渐消失。</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短语记牢</a:t>
            </a:r>
            <a:r>
              <a:rPr lang="en-US" altLang="zh-CN" dirty="0">
                <a:latin typeface="+mn-lt"/>
                <a:ea typeface="+mn-ea"/>
                <a:cs typeface="+mn-ea"/>
                <a:sym typeface="+mn-lt"/>
              </a:rPr>
              <a:t>]</a:t>
            </a:r>
            <a:r>
              <a:rPr lang="zh-CN" altLang="zh-CN" dirty="0">
                <a:latin typeface="+mn-lt"/>
                <a:ea typeface="+mn-ea"/>
                <a:cs typeface="+mn-ea"/>
                <a:sym typeface="+mn-lt"/>
              </a:rPr>
              <a:t>　记牢下列短语</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fade out (</a:t>
            </a:r>
            <a:r>
              <a:rPr lang="zh-CN" altLang="zh-CN" dirty="0">
                <a:latin typeface="+mn-lt"/>
                <a:ea typeface="+mn-ea"/>
                <a:cs typeface="+mn-ea"/>
                <a:sym typeface="+mn-lt"/>
              </a:rPr>
              <a:t>声音、画面</a:t>
            </a:r>
            <a:r>
              <a:rPr lang="en-US" altLang="zh-CN" dirty="0">
                <a:latin typeface="+mn-lt"/>
                <a:ea typeface="+mn-ea"/>
                <a:cs typeface="+mn-ea"/>
                <a:sym typeface="+mn-lt"/>
              </a:rPr>
              <a:t>)</a:t>
            </a:r>
            <a:r>
              <a:rPr lang="zh-CN" altLang="zh-CN" dirty="0">
                <a:latin typeface="+mn-lt"/>
                <a:ea typeface="+mn-ea"/>
                <a:cs typeface="+mn-ea"/>
                <a:sym typeface="+mn-lt"/>
              </a:rPr>
              <a:t>逐渐模糊；渐淡</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fade in  (</a:t>
            </a:r>
            <a:r>
              <a:rPr lang="zh-CN" altLang="zh-CN" dirty="0">
                <a:latin typeface="+mn-lt"/>
                <a:ea typeface="+mn-ea"/>
                <a:cs typeface="+mn-ea"/>
                <a:sym typeface="+mn-lt"/>
              </a:rPr>
              <a:t>声音、画面</a:t>
            </a:r>
            <a:r>
              <a:rPr lang="en-US" altLang="zh-CN" dirty="0">
                <a:latin typeface="+mn-lt"/>
                <a:ea typeface="+mn-ea"/>
                <a:cs typeface="+mn-ea"/>
                <a:sym typeface="+mn-lt"/>
              </a:rPr>
              <a:t>)</a:t>
            </a:r>
            <a:r>
              <a:rPr lang="zh-CN" altLang="zh-CN" dirty="0">
                <a:latin typeface="+mn-lt"/>
                <a:ea typeface="+mn-ea"/>
                <a:cs typeface="+mn-ea"/>
                <a:sym typeface="+mn-lt"/>
              </a:rPr>
              <a:t>逐渐清晰；渐强</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②Their voice </a:t>
            </a:r>
            <a:r>
              <a:rPr lang="en-US" altLang="zh-CN" b="1" dirty="0">
                <a:latin typeface="+mn-lt"/>
                <a:ea typeface="+mn-ea"/>
                <a:cs typeface="+mn-ea"/>
                <a:sym typeface="+mn-lt"/>
              </a:rPr>
              <a:t>fades out</a:t>
            </a:r>
            <a:r>
              <a:rPr lang="en-US" altLang="zh-CN" dirty="0">
                <a:latin typeface="+mn-lt"/>
                <a:ea typeface="+mn-ea"/>
                <a:cs typeface="+mn-ea"/>
                <a:sym typeface="+mn-lt"/>
              </a:rPr>
              <a:t> as they go off stage together.</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他们一起走下舞台，声音逐渐变小。</a:t>
            </a:r>
            <a:endParaRPr lang="zh-CN" altLang="zh-CN" sz="800" dirty="0">
              <a:latin typeface="+mn-lt"/>
              <a:ea typeface="+mn-ea"/>
              <a:cs typeface="+mn-ea"/>
              <a:sym typeface="+mn-lt"/>
            </a:endParaRPr>
          </a:p>
          <a:p>
            <a:pPr>
              <a:lnSpc>
                <a:spcPct val="150000"/>
              </a:lnSpc>
              <a:defRPr/>
            </a:pPr>
            <a:r>
              <a:rPr lang="zh-CN" altLang="zh-CN" dirty="0">
                <a:latin typeface="+mn-lt"/>
                <a:ea typeface="+mn-ea"/>
                <a:cs typeface="+mn-ea"/>
                <a:sym typeface="+mn-lt"/>
              </a:rPr>
              <a:t>③</a:t>
            </a:r>
            <a:r>
              <a:rPr lang="en-US" altLang="zh-CN" dirty="0">
                <a:latin typeface="+mn-lt"/>
                <a:ea typeface="+mn-ea"/>
                <a:cs typeface="+mn-ea"/>
                <a:sym typeface="+mn-lt"/>
              </a:rPr>
              <a:t>A view of the prairie </a:t>
            </a:r>
            <a:r>
              <a:rPr lang="en-US" altLang="zh-CN" b="1" dirty="0">
                <a:latin typeface="+mn-lt"/>
                <a:ea typeface="+mn-ea"/>
                <a:cs typeface="+mn-ea"/>
                <a:sym typeface="+mn-lt"/>
              </a:rPr>
              <a:t>faded in</a:t>
            </a:r>
            <a:r>
              <a:rPr lang="en-US" altLang="zh-CN" dirty="0">
                <a:latin typeface="+mn-lt"/>
                <a:ea typeface="+mn-ea"/>
                <a:cs typeface="+mn-ea"/>
                <a:sym typeface="+mn-lt"/>
              </a:rPr>
              <a:t>.</a:t>
            </a:r>
            <a:r>
              <a:rPr lang="zh-CN" altLang="zh-CN" dirty="0">
                <a:latin typeface="+mn-lt"/>
                <a:ea typeface="+mn-ea"/>
                <a:cs typeface="+mn-ea"/>
                <a:sym typeface="+mn-lt"/>
              </a:rPr>
              <a:t>一个草原的景象渐显。</a:t>
            </a:r>
            <a:endParaRPr lang="zh-CN" altLang="zh-CN" sz="800" dirty="0">
              <a:latin typeface="+mn-lt"/>
              <a:ea typeface="+mn-ea"/>
              <a:cs typeface="+mn-ea"/>
              <a:sym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334566" y="1308497"/>
            <a:ext cx="8261747" cy="1682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巩固内化</a:t>
            </a:r>
            <a:r>
              <a:rPr lang="en-US" altLang="zh-CN" kern="100" dirty="0">
                <a:latin typeface="+mn-lt"/>
                <a:ea typeface="+mn-ea"/>
                <a:cs typeface="+mn-ea"/>
                <a:sym typeface="+mn-lt"/>
              </a:rPr>
              <a:t>]</a:t>
            </a:r>
            <a:r>
              <a:rPr lang="zh-CN" altLang="zh-CN" kern="100" dirty="0">
                <a:latin typeface="+mn-lt"/>
                <a:ea typeface="+mn-ea"/>
                <a:cs typeface="+mn-ea"/>
                <a:sym typeface="+mn-lt"/>
              </a:rPr>
              <a:t>　副词填空</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①The closing music fades  ____________ when the hero rides off into the sunset.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②He saw the monitor black out and then a few words faded  ____________.</a:t>
            </a:r>
            <a:endParaRPr lang="zh-CN" altLang="zh-CN" dirty="0">
              <a:latin typeface="+mn-lt"/>
              <a:ea typeface="+mn-ea"/>
              <a:cs typeface="+mn-ea"/>
              <a:sym typeface="+mn-lt"/>
            </a:endParaRPr>
          </a:p>
        </p:txBody>
      </p:sp>
      <p:sp>
        <p:nvSpPr>
          <p:cNvPr id="3" name="矩形 2"/>
          <p:cNvSpPr/>
          <p:nvPr/>
        </p:nvSpPr>
        <p:spPr>
          <a:xfrm>
            <a:off x="3382566" y="1762126"/>
            <a:ext cx="515206"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out</a:t>
            </a:r>
            <a:endParaRPr lang="zh-CN" altLang="en-US" dirty="0">
              <a:latin typeface="+mn-lt"/>
              <a:ea typeface="+mn-ea"/>
              <a:cs typeface="+mn-ea"/>
              <a:sym typeface="+mn-lt"/>
            </a:endParaRPr>
          </a:p>
        </p:txBody>
      </p:sp>
      <p:sp>
        <p:nvSpPr>
          <p:cNvPr id="4" name="矩形 3"/>
          <p:cNvSpPr/>
          <p:nvPr/>
        </p:nvSpPr>
        <p:spPr>
          <a:xfrm>
            <a:off x="6522244" y="2171701"/>
            <a:ext cx="342081"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in</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284560" y="519113"/>
            <a:ext cx="8262938" cy="84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189230" indent="-323850" algn="just">
              <a:lnSpc>
                <a:spcPct val="150000"/>
              </a:lnSpc>
              <a:spcAft>
                <a:spcPts val="0"/>
              </a:spcAft>
              <a:defRPr/>
            </a:pPr>
            <a:r>
              <a:rPr lang="en-US" altLang="zh-CN" b="1" kern="100" dirty="0">
                <a:latin typeface="+mn-lt"/>
                <a:ea typeface="+mn-ea"/>
                <a:cs typeface="+mn-ea"/>
                <a:sym typeface="+mn-lt"/>
              </a:rPr>
              <a:t>8.typical </a:t>
            </a:r>
            <a:r>
              <a:rPr lang="en-US" altLang="zh-CN" b="1" i="1" kern="100" dirty="0">
                <a:latin typeface="+mn-lt"/>
                <a:ea typeface="+mn-ea"/>
                <a:cs typeface="+mn-ea"/>
                <a:sym typeface="+mn-lt"/>
              </a:rPr>
              <a:t>adj</a:t>
            </a:r>
            <a:r>
              <a:rPr lang="en-US" altLang="zh-CN" b="1" kern="100" dirty="0">
                <a:latin typeface="+mn-lt"/>
                <a:ea typeface="+mn-ea"/>
                <a:cs typeface="+mn-ea"/>
                <a:sym typeface="+mn-lt"/>
              </a:rPr>
              <a:t>.</a:t>
            </a:r>
            <a:r>
              <a:rPr lang="zh-CN" altLang="zh-CN" kern="100" dirty="0">
                <a:latin typeface="+mn-lt"/>
                <a:ea typeface="+mn-ea"/>
                <a:cs typeface="+mn-ea"/>
                <a:sym typeface="+mn-lt"/>
              </a:rPr>
              <a:t>典型的；有代表性的；平常的　</a:t>
            </a:r>
            <a:r>
              <a:rPr lang="en-US" altLang="zh-CN" b="1" kern="100" dirty="0">
                <a:latin typeface="+mn-lt"/>
                <a:ea typeface="+mn-ea"/>
                <a:cs typeface="+mn-ea"/>
                <a:sym typeface="+mn-lt"/>
              </a:rPr>
              <a:t>typically </a:t>
            </a:r>
            <a:r>
              <a:rPr lang="en-US" altLang="zh-CN" b="1" i="1" kern="100" dirty="0">
                <a:latin typeface="+mn-lt"/>
                <a:ea typeface="+mn-ea"/>
                <a:cs typeface="+mn-ea"/>
                <a:sym typeface="+mn-lt"/>
              </a:rPr>
              <a:t>adv</a:t>
            </a:r>
            <a:r>
              <a:rPr lang="en-US" altLang="zh-CN" b="1" kern="100" dirty="0">
                <a:latin typeface="+mn-lt"/>
                <a:ea typeface="+mn-ea"/>
                <a:cs typeface="+mn-ea"/>
                <a:sym typeface="+mn-lt"/>
              </a:rPr>
              <a:t>.</a:t>
            </a:r>
            <a:r>
              <a:rPr lang="zh-CN" altLang="zh-CN" kern="100" dirty="0">
                <a:latin typeface="+mn-lt"/>
                <a:ea typeface="+mn-ea"/>
                <a:cs typeface="+mn-ea"/>
                <a:sym typeface="+mn-lt"/>
              </a:rPr>
              <a:t>典型地；有代表性地；一向；总是</a:t>
            </a:r>
            <a:endParaRPr lang="zh-CN" altLang="zh-CN" dirty="0">
              <a:latin typeface="+mn-lt"/>
              <a:ea typeface="+mn-ea"/>
              <a:cs typeface="+mn-ea"/>
              <a:sym typeface="+mn-lt"/>
            </a:endParaRPr>
          </a:p>
        </p:txBody>
      </p:sp>
      <p:sp>
        <p:nvSpPr>
          <p:cNvPr id="74754" name="矩形 11"/>
          <p:cNvSpPr>
            <a:spLocks noChangeArrowheads="1"/>
          </p:cNvSpPr>
          <p:nvPr/>
        </p:nvSpPr>
        <p:spPr bwMode="auto">
          <a:xfrm>
            <a:off x="448867" y="1313260"/>
            <a:ext cx="8098631" cy="3253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pPr>
            <a:r>
              <a:rPr lang="en-US" altLang="zh-CN">
                <a:latin typeface="+mn-lt"/>
                <a:ea typeface="+mn-ea"/>
                <a:cs typeface="+mn-ea"/>
                <a:sym typeface="+mn-lt"/>
              </a:rPr>
              <a:t>[</a:t>
            </a:r>
            <a:r>
              <a:rPr lang="zh-CN" altLang="zh-CN">
                <a:latin typeface="+mn-lt"/>
                <a:ea typeface="+mn-ea"/>
                <a:cs typeface="+mn-ea"/>
                <a:sym typeface="+mn-lt"/>
              </a:rPr>
              <a:t>合作探究</a:t>
            </a:r>
            <a:r>
              <a:rPr lang="en-US" altLang="zh-CN">
                <a:latin typeface="+mn-lt"/>
                <a:ea typeface="+mn-ea"/>
                <a:cs typeface="+mn-ea"/>
                <a:sym typeface="+mn-lt"/>
              </a:rPr>
              <a:t>]</a:t>
            </a:r>
            <a:r>
              <a:rPr lang="zh-CN" altLang="zh-CN">
                <a:latin typeface="+mn-lt"/>
                <a:ea typeface="+mn-ea"/>
                <a:cs typeface="+mn-ea"/>
                <a:sym typeface="+mn-lt"/>
              </a:rPr>
              <a:t>　体会黑体部分的用法和意义</a:t>
            </a:r>
            <a:endParaRPr lang="zh-CN" altLang="zh-CN" sz="800">
              <a:latin typeface="+mn-lt"/>
              <a:ea typeface="+mn-ea"/>
              <a:cs typeface="+mn-ea"/>
              <a:sym typeface="+mn-lt"/>
            </a:endParaRPr>
          </a:p>
          <a:p>
            <a:pPr algn="just">
              <a:lnSpc>
                <a:spcPct val="150000"/>
              </a:lnSpc>
            </a:pPr>
            <a:r>
              <a:rPr lang="en-US" altLang="zh-CN">
                <a:latin typeface="+mn-lt"/>
                <a:ea typeface="+mn-ea"/>
                <a:cs typeface="+mn-ea"/>
                <a:sym typeface="+mn-lt"/>
              </a:rPr>
              <a:t>①The film </a:t>
            </a:r>
            <a:r>
              <a:rPr lang="en-US" altLang="zh-CN" i="1">
                <a:latin typeface="+mn-lt"/>
                <a:ea typeface="+mn-ea"/>
                <a:cs typeface="+mn-ea"/>
                <a:sym typeface="+mn-lt"/>
              </a:rPr>
              <a:t>Red</a:t>
            </a:r>
            <a:r>
              <a:rPr lang="en-US" altLang="zh-CN">
                <a:latin typeface="+mn-lt"/>
                <a:ea typeface="+mn-ea"/>
                <a:cs typeface="+mn-ea"/>
                <a:sym typeface="+mn-lt"/>
              </a:rPr>
              <a:t> </a:t>
            </a:r>
            <a:r>
              <a:rPr lang="en-US" altLang="zh-CN" i="1">
                <a:latin typeface="+mn-lt"/>
                <a:ea typeface="+mn-ea"/>
                <a:cs typeface="+mn-ea"/>
                <a:sym typeface="+mn-lt"/>
              </a:rPr>
              <a:t>Sorghum</a:t>
            </a:r>
            <a:r>
              <a:rPr lang="en-US" altLang="zh-CN">
                <a:latin typeface="+mn-lt"/>
                <a:ea typeface="+mn-ea"/>
                <a:cs typeface="+mn-ea"/>
                <a:sym typeface="+mn-lt"/>
              </a:rPr>
              <a:t> </a:t>
            </a:r>
            <a:r>
              <a:rPr lang="en-US" altLang="zh-CN" b="1">
                <a:latin typeface="+mn-lt"/>
                <a:ea typeface="+mn-ea"/>
                <a:cs typeface="+mn-ea"/>
                <a:sym typeface="+mn-lt"/>
              </a:rPr>
              <a:t>is typical of</a:t>
            </a:r>
            <a:r>
              <a:rPr lang="en-US" altLang="zh-CN">
                <a:latin typeface="+mn-lt"/>
                <a:ea typeface="+mn-ea"/>
                <a:cs typeface="+mn-ea"/>
                <a:sym typeface="+mn-lt"/>
              </a:rPr>
              <a:t> Zhang Yimou’s early works.</a:t>
            </a:r>
            <a:endParaRPr lang="zh-CN" altLang="zh-CN" sz="800">
              <a:latin typeface="+mn-lt"/>
              <a:ea typeface="+mn-ea"/>
              <a:cs typeface="+mn-ea"/>
              <a:sym typeface="+mn-lt"/>
            </a:endParaRPr>
          </a:p>
          <a:p>
            <a:pPr algn="just">
              <a:lnSpc>
                <a:spcPct val="150000"/>
              </a:lnSpc>
            </a:pPr>
            <a:r>
              <a:rPr lang="zh-CN" altLang="zh-CN">
                <a:latin typeface="+mn-lt"/>
                <a:ea typeface="+mn-ea"/>
                <a:cs typeface="+mn-ea"/>
                <a:sym typeface="+mn-lt"/>
              </a:rPr>
              <a:t>电影《红高粱》是张艺谋早期的</a:t>
            </a:r>
            <a:r>
              <a:rPr lang="en-US" altLang="zh-CN">
                <a:latin typeface="+mn-lt"/>
                <a:ea typeface="+mn-ea"/>
                <a:cs typeface="+mn-ea"/>
                <a:sym typeface="+mn-lt"/>
              </a:rPr>
              <a:t>____________</a:t>
            </a:r>
            <a:r>
              <a:rPr lang="zh-CN" altLang="zh-CN">
                <a:latin typeface="+mn-lt"/>
                <a:ea typeface="+mn-ea"/>
                <a:cs typeface="+mn-ea"/>
                <a:sym typeface="+mn-lt"/>
              </a:rPr>
              <a:t>。</a:t>
            </a:r>
            <a:endParaRPr lang="zh-CN" altLang="zh-CN" sz="800">
              <a:latin typeface="+mn-lt"/>
              <a:ea typeface="+mn-ea"/>
              <a:cs typeface="+mn-ea"/>
              <a:sym typeface="+mn-lt"/>
            </a:endParaRPr>
          </a:p>
          <a:p>
            <a:pPr algn="just">
              <a:lnSpc>
                <a:spcPct val="150000"/>
              </a:lnSpc>
            </a:pPr>
            <a:r>
              <a:rPr lang="en-US" altLang="zh-CN">
                <a:latin typeface="+mn-lt"/>
                <a:ea typeface="+mn-ea"/>
                <a:cs typeface="+mn-ea"/>
                <a:sym typeface="+mn-lt"/>
              </a:rPr>
              <a:t>②</a:t>
            </a:r>
            <a:r>
              <a:rPr lang="en-US" altLang="zh-CN" b="1">
                <a:latin typeface="+mn-lt"/>
                <a:ea typeface="+mn-ea"/>
                <a:cs typeface="+mn-ea"/>
                <a:sym typeface="+mn-lt"/>
              </a:rPr>
              <a:t>It is typical of her to narrow</a:t>
            </a:r>
            <a:r>
              <a:rPr lang="en-US" altLang="zh-CN">
                <a:latin typeface="+mn-lt"/>
                <a:ea typeface="+mn-ea"/>
                <a:cs typeface="+mn-ea"/>
                <a:sym typeface="+mn-lt"/>
              </a:rPr>
              <a:t> her eyes because she is short-sighted.</a:t>
            </a:r>
            <a:endParaRPr lang="zh-CN" altLang="zh-CN" sz="800">
              <a:latin typeface="+mn-lt"/>
              <a:ea typeface="+mn-ea"/>
              <a:cs typeface="+mn-ea"/>
              <a:sym typeface="+mn-lt"/>
            </a:endParaRPr>
          </a:p>
          <a:p>
            <a:pPr algn="just">
              <a:lnSpc>
                <a:spcPct val="150000"/>
              </a:lnSpc>
            </a:pPr>
            <a:r>
              <a:rPr lang="zh-CN" altLang="zh-CN">
                <a:latin typeface="+mn-lt"/>
                <a:ea typeface="+mn-ea"/>
                <a:cs typeface="+mn-ea"/>
                <a:sym typeface="+mn-lt"/>
              </a:rPr>
              <a:t>因为近视，她有眯着眼睛看人的习惯。</a:t>
            </a:r>
            <a:endParaRPr lang="zh-CN" altLang="zh-CN" sz="800">
              <a:latin typeface="+mn-lt"/>
              <a:ea typeface="+mn-ea"/>
              <a:cs typeface="+mn-ea"/>
              <a:sym typeface="+mn-lt"/>
            </a:endParaRPr>
          </a:p>
          <a:p>
            <a:pPr algn="just">
              <a:lnSpc>
                <a:spcPct val="150000"/>
              </a:lnSpc>
            </a:pPr>
            <a:r>
              <a:rPr lang="en-US" altLang="zh-CN">
                <a:latin typeface="+mn-lt"/>
                <a:ea typeface="+mn-ea"/>
                <a:cs typeface="+mn-ea"/>
                <a:sym typeface="+mn-lt"/>
              </a:rPr>
              <a:t>[</a:t>
            </a:r>
            <a:r>
              <a:rPr lang="zh-CN" altLang="zh-CN">
                <a:latin typeface="+mn-lt"/>
                <a:ea typeface="+mn-ea"/>
                <a:cs typeface="+mn-ea"/>
                <a:sym typeface="+mn-lt"/>
              </a:rPr>
              <a:t>自主发现</a:t>
            </a:r>
            <a:r>
              <a:rPr lang="en-US" altLang="zh-CN">
                <a:latin typeface="+mn-lt"/>
                <a:ea typeface="+mn-ea"/>
                <a:cs typeface="+mn-ea"/>
                <a:sym typeface="+mn-lt"/>
              </a:rPr>
              <a:t>]</a:t>
            </a:r>
            <a:endParaRPr lang="zh-CN" altLang="zh-CN" sz="800">
              <a:latin typeface="+mn-lt"/>
              <a:ea typeface="+mn-ea"/>
              <a:cs typeface="+mn-ea"/>
              <a:sym typeface="+mn-lt"/>
            </a:endParaRPr>
          </a:p>
          <a:p>
            <a:pPr algn="just">
              <a:lnSpc>
                <a:spcPct val="150000"/>
              </a:lnSpc>
            </a:pPr>
            <a:r>
              <a:rPr lang="en-US" altLang="zh-CN">
                <a:latin typeface="+mn-lt"/>
                <a:ea typeface="+mn-ea"/>
                <a:cs typeface="+mn-ea"/>
                <a:sym typeface="+mn-lt"/>
              </a:rPr>
              <a:t>③be typical  ____________...</a:t>
            </a:r>
            <a:r>
              <a:rPr lang="zh-CN" altLang="zh-CN">
                <a:latin typeface="+mn-lt"/>
                <a:ea typeface="+mn-ea"/>
                <a:cs typeface="+mn-ea"/>
                <a:sym typeface="+mn-lt"/>
              </a:rPr>
              <a:t> 是</a:t>
            </a:r>
            <a:r>
              <a:rPr lang="en-US" altLang="zh-CN">
                <a:latin typeface="+mn-lt"/>
                <a:ea typeface="+mn-ea"/>
                <a:cs typeface="+mn-ea"/>
                <a:sym typeface="+mn-lt"/>
              </a:rPr>
              <a:t>……</a:t>
            </a:r>
            <a:r>
              <a:rPr lang="zh-CN" altLang="zh-CN">
                <a:latin typeface="+mn-lt"/>
                <a:ea typeface="+mn-ea"/>
                <a:cs typeface="+mn-ea"/>
                <a:sym typeface="+mn-lt"/>
              </a:rPr>
              <a:t>特有的，是</a:t>
            </a:r>
            <a:r>
              <a:rPr lang="en-US" altLang="zh-CN">
                <a:latin typeface="+mn-lt"/>
                <a:ea typeface="+mn-ea"/>
                <a:cs typeface="+mn-ea"/>
                <a:sym typeface="+mn-lt"/>
              </a:rPr>
              <a:t>……</a:t>
            </a:r>
            <a:r>
              <a:rPr lang="zh-CN" altLang="zh-CN">
                <a:latin typeface="+mn-lt"/>
                <a:ea typeface="+mn-ea"/>
                <a:cs typeface="+mn-ea"/>
                <a:sym typeface="+mn-lt"/>
              </a:rPr>
              <a:t>的特点</a:t>
            </a:r>
            <a:endParaRPr lang="zh-CN" altLang="zh-CN" sz="800">
              <a:latin typeface="+mn-lt"/>
              <a:ea typeface="+mn-ea"/>
              <a:cs typeface="+mn-ea"/>
              <a:sym typeface="+mn-lt"/>
            </a:endParaRPr>
          </a:p>
          <a:p>
            <a:r>
              <a:rPr lang="en-US" altLang="zh-CN">
                <a:latin typeface="+mn-lt"/>
                <a:ea typeface="+mn-ea"/>
                <a:cs typeface="+mn-ea"/>
                <a:sym typeface="+mn-lt"/>
              </a:rPr>
              <a:t>④It is typical of sb  ____________  </a:t>
            </a:r>
            <a:r>
              <a:rPr lang="zh-CN" altLang="zh-CN">
                <a:latin typeface="+mn-lt"/>
                <a:ea typeface="+mn-ea"/>
                <a:cs typeface="+mn-ea"/>
                <a:sym typeface="+mn-lt"/>
              </a:rPr>
              <a:t>某人一向</a:t>
            </a:r>
            <a:r>
              <a:rPr lang="en-US" altLang="zh-CN">
                <a:latin typeface="+mn-lt"/>
                <a:ea typeface="+mn-ea"/>
                <a:cs typeface="+mn-ea"/>
                <a:sym typeface="+mn-lt"/>
              </a:rPr>
              <a:t>……</a:t>
            </a:r>
            <a:r>
              <a:rPr lang="zh-CN" altLang="zh-CN">
                <a:latin typeface="+mn-lt"/>
                <a:ea typeface="+mn-ea"/>
                <a:cs typeface="+mn-ea"/>
                <a:sym typeface="+mn-lt"/>
              </a:rPr>
              <a:t>；某人有做某事的习惯</a:t>
            </a:r>
          </a:p>
        </p:txBody>
      </p:sp>
      <p:sp>
        <p:nvSpPr>
          <p:cNvPr id="4" name="矩形 3"/>
          <p:cNvSpPr/>
          <p:nvPr/>
        </p:nvSpPr>
        <p:spPr>
          <a:xfrm>
            <a:off x="3977878" y="2193132"/>
            <a:ext cx="830997"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代表作</a:t>
            </a:r>
            <a:endParaRPr lang="zh-CN" altLang="en-US" dirty="0">
              <a:latin typeface="+mn-lt"/>
              <a:ea typeface="+mn-ea"/>
              <a:cs typeface="+mn-ea"/>
              <a:sym typeface="+mn-lt"/>
            </a:endParaRPr>
          </a:p>
        </p:txBody>
      </p:sp>
      <p:sp>
        <p:nvSpPr>
          <p:cNvPr id="5" name="矩形 4"/>
          <p:cNvSpPr/>
          <p:nvPr/>
        </p:nvSpPr>
        <p:spPr>
          <a:xfrm>
            <a:off x="2185988" y="3845719"/>
            <a:ext cx="36163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of</a:t>
            </a:r>
            <a:endParaRPr lang="zh-CN" altLang="en-US" dirty="0">
              <a:latin typeface="+mn-lt"/>
              <a:ea typeface="+mn-ea"/>
              <a:cs typeface="+mn-ea"/>
              <a:sym typeface="+mn-lt"/>
            </a:endParaRPr>
          </a:p>
        </p:txBody>
      </p:sp>
      <p:sp>
        <p:nvSpPr>
          <p:cNvPr id="6" name="矩形 5"/>
          <p:cNvSpPr/>
          <p:nvPr/>
        </p:nvSpPr>
        <p:spPr>
          <a:xfrm>
            <a:off x="2612231" y="4192192"/>
            <a:ext cx="1140056"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to do </a:t>
            </a:r>
            <a:r>
              <a:rPr lang="en-US" altLang="zh-CN" kern="100" dirty="0" err="1">
                <a:solidFill>
                  <a:srgbClr val="FF0000"/>
                </a:solidFill>
                <a:latin typeface="+mn-lt"/>
                <a:ea typeface="+mn-ea"/>
                <a:cs typeface="+mn-ea"/>
                <a:sym typeface="+mn-lt"/>
              </a:rPr>
              <a:t>sth</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375047" y="1054894"/>
            <a:ext cx="8180784" cy="2097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巩固内化</a:t>
            </a:r>
            <a:r>
              <a:rPr lang="en-US" altLang="zh-CN" kern="100" dirty="0">
                <a:latin typeface="+mn-lt"/>
                <a:ea typeface="+mn-ea"/>
                <a:cs typeface="+mn-ea"/>
                <a:sym typeface="+mn-lt"/>
              </a:rPr>
              <a:t>]</a:t>
            </a:r>
            <a:r>
              <a:rPr lang="zh-CN" altLang="zh-CN" kern="100" dirty="0">
                <a:latin typeface="+mn-lt"/>
                <a:ea typeface="+mn-ea"/>
                <a:cs typeface="+mn-ea"/>
                <a:sym typeface="+mn-lt"/>
              </a:rPr>
              <a:t>　单句语法填空</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①It is typical of him  ____________(take) hard jobs.</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②It  ____________ (typical) takes a day or two</a:t>
            </a:r>
            <a:r>
              <a:rPr lang="zh-CN" altLang="zh-CN" kern="100" dirty="0">
                <a:latin typeface="+mn-lt"/>
                <a:ea typeface="+mn-ea"/>
                <a:cs typeface="+mn-ea"/>
                <a:sym typeface="+mn-lt"/>
              </a:rPr>
              <a:t>，</a:t>
            </a:r>
            <a:r>
              <a:rPr lang="en-US" altLang="zh-CN" kern="100" dirty="0">
                <a:latin typeface="+mn-lt"/>
                <a:ea typeface="+mn-ea"/>
                <a:cs typeface="+mn-ea"/>
                <a:sym typeface="+mn-lt"/>
              </a:rPr>
              <a:t>depending on size.</a:t>
            </a:r>
            <a:endParaRPr lang="zh-CN" altLang="zh-CN" sz="800" kern="100" dirty="0">
              <a:latin typeface="+mn-lt"/>
              <a:ea typeface="+mn-ea"/>
              <a:cs typeface="+mn-ea"/>
              <a:sym typeface="+mn-lt"/>
            </a:endParaRPr>
          </a:p>
          <a:p>
            <a:pPr>
              <a:lnSpc>
                <a:spcPct val="150000"/>
              </a:lnSpc>
              <a:defRPr/>
            </a:pPr>
            <a:r>
              <a:rPr lang="en-US" altLang="zh-CN" kern="100" dirty="0">
                <a:latin typeface="+mn-lt"/>
                <a:ea typeface="+mn-ea"/>
                <a:cs typeface="+mn-ea"/>
                <a:sym typeface="+mn-lt"/>
              </a:rPr>
              <a:t>③She threw her hands into the </a:t>
            </a:r>
            <a:r>
              <a:rPr lang="en-US" altLang="zh-CN" kern="100" dirty="0" err="1">
                <a:latin typeface="+mn-lt"/>
                <a:ea typeface="+mn-ea"/>
                <a:cs typeface="+mn-ea"/>
                <a:sym typeface="+mn-lt"/>
              </a:rPr>
              <a:t>air.“That</a:t>
            </a:r>
            <a:r>
              <a:rPr lang="en-US" altLang="zh-CN" kern="100" dirty="0">
                <a:latin typeface="+mn-lt"/>
                <a:ea typeface="+mn-ea"/>
                <a:cs typeface="+mn-ea"/>
                <a:sym typeface="+mn-lt"/>
              </a:rPr>
              <a:t> is just typical  ____________ you</a:t>
            </a:r>
            <a:r>
              <a:rPr lang="zh-CN" altLang="zh-CN" kern="100" dirty="0">
                <a:latin typeface="+mn-lt"/>
                <a:ea typeface="+mn-ea"/>
                <a:cs typeface="+mn-ea"/>
                <a:sym typeface="+mn-lt"/>
              </a:rPr>
              <a:t>，</a:t>
            </a:r>
            <a:r>
              <a:rPr lang="en-US" altLang="zh-CN" kern="100" dirty="0">
                <a:latin typeface="+mn-lt"/>
                <a:ea typeface="+mn-ea"/>
                <a:cs typeface="+mn-ea"/>
                <a:sym typeface="+mn-lt"/>
              </a:rPr>
              <a:t>isn’t it</a:t>
            </a:r>
            <a:r>
              <a:rPr lang="zh-CN" altLang="zh-CN" kern="100" dirty="0">
                <a:latin typeface="+mn-lt"/>
                <a:ea typeface="+mn-ea"/>
                <a:cs typeface="+mn-ea"/>
                <a:sym typeface="+mn-lt"/>
              </a:rPr>
              <a:t>？</a:t>
            </a:r>
            <a:r>
              <a:rPr lang="en-US" altLang="zh-CN" kern="100" dirty="0">
                <a:latin typeface="+mn-lt"/>
                <a:ea typeface="+mn-ea"/>
                <a:cs typeface="+mn-ea"/>
                <a:sym typeface="+mn-lt"/>
              </a:rPr>
              <a:t>”</a:t>
            </a:r>
            <a:endParaRPr lang="zh-CN" altLang="zh-CN" dirty="0">
              <a:latin typeface="+mn-lt"/>
              <a:ea typeface="+mn-ea"/>
              <a:cs typeface="+mn-ea"/>
              <a:sym typeface="+mn-lt"/>
            </a:endParaRPr>
          </a:p>
        </p:txBody>
      </p:sp>
      <p:sp>
        <p:nvSpPr>
          <p:cNvPr id="3" name="矩形 2"/>
          <p:cNvSpPr/>
          <p:nvPr/>
        </p:nvSpPr>
        <p:spPr>
          <a:xfrm>
            <a:off x="2736056" y="1533526"/>
            <a:ext cx="905889"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to take</a:t>
            </a:r>
            <a:endParaRPr lang="zh-CN" altLang="en-US" dirty="0">
              <a:latin typeface="+mn-lt"/>
              <a:ea typeface="+mn-ea"/>
              <a:cs typeface="+mn-ea"/>
              <a:sym typeface="+mn-lt"/>
            </a:endParaRPr>
          </a:p>
        </p:txBody>
      </p:sp>
      <p:sp>
        <p:nvSpPr>
          <p:cNvPr id="4" name="矩形 3"/>
          <p:cNvSpPr/>
          <p:nvPr/>
        </p:nvSpPr>
        <p:spPr>
          <a:xfrm>
            <a:off x="1104901" y="1912144"/>
            <a:ext cx="104259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typically</a:t>
            </a:r>
            <a:endParaRPr lang="zh-CN" altLang="en-US" dirty="0">
              <a:latin typeface="+mn-lt"/>
              <a:ea typeface="+mn-ea"/>
              <a:cs typeface="+mn-ea"/>
              <a:sym typeface="+mn-lt"/>
            </a:endParaRPr>
          </a:p>
        </p:txBody>
      </p:sp>
      <p:sp>
        <p:nvSpPr>
          <p:cNvPr id="5" name="矩形 4"/>
          <p:cNvSpPr/>
          <p:nvPr/>
        </p:nvSpPr>
        <p:spPr>
          <a:xfrm>
            <a:off x="6084094" y="2333626"/>
            <a:ext cx="36163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of</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334566" y="519113"/>
            <a:ext cx="8261747"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9.in spite of</a:t>
            </a:r>
            <a:r>
              <a:rPr lang="zh-CN" altLang="zh-CN" kern="100" dirty="0">
                <a:latin typeface="+mn-lt"/>
                <a:ea typeface="+mn-ea"/>
                <a:cs typeface="+mn-ea"/>
                <a:sym typeface="+mn-lt"/>
              </a:rPr>
              <a:t>不顾；不管；尽管</a:t>
            </a:r>
            <a:endParaRPr lang="zh-CN" altLang="zh-CN" dirty="0">
              <a:latin typeface="+mn-lt"/>
              <a:ea typeface="+mn-ea"/>
              <a:cs typeface="+mn-ea"/>
              <a:sym typeface="+mn-lt"/>
            </a:endParaRPr>
          </a:p>
        </p:txBody>
      </p:sp>
      <p:sp>
        <p:nvSpPr>
          <p:cNvPr id="43011" name="矩形 11"/>
          <p:cNvSpPr>
            <a:spLocks noChangeArrowheads="1"/>
          </p:cNvSpPr>
          <p:nvPr/>
        </p:nvSpPr>
        <p:spPr bwMode="auto">
          <a:xfrm>
            <a:off x="434578" y="970360"/>
            <a:ext cx="8261747" cy="3392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defRPr/>
            </a:pPr>
            <a:r>
              <a:rPr lang="en-US" altLang="zh-CN" dirty="0">
                <a:latin typeface="+mn-lt"/>
                <a:ea typeface="+mn-ea"/>
                <a:cs typeface="+mn-ea"/>
                <a:sym typeface="+mn-lt"/>
              </a:rPr>
              <a:t>①</a:t>
            </a:r>
            <a:r>
              <a:rPr lang="en-US" altLang="zh-CN" b="1" dirty="0">
                <a:latin typeface="+mn-lt"/>
                <a:ea typeface="+mn-ea"/>
                <a:cs typeface="+mn-ea"/>
                <a:sym typeface="+mn-lt"/>
              </a:rPr>
              <a:t>In spite of</a:t>
            </a:r>
            <a:r>
              <a:rPr lang="en-US" altLang="zh-CN" dirty="0">
                <a:latin typeface="+mn-lt"/>
                <a:ea typeface="+mn-ea"/>
                <a:cs typeface="+mn-ea"/>
                <a:sym typeface="+mn-lt"/>
              </a:rPr>
              <a:t> all his efforts he failed.</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尽管他很努力还是失败了。</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②</a:t>
            </a:r>
            <a:r>
              <a:rPr lang="en-US" altLang="zh-CN" b="1" dirty="0">
                <a:latin typeface="+mn-lt"/>
                <a:ea typeface="+mn-ea"/>
                <a:cs typeface="+mn-ea"/>
                <a:sym typeface="+mn-lt"/>
              </a:rPr>
              <a:t>In spite of the fact that</a:t>
            </a:r>
            <a:r>
              <a:rPr lang="en-US" altLang="zh-CN" dirty="0">
                <a:latin typeface="+mn-lt"/>
                <a:ea typeface="+mn-ea"/>
                <a:cs typeface="+mn-ea"/>
                <a:sym typeface="+mn-lt"/>
              </a:rPr>
              <a:t> it is snowing</a:t>
            </a:r>
            <a:r>
              <a:rPr lang="zh-CN" altLang="zh-CN" dirty="0">
                <a:latin typeface="+mn-lt"/>
                <a:ea typeface="+mn-ea"/>
                <a:cs typeface="+mn-ea"/>
                <a:sym typeface="+mn-lt"/>
              </a:rPr>
              <a:t>，</a:t>
            </a:r>
            <a:r>
              <a:rPr lang="en-US" altLang="zh-CN" dirty="0">
                <a:latin typeface="+mn-lt"/>
                <a:ea typeface="+mn-ea"/>
                <a:cs typeface="+mn-ea"/>
                <a:sym typeface="+mn-lt"/>
              </a:rPr>
              <a:t>she is going out for a walk.</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a:t>
            </a:r>
            <a:r>
              <a:rPr lang="en-US" altLang="zh-CN" b="1" dirty="0">
                <a:latin typeface="+mn-lt"/>
                <a:ea typeface="+mn-ea"/>
                <a:cs typeface="+mn-ea"/>
                <a:sym typeface="+mn-lt"/>
              </a:rPr>
              <a:t>Although/Though</a:t>
            </a:r>
            <a:r>
              <a:rPr lang="en-US" altLang="zh-CN" dirty="0">
                <a:latin typeface="+mn-lt"/>
                <a:ea typeface="+mn-ea"/>
                <a:cs typeface="+mn-ea"/>
                <a:sym typeface="+mn-lt"/>
              </a:rPr>
              <a:t> it is snowing</a:t>
            </a:r>
            <a:r>
              <a:rPr lang="zh-CN" altLang="zh-CN" dirty="0">
                <a:latin typeface="+mn-lt"/>
                <a:ea typeface="+mn-ea"/>
                <a:cs typeface="+mn-ea"/>
                <a:sym typeface="+mn-lt"/>
              </a:rPr>
              <a:t>，</a:t>
            </a:r>
            <a:r>
              <a:rPr lang="en-US" altLang="zh-CN" dirty="0">
                <a:latin typeface="+mn-lt"/>
                <a:ea typeface="+mn-ea"/>
                <a:cs typeface="+mn-ea"/>
                <a:sym typeface="+mn-lt"/>
              </a:rPr>
              <a:t>she is going out for a walk.</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尽管正在下雪，她仍然要出去散步。</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自主发现</a:t>
            </a:r>
            <a:r>
              <a:rPr lang="en-US" altLang="zh-CN" dirty="0">
                <a:latin typeface="+mn-lt"/>
                <a:ea typeface="+mn-ea"/>
                <a:cs typeface="+mn-ea"/>
                <a:sym typeface="+mn-lt"/>
              </a:rPr>
              <a:t>]</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③in spite of</a:t>
            </a:r>
            <a:r>
              <a:rPr lang="zh-CN" altLang="zh-CN" dirty="0">
                <a:latin typeface="+mn-lt"/>
                <a:ea typeface="+mn-ea"/>
                <a:cs typeface="+mn-ea"/>
                <a:sym typeface="+mn-lt"/>
              </a:rPr>
              <a:t>＋</a:t>
            </a:r>
            <a:r>
              <a:rPr lang="en-US" altLang="zh-CN" i="1" dirty="0">
                <a:latin typeface="+mn-lt"/>
                <a:ea typeface="+mn-ea"/>
                <a:cs typeface="+mn-ea"/>
                <a:sym typeface="+mn-lt"/>
              </a:rPr>
              <a:t>n</a:t>
            </a:r>
            <a:r>
              <a:rPr lang="en-US" altLang="zh-CN" dirty="0">
                <a:latin typeface="+mn-lt"/>
                <a:ea typeface="+mn-ea"/>
                <a:cs typeface="+mn-ea"/>
                <a:sym typeface="+mn-lt"/>
              </a:rPr>
              <a:t>.</a:t>
            </a:r>
            <a:r>
              <a:rPr lang="zh-CN" altLang="zh-CN" dirty="0">
                <a:latin typeface="+mn-lt"/>
                <a:ea typeface="+mn-ea"/>
                <a:cs typeface="+mn-ea"/>
                <a:sym typeface="+mn-lt"/>
              </a:rPr>
              <a:t>　尽管</a:t>
            </a:r>
            <a:r>
              <a:rPr lang="en-US" altLang="zh-CN" dirty="0">
                <a:latin typeface="+mn-lt"/>
                <a:ea typeface="+mn-ea"/>
                <a:cs typeface="+mn-ea"/>
                <a:sym typeface="+mn-lt"/>
              </a:rPr>
              <a:t>……</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④in spite of the fact that...</a:t>
            </a:r>
            <a:r>
              <a:rPr lang="zh-CN" altLang="zh-CN" dirty="0">
                <a:latin typeface="+mn-lt"/>
                <a:ea typeface="+mn-ea"/>
                <a:cs typeface="+mn-ea"/>
                <a:sym typeface="+mn-lt"/>
              </a:rPr>
              <a:t>＝</a:t>
            </a:r>
            <a:r>
              <a:rPr lang="en-US" altLang="zh-CN" dirty="0">
                <a:latin typeface="+mn-lt"/>
                <a:ea typeface="+mn-ea"/>
                <a:cs typeface="+mn-ea"/>
                <a:sym typeface="+mn-lt"/>
              </a:rPr>
              <a:t>although/though...  </a:t>
            </a:r>
            <a:r>
              <a:rPr lang="zh-CN" altLang="zh-CN" dirty="0">
                <a:latin typeface="+mn-lt"/>
                <a:ea typeface="+mn-ea"/>
                <a:cs typeface="+mn-ea"/>
                <a:sym typeface="+mn-lt"/>
              </a:rPr>
              <a:t>尽管</a:t>
            </a:r>
            <a:r>
              <a:rPr lang="en-US" altLang="zh-CN" dirty="0">
                <a:latin typeface="+mn-lt"/>
                <a:ea typeface="+mn-ea"/>
                <a:cs typeface="+mn-ea"/>
                <a:sym typeface="+mn-lt"/>
              </a:rPr>
              <a:t>……</a:t>
            </a:r>
            <a:endParaRPr lang="zh-CN" altLang="zh-CN" dirty="0">
              <a:latin typeface="+mn-lt"/>
              <a:ea typeface="+mn-ea"/>
              <a:cs typeface="+mn-ea"/>
              <a:sym typeface="+mn-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矩形 11"/>
          <p:cNvSpPr>
            <a:spLocks noChangeArrowheads="1"/>
          </p:cNvSpPr>
          <p:nvPr/>
        </p:nvSpPr>
        <p:spPr bwMode="auto">
          <a:xfrm>
            <a:off x="334566" y="779860"/>
            <a:ext cx="8261747" cy="2007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巩固内化</a:t>
            </a:r>
            <a:r>
              <a:rPr lang="en-US" altLang="zh-CN" dirty="0">
                <a:latin typeface="+mn-lt"/>
                <a:ea typeface="+mn-ea"/>
                <a:cs typeface="+mn-ea"/>
                <a:sym typeface="+mn-lt"/>
              </a:rPr>
              <a:t>]</a:t>
            </a:r>
            <a:r>
              <a:rPr lang="zh-CN" altLang="zh-CN" dirty="0">
                <a:latin typeface="+mn-lt"/>
                <a:ea typeface="+mn-ea"/>
                <a:cs typeface="+mn-ea"/>
                <a:sym typeface="+mn-lt"/>
              </a:rPr>
              <a:t>　补全句子</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①He has modern ideas  ____________________ his great age.</a:t>
            </a:r>
          </a:p>
          <a:p>
            <a:pPr algn="just">
              <a:lnSpc>
                <a:spcPct val="150000"/>
              </a:lnSpc>
              <a:defRPr/>
            </a:pPr>
            <a:r>
              <a:rPr lang="zh-CN" altLang="zh-CN" dirty="0">
                <a:latin typeface="+mn-lt"/>
                <a:ea typeface="+mn-ea"/>
                <a:cs typeface="+mn-ea"/>
                <a:sym typeface="+mn-lt"/>
              </a:rPr>
              <a:t>尽管他年事已高，但思想观念却很入时。</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②_______________________ they are against it</a:t>
            </a:r>
            <a:r>
              <a:rPr lang="zh-CN" altLang="zh-CN" dirty="0">
                <a:latin typeface="+mn-lt"/>
                <a:ea typeface="+mn-ea"/>
                <a:cs typeface="+mn-ea"/>
                <a:sym typeface="+mn-lt"/>
              </a:rPr>
              <a:t>，</a:t>
            </a:r>
            <a:r>
              <a:rPr lang="en-US" altLang="zh-CN" dirty="0">
                <a:latin typeface="+mn-lt"/>
                <a:ea typeface="+mn-ea"/>
                <a:cs typeface="+mn-ea"/>
                <a:sym typeface="+mn-lt"/>
              </a:rPr>
              <a:t>we are going on doing it.</a:t>
            </a:r>
            <a:endParaRPr lang="zh-CN" altLang="zh-CN" sz="800" dirty="0">
              <a:latin typeface="+mn-lt"/>
              <a:ea typeface="+mn-ea"/>
              <a:cs typeface="+mn-ea"/>
              <a:sym typeface="+mn-lt"/>
            </a:endParaRPr>
          </a:p>
          <a:p>
            <a:pPr>
              <a:defRPr/>
            </a:pPr>
            <a:r>
              <a:rPr lang="zh-CN" altLang="zh-CN" dirty="0">
                <a:latin typeface="+mn-lt"/>
                <a:ea typeface="+mn-ea"/>
                <a:cs typeface="+mn-ea"/>
                <a:sym typeface="+mn-lt"/>
              </a:rPr>
              <a:t>不顾他们反对，我们继续干下去。</a:t>
            </a:r>
          </a:p>
        </p:txBody>
      </p:sp>
      <p:sp>
        <p:nvSpPr>
          <p:cNvPr id="3" name="矩形 2"/>
          <p:cNvSpPr/>
          <p:nvPr/>
        </p:nvSpPr>
        <p:spPr>
          <a:xfrm>
            <a:off x="3207544" y="1221582"/>
            <a:ext cx="123495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in spite of</a:t>
            </a:r>
            <a:endParaRPr lang="zh-CN" altLang="en-US" dirty="0">
              <a:latin typeface="+mn-lt"/>
              <a:ea typeface="+mn-ea"/>
              <a:cs typeface="+mn-ea"/>
              <a:sym typeface="+mn-lt"/>
            </a:endParaRPr>
          </a:p>
        </p:txBody>
      </p:sp>
      <p:sp>
        <p:nvSpPr>
          <p:cNvPr id="4" name="矩形 3"/>
          <p:cNvSpPr/>
          <p:nvPr/>
        </p:nvSpPr>
        <p:spPr>
          <a:xfrm>
            <a:off x="812007" y="2065735"/>
            <a:ext cx="2663230"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In spite of the fact that</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334566" y="519113"/>
            <a:ext cx="8261747" cy="432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Understanding </a:t>
            </a:r>
            <a:r>
              <a:rPr lang="en-US" altLang="zh-CN" b="1" kern="100">
                <a:latin typeface="+mn-lt"/>
                <a:ea typeface="+mn-ea"/>
                <a:cs typeface="+mn-ea"/>
                <a:sym typeface="+mn-lt"/>
              </a:rPr>
              <a:t>in context</a:t>
            </a:r>
            <a:endParaRPr lang="zh-CN" altLang="zh-CN" dirty="0">
              <a:latin typeface="+mn-lt"/>
              <a:ea typeface="+mn-ea"/>
              <a:cs typeface="+mn-ea"/>
              <a:sym typeface="+mn-lt"/>
            </a:endParaRPr>
          </a:p>
        </p:txBody>
      </p:sp>
      <p:sp>
        <p:nvSpPr>
          <p:cNvPr id="3" name="矩形 11"/>
          <p:cNvSpPr>
            <a:spLocks noChangeArrowheads="1"/>
          </p:cNvSpPr>
          <p:nvPr/>
        </p:nvSpPr>
        <p:spPr bwMode="auto">
          <a:xfrm>
            <a:off x="376238" y="1017985"/>
            <a:ext cx="8099822" cy="251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indent="540385" algn="just">
              <a:lnSpc>
                <a:spcPct val="150000"/>
              </a:lnSpc>
              <a:spcAft>
                <a:spcPts val="0"/>
              </a:spcAft>
              <a:defRPr/>
            </a:pPr>
            <a:r>
              <a:rPr lang="en-US" altLang="zh-CN" kern="100" dirty="0">
                <a:latin typeface="+mn-lt"/>
                <a:ea typeface="+mn-ea"/>
                <a:cs typeface="+mn-ea"/>
                <a:sym typeface="+mn-lt"/>
              </a:rPr>
              <a:t>Festivals are becoming more and more commercial</a:t>
            </a:r>
            <a:r>
              <a:rPr lang="zh-CN" altLang="zh-CN" kern="100" dirty="0">
                <a:latin typeface="+mn-lt"/>
                <a:ea typeface="+mn-ea"/>
                <a:cs typeface="+mn-ea"/>
                <a:sym typeface="+mn-lt"/>
              </a:rPr>
              <a:t>，</a:t>
            </a:r>
            <a:r>
              <a:rPr lang="en-US" altLang="zh-CN" b="1" kern="100" dirty="0">
                <a:latin typeface="+mn-lt"/>
                <a:ea typeface="+mn-ea"/>
                <a:cs typeface="+mn-ea"/>
                <a:sym typeface="+mn-lt"/>
              </a:rPr>
              <a:t>with businesses taking advantage of the </a:t>
            </a:r>
            <a:r>
              <a:rPr lang="en-US" altLang="zh-CN" b="1" kern="100" dirty="0" err="1">
                <a:latin typeface="+mn-lt"/>
                <a:ea typeface="+mn-ea"/>
                <a:cs typeface="+mn-ea"/>
                <a:sym typeface="+mn-lt"/>
              </a:rPr>
              <a:t>celebrations</a:t>
            </a:r>
            <a:r>
              <a:rPr lang="en-US" altLang="zh-CN" kern="100" dirty="0" err="1">
                <a:latin typeface="+mn-lt"/>
                <a:ea typeface="+mn-ea"/>
                <a:cs typeface="+mn-ea"/>
                <a:sym typeface="+mn-lt"/>
              </a:rPr>
              <a:t>.Online</a:t>
            </a:r>
            <a:r>
              <a:rPr lang="en-US" altLang="zh-CN" kern="100" dirty="0">
                <a:latin typeface="+mn-lt"/>
                <a:ea typeface="+mn-ea"/>
                <a:cs typeface="+mn-ea"/>
                <a:sym typeface="+mn-lt"/>
              </a:rPr>
              <a:t> shopping websites and social media apps have made it much easier for the public to spend more on gifts for their loved </a:t>
            </a:r>
            <a:r>
              <a:rPr lang="en-US" altLang="zh-CN" kern="100" dirty="0" err="1">
                <a:latin typeface="+mn-lt"/>
                <a:ea typeface="+mn-ea"/>
                <a:cs typeface="+mn-ea"/>
                <a:sym typeface="+mn-lt"/>
              </a:rPr>
              <a:t>ones.Although</a:t>
            </a:r>
            <a:r>
              <a:rPr lang="en-US" altLang="zh-CN" kern="100" dirty="0">
                <a:latin typeface="+mn-lt"/>
                <a:ea typeface="+mn-ea"/>
                <a:cs typeface="+mn-ea"/>
                <a:sym typeface="+mn-lt"/>
              </a:rPr>
              <a:t> some believe festivals should not be </a:t>
            </a:r>
            <a:r>
              <a:rPr lang="en-US" altLang="zh-CN" kern="100" dirty="0" err="1">
                <a:latin typeface="+mn-lt"/>
                <a:ea typeface="+mn-ea"/>
                <a:cs typeface="+mn-ea"/>
                <a:sym typeface="+mn-lt"/>
              </a:rPr>
              <a:t>commercialised</a:t>
            </a:r>
            <a:r>
              <a:rPr lang="zh-CN" altLang="zh-CN" kern="100" dirty="0">
                <a:latin typeface="+mn-lt"/>
                <a:ea typeface="+mn-ea"/>
                <a:cs typeface="+mn-ea"/>
                <a:sym typeface="+mn-lt"/>
              </a:rPr>
              <a:t>，</a:t>
            </a:r>
            <a:r>
              <a:rPr lang="en-US" altLang="zh-CN" kern="100" dirty="0">
                <a:latin typeface="+mn-lt"/>
                <a:ea typeface="+mn-ea"/>
                <a:cs typeface="+mn-ea"/>
                <a:sym typeface="+mn-lt"/>
              </a:rPr>
              <a:t>others believe the increase in spending is good for the economy and public happiness.</a:t>
            </a:r>
            <a:endParaRPr lang="zh-CN" altLang="zh-CN" dirty="0">
              <a:latin typeface="+mn-lt"/>
              <a:ea typeface="+mn-ea"/>
              <a:cs typeface="+mn-ea"/>
              <a:sym typeface="+mn-l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397669" y="1056085"/>
            <a:ext cx="8180785" cy="172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文化视窗</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indent="540385" algn="just">
              <a:lnSpc>
                <a:spcPct val="150000"/>
              </a:lnSpc>
              <a:spcAft>
                <a:spcPts val="0"/>
              </a:spcAft>
              <a:defRPr/>
            </a:pPr>
            <a:r>
              <a:rPr lang="zh-CN" altLang="zh-CN" kern="100" dirty="0">
                <a:latin typeface="+mn-lt"/>
                <a:ea typeface="+mn-ea"/>
                <a:cs typeface="+mn-ea"/>
                <a:sym typeface="+mn-lt"/>
              </a:rPr>
              <a:t>传统节日迸发新的生机，这在现代商业化应用中已经很普遍了。如何处理好它们之间的微妙关系，首先要追根溯源，理解传统文化精神精髓所在，其次要找到和现代商业的关联之处。</a:t>
            </a:r>
            <a:endParaRPr lang="zh-CN" altLang="zh-CN" dirty="0">
              <a:latin typeface="+mn-lt"/>
              <a:ea typeface="+mn-ea"/>
              <a:cs typeface="+mn-ea"/>
              <a:sym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11"/>
          <p:cNvSpPr>
            <a:spLocks noChangeArrowheads="1"/>
          </p:cNvSpPr>
          <p:nvPr/>
        </p:nvSpPr>
        <p:spPr bwMode="auto">
          <a:xfrm>
            <a:off x="251222" y="681038"/>
            <a:ext cx="8428434"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Ⅱ.</a:t>
            </a:r>
            <a:r>
              <a:rPr lang="zh-CN" altLang="zh-CN" kern="100" dirty="0">
                <a:latin typeface="+mn-lt"/>
                <a:ea typeface="+mn-ea"/>
                <a:cs typeface="+mn-ea"/>
                <a:sym typeface="+mn-lt"/>
              </a:rPr>
              <a:t>短语语境填空</a:t>
            </a:r>
            <a:r>
              <a:rPr lang="en-US" altLang="zh-CN" kern="100" dirty="0">
                <a:latin typeface="+mn-lt"/>
                <a:ea typeface="+mn-ea"/>
                <a:cs typeface="+mn-ea"/>
                <a:sym typeface="+mn-lt"/>
              </a:rPr>
              <a:t>——</a:t>
            </a:r>
            <a:r>
              <a:rPr lang="zh-CN" altLang="zh-CN" kern="100" dirty="0">
                <a:latin typeface="+mn-lt"/>
                <a:ea typeface="+mn-ea"/>
                <a:cs typeface="+mn-ea"/>
                <a:sym typeface="+mn-lt"/>
              </a:rPr>
              <a:t>根据汉语提示写出适当的短语</a:t>
            </a:r>
            <a:endParaRPr lang="zh-CN" altLang="zh-CN" dirty="0">
              <a:latin typeface="+mn-lt"/>
              <a:ea typeface="+mn-ea"/>
              <a:cs typeface="+mn-ea"/>
              <a:sym typeface="+mn-lt"/>
            </a:endParaRPr>
          </a:p>
        </p:txBody>
      </p:sp>
      <p:sp>
        <p:nvSpPr>
          <p:cNvPr id="10243" name="矩形 11"/>
          <p:cNvSpPr>
            <a:spLocks noChangeArrowheads="1"/>
          </p:cNvSpPr>
          <p:nvPr/>
        </p:nvSpPr>
        <p:spPr bwMode="auto">
          <a:xfrm>
            <a:off x="292894" y="1113235"/>
            <a:ext cx="8345091" cy="2561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1.Her children’s ages  ________________________________(3</a:t>
            </a:r>
            <a:r>
              <a:rPr lang="zh-CN" altLang="zh-CN" kern="100" dirty="0">
                <a:latin typeface="+mn-lt"/>
                <a:ea typeface="+mn-ea"/>
                <a:cs typeface="+mn-ea"/>
                <a:sym typeface="+mn-lt"/>
              </a:rPr>
              <a:t>岁到</a:t>
            </a:r>
            <a:r>
              <a:rPr lang="en-US" altLang="zh-CN" kern="100" dirty="0">
                <a:latin typeface="+mn-lt"/>
                <a:ea typeface="+mn-ea"/>
                <a:cs typeface="+mn-ea"/>
                <a:sym typeface="+mn-lt"/>
              </a:rPr>
              <a:t>18</a:t>
            </a:r>
            <a:r>
              <a:rPr lang="zh-CN" altLang="zh-CN" kern="100" dirty="0">
                <a:latin typeface="+mn-lt"/>
                <a:ea typeface="+mn-ea"/>
                <a:cs typeface="+mn-ea"/>
                <a:sym typeface="+mn-lt"/>
              </a:rPr>
              <a:t>岁之间</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2.The </a:t>
            </a:r>
            <a:r>
              <a:rPr lang="en-US" altLang="zh-CN" kern="100" dirty="0" err="1">
                <a:latin typeface="+mn-lt"/>
                <a:ea typeface="+mn-ea"/>
                <a:cs typeface="+mn-ea"/>
                <a:sym typeface="+mn-lt"/>
              </a:rPr>
              <a:t>colour</a:t>
            </a:r>
            <a:r>
              <a:rPr lang="en-US" altLang="zh-CN" kern="100" dirty="0">
                <a:latin typeface="+mn-lt"/>
                <a:ea typeface="+mn-ea"/>
                <a:cs typeface="+mn-ea"/>
                <a:sym typeface="+mn-lt"/>
              </a:rPr>
              <a:t> of the cloth will  _______________(</a:t>
            </a:r>
            <a:r>
              <a:rPr lang="zh-CN" altLang="zh-CN" kern="100" dirty="0">
                <a:latin typeface="+mn-lt"/>
                <a:ea typeface="+mn-ea"/>
                <a:cs typeface="+mn-ea"/>
                <a:sym typeface="+mn-lt"/>
              </a:rPr>
              <a:t>逐渐褪色</a:t>
            </a:r>
            <a:r>
              <a:rPr lang="en-US" altLang="zh-CN" kern="100" dirty="0">
                <a:latin typeface="+mn-lt"/>
                <a:ea typeface="+mn-ea"/>
                <a:cs typeface="+mn-ea"/>
                <a:sym typeface="+mn-lt"/>
              </a:rPr>
              <a:t>) little by little.</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3.__________________(</a:t>
            </a:r>
            <a:r>
              <a:rPr lang="zh-CN" altLang="zh-CN" kern="100" dirty="0">
                <a:latin typeface="+mn-lt"/>
                <a:ea typeface="+mn-ea"/>
                <a:cs typeface="+mn-ea"/>
                <a:sym typeface="+mn-lt"/>
              </a:rPr>
              <a:t>尽管</a:t>
            </a:r>
            <a:r>
              <a:rPr lang="en-US" altLang="zh-CN" kern="100" dirty="0">
                <a:latin typeface="+mn-lt"/>
                <a:ea typeface="+mn-ea"/>
                <a:cs typeface="+mn-ea"/>
                <a:sym typeface="+mn-lt"/>
              </a:rPr>
              <a:t>) his anger</a:t>
            </a:r>
            <a:r>
              <a:rPr lang="zh-CN" altLang="zh-CN" kern="100" dirty="0">
                <a:latin typeface="+mn-lt"/>
                <a:ea typeface="+mn-ea"/>
                <a:cs typeface="+mn-ea"/>
                <a:sym typeface="+mn-lt"/>
              </a:rPr>
              <a:t>，</a:t>
            </a:r>
            <a:r>
              <a:rPr lang="en-US" altLang="zh-CN" kern="100" dirty="0">
                <a:latin typeface="+mn-lt"/>
                <a:ea typeface="+mn-ea"/>
                <a:cs typeface="+mn-ea"/>
                <a:sym typeface="+mn-lt"/>
              </a:rPr>
              <a:t>his remarks were restrained.</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4.He always __________________(</a:t>
            </a:r>
            <a:r>
              <a:rPr lang="zh-CN" altLang="zh-CN" kern="100" dirty="0">
                <a:latin typeface="+mn-lt"/>
                <a:ea typeface="+mn-ea"/>
                <a:cs typeface="+mn-ea"/>
                <a:sym typeface="+mn-lt"/>
              </a:rPr>
              <a:t>利用</a:t>
            </a:r>
            <a:r>
              <a:rPr lang="en-US" altLang="zh-CN" kern="100" dirty="0">
                <a:latin typeface="+mn-lt"/>
                <a:ea typeface="+mn-ea"/>
                <a:cs typeface="+mn-ea"/>
                <a:sym typeface="+mn-lt"/>
              </a:rPr>
              <a:t>) the good weather to go for a walk.</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5._____________(</a:t>
            </a:r>
            <a:r>
              <a:rPr lang="zh-CN" altLang="zh-CN" kern="100" dirty="0">
                <a:latin typeface="+mn-lt"/>
                <a:ea typeface="+mn-ea"/>
                <a:cs typeface="+mn-ea"/>
                <a:sym typeface="+mn-lt"/>
              </a:rPr>
              <a:t>媒体</a:t>
            </a:r>
            <a:r>
              <a:rPr lang="en-US" altLang="zh-CN" kern="100" dirty="0">
                <a:latin typeface="+mn-lt"/>
                <a:ea typeface="+mn-ea"/>
                <a:cs typeface="+mn-ea"/>
                <a:sym typeface="+mn-lt"/>
              </a:rPr>
              <a:t>) can either be your friend or your enemy.</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6.What do these two bikes  _____________________(</a:t>
            </a:r>
            <a:r>
              <a:rPr lang="zh-CN" altLang="zh-CN" kern="100" dirty="0">
                <a:latin typeface="+mn-lt"/>
                <a:ea typeface="+mn-ea"/>
                <a:cs typeface="+mn-ea"/>
                <a:sym typeface="+mn-lt"/>
              </a:rPr>
              <a:t>相同</a:t>
            </a:r>
            <a:r>
              <a:rPr lang="en-US" altLang="zh-CN" kern="100" dirty="0">
                <a:latin typeface="+mn-lt"/>
                <a:ea typeface="+mn-ea"/>
                <a:cs typeface="+mn-ea"/>
                <a:sym typeface="+mn-lt"/>
              </a:rPr>
              <a:t>)?</a:t>
            </a:r>
            <a:endParaRPr lang="zh-CN" altLang="zh-CN" dirty="0">
              <a:latin typeface="+mn-lt"/>
              <a:ea typeface="+mn-ea"/>
              <a:cs typeface="+mn-ea"/>
              <a:sym typeface="+mn-lt"/>
            </a:endParaRPr>
          </a:p>
        </p:txBody>
      </p:sp>
      <p:sp>
        <p:nvSpPr>
          <p:cNvPr id="4" name="矩形 3"/>
          <p:cNvSpPr/>
          <p:nvPr/>
        </p:nvSpPr>
        <p:spPr>
          <a:xfrm>
            <a:off x="2847976" y="1157288"/>
            <a:ext cx="3362972"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range from three to eighteen</a:t>
            </a:r>
            <a:endParaRPr lang="zh-CN" altLang="en-US" dirty="0">
              <a:latin typeface="+mn-lt"/>
              <a:ea typeface="+mn-ea"/>
              <a:cs typeface="+mn-ea"/>
              <a:sym typeface="+mn-lt"/>
            </a:endParaRPr>
          </a:p>
        </p:txBody>
      </p:sp>
      <p:sp>
        <p:nvSpPr>
          <p:cNvPr id="5" name="矩形 4"/>
          <p:cNvSpPr/>
          <p:nvPr/>
        </p:nvSpPr>
        <p:spPr>
          <a:xfrm>
            <a:off x="3492103" y="1577579"/>
            <a:ext cx="125579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fade away</a:t>
            </a:r>
            <a:endParaRPr lang="zh-CN" altLang="en-US" dirty="0">
              <a:latin typeface="+mn-lt"/>
              <a:ea typeface="+mn-ea"/>
              <a:cs typeface="+mn-ea"/>
              <a:sym typeface="+mn-lt"/>
            </a:endParaRPr>
          </a:p>
        </p:txBody>
      </p:sp>
      <p:sp>
        <p:nvSpPr>
          <p:cNvPr id="6" name="矩形 5"/>
          <p:cNvSpPr/>
          <p:nvPr/>
        </p:nvSpPr>
        <p:spPr>
          <a:xfrm>
            <a:off x="953691" y="1977629"/>
            <a:ext cx="1241365"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In spite of</a:t>
            </a:r>
            <a:endParaRPr lang="zh-CN" altLang="en-US" dirty="0">
              <a:latin typeface="+mn-lt"/>
              <a:ea typeface="+mn-ea"/>
              <a:cs typeface="+mn-ea"/>
              <a:sym typeface="+mn-lt"/>
            </a:endParaRPr>
          </a:p>
        </p:txBody>
      </p:sp>
      <p:sp>
        <p:nvSpPr>
          <p:cNvPr id="7" name="矩形 6"/>
          <p:cNvSpPr/>
          <p:nvPr/>
        </p:nvSpPr>
        <p:spPr>
          <a:xfrm>
            <a:off x="1583531" y="2397919"/>
            <a:ext cx="2230932"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takes advantage of</a:t>
            </a:r>
            <a:endParaRPr lang="zh-CN" altLang="en-US" dirty="0">
              <a:latin typeface="+mn-lt"/>
              <a:ea typeface="+mn-ea"/>
              <a:cs typeface="+mn-ea"/>
              <a:sym typeface="+mn-lt"/>
            </a:endParaRPr>
          </a:p>
        </p:txBody>
      </p:sp>
      <p:sp>
        <p:nvSpPr>
          <p:cNvPr id="8" name="矩形 7"/>
          <p:cNvSpPr/>
          <p:nvPr/>
        </p:nvSpPr>
        <p:spPr>
          <a:xfrm>
            <a:off x="791767" y="2819401"/>
            <a:ext cx="1299074"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The media</a:t>
            </a:r>
            <a:endParaRPr lang="zh-CN" altLang="en-US" dirty="0">
              <a:latin typeface="+mn-lt"/>
              <a:ea typeface="+mn-ea"/>
              <a:cs typeface="+mn-ea"/>
              <a:sym typeface="+mn-lt"/>
            </a:endParaRPr>
          </a:p>
        </p:txBody>
      </p:sp>
      <p:sp>
        <p:nvSpPr>
          <p:cNvPr id="9" name="矩形 8"/>
          <p:cNvSpPr/>
          <p:nvPr/>
        </p:nvSpPr>
        <p:spPr>
          <a:xfrm>
            <a:off x="3177779" y="3231357"/>
            <a:ext cx="198849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have in common</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229791" y="519113"/>
            <a:ext cx="8512969" cy="43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10.take advantage of</a:t>
            </a:r>
            <a:r>
              <a:rPr lang="zh-CN" altLang="zh-CN" kern="100" dirty="0">
                <a:latin typeface="+mn-lt"/>
                <a:ea typeface="+mn-ea"/>
                <a:cs typeface="+mn-ea"/>
                <a:sym typeface="+mn-lt"/>
              </a:rPr>
              <a:t>利用；欺骗；占</a:t>
            </a:r>
            <a:r>
              <a:rPr lang="en-US" altLang="zh-CN" kern="100" dirty="0">
                <a:latin typeface="+mn-lt"/>
                <a:ea typeface="+mn-ea"/>
                <a:cs typeface="+mn-ea"/>
                <a:sym typeface="+mn-lt"/>
              </a:rPr>
              <a:t>……</a:t>
            </a:r>
            <a:r>
              <a:rPr lang="zh-CN" altLang="zh-CN" kern="100" dirty="0">
                <a:latin typeface="+mn-lt"/>
                <a:ea typeface="+mn-ea"/>
                <a:cs typeface="+mn-ea"/>
                <a:sym typeface="+mn-lt"/>
              </a:rPr>
              <a:t>的便宜</a:t>
            </a:r>
            <a:endParaRPr lang="zh-CN" altLang="zh-CN" sz="800" kern="100" dirty="0">
              <a:latin typeface="+mn-lt"/>
              <a:ea typeface="+mn-ea"/>
              <a:cs typeface="+mn-ea"/>
              <a:sym typeface="+mn-lt"/>
            </a:endParaRPr>
          </a:p>
        </p:txBody>
      </p:sp>
      <p:sp>
        <p:nvSpPr>
          <p:cNvPr id="47107" name="矩形 11"/>
          <p:cNvSpPr>
            <a:spLocks noChangeArrowheads="1"/>
          </p:cNvSpPr>
          <p:nvPr/>
        </p:nvSpPr>
        <p:spPr bwMode="auto">
          <a:xfrm>
            <a:off x="465534" y="951310"/>
            <a:ext cx="8261747" cy="4175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defRPr/>
            </a:pPr>
            <a:r>
              <a:rPr lang="en-US" altLang="zh-CN" dirty="0">
                <a:latin typeface="+mn-lt"/>
                <a:ea typeface="+mn-ea"/>
                <a:cs typeface="+mn-ea"/>
                <a:sym typeface="+mn-lt"/>
              </a:rPr>
              <a:t>①In the meantime</a:t>
            </a:r>
            <a:r>
              <a:rPr lang="zh-CN" altLang="zh-CN" dirty="0">
                <a:latin typeface="+mn-lt"/>
                <a:ea typeface="+mn-ea"/>
                <a:cs typeface="+mn-ea"/>
                <a:sym typeface="+mn-lt"/>
              </a:rPr>
              <a:t>，</a:t>
            </a:r>
            <a:r>
              <a:rPr lang="en-US" altLang="zh-CN" dirty="0">
                <a:latin typeface="+mn-lt"/>
                <a:ea typeface="+mn-ea"/>
                <a:cs typeface="+mn-ea"/>
                <a:sym typeface="+mn-lt"/>
              </a:rPr>
              <a:t>you can </a:t>
            </a:r>
            <a:r>
              <a:rPr lang="en-US" altLang="zh-CN" b="1" dirty="0">
                <a:latin typeface="+mn-lt"/>
                <a:ea typeface="+mn-ea"/>
                <a:cs typeface="+mn-ea"/>
                <a:sym typeface="+mn-lt"/>
              </a:rPr>
              <a:t>take full advantage of</a:t>
            </a:r>
            <a:r>
              <a:rPr lang="en-US" altLang="zh-CN" dirty="0">
                <a:latin typeface="+mn-lt"/>
                <a:ea typeface="+mn-ea"/>
                <a:cs typeface="+mn-ea"/>
                <a:sym typeface="+mn-lt"/>
              </a:rPr>
              <a:t> it.</a:t>
            </a:r>
            <a:r>
              <a:rPr lang="zh-CN" altLang="zh-CN" dirty="0">
                <a:latin typeface="+mn-lt"/>
                <a:ea typeface="+mn-ea"/>
                <a:cs typeface="+mn-ea"/>
                <a:sym typeface="+mn-lt"/>
              </a:rPr>
              <a:t>在此期间，您可以充分利用它。</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短语记牢</a:t>
            </a:r>
            <a:r>
              <a:rPr lang="en-US" altLang="zh-CN" dirty="0">
                <a:latin typeface="+mn-lt"/>
                <a:ea typeface="+mn-ea"/>
                <a:cs typeface="+mn-ea"/>
                <a:sym typeface="+mn-lt"/>
              </a:rPr>
              <a:t>]</a:t>
            </a:r>
            <a:r>
              <a:rPr lang="zh-CN" altLang="zh-CN" dirty="0">
                <a:latin typeface="+mn-lt"/>
                <a:ea typeface="+mn-ea"/>
                <a:cs typeface="+mn-ea"/>
                <a:sym typeface="+mn-lt"/>
              </a:rPr>
              <a:t>　记牢下列短语</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make use of  </a:t>
            </a:r>
            <a:r>
              <a:rPr lang="zh-CN" altLang="zh-CN" dirty="0">
                <a:latin typeface="+mn-lt"/>
                <a:ea typeface="+mn-ea"/>
                <a:cs typeface="+mn-ea"/>
                <a:sym typeface="+mn-lt"/>
              </a:rPr>
              <a:t>利用；使用</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make good/full/little use of  </a:t>
            </a:r>
            <a:r>
              <a:rPr lang="zh-CN" altLang="zh-CN" dirty="0">
                <a:latin typeface="+mn-lt"/>
                <a:ea typeface="+mn-ea"/>
                <a:cs typeface="+mn-ea"/>
                <a:sym typeface="+mn-lt"/>
              </a:rPr>
              <a:t>好好</a:t>
            </a:r>
            <a:r>
              <a:rPr lang="en-US" altLang="zh-CN" dirty="0">
                <a:latin typeface="+mn-lt"/>
                <a:ea typeface="+mn-ea"/>
                <a:cs typeface="+mn-ea"/>
                <a:sym typeface="+mn-lt"/>
              </a:rPr>
              <a:t>/</a:t>
            </a:r>
            <a:r>
              <a:rPr lang="zh-CN" altLang="zh-CN" dirty="0">
                <a:latin typeface="+mn-lt"/>
                <a:ea typeface="+mn-ea"/>
                <a:cs typeface="+mn-ea"/>
                <a:sym typeface="+mn-lt"/>
              </a:rPr>
              <a:t>充分</a:t>
            </a:r>
            <a:r>
              <a:rPr lang="en-US" altLang="zh-CN" dirty="0">
                <a:latin typeface="+mn-lt"/>
                <a:ea typeface="+mn-ea"/>
                <a:cs typeface="+mn-ea"/>
                <a:sym typeface="+mn-lt"/>
              </a:rPr>
              <a:t>/</a:t>
            </a:r>
            <a:r>
              <a:rPr lang="zh-CN" altLang="zh-CN" dirty="0">
                <a:latin typeface="+mn-lt"/>
                <a:ea typeface="+mn-ea"/>
                <a:cs typeface="+mn-ea"/>
                <a:sym typeface="+mn-lt"/>
              </a:rPr>
              <a:t>不充分利用</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make the best of  </a:t>
            </a:r>
            <a:r>
              <a:rPr lang="zh-CN" altLang="zh-CN" dirty="0">
                <a:latin typeface="+mn-lt"/>
                <a:ea typeface="+mn-ea"/>
                <a:cs typeface="+mn-ea"/>
                <a:sym typeface="+mn-lt"/>
              </a:rPr>
              <a:t>充分利用</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make the most of  </a:t>
            </a:r>
            <a:r>
              <a:rPr lang="zh-CN" altLang="zh-CN" dirty="0">
                <a:latin typeface="+mn-lt"/>
                <a:ea typeface="+mn-ea"/>
                <a:cs typeface="+mn-ea"/>
                <a:sym typeface="+mn-lt"/>
              </a:rPr>
              <a:t>充分利用</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②We should </a:t>
            </a:r>
            <a:r>
              <a:rPr lang="en-US" altLang="zh-CN" b="1" dirty="0">
                <a:latin typeface="+mn-lt"/>
                <a:ea typeface="+mn-ea"/>
                <a:cs typeface="+mn-ea"/>
                <a:sym typeface="+mn-lt"/>
              </a:rPr>
              <a:t>make full use of</a:t>
            </a:r>
            <a:r>
              <a:rPr lang="en-US" altLang="zh-CN" dirty="0">
                <a:latin typeface="+mn-lt"/>
                <a:ea typeface="+mn-ea"/>
                <a:cs typeface="+mn-ea"/>
                <a:sym typeface="+mn-lt"/>
              </a:rPr>
              <a:t> the Internet.</a:t>
            </a:r>
            <a:r>
              <a:rPr lang="zh-CN" altLang="zh-CN" dirty="0">
                <a:latin typeface="+mn-lt"/>
                <a:ea typeface="+mn-ea"/>
                <a:cs typeface="+mn-ea"/>
                <a:sym typeface="+mn-lt"/>
              </a:rPr>
              <a:t>我们应充分利用因特网。</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③She really tries to </a:t>
            </a:r>
            <a:r>
              <a:rPr lang="en-US" altLang="zh-CN" b="1" dirty="0">
                <a:latin typeface="+mn-lt"/>
                <a:ea typeface="+mn-ea"/>
                <a:cs typeface="+mn-ea"/>
                <a:sym typeface="+mn-lt"/>
              </a:rPr>
              <a:t>make the most of</a:t>
            </a:r>
            <a:r>
              <a:rPr lang="en-US" altLang="zh-CN" dirty="0">
                <a:latin typeface="+mn-lt"/>
                <a:ea typeface="+mn-ea"/>
                <a:cs typeface="+mn-ea"/>
                <a:sym typeface="+mn-lt"/>
              </a:rPr>
              <a:t> herself by dressing well.</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她确实想通过穿着漂亮尽量发挥自己的优势。</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354806" y="873919"/>
            <a:ext cx="8262938" cy="334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词块积累</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take advantage of various factors</a:t>
            </a:r>
            <a:r>
              <a:rPr lang="zh-CN" altLang="zh-CN" kern="100" dirty="0">
                <a:latin typeface="+mn-lt"/>
                <a:ea typeface="+mn-ea"/>
                <a:cs typeface="+mn-ea"/>
                <a:sym typeface="+mn-lt"/>
              </a:rPr>
              <a:t>利用各种各样的因素</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take advantage of a man like him  </a:t>
            </a:r>
            <a:r>
              <a:rPr lang="zh-CN" altLang="zh-CN" kern="100" dirty="0">
                <a:latin typeface="+mn-lt"/>
                <a:ea typeface="+mn-ea"/>
                <a:cs typeface="+mn-ea"/>
                <a:sym typeface="+mn-lt"/>
              </a:rPr>
              <a:t>占像他这样的人的便宜；欺骗像他这样的人</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巩固内化</a:t>
            </a:r>
            <a:r>
              <a:rPr lang="en-US" altLang="zh-CN" kern="100" dirty="0">
                <a:latin typeface="+mn-lt"/>
                <a:ea typeface="+mn-ea"/>
                <a:cs typeface="+mn-ea"/>
                <a:sym typeface="+mn-lt"/>
              </a:rPr>
              <a:t>]</a:t>
            </a:r>
            <a:r>
              <a:rPr lang="zh-CN" altLang="zh-CN" kern="100" dirty="0">
                <a:latin typeface="+mn-lt"/>
                <a:ea typeface="+mn-ea"/>
                <a:cs typeface="+mn-ea"/>
                <a:sym typeface="+mn-lt"/>
              </a:rPr>
              <a:t>　单句语法填空</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①He has made up his mind to make good use  ____________ every minute to study.</a:t>
            </a:r>
            <a:endParaRPr lang="zh-CN" altLang="zh-CN" sz="800" kern="100" dirty="0">
              <a:latin typeface="+mn-lt"/>
              <a:ea typeface="+mn-ea"/>
              <a:cs typeface="+mn-ea"/>
              <a:sym typeface="+mn-lt"/>
            </a:endParaRPr>
          </a:p>
          <a:p>
            <a:pPr>
              <a:lnSpc>
                <a:spcPct val="150000"/>
              </a:lnSpc>
              <a:defRPr/>
            </a:pPr>
            <a:r>
              <a:rPr lang="en-US" altLang="zh-CN" kern="100" dirty="0">
                <a:latin typeface="+mn-lt"/>
                <a:ea typeface="+mn-ea"/>
                <a:cs typeface="+mn-ea"/>
                <a:sym typeface="+mn-lt"/>
              </a:rPr>
              <a:t>②He’s joining the club in order to take advantage  ____________ the others.</a:t>
            </a:r>
            <a:endParaRPr lang="zh-CN" altLang="zh-CN" dirty="0">
              <a:latin typeface="+mn-lt"/>
              <a:ea typeface="+mn-ea"/>
              <a:cs typeface="+mn-ea"/>
              <a:sym typeface="+mn-lt"/>
            </a:endParaRPr>
          </a:p>
        </p:txBody>
      </p:sp>
      <p:sp>
        <p:nvSpPr>
          <p:cNvPr id="3" name="矩形 2"/>
          <p:cNvSpPr/>
          <p:nvPr/>
        </p:nvSpPr>
        <p:spPr>
          <a:xfrm>
            <a:off x="5213747" y="2549129"/>
            <a:ext cx="36163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of</a:t>
            </a:r>
            <a:endParaRPr lang="zh-CN" altLang="en-US" dirty="0">
              <a:latin typeface="+mn-lt"/>
              <a:ea typeface="+mn-ea"/>
              <a:cs typeface="+mn-ea"/>
              <a:sym typeface="+mn-lt"/>
            </a:endParaRPr>
          </a:p>
        </p:txBody>
      </p:sp>
      <p:sp>
        <p:nvSpPr>
          <p:cNvPr id="4" name="矩形 3"/>
          <p:cNvSpPr/>
          <p:nvPr/>
        </p:nvSpPr>
        <p:spPr>
          <a:xfrm>
            <a:off x="5598319" y="2981326"/>
            <a:ext cx="36163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of</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229791" y="519113"/>
            <a:ext cx="8512969" cy="1266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189230" indent="-323850" algn="just">
              <a:lnSpc>
                <a:spcPct val="150000"/>
              </a:lnSpc>
              <a:spcAft>
                <a:spcPts val="0"/>
              </a:spcAft>
              <a:defRPr/>
            </a:pPr>
            <a:r>
              <a:rPr lang="en-US" altLang="zh-CN" kern="100" dirty="0">
                <a:latin typeface="+mn-lt"/>
                <a:ea typeface="+mn-ea"/>
                <a:cs typeface="+mn-ea"/>
                <a:sym typeface="+mn-lt"/>
              </a:rPr>
              <a:t>11.Festivals are becoming more and more commercial</a:t>
            </a:r>
            <a:r>
              <a:rPr lang="zh-CN" altLang="zh-CN" kern="100" dirty="0">
                <a:latin typeface="+mn-lt"/>
                <a:ea typeface="+mn-ea"/>
                <a:cs typeface="+mn-ea"/>
                <a:sym typeface="+mn-lt"/>
              </a:rPr>
              <a:t>，</a:t>
            </a:r>
            <a:r>
              <a:rPr lang="en-US" altLang="zh-CN" b="1" kern="100" dirty="0">
                <a:latin typeface="+mn-lt"/>
                <a:ea typeface="+mn-ea"/>
                <a:cs typeface="+mn-ea"/>
                <a:sym typeface="+mn-lt"/>
              </a:rPr>
              <a:t>with businesses taking advantage of the celebrations</a:t>
            </a:r>
            <a:r>
              <a:rPr lang="en-US" altLang="zh-CN" kern="100" dirty="0">
                <a:latin typeface="+mn-lt"/>
                <a:ea typeface="+mn-ea"/>
                <a:cs typeface="+mn-ea"/>
                <a:sym typeface="+mn-lt"/>
              </a:rPr>
              <a:t>.</a:t>
            </a:r>
            <a:r>
              <a:rPr lang="zh-CN" altLang="zh-CN" kern="100" dirty="0">
                <a:latin typeface="+mn-lt"/>
                <a:ea typeface="+mn-ea"/>
                <a:cs typeface="+mn-ea"/>
                <a:sym typeface="+mn-lt"/>
              </a:rPr>
              <a:t>节日变得越来越商业化，由于商家利用了节日庆典。</a:t>
            </a:r>
            <a:endParaRPr lang="zh-CN" altLang="zh-CN" dirty="0">
              <a:latin typeface="+mn-lt"/>
              <a:ea typeface="+mn-ea"/>
              <a:cs typeface="+mn-ea"/>
              <a:sym typeface="+mn-lt"/>
            </a:endParaRPr>
          </a:p>
        </p:txBody>
      </p:sp>
      <p:graphicFrame>
        <p:nvGraphicFramePr>
          <p:cNvPr id="91138" name="对象 1"/>
          <p:cNvGraphicFramePr>
            <a:graphicFrameLocks noChangeAspect="1"/>
          </p:cNvGraphicFramePr>
          <p:nvPr/>
        </p:nvGraphicFramePr>
        <p:xfrm>
          <a:off x="447675" y="1491854"/>
          <a:ext cx="7981950" cy="2971800"/>
        </p:xfrm>
        <a:graphic>
          <a:graphicData uri="http://schemas.openxmlformats.org/presentationml/2006/ole">
            <mc:AlternateContent xmlns:mc="http://schemas.openxmlformats.org/markup-compatibility/2006">
              <mc:Choice xmlns:v="urn:schemas-microsoft-com:vml" Requires="v">
                <p:oleObj spid="_x0000_s91145" r:id="rId4" imgW="10661650" imgH="3970655" progId="Word.Document.8">
                  <p:embed/>
                </p:oleObj>
              </mc:Choice>
              <mc:Fallback>
                <p:oleObj r:id="rId4" imgW="10661650" imgH="3970655" progId="Word.Document.8">
                  <p:embed/>
                  <p:pic>
                    <p:nvPicPr>
                      <p:cNvPr id="0" name="对象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7675" y="1491854"/>
                        <a:ext cx="798195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330994" y="575073"/>
            <a:ext cx="8345091" cy="380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①He came into the room</a:t>
            </a:r>
            <a:r>
              <a:rPr lang="zh-CN" altLang="zh-CN" kern="100" dirty="0">
                <a:latin typeface="+mn-lt"/>
                <a:ea typeface="+mn-ea"/>
                <a:cs typeface="+mn-ea"/>
                <a:sym typeface="+mn-lt"/>
              </a:rPr>
              <a:t>，</a:t>
            </a:r>
            <a:r>
              <a:rPr lang="en-US" altLang="zh-CN" b="1" kern="100" dirty="0">
                <a:latin typeface="+mn-lt"/>
                <a:ea typeface="+mn-ea"/>
                <a:cs typeface="+mn-ea"/>
                <a:sym typeface="+mn-lt"/>
              </a:rPr>
              <a:t>with his face red</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他面色红润地走进房间。</a:t>
            </a:r>
            <a:r>
              <a:rPr lang="en-US" altLang="zh-CN" kern="100" dirty="0">
                <a:latin typeface="+mn-lt"/>
                <a:ea typeface="+mn-ea"/>
                <a:cs typeface="+mn-ea"/>
                <a:sym typeface="+mn-lt"/>
              </a:rPr>
              <a:t>(</a:t>
            </a:r>
            <a:r>
              <a:rPr lang="zh-CN" altLang="zh-CN" kern="100" dirty="0">
                <a:latin typeface="+mn-lt"/>
                <a:ea typeface="+mn-ea"/>
                <a:cs typeface="+mn-ea"/>
                <a:sym typeface="+mn-lt"/>
              </a:rPr>
              <a:t>形容词作补语，</a:t>
            </a:r>
            <a:r>
              <a:rPr lang="en-US" altLang="zh-CN" kern="100" dirty="0">
                <a:latin typeface="+mn-lt"/>
                <a:ea typeface="+mn-ea"/>
                <a:cs typeface="+mn-ea"/>
                <a:sym typeface="+mn-lt"/>
              </a:rPr>
              <a:t>with</a:t>
            </a:r>
            <a:r>
              <a:rPr lang="zh-CN" altLang="zh-CN" kern="100" dirty="0">
                <a:latin typeface="+mn-lt"/>
                <a:ea typeface="+mn-ea"/>
                <a:cs typeface="+mn-ea"/>
                <a:sym typeface="+mn-lt"/>
              </a:rPr>
              <a:t>的复合结构表示伴随</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a:t>
            </a:r>
            <a:r>
              <a:rPr lang="en-US" altLang="zh-CN" b="1" kern="100" dirty="0">
                <a:latin typeface="+mn-lt"/>
                <a:ea typeface="+mn-ea"/>
                <a:cs typeface="+mn-ea"/>
                <a:sym typeface="+mn-lt"/>
              </a:rPr>
              <a:t>With a red handkerchief in his hand</a:t>
            </a:r>
            <a:r>
              <a:rPr lang="zh-CN" altLang="zh-CN" kern="100" dirty="0">
                <a:latin typeface="+mn-lt"/>
                <a:ea typeface="+mn-ea"/>
                <a:cs typeface="+mn-ea"/>
                <a:sym typeface="+mn-lt"/>
              </a:rPr>
              <a:t>，</a:t>
            </a:r>
            <a:r>
              <a:rPr lang="en-US" altLang="zh-CN" kern="100" dirty="0">
                <a:latin typeface="+mn-lt"/>
                <a:ea typeface="+mn-ea"/>
                <a:cs typeface="+mn-ea"/>
                <a:sym typeface="+mn-lt"/>
              </a:rPr>
              <a:t>he shouted at Mary crazily.</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他手里拿着一条红手绢，发疯似地朝玛丽叫喊。</a:t>
            </a:r>
            <a:r>
              <a:rPr lang="en-US" altLang="zh-CN" kern="100" dirty="0">
                <a:latin typeface="+mn-lt"/>
                <a:ea typeface="+mn-ea"/>
                <a:cs typeface="+mn-ea"/>
                <a:sym typeface="+mn-lt"/>
              </a:rPr>
              <a:t>(</a:t>
            </a:r>
            <a:r>
              <a:rPr lang="zh-CN" altLang="zh-CN" kern="100" dirty="0">
                <a:latin typeface="+mn-lt"/>
                <a:ea typeface="+mn-ea"/>
                <a:cs typeface="+mn-ea"/>
                <a:sym typeface="+mn-lt"/>
              </a:rPr>
              <a:t>介词短语作补语，</a:t>
            </a:r>
            <a:r>
              <a:rPr lang="en-US" altLang="zh-CN" kern="100" dirty="0">
                <a:latin typeface="+mn-lt"/>
                <a:ea typeface="+mn-ea"/>
                <a:cs typeface="+mn-ea"/>
                <a:sym typeface="+mn-lt"/>
              </a:rPr>
              <a:t>with</a:t>
            </a:r>
            <a:r>
              <a:rPr lang="zh-CN" altLang="zh-CN" kern="100" dirty="0">
                <a:latin typeface="+mn-lt"/>
                <a:ea typeface="+mn-ea"/>
                <a:cs typeface="+mn-ea"/>
                <a:sym typeface="+mn-lt"/>
              </a:rPr>
              <a:t>的复合结构表示伴随</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③She could finish her work</a:t>
            </a:r>
            <a:r>
              <a:rPr lang="zh-CN" altLang="zh-CN" kern="100" dirty="0">
                <a:latin typeface="+mn-lt"/>
                <a:ea typeface="+mn-ea"/>
                <a:cs typeface="+mn-ea"/>
                <a:sym typeface="+mn-lt"/>
              </a:rPr>
              <a:t>，</a:t>
            </a:r>
            <a:r>
              <a:rPr lang="en-US" altLang="zh-CN" b="1" kern="100" dirty="0">
                <a:latin typeface="+mn-lt"/>
                <a:ea typeface="+mn-ea"/>
                <a:cs typeface="+mn-ea"/>
                <a:sym typeface="+mn-lt"/>
              </a:rPr>
              <a:t>with me to help her</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有我的帮助，她能够完成工作。</a:t>
            </a:r>
            <a:r>
              <a:rPr lang="en-US" altLang="zh-CN" kern="100" dirty="0">
                <a:latin typeface="+mn-lt"/>
                <a:ea typeface="+mn-ea"/>
                <a:cs typeface="+mn-ea"/>
                <a:sym typeface="+mn-lt"/>
              </a:rPr>
              <a:t>(</a:t>
            </a:r>
            <a:r>
              <a:rPr lang="zh-CN" altLang="zh-CN" kern="100" dirty="0">
                <a:latin typeface="+mn-lt"/>
                <a:ea typeface="+mn-ea"/>
                <a:cs typeface="+mn-ea"/>
                <a:sym typeface="+mn-lt"/>
              </a:rPr>
              <a:t>不定式作补语，</a:t>
            </a:r>
            <a:r>
              <a:rPr lang="en-US" altLang="zh-CN" kern="100" dirty="0">
                <a:latin typeface="+mn-lt"/>
                <a:ea typeface="+mn-ea"/>
                <a:cs typeface="+mn-ea"/>
                <a:sym typeface="+mn-lt"/>
              </a:rPr>
              <a:t>with</a:t>
            </a:r>
            <a:r>
              <a:rPr lang="zh-CN" altLang="zh-CN" kern="100" dirty="0">
                <a:latin typeface="+mn-lt"/>
                <a:ea typeface="+mn-ea"/>
                <a:cs typeface="+mn-ea"/>
                <a:sym typeface="+mn-lt"/>
              </a:rPr>
              <a:t>的复合结构表示原因</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④</a:t>
            </a:r>
            <a:r>
              <a:rPr lang="en-US" altLang="zh-CN" b="1" kern="100" dirty="0">
                <a:latin typeface="+mn-lt"/>
                <a:ea typeface="+mn-ea"/>
                <a:cs typeface="+mn-ea"/>
                <a:sym typeface="+mn-lt"/>
              </a:rPr>
              <a:t>With her eyes closed</a:t>
            </a:r>
            <a:r>
              <a:rPr lang="zh-CN" altLang="zh-CN" kern="100" dirty="0">
                <a:latin typeface="+mn-lt"/>
                <a:ea typeface="+mn-ea"/>
                <a:cs typeface="+mn-ea"/>
                <a:sym typeface="+mn-lt"/>
              </a:rPr>
              <a:t>，</a:t>
            </a:r>
            <a:r>
              <a:rPr lang="en-US" altLang="zh-CN" kern="100" dirty="0">
                <a:latin typeface="+mn-lt"/>
                <a:ea typeface="+mn-ea"/>
                <a:cs typeface="+mn-ea"/>
                <a:sym typeface="+mn-lt"/>
              </a:rPr>
              <a:t>she touched the gift gently.</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她闭上眼睛，轻轻地抚摸这件礼物。</a:t>
            </a:r>
            <a:r>
              <a:rPr lang="en-US" altLang="zh-CN" kern="100" dirty="0">
                <a:latin typeface="+mn-lt"/>
                <a:ea typeface="+mn-ea"/>
                <a:cs typeface="+mn-ea"/>
                <a:sym typeface="+mn-lt"/>
              </a:rPr>
              <a:t>(</a:t>
            </a:r>
            <a:r>
              <a:rPr lang="zh-CN" altLang="zh-CN" kern="100" dirty="0">
                <a:latin typeface="+mn-lt"/>
                <a:ea typeface="+mn-ea"/>
                <a:cs typeface="+mn-ea"/>
                <a:sym typeface="+mn-lt"/>
              </a:rPr>
              <a:t>过去分词作补语，</a:t>
            </a:r>
            <a:r>
              <a:rPr lang="en-US" altLang="zh-CN" kern="100" dirty="0">
                <a:latin typeface="+mn-lt"/>
                <a:ea typeface="+mn-ea"/>
                <a:cs typeface="+mn-ea"/>
                <a:sym typeface="+mn-lt"/>
              </a:rPr>
              <a:t>with</a:t>
            </a:r>
            <a:r>
              <a:rPr lang="zh-CN" altLang="zh-CN" kern="100" dirty="0">
                <a:latin typeface="+mn-lt"/>
                <a:ea typeface="+mn-ea"/>
                <a:cs typeface="+mn-ea"/>
                <a:sym typeface="+mn-lt"/>
              </a:rPr>
              <a:t>的复合结构表示伴随</a:t>
            </a:r>
            <a:r>
              <a:rPr lang="en-US" altLang="zh-CN" kern="100" dirty="0">
                <a:latin typeface="+mn-lt"/>
                <a:ea typeface="+mn-ea"/>
                <a:cs typeface="+mn-ea"/>
                <a:sym typeface="+mn-lt"/>
              </a:rPr>
              <a:t>)</a:t>
            </a:r>
            <a:endParaRPr lang="zh-CN" altLang="zh-CN" dirty="0">
              <a:latin typeface="+mn-lt"/>
              <a:ea typeface="+mn-ea"/>
              <a:cs typeface="+mn-ea"/>
              <a:sym typeface="+mn-lt"/>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矩形 11"/>
          <p:cNvSpPr>
            <a:spLocks noChangeArrowheads="1"/>
          </p:cNvSpPr>
          <p:nvPr/>
        </p:nvSpPr>
        <p:spPr bwMode="auto">
          <a:xfrm>
            <a:off x="313135" y="609600"/>
            <a:ext cx="8345090" cy="4175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pPr>
            <a:r>
              <a:rPr lang="en-US" altLang="zh-CN">
                <a:latin typeface="+mn-lt"/>
                <a:ea typeface="+mn-ea"/>
                <a:cs typeface="+mn-ea"/>
                <a:sym typeface="+mn-lt"/>
              </a:rPr>
              <a:t>[</a:t>
            </a:r>
            <a:r>
              <a:rPr lang="zh-CN" altLang="zh-CN">
                <a:latin typeface="+mn-lt"/>
                <a:ea typeface="+mn-ea"/>
                <a:cs typeface="+mn-ea"/>
                <a:sym typeface="+mn-lt"/>
              </a:rPr>
              <a:t>巩固内化</a:t>
            </a:r>
            <a:r>
              <a:rPr lang="en-US" altLang="zh-CN">
                <a:latin typeface="+mn-lt"/>
                <a:ea typeface="+mn-ea"/>
                <a:cs typeface="+mn-ea"/>
                <a:sym typeface="+mn-lt"/>
              </a:rPr>
              <a:t>]</a:t>
            </a:r>
            <a:r>
              <a:rPr lang="zh-CN" altLang="zh-CN">
                <a:latin typeface="+mn-lt"/>
                <a:ea typeface="+mn-ea"/>
                <a:cs typeface="+mn-ea"/>
                <a:sym typeface="+mn-lt"/>
              </a:rPr>
              <a:t>　</a:t>
            </a:r>
            <a:endParaRPr lang="zh-CN" altLang="zh-CN" sz="800">
              <a:latin typeface="+mn-lt"/>
              <a:ea typeface="+mn-ea"/>
              <a:cs typeface="+mn-ea"/>
              <a:sym typeface="+mn-lt"/>
            </a:endParaRPr>
          </a:p>
          <a:p>
            <a:pPr algn="just">
              <a:lnSpc>
                <a:spcPct val="150000"/>
              </a:lnSpc>
            </a:pPr>
            <a:r>
              <a:rPr lang="zh-CN" altLang="zh-CN">
                <a:latin typeface="+mn-lt"/>
                <a:ea typeface="+mn-ea"/>
                <a:cs typeface="+mn-ea"/>
                <a:sym typeface="+mn-lt"/>
              </a:rPr>
              <a:t>单句语法填空</a:t>
            </a:r>
            <a:r>
              <a:rPr lang="en-US" altLang="zh-CN">
                <a:latin typeface="+mn-lt"/>
                <a:ea typeface="+mn-ea"/>
                <a:cs typeface="+mn-ea"/>
                <a:sym typeface="+mn-lt"/>
              </a:rPr>
              <a:t>/</a:t>
            </a:r>
            <a:r>
              <a:rPr lang="zh-CN" altLang="zh-CN">
                <a:latin typeface="+mn-lt"/>
                <a:ea typeface="+mn-ea"/>
                <a:cs typeface="+mn-ea"/>
                <a:sym typeface="+mn-lt"/>
              </a:rPr>
              <a:t>补全句子</a:t>
            </a:r>
            <a:endParaRPr lang="zh-CN" altLang="zh-CN" sz="800">
              <a:latin typeface="+mn-lt"/>
              <a:ea typeface="+mn-ea"/>
              <a:cs typeface="+mn-ea"/>
              <a:sym typeface="+mn-lt"/>
            </a:endParaRPr>
          </a:p>
          <a:p>
            <a:pPr algn="just">
              <a:lnSpc>
                <a:spcPct val="150000"/>
              </a:lnSpc>
            </a:pPr>
            <a:r>
              <a:rPr lang="en-US" altLang="zh-CN">
                <a:latin typeface="+mn-lt"/>
                <a:ea typeface="+mn-ea"/>
                <a:cs typeface="+mn-ea"/>
                <a:sym typeface="+mn-lt"/>
              </a:rPr>
              <a:t>①A little boy with two of his front teeth  ____________(miss) ran into the house.</a:t>
            </a:r>
            <a:endParaRPr lang="zh-CN" altLang="zh-CN" sz="800">
              <a:latin typeface="+mn-lt"/>
              <a:ea typeface="+mn-ea"/>
              <a:cs typeface="+mn-ea"/>
              <a:sym typeface="+mn-lt"/>
            </a:endParaRPr>
          </a:p>
          <a:p>
            <a:pPr algn="just">
              <a:lnSpc>
                <a:spcPct val="150000"/>
              </a:lnSpc>
            </a:pPr>
            <a:r>
              <a:rPr lang="en-US" altLang="zh-CN">
                <a:latin typeface="+mn-lt"/>
                <a:ea typeface="+mn-ea"/>
                <a:cs typeface="+mn-ea"/>
                <a:sym typeface="+mn-lt"/>
              </a:rPr>
              <a:t>②With the key  ____________ (lose)</a:t>
            </a:r>
            <a:r>
              <a:rPr lang="zh-CN" altLang="zh-CN">
                <a:latin typeface="+mn-lt"/>
                <a:ea typeface="+mn-ea"/>
                <a:cs typeface="+mn-ea"/>
                <a:sym typeface="+mn-lt"/>
              </a:rPr>
              <a:t>，</a:t>
            </a:r>
            <a:r>
              <a:rPr lang="en-US" altLang="zh-CN">
                <a:latin typeface="+mn-lt"/>
                <a:ea typeface="+mn-ea"/>
                <a:cs typeface="+mn-ea"/>
                <a:sym typeface="+mn-lt"/>
              </a:rPr>
              <a:t>he had to wait outside the door.</a:t>
            </a:r>
            <a:endParaRPr lang="zh-CN" altLang="zh-CN" sz="800">
              <a:latin typeface="+mn-lt"/>
              <a:ea typeface="+mn-ea"/>
              <a:cs typeface="+mn-ea"/>
              <a:sym typeface="+mn-lt"/>
            </a:endParaRPr>
          </a:p>
          <a:p>
            <a:pPr algn="just">
              <a:lnSpc>
                <a:spcPct val="150000"/>
              </a:lnSpc>
            </a:pPr>
            <a:r>
              <a:rPr lang="en-US" altLang="zh-CN">
                <a:latin typeface="+mn-lt"/>
                <a:ea typeface="+mn-ea"/>
                <a:cs typeface="+mn-ea"/>
                <a:sym typeface="+mn-lt"/>
              </a:rPr>
              <a:t>③With a lot of things  ____________ (settle)</a:t>
            </a:r>
            <a:r>
              <a:rPr lang="zh-CN" altLang="zh-CN">
                <a:latin typeface="+mn-lt"/>
                <a:ea typeface="+mn-ea"/>
                <a:cs typeface="+mn-ea"/>
                <a:sym typeface="+mn-lt"/>
              </a:rPr>
              <a:t>，</a:t>
            </a:r>
            <a:r>
              <a:rPr lang="en-US" altLang="zh-CN">
                <a:latin typeface="+mn-lt"/>
                <a:ea typeface="+mn-ea"/>
                <a:cs typeface="+mn-ea"/>
                <a:sym typeface="+mn-lt"/>
              </a:rPr>
              <a:t>I can’t go to see a film.</a:t>
            </a:r>
            <a:endParaRPr lang="zh-CN" altLang="zh-CN" sz="800">
              <a:latin typeface="+mn-lt"/>
              <a:ea typeface="+mn-ea"/>
              <a:cs typeface="+mn-ea"/>
              <a:sym typeface="+mn-lt"/>
            </a:endParaRPr>
          </a:p>
          <a:p>
            <a:pPr algn="just">
              <a:lnSpc>
                <a:spcPct val="150000"/>
              </a:lnSpc>
            </a:pPr>
            <a:r>
              <a:rPr lang="en-US" altLang="zh-CN">
                <a:latin typeface="+mn-lt"/>
                <a:ea typeface="+mn-ea"/>
                <a:cs typeface="+mn-ea"/>
                <a:sym typeface="+mn-lt"/>
              </a:rPr>
              <a:t>④Mother asked her if/whether she was very hot  _______________________.</a:t>
            </a:r>
            <a:endParaRPr lang="zh-CN" altLang="zh-CN" sz="800">
              <a:latin typeface="+mn-lt"/>
              <a:ea typeface="+mn-ea"/>
              <a:cs typeface="+mn-ea"/>
              <a:sym typeface="+mn-lt"/>
            </a:endParaRPr>
          </a:p>
          <a:p>
            <a:pPr algn="just">
              <a:lnSpc>
                <a:spcPct val="150000"/>
              </a:lnSpc>
            </a:pPr>
            <a:r>
              <a:rPr lang="zh-CN" altLang="zh-CN">
                <a:latin typeface="+mn-lt"/>
                <a:ea typeface="+mn-ea"/>
                <a:cs typeface="+mn-ea"/>
                <a:sym typeface="+mn-lt"/>
              </a:rPr>
              <a:t>母亲问她穿这么多衣服热不热。</a:t>
            </a:r>
            <a:endParaRPr lang="zh-CN" altLang="zh-CN" sz="800">
              <a:latin typeface="+mn-lt"/>
              <a:ea typeface="+mn-ea"/>
              <a:cs typeface="+mn-ea"/>
              <a:sym typeface="+mn-lt"/>
            </a:endParaRPr>
          </a:p>
          <a:p>
            <a:pPr algn="just">
              <a:lnSpc>
                <a:spcPct val="150000"/>
              </a:lnSpc>
            </a:pPr>
            <a:r>
              <a:rPr lang="en-US" altLang="zh-CN">
                <a:latin typeface="+mn-lt"/>
                <a:ea typeface="+mn-ea"/>
                <a:cs typeface="+mn-ea"/>
                <a:sym typeface="+mn-lt"/>
              </a:rPr>
              <a:t>⑤She came to a river  ___________________________________________________.</a:t>
            </a:r>
            <a:endParaRPr lang="zh-CN" altLang="zh-CN" sz="800">
              <a:latin typeface="+mn-lt"/>
              <a:ea typeface="+mn-ea"/>
              <a:cs typeface="+mn-ea"/>
              <a:sym typeface="+mn-lt"/>
            </a:endParaRPr>
          </a:p>
          <a:p>
            <a:pPr>
              <a:lnSpc>
                <a:spcPct val="150000"/>
              </a:lnSpc>
            </a:pPr>
            <a:r>
              <a:rPr lang="zh-CN" altLang="zh-CN">
                <a:latin typeface="+mn-lt"/>
                <a:ea typeface="+mn-ea"/>
                <a:cs typeface="+mn-ea"/>
                <a:sym typeface="+mn-lt"/>
              </a:rPr>
              <a:t>她来到了一个两边长着红花绿草的小河边。</a:t>
            </a:r>
          </a:p>
        </p:txBody>
      </p:sp>
      <p:sp>
        <p:nvSpPr>
          <p:cNvPr id="3" name="矩形 2"/>
          <p:cNvSpPr/>
          <p:nvPr/>
        </p:nvSpPr>
        <p:spPr>
          <a:xfrm>
            <a:off x="4410075" y="1469232"/>
            <a:ext cx="981679"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missing</a:t>
            </a:r>
            <a:endParaRPr lang="zh-CN" altLang="en-US" dirty="0">
              <a:latin typeface="+mn-lt"/>
              <a:ea typeface="+mn-ea"/>
              <a:cs typeface="+mn-ea"/>
              <a:sym typeface="+mn-lt"/>
            </a:endParaRPr>
          </a:p>
        </p:txBody>
      </p:sp>
      <p:sp>
        <p:nvSpPr>
          <p:cNvPr id="4" name="矩形 3"/>
          <p:cNvSpPr/>
          <p:nvPr/>
        </p:nvSpPr>
        <p:spPr>
          <a:xfrm>
            <a:off x="2357438" y="1901429"/>
            <a:ext cx="540854"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lost</a:t>
            </a:r>
            <a:endParaRPr lang="zh-CN" altLang="en-US" dirty="0">
              <a:latin typeface="+mn-lt"/>
              <a:ea typeface="+mn-ea"/>
              <a:cs typeface="+mn-ea"/>
              <a:sym typeface="+mn-lt"/>
            </a:endParaRPr>
          </a:p>
        </p:txBody>
      </p:sp>
      <p:sp>
        <p:nvSpPr>
          <p:cNvPr id="5" name="矩形 4"/>
          <p:cNvSpPr/>
          <p:nvPr/>
        </p:nvSpPr>
        <p:spPr>
          <a:xfrm>
            <a:off x="2684860" y="2333626"/>
            <a:ext cx="1043876"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to settle</a:t>
            </a:r>
            <a:endParaRPr lang="zh-CN" altLang="en-US" dirty="0">
              <a:latin typeface="+mn-lt"/>
              <a:ea typeface="+mn-ea"/>
              <a:cs typeface="+mn-ea"/>
              <a:sym typeface="+mn-lt"/>
            </a:endParaRPr>
          </a:p>
        </p:txBody>
      </p:sp>
      <p:sp>
        <p:nvSpPr>
          <p:cNvPr id="6" name="矩形 5"/>
          <p:cNvSpPr/>
          <p:nvPr/>
        </p:nvSpPr>
        <p:spPr>
          <a:xfrm>
            <a:off x="4945856" y="2733676"/>
            <a:ext cx="2833148"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with so many clothes on</a:t>
            </a:r>
            <a:endParaRPr lang="zh-CN" altLang="en-US" dirty="0">
              <a:latin typeface="+mn-lt"/>
              <a:ea typeface="+mn-ea"/>
              <a:cs typeface="+mn-ea"/>
              <a:sym typeface="+mn-lt"/>
            </a:endParaRPr>
          </a:p>
        </p:txBody>
      </p:sp>
      <p:sp>
        <p:nvSpPr>
          <p:cNvPr id="7" name="矩形 6"/>
          <p:cNvSpPr/>
          <p:nvPr/>
        </p:nvSpPr>
        <p:spPr>
          <a:xfrm>
            <a:off x="3059906" y="3543301"/>
            <a:ext cx="5329344"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with green grass and red flowers on both sides</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359569" y="573882"/>
            <a:ext cx="8261747" cy="432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Understanding </a:t>
            </a:r>
            <a:r>
              <a:rPr lang="en-US" altLang="zh-CN" b="1" kern="100">
                <a:latin typeface="+mn-lt"/>
                <a:ea typeface="+mn-ea"/>
                <a:cs typeface="+mn-ea"/>
                <a:sym typeface="+mn-lt"/>
              </a:rPr>
              <a:t>in context</a:t>
            </a:r>
            <a:endParaRPr lang="zh-CN" altLang="zh-CN" dirty="0">
              <a:latin typeface="+mn-lt"/>
              <a:ea typeface="+mn-ea"/>
              <a:cs typeface="+mn-ea"/>
              <a:sym typeface="+mn-lt"/>
            </a:endParaRPr>
          </a:p>
        </p:txBody>
      </p:sp>
      <p:sp>
        <p:nvSpPr>
          <p:cNvPr id="3" name="矩形 11"/>
          <p:cNvSpPr>
            <a:spLocks noChangeArrowheads="1"/>
          </p:cNvSpPr>
          <p:nvPr/>
        </p:nvSpPr>
        <p:spPr bwMode="auto">
          <a:xfrm>
            <a:off x="359569" y="1017985"/>
            <a:ext cx="8345091" cy="2928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indent="540385" algn="just">
              <a:lnSpc>
                <a:spcPct val="150000"/>
              </a:lnSpc>
              <a:spcAft>
                <a:spcPts val="0"/>
              </a:spcAft>
              <a:defRPr/>
            </a:pPr>
            <a:r>
              <a:rPr lang="en-US" altLang="zh-CN" kern="100" dirty="0">
                <a:latin typeface="+mn-lt"/>
                <a:ea typeface="+mn-ea"/>
                <a:cs typeface="+mn-ea"/>
                <a:sym typeface="+mn-lt"/>
              </a:rPr>
              <a:t>Festivals are an important part of </a:t>
            </a:r>
            <a:r>
              <a:rPr lang="en-US" altLang="zh-CN" kern="100" dirty="0" err="1">
                <a:latin typeface="+mn-lt"/>
                <a:ea typeface="+mn-ea"/>
                <a:cs typeface="+mn-ea"/>
                <a:sym typeface="+mn-lt"/>
              </a:rPr>
              <a:t>society.They</a:t>
            </a:r>
            <a:r>
              <a:rPr lang="en-US" altLang="zh-CN" kern="100" dirty="0">
                <a:latin typeface="+mn-lt"/>
                <a:ea typeface="+mn-ea"/>
                <a:cs typeface="+mn-ea"/>
                <a:sym typeface="+mn-lt"/>
              </a:rPr>
              <a:t> </a:t>
            </a:r>
            <a:r>
              <a:rPr lang="en-US" altLang="zh-CN" b="1" kern="100" dirty="0">
                <a:latin typeface="+mn-lt"/>
                <a:ea typeface="+mn-ea"/>
                <a:cs typeface="+mn-ea"/>
                <a:sym typeface="+mn-lt"/>
              </a:rPr>
              <a:t>reflect</a:t>
            </a:r>
            <a:r>
              <a:rPr lang="en-US" altLang="zh-CN" kern="100" dirty="0">
                <a:latin typeface="+mn-lt"/>
                <a:ea typeface="+mn-ea"/>
                <a:cs typeface="+mn-ea"/>
                <a:sym typeface="+mn-lt"/>
              </a:rPr>
              <a:t> people’s wishes</a:t>
            </a:r>
            <a:r>
              <a:rPr lang="zh-CN" altLang="zh-CN" kern="100" dirty="0">
                <a:latin typeface="+mn-lt"/>
                <a:ea typeface="+mn-ea"/>
                <a:cs typeface="+mn-ea"/>
                <a:sym typeface="+mn-lt"/>
              </a:rPr>
              <a:t>，</a:t>
            </a:r>
            <a:r>
              <a:rPr lang="en-US" altLang="zh-CN" kern="100" dirty="0">
                <a:latin typeface="+mn-lt"/>
                <a:ea typeface="+mn-ea"/>
                <a:cs typeface="+mn-ea"/>
                <a:sym typeface="+mn-lt"/>
              </a:rPr>
              <a:t>beliefs</a:t>
            </a:r>
            <a:r>
              <a:rPr lang="zh-CN" altLang="zh-CN" kern="100" dirty="0">
                <a:latin typeface="+mn-lt"/>
                <a:ea typeface="+mn-ea"/>
                <a:cs typeface="+mn-ea"/>
                <a:sym typeface="+mn-lt"/>
              </a:rPr>
              <a:t>，</a:t>
            </a:r>
            <a:r>
              <a:rPr lang="en-US" altLang="zh-CN" b="1" kern="100" dirty="0">
                <a:latin typeface="+mn-lt"/>
                <a:ea typeface="+mn-ea"/>
                <a:cs typeface="+mn-ea"/>
                <a:sym typeface="+mn-lt"/>
              </a:rPr>
              <a:t>faiths</a:t>
            </a:r>
            <a:r>
              <a:rPr lang="zh-CN" altLang="zh-CN" kern="100" dirty="0">
                <a:latin typeface="+mn-lt"/>
                <a:ea typeface="+mn-ea"/>
                <a:cs typeface="+mn-ea"/>
                <a:sym typeface="+mn-lt"/>
              </a:rPr>
              <a:t>，</a:t>
            </a:r>
            <a:r>
              <a:rPr lang="en-US" altLang="zh-CN" kern="100" dirty="0">
                <a:latin typeface="+mn-lt"/>
                <a:ea typeface="+mn-ea"/>
                <a:cs typeface="+mn-ea"/>
                <a:sym typeface="+mn-lt"/>
              </a:rPr>
              <a:t>and attitudes towards </a:t>
            </a:r>
            <a:r>
              <a:rPr lang="en-US" altLang="zh-CN" kern="100" dirty="0" err="1">
                <a:latin typeface="+mn-lt"/>
                <a:ea typeface="+mn-ea"/>
                <a:cs typeface="+mn-ea"/>
                <a:sym typeface="+mn-lt"/>
              </a:rPr>
              <a:t>life.They</a:t>
            </a:r>
            <a:r>
              <a:rPr lang="en-US" altLang="zh-CN" kern="100" dirty="0">
                <a:latin typeface="+mn-lt"/>
                <a:ea typeface="+mn-ea"/>
                <a:cs typeface="+mn-ea"/>
                <a:sym typeface="+mn-lt"/>
              </a:rPr>
              <a:t> are occasions that allow us to relax and enjoy life</a:t>
            </a:r>
            <a:r>
              <a:rPr lang="zh-CN" altLang="zh-CN" kern="100" dirty="0">
                <a:latin typeface="+mn-lt"/>
                <a:ea typeface="+mn-ea"/>
                <a:cs typeface="+mn-ea"/>
                <a:sym typeface="+mn-lt"/>
              </a:rPr>
              <a:t>，</a:t>
            </a:r>
            <a:r>
              <a:rPr lang="en-US" altLang="zh-CN" kern="100" dirty="0">
                <a:latin typeface="+mn-lt"/>
                <a:ea typeface="+mn-ea"/>
                <a:cs typeface="+mn-ea"/>
                <a:sym typeface="+mn-lt"/>
              </a:rPr>
              <a:t>and forget about our work for a little </a:t>
            </a:r>
            <a:r>
              <a:rPr lang="en-US" altLang="zh-CN" kern="100" dirty="0" err="1">
                <a:latin typeface="+mn-lt"/>
                <a:ea typeface="+mn-ea"/>
                <a:cs typeface="+mn-ea"/>
                <a:sym typeface="+mn-lt"/>
              </a:rPr>
              <a:t>while.They</a:t>
            </a:r>
            <a:r>
              <a:rPr lang="en-US" altLang="zh-CN" kern="100" dirty="0">
                <a:latin typeface="+mn-lt"/>
                <a:ea typeface="+mn-ea"/>
                <a:cs typeface="+mn-ea"/>
                <a:sym typeface="+mn-lt"/>
              </a:rPr>
              <a:t> help us understand where we came from</a:t>
            </a:r>
            <a:r>
              <a:rPr lang="zh-CN" altLang="zh-CN" kern="100" dirty="0">
                <a:latin typeface="+mn-lt"/>
                <a:ea typeface="+mn-ea"/>
                <a:cs typeface="+mn-ea"/>
                <a:sym typeface="+mn-lt"/>
              </a:rPr>
              <a:t>，</a:t>
            </a:r>
            <a:r>
              <a:rPr lang="en-US" altLang="zh-CN" kern="100" dirty="0">
                <a:latin typeface="+mn-lt"/>
                <a:ea typeface="+mn-ea"/>
                <a:cs typeface="+mn-ea"/>
                <a:sym typeface="+mn-lt"/>
              </a:rPr>
              <a:t>who we are</a:t>
            </a:r>
            <a:r>
              <a:rPr lang="zh-CN" altLang="zh-CN" kern="100" dirty="0">
                <a:latin typeface="+mn-lt"/>
                <a:ea typeface="+mn-ea"/>
                <a:cs typeface="+mn-ea"/>
                <a:sym typeface="+mn-lt"/>
              </a:rPr>
              <a:t>，</a:t>
            </a:r>
            <a:r>
              <a:rPr lang="en-US" altLang="zh-CN" kern="100" dirty="0">
                <a:latin typeface="+mn-lt"/>
                <a:ea typeface="+mn-ea"/>
                <a:cs typeface="+mn-ea"/>
                <a:sym typeface="+mn-lt"/>
              </a:rPr>
              <a:t>and what to </a:t>
            </a:r>
            <a:r>
              <a:rPr lang="en-US" altLang="zh-CN" kern="100" dirty="0" err="1">
                <a:latin typeface="+mn-lt"/>
                <a:ea typeface="+mn-ea"/>
                <a:cs typeface="+mn-ea"/>
                <a:sym typeface="+mn-lt"/>
              </a:rPr>
              <a:t>appreciate.And</a:t>
            </a:r>
            <a:r>
              <a:rPr lang="en-US" altLang="zh-CN" kern="100" dirty="0">
                <a:latin typeface="+mn-lt"/>
                <a:ea typeface="+mn-ea"/>
                <a:cs typeface="+mn-ea"/>
                <a:sym typeface="+mn-lt"/>
              </a:rPr>
              <a:t> if you study festivals carefully</a:t>
            </a:r>
            <a:r>
              <a:rPr lang="zh-CN" altLang="zh-CN" kern="100" dirty="0">
                <a:latin typeface="+mn-lt"/>
                <a:ea typeface="+mn-ea"/>
                <a:cs typeface="+mn-ea"/>
                <a:sym typeface="+mn-lt"/>
              </a:rPr>
              <a:t>，</a:t>
            </a:r>
            <a:r>
              <a:rPr lang="en-US" altLang="zh-CN" kern="100" dirty="0">
                <a:latin typeface="+mn-lt"/>
                <a:ea typeface="+mn-ea"/>
                <a:cs typeface="+mn-ea"/>
                <a:sym typeface="+mn-lt"/>
              </a:rPr>
              <a:t>you may be surprised to find that different cultures actually </a:t>
            </a:r>
            <a:r>
              <a:rPr lang="en-US" altLang="zh-CN" b="1" kern="100" dirty="0">
                <a:latin typeface="+mn-lt"/>
                <a:ea typeface="+mn-ea"/>
                <a:cs typeface="+mn-ea"/>
                <a:sym typeface="+mn-lt"/>
              </a:rPr>
              <a:t>have a lot in common</a:t>
            </a:r>
            <a:r>
              <a:rPr lang="en-US" altLang="zh-CN" kern="100" dirty="0">
                <a:latin typeface="+mn-lt"/>
                <a:ea typeface="+mn-ea"/>
                <a:cs typeface="+mn-ea"/>
                <a:sym typeface="+mn-lt"/>
              </a:rPr>
              <a:t> after all.</a:t>
            </a:r>
            <a:endParaRPr lang="zh-CN" altLang="zh-CN" dirty="0">
              <a:latin typeface="+mn-lt"/>
              <a:ea typeface="+mn-ea"/>
              <a:cs typeface="+mn-ea"/>
              <a:sym typeface="+mn-lt"/>
            </a:endParaRPr>
          </a:p>
        </p:txBody>
      </p:sp>
      <p:sp>
        <p:nvSpPr>
          <p:cNvPr id="4" name="矩形 11"/>
          <p:cNvSpPr>
            <a:spLocks noChangeArrowheads="1"/>
          </p:cNvSpPr>
          <p:nvPr/>
        </p:nvSpPr>
        <p:spPr bwMode="auto">
          <a:xfrm>
            <a:off x="313135" y="3092054"/>
            <a:ext cx="8345090" cy="1263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文化视窗</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indent="540385" algn="just">
              <a:lnSpc>
                <a:spcPct val="150000"/>
              </a:lnSpc>
              <a:spcAft>
                <a:spcPts val="0"/>
              </a:spcAft>
              <a:defRPr/>
            </a:pPr>
            <a:r>
              <a:rPr lang="zh-CN" altLang="zh-CN" kern="100" dirty="0">
                <a:latin typeface="+mn-lt"/>
                <a:ea typeface="+mn-ea"/>
                <a:cs typeface="+mn-ea"/>
                <a:sym typeface="+mn-lt"/>
              </a:rPr>
              <a:t>我们要传承我们的传统节日，保护好包括民俗文化在内的所有传统文化，因为它们饱含着丰富厚重的文化精髓，是中华民族前进航行中的灯塔。</a:t>
            </a:r>
            <a:endParaRPr lang="zh-CN" altLang="zh-CN" dirty="0">
              <a:latin typeface="+mn-lt"/>
              <a:ea typeface="+mn-ea"/>
              <a:cs typeface="+mn-ea"/>
              <a:sym typeface="+mn-lt"/>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229791" y="519113"/>
            <a:ext cx="8512969" cy="851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189230" indent="-323850" algn="just">
              <a:lnSpc>
                <a:spcPct val="150000"/>
              </a:lnSpc>
              <a:spcAft>
                <a:spcPts val="0"/>
              </a:spcAft>
              <a:defRPr/>
            </a:pPr>
            <a:r>
              <a:rPr lang="en-US" altLang="zh-CN" b="1" kern="100" dirty="0">
                <a:latin typeface="+mn-lt"/>
                <a:ea typeface="+mn-ea"/>
                <a:cs typeface="+mn-ea"/>
                <a:sym typeface="+mn-lt"/>
              </a:rPr>
              <a:t>12.reflect </a:t>
            </a:r>
            <a:r>
              <a:rPr lang="en-US" altLang="zh-CN" b="1" i="1" kern="100" dirty="0" err="1">
                <a:latin typeface="+mn-lt"/>
                <a:ea typeface="+mn-ea"/>
                <a:cs typeface="+mn-ea"/>
                <a:sym typeface="+mn-lt"/>
              </a:rPr>
              <a:t>vt</a:t>
            </a:r>
            <a:r>
              <a:rPr lang="en-US" altLang="zh-CN" b="1" kern="100" dirty="0" err="1">
                <a:latin typeface="+mn-lt"/>
                <a:ea typeface="+mn-ea"/>
                <a:cs typeface="+mn-ea"/>
                <a:sym typeface="+mn-lt"/>
              </a:rPr>
              <a:t>.</a:t>
            </a:r>
            <a:r>
              <a:rPr lang="zh-CN" altLang="zh-CN" kern="100" dirty="0">
                <a:latin typeface="+mn-lt"/>
                <a:ea typeface="+mn-ea"/>
                <a:cs typeface="+mn-ea"/>
                <a:sym typeface="+mn-lt"/>
              </a:rPr>
              <a:t>显示；反映；反射；映射；思考 </a:t>
            </a:r>
            <a:r>
              <a:rPr lang="en-US" altLang="zh-CN" b="1" i="1" kern="100" dirty="0">
                <a:latin typeface="+mn-lt"/>
                <a:ea typeface="+mn-ea"/>
                <a:cs typeface="+mn-ea"/>
                <a:sym typeface="+mn-lt"/>
              </a:rPr>
              <a:t>vi</a:t>
            </a:r>
            <a:r>
              <a:rPr lang="en-US" altLang="zh-CN" b="1" kern="100" dirty="0">
                <a:latin typeface="+mn-lt"/>
                <a:ea typeface="+mn-ea"/>
                <a:cs typeface="+mn-ea"/>
                <a:sym typeface="+mn-lt"/>
              </a:rPr>
              <a:t>.</a:t>
            </a:r>
            <a:r>
              <a:rPr lang="zh-CN" altLang="zh-CN" kern="100" dirty="0">
                <a:latin typeface="+mn-lt"/>
                <a:ea typeface="+mn-ea"/>
                <a:cs typeface="+mn-ea"/>
                <a:sym typeface="+mn-lt"/>
              </a:rPr>
              <a:t>思考　</a:t>
            </a:r>
            <a:r>
              <a:rPr lang="en-US" altLang="zh-CN" b="1" kern="100" dirty="0">
                <a:latin typeface="+mn-lt"/>
                <a:ea typeface="+mn-ea"/>
                <a:cs typeface="+mn-ea"/>
                <a:sym typeface="+mn-lt"/>
              </a:rPr>
              <a:t>reflection </a:t>
            </a:r>
            <a:r>
              <a:rPr lang="en-US" altLang="zh-CN" b="1" i="1" kern="100" dirty="0">
                <a:latin typeface="+mn-lt"/>
                <a:ea typeface="+mn-ea"/>
                <a:cs typeface="+mn-ea"/>
                <a:sym typeface="+mn-lt"/>
              </a:rPr>
              <a:t>n</a:t>
            </a:r>
            <a:r>
              <a:rPr lang="en-US" altLang="zh-CN" b="1" kern="100" dirty="0">
                <a:latin typeface="+mn-lt"/>
                <a:ea typeface="+mn-ea"/>
                <a:cs typeface="+mn-ea"/>
                <a:sym typeface="+mn-lt"/>
              </a:rPr>
              <a:t>.</a:t>
            </a:r>
            <a:r>
              <a:rPr lang="zh-CN" altLang="zh-CN" kern="100" dirty="0">
                <a:latin typeface="+mn-lt"/>
                <a:ea typeface="+mn-ea"/>
                <a:cs typeface="+mn-ea"/>
                <a:sym typeface="+mn-lt"/>
              </a:rPr>
              <a:t>反射；反照；反映；映像；沉思，深思</a:t>
            </a:r>
            <a:endParaRPr lang="zh-CN" altLang="zh-CN" dirty="0">
              <a:latin typeface="+mn-lt"/>
              <a:ea typeface="+mn-ea"/>
              <a:cs typeface="+mn-ea"/>
              <a:sym typeface="+mn-lt"/>
            </a:endParaRPr>
          </a:p>
        </p:txBody>
      </p:sp>
      <p:sp>
        <p:nvSpPr>
          <p:cNvPr id="3" name="矩形 11"/>
          <p:cNvSpPr>
            <a:spLocks noChangeArrowheads="1"/>
          </p:cNvSpPr>
          <p:nvPr/>
        </p:nvSpPr>
        <p:spPr bwMode="auto">
          <a:xfrm>
            <a:off x="413148" y="1364456"/>
            <a:ext cx="8345090"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合作探究</a:t>
            </a:r>
            <a:r>
              <a:rPr lang="en-US" altLang="zh-CN" kern="100" dirty="0">
                <a:latin typeface="+mn-lt"/>
                <a:ea typeface="+mn-ea"/>
                <a:cs typeface="+mn-ea"/>
                <a:sym typeface="+mn-lt"/>
              </a:rPr>
              <a:t>]</a:t>
            </a:r>
            <a:r>
              <a:rPr lang="zh-CN" altLang="zh-CN" kern="100" dirty="0">
                <a:latin typeface="+mn-lt"/>
                <a:ea typeface="+mn-ea"/>
                <a:cs typeface="+mn-ea"/>
                <a:sym typeface="+mn-lt"/>
              </a:rPr>
              <a:t>　体会</a:t>
            </a:r>
            <a:r>
              <a:rPr lang="en-US" altLang="zh-CN" kern="100" dirty="0">
                <a:latin typeface="+mn-lt"/>
                <a:ea typeface="+mn-ea"/>
                <a:cs typeface="+mn-ea"/>
                <a:sym typeface="+mn-lt"/>
              </a:rPr>
              <a:t>reflect</a:t>
            </a:r>
            <a:r>
              <a:rPr lang="zh-CN" altLang="zh-CN" kern="100" dirty="0">
                <a:latin typeface="+mn-lt"/>
                <a:ea typeface="+mn-ea"/>
                <a:cs typeface="+mn-ea"/>
                <a:sym typeface="+mn-lt"/>
              </a:rPr>
              <a:t>的用法和意义</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①He stared at his own image </a:t>
            </a:r>
            <a:r>
              <a:rPr lang="en-US" altLang="zh-CN" b="1" kern="100" dirty="0">
                <a:latin typeface="+mn-lt"/>
                <a:ea typeface="+mn-ea"/>
                <a:cs typeface="+mn-ea"/>
                <a:sym typeface="+mn-lt"/>
              </a:rPr>
              <a:t>reflected in</a:t>
            </a:r>
            <a:r>
              <a:rPr lang="en-US" altLang="zh-CN" kern="100" dirty="0">
                <a:latin typeface="+mn-lt"/>
                <a:ea typeface="+mn-ea"/>
                <a:cs typeface="+mn-ea"/>
                <a:sym typeface="+mn-lt"/>
              </a:rPr>
              <a:t> the water.</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他凝视着自己在水中的</a:t>
            </a:r>
            <a:r>
              <a:rPr lang="en-US" altLang="zh-CN" kern="100" dirty="0">
                <a:latin typeface="+mn-lt"/>
                <a:ea typeface="+mn-ea"/>
                <a:cs typeface="+mn-ea"/>
                <a:sym typeface="+mn-lt"/>
              </a:rPr>
              <a:t>____________</a:t>
            </a:r>
            <a:r>
              <a:rPr lang="zh-CN"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②I’m sitting in the small yard</a:t>
            </a:r>
            <a:r>
              <a:rPr lang="zh-CN" altLang="zh-CN" kern="100" dirty="0">
                <a:latin typeface="+mn-lt"/>
                <a:ea typeface="+mn-ea"/>
                <a:cs typeface="+mn-ea"/>
                <a:sym typeface="+mn-lt"/>
              </a:rPr>
              <a:t>，</a:t>
            </a:r>
            <a:r>
              <a:rPr lang="en-US" altLang="zh-CN" b="1" kern="100" dirty="0">
                <a:latin typeface="+mn-lt"/>
                <a:ea typeface="+mn-ea"/>
                <a:cs typeface="+mn-ea"/>
                <a:sym typeface="+mn-lt"/>
              </a:rPr>
              <a:t>reflecting on</a:t>
            </a:r>
            <a:r>
              <a:rPr lang="en-US" altLang="zh-CN" kern="100" dirty="0">
                <a:latin typeface="+mn-lt"/>
                <a:ea typeface="+mn-ea"/>
                <a:cs typeface="+mn-ea"/>
                <a:sym typeface="+mn-lt"/>
              </a:rPr>
              <a:t> the plan.</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我坐在小院子里，</a:t>
            </a:r>
            <a:r>
              <a:rPr lang="en-US" altLang="zh-CN" kern="100" dirty="0">
                <a:latin typeface="+mn-lt"/>
                <a:ea typeface="+mn-ea"/>
                <a:cs typeface="+mn-ea"/>
                <a:sym typeface="+mn-lt"/>
              </a:rPr>
              <a:t>____________</a:t>
            </a:r>
            <a:r>
              <a:rPr lang="zh-CN" altLang="zh-CN" kern="100" dirty="0">
                <a:latin typeface="+mn-lt"/>
                <a:ea typeface="+mn-ea"/>
                <a:cs typeface="+mn-ea"/>
                <a:sym typeface="+mn-lt"/>
              </a:rPr>
              <a:t>这个计划。</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③The light </a:t>
            </a:r>
            <a:r>
              <a:rPr lang="en-US" altLang="zh-CN" b="1" kern="100" dirty="0">
                <a:latin typeface="+mn-lt"/>
                <a:ea typeface="+mn-ea"/>
                <a:cs typeface="+mn-ea"/>
                <a:sym typeface="+mn-lt"/>
              </a:rPr>
              <a:t>is reflected from</a:t>
            </a:r>
            <a:r>
              <a:rPr lang="en-US" altLang="zh-CN" kern="100" dirty="0">
                <a:latin typeface="+mn-lt"/>
                <a:ea typeface="+mn-ea"/>
                <a:cs typeface="+mn-ea"/>
                <a:sym typeface="+mn-lt"/>
              </a:rPr>
              <a:t> the moon.</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光从月球</a:t>
            </a:r>
            <a:r>
              <a:rPr lang="en-US" altLang="zh-CN" kern="100" dirty="0">
                <a:latin typeface="+mn-lt"/>
                <a:ea typeface="+mn-ea"/>
                <a:cs typeface="+mn-ea"/>
                <a:sym typeface="+mn-lt"/>
              </a:rPr>
              <a:t>____________</a:t>
            </a:r>
            <a:r>
              <a:rPr lang="zh-CN" altLang="zh-CN" kern="100" dirty="0">
                <a:latin typeface="+mn-lt"/>
                <a:ea typeface="+mn-ea"/>
                <a:cs typeface="+mn-ea"/>
                <a:sym typeface="+mn-lt"/>
              </a:rPr>
              <a:t>出来。</a:t>
            </a:r>
            <a:endParaRPr lang="zh-CN" altLang="zh-CN" dirty="0">
              <a:latin typeface="+mn-lt"/>
              <a:ea typeface="+mn-ea"/>
              <a:cs typeface="+mn-ea"/>
              <a:sym typeface="+mn-lt"/>
            </a:endParaRPr>
          </a:p>
        </p:txBody>
      </p:sp>
      <p:sp>
        <p:nvSpPr>
          <p:cNvPr id="4" name="矩形 3"/>
          <p:cNvSpPr/>
          <p:nvPr/>
        </p:nvSpPr>
        <p:spPr>
          <a:xfrm>
            <a:off x="3113485" y="2247901"/>
            <a:ext cx="60016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倒影</a:t>
            </a:r>
            <a:endParaRPr lang="zh-CN" altLang="en-US" dirty="0">
              <a:latin typeface="+mn-lt"/>
              <a:ea typeface="+mn-ea"/>
              <a:cs typeface="+mn-ea"/>
              <a:sym typeface="+mn-lt"/>
            </a:endParaRPr>
          </a:p>
        </p:txBody>
      </p:sp>
      <p:sp>
        <p:nvSpPr>
          <p:cNvPr id="5" name="矩形 4"/>
          <p:cNvSpPr/>
          <p:nvPr/>
        </p:nvSpPr>
        <p:spPr>
          <a:xfrm>
            <a:off x="2616994" y="3065860"/>
            <a:ext cx="60016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想着</a:t>
            </a:r>
            <a:endParaRPr lang="zh-CN" altLang="en-US" dirty="0">
              <a:latin typeface="+mn-lt"/>
              <a:ea typeface="+mn-ea"/>
              <a:cs typeface="+mn-ea"/>
              <a:sym typeface="+mn-lt"/>
            </a:endParaRPr>
          </a:p>
        </p:txBody>
      </p:sp>
      <p:sp>
        <p:nvSpPr>
          <p:cNvPr id="6" name="矩形 5"/>
          <p:cNvSpPr/>
          <p:nvPr/>
        </p:nvSpPr>
        <p:spPr>
          <a:xfrm>
            <a:off x="1763316" y="3889773"/>
            <a:ext cx="60016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反射</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354806" y="784623"/>
            <a:ext cx="8262938" cy="172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自主发现</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④reflect </a:t>
            </a:r>
            <a:r>
              <a:rPr lang="en-US" altLang="zh-CN" kern="100" dirty="0" err="1">
                <a:latin typeface="+mn-lt"/>
                <a:ea typeface="+mn-ea"/>
                <a:cs typeface="+mn-ea"/>
                <a:sym typeface="+mn-lt"/>
              </a:rPr>
              <a:t>sb</a:t>
            </a:r>
            <a:r>
              <a:rPr lang="en-US" altLang="zh-CN" kern="100" dirty="0">
                <a:latin typeface="+mn-lt"/>
                <a:ea typeface="+mn-ea"/>
                <a:cs typeface="+mn-ea"/>
                <a:sym typeface="+mn-lt"/>
              </a:rPr>
              <a:t>/</a:t>
            </a:r>
            <a:r>
              <a:rPr lang="en-US" altLang="zh-CN" kern="100" dirty="0" err="1">
                <a:latin typeface="+mn-lt"/>
                <a:ea typeface="+mn-ea"/>
                <a:cs typeface="+mn-ea"/>
                <a:sym typeface="+mn-lt"/>
              </a:rPr>
              <a:t>sth</a:t>
            </a:r>
            <a:r>
              <a:rPr lang="en-US" altLang="zh-CN" kern="100" dirty="0">
                <a:latin typeface="+mn-lt"/>
                <a:ea typeface="+mn-ea"/>
                <a:cs typeface="+mn-ea"/>
                <a:sym typeface="+mn-lt"/>
              </a:rPr>
              <a:t> ____________ </a:t>
            </a:r>
            <a:r>
              <a:rPr lang="en-US" altLang="zh-CN" kern="100" dirty="0" err="1">
                <a:latin typeface="+mn-lt"/>
                <a:ea typeface="+mn-ea"/>
                <a:cs typeface="+mn-ea"/>
                <a:sym typeface="+mn-lt"/>
              </a:rPr>
              <a:t>sth</a:t>
            </a:r>
            <a:r>
              <a:rPr lang="zh-CN" altLang="zh-CN" kern="100" dirty="0">
                <a:latin typeface="+mn-lt"/>
                <a:ea typeface="+mn-ea"/>
                <a:cs typeface="+mn-ea"/>
                <a:sym typeface="+mn-lt"/>
              </a:rPr>
              <a:t>　　</a:t>
            </a:r>
            <a:r>
              <a:rPr lang="en-US" altLang="zh-CN" kern="100" dirty="0">
                <a:latin typeface="+mn-lt"/>
                <a:ea typeface="+mn-ea"/>
                <a:cs typeface="+mn-ea"/>
                <a:sym typeface="+mn-lt"/>
              </a:rPr>
              <a:t>(</a:t>
            </a:r>
            <a:r>
              <a:rPr lang="zh-CN" altLang="zh-CN" kern="100" dirty="0">
                <a:latin typeface="+mn-lt"/>
                <a:ea typeface="+mn-ea"/>
                <a:cs typeface="+mn-ea"/>
                <a:sym typeface="+mn-lt"/>
              </a:rPr>
              <a:t>指镜子等</a:t>
            </a:r>
            <a:r>
              <a:rPr lang="en-US" altLang="zh-CN" kern="100" dirty="0">
                <a:latin typeface="+mn-lt"/>
                <a:ea typeface="+mn-ea"/>
                <a:cs typeface="+mn-ea"/>
                <a:sym typeface="+mn-lt"/>
              </a:rPr>
              <a:t>)</a:t>
            </a:r>
            <a:r>
              <a:rPr lang="zh-CN" altLang="zh-CN" kern="100" dirty="0">
                <a:latin typeface="+mn-lt"/>
                <a:ea typeface="+mn-ea"/>
                <a:cs typeface="+mn-ea"/>
                <a:sym typeface="+mn-lt"/>
              </a:rPr>
              <a:t>映出某人</a:t>
            </a:r>
            <a:r>
              <a:rPr lang="en-US" altLang="zh-CN" kern="100" dirty="0">
                <a:latin typeface="+mn-lt"/>
                <a:ea typeface="+mn-ea"/>
                <a:cs typeface="+mn-ea"/>
                <a:sym typeface="+mn-lt"/>
              </a:rPr>
              <a:t>/</a:t>
            </a:r>
            <a:r>
              <a:rPr lang="zh-CN" altLang="zh-CN" kern="100" dirty="0">
                <a:latin typeface="+mn-lt"/>
                <a:ea typeface="+mn-ea"/>
                <a:cs typeface="+mn-ea"/>
                <a:sym typeface="+mn-lt"/>
              </a:rPr>
              <a:t>物的影像</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⑤reflect </a:t>
            </a:r>
            <a:r>
              <a:rPr lang="en-US" altLang="zh-CN" kern="100" dirty="0" err="1">
                <a:latin typeface="+mn-lt"/>
                <a:ea typeface="+mn-ea"/>
                <a:cs typeface="+mn-ea"/>
                <a:sym typeface="+mn-lt"/>
              </a:rPr>
              <a:t>sth</a:t>
            </a:r>
            <a:r>
              <a:rPr lang="en-US" altLang="zh-CN" kern="100" dirty="0">
                <a:latin typeface="+mn-lt"/>
                <a:ea typeface="+mn-ea"/>
                <a:cs typeface="+mn-ea"/>
                <a:sym typeface="+mn-lt"/>
              </a:rPr>
              <a:t> ____________ </a:t>
            </a:r>
            <a:r>
              <a:rPr lang="en-US" altLang="zh-CN" kern="100" dirty="0" err="1">
                <a:latin typeface="+mn-lt"/>
                <a:ea typeface="+mn-ea"/>
                <a:cs typeface="+mn-ea"/>
                <a:sym typeface="+mn-lt"/>
              </a:rPr>
              <a:t>sth</a:t>
            </a:r>
            <a:r>
              <a:rPr lang="en-US" altLang="zh-CN" kern="100" dirty="0">
                <a:latin typeface="+mn-lt"/>
                <a:ea typeface="+mn-ea"/>
                <a:cs typeface="+mn-ea"/>
                <a:sym typeface="+mn-lt"/>
              </a:rPr>
              <a:t>  </a:t>
            </a:r>
            <a:r>
              <a:rPr lang="zh-CN" altLang="zh-CN" kern="100" dirty="0">
                <a:latin typeface="+mn-lt"/>
                <a:ea typeface="+mn-ea"/>
                <a:cs typeface="+mn-ea"/>
                <a:sym typeface="+mn-lt"/>
              </a:rPr>
              <a:t>从某物</a:t>
            </a:r>
            <a:r>
              <a:rPr lang="en-US" altLang="zh-CN" kern="100" dirty="0">
                <a:latin typeface="+mn-lt"/>
                <a:ea typeface="+mn-ea"/>
                <a:cs typeface="+mn-ea"/>
                <a:sym typeface="+mn-lt"/>
              </a:rPr>
              <a:t>(</a:t>
            </a:r>
            <a:r>
              <a:rPr lang="zh-CN" altLang="zh-CN" kern="100" dirty="0">
                <a:latin typeface="+mn-lt"/>
                <a:ea typeface="+mn-ea"/>
                <a:cs typeface="+mn-ea"/>
                <a:sym typeface="+mn-lt"/>
              </a:rPr>
              <a:t>表面</a:t>
            </a:r>
            <a:r>
              <a:rPr lang="en-US" altLang="zh-CN" kern="100" dirty="0">
                <a:latin typeface="+mn-lt"/>
                <a:ea typeface="+mn-ea"/>
                <a:cs typeface="+mn-ea"/>
                <a:sym typeface="+mn-lt"/>
              </a:rPr>
              <a:t>)</a:t>
            </a:r>
            <a:r>
              <a:rPr lang="zh-CN" altLang="zh-CN" kern="100" dirty="0">
                <a:latin typeface="+mn-lt"/>
                <a:ea typeface="+mn-ea"/>
                <a:cs typeface="+mn-ea"/>
                <a:sym typeface="+mn-lt"/>
              </a:rPr>
              <a:t>反射</a:t>
            </a:r>
            <a:r>
              <a:rPr lang="en-US" altLang="zh-CN" kern="100" dirty="0">
                <a:latin typeface="+mn-lt"/>
                <a:ea typeface="+mn-ea"/>
                <a:cs typeface="+mn-ea"/>
                <a:sym typeface="+mn-lt"/>
              </a:rPr>
              <a:t>(</a:t>
            </a:r>
            <a:r>
              <a:rPr lang="zh-CN" altLang="zh-CN" kern="100" dirty="0">
                <a:latin typeface="+mn-lt"/>
                <a:ea typeface="+mn-ea"/>
                <a:cs typeface="+mn-ea"/>
                <a:sym typeface="+mn-lt"/>
              </a:rPr>
              <a:t>光、热、声等</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⑥reflect  ____________ </a:t>
            </a:r>
            <a:r>
              <a:rPr lang="en-US" altLang="zh-CN" kern="100" dirty="0" err="1">
                <a:latin typeface="+mn-lt"/>
                <a:ea typeface="+mn-ea"/>
                <a:cs typeface="+mn-ea"/>
                <a:sym typeface="+mn-lt"/>
              </a:rPr>
              <a:t>sth</a:t>
            </a:r>
            <a:r>
              <a:rPr lang="en-US" altLang="zh-CN" kern="100" dirty="0">
                <a:latin typeface="+mn-lt"/>
                <a:ea typeface="+mn-ea"/>
                <a:cs typeface="+mn-ea"/>
                <a:sym typeface="+mn-lt"/>
              </a:rPr>
              <a:t>  </a:t>
            </a:r>
            <a:r>
              <a:rPr lang="zh-CN" altLang="zh-CN" kern="100" dirty="0">
                <a:latin typeface="+mn-lt"/>
                <a:ea typeface="+mn-ea"/>
                <a:cs typeface="+mn-ea"/>
                <a:sym typeface="+mn-lt"/>
              </a:rPr>
              <a:t>思考某事</a:t>
            </a:r>
            <a:endParaRPr lang="zh-CN" altLang="zh-CN" dirty="0">
              <a:latin typeface="+mn-lt"/>
              <a:ea typeface="+mn-ea"/>
              <a:cs typeface="+mn-ea"/>
              <a:sym typeface="+mn-lt"/>
            </a:endParaRPr>
          </a:p>
        </p:txBody>
      </p:sp>
      <p:sp>
        <p:nvSpPr>
          <p:cNvPr id="3" name="矩形 2"/>
          <p:cNvSpPr/>
          <p:nvPr/>
        </p:nvSpPr>
        <p:spPr>
          <a:xfrm>
            <a:off x="2364581" y="1221582"/>
            <a:ext cx="342081"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in</a:t>
            </a:r>
            <a:endParaRPr lang="zh-CN" altLang="en-US" dirty="0">
              <a:latin typeface="+mn-lt"/>
              <a:ea typeface="+mn-ea"/>
              <a:cs typeface="+mn-ea"/>
              <a:sym typeface="+mn-lt"/>
            </a:endParaRPr>
          </a:p>
        </p:txBody>
      </p:sp>
      <p:sp>
        <p:nvSpPr>
          <p:cNvPr id="4" name="矩形 3"/>
          <p:cNvSpPr/>
          <p:nvPr/>
        </p:nvSpPr>
        <p:spPr>
          <a:xfrm>
            <a:off x="1987154" y="1675210"/>
            <a:ext cx="66742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from</a:t>
            </a:r>
            <a:endParaRPr lang="zh-CN" altLang="en-US" dirty="0">
              <a:latin typeface="+mn-lt"/>
              <a:ea typeface="+mn-ea"/>
              <a:cs typeface="+mn-ea"/>
              <a:sym typeface="+mn-lt"/>
            </a:endParaRPr>
          </a:p>
        </p:txBody>
      </p:sp>
      <p:sp>
        <p:nvSpPr>
          <p:cNvPr id="5" name="矩形 4"/>
          <p:cNvSpPr/>
          <p:nvPr/>
        </p:nvSpPr>
        <p:spPr>
          <a:xfrm>
            <a:off x="1772841" y="2074069"/>
            <a:ext cx="42864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on</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271463" y="673894"/>
            <a:ext cx="8428435" cy="297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巩固内化</a:t>
            </a:r>
            <a:r>
              <a:rPr lang="en-US" altLang="zh-CN" kern="100" dirty="0">
                <a:latin typeface="+mn-lt"/>
                <a:ea typeface="+mn-ea"/>
                <a:cs typeface="+mn-ea"/>
                <a:sym typeface="+mn-lt"/>
              </a:rPr>
              <a:t>]</a:t>
            </a:r>
            <a:r>
              <a:rPr lang="zh-CN" altLang="zh-CN" kern="100" dirty="0">
                <a:latin typeface="+mn-lt"/>
                <a:ea typeface="+mn-ea"/>
                <a:cs typeface="+mn-ea"/>
                <a:sym typeface="+mn-lt"/>
              </a:rPr>
              <a:t>　</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单句语法填空</a:t>
            </a:r>
            <a:r>
              <a:rPr lang="en-US" altLang="zh-CN" kern="100" dirty="0">
                <a:latin typeface="+mn-lt"/>
                <a:ea typeface="+mn-ea"/>
                <a:cs typeface="+mn-ea"/>
                <a:sym typeface="+mn-lt"/>
              </a:rPr>
              <a:t>/</a:t>
            </a:r>
            <a:r>
              <a:rPr lang="zh-CN" altLang="zh-CN" kern="100" dirty="0">
                <a:latin typeface="+mn-lt"/>
                <a:ea typeface="+mn-ea"/>
                <a:cs typeface="+mn-ea"/>
                <a:sym typeface="+mn-lt"/>
              </a:rPr>
              <a:t>补全句子</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①The reason why he is lost in  ____________ (reflect) is that he is reflecting  ____________ the problem</a:t>
            </a:r>
            <a:r>
              <a:rPr lang="zh-CN" altLang="zh-CN" kern="100" dirty="0">
                <a:latin typeface="+mn-lt"/>
                <a:ea typeface="+mn-ea"/>
                <a:cs typeface="+mn-ea"/>
                <a:sym typeface="+mn-lt"/>
              </a:rPr>
              <a:t>，</a:t>
            </a:r>
            <a:r>
              <a:rPr lang="en-US" altLang="zh-CN" kern="100" dirty="0">
                <a:latin typeface="+mn-lt"/>
                <a:ea typeface="+mn-ea"/>
                <a:cs typeface="+mn-ea"/>
                <a:sym typeface="+mn-lt"/>
              </a:rPr>
              <a:t>which  ____________ (reflect) in the list.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②I’m sitting in the warm night air with a cold drink in my hand and  ________________________ the day—a day of pure magic!</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我坐在温暖的夜空下，手里拿着一瓶冷饮，回忆着当天的事情</a:t>
            </a:r>
            <a:r>
              <a:rPr lang="en-US" altLang="zh-CN" kern="100" dirty="0">
                <a:latin typeface="+mn-lt"/>
                <a:ea typeface="+mn-ea"/>
                <a:cs typeface="+mn-ea"/>
                <a:sym typeface="+mn-lt"/>
              </a:rPr>
              <a:t>——</a:t>
            </a:r>
            <a:r>
              <a:rPr lang="zh-CN" altLang="zh-CN" kern="100" dirty="0">
                <a:latin typeface="+mn-lt"/>
                <a:ea typeface="+mn-ea"/>
                <a:cs typeface="+mn-ea"/>
                <a:sym typeface="+mn-lt"/>
              </a:rPr>
              <a:t>这是神奇的一天！</a:t>
            </a:r>
            <a:endParaRPr lang="zh-CN" altLang="zh-CN" dirty="0">
              <a:latin typeface="+mn-lt"/>
              <a:ea typeface="+mn-ea"/>
              <a:cs typeface="+mn-ea"/>
              <a:sym typeface="+mn-lt"/>
            </a:endParaRPr>
          </a:p>
        </p:txBody>
      </p:sp>
      <p:sp>
        <p:nvSpPr>
          <p:cNvPr id="3" name="矩形 2"/>
          <p:cNvSpPr/>
          <p:nvPr/>
        </p:nvSpPr>
        <p:spPr>
          <a:xfrm>
            <a:off x="4090988" y="1566863"/>
            <a:ext cx="1180388"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reflection</a:t>
            </a:r>
            <a:endParaRPr lang="zh-CN" altLang="en-US" dirty="0">
              <a:latin typeface="+mn-lt"/>
              <a:ea typeface="+mn-ea"/>
              <a:cs typeface="+mn-ea"/>
              <a:sym typeface="+mn-lt"/>
            </a:endParaRPr>
          </a:p>
        </p:txBody>
      </p:sp>
      <p:sp>
        <p:nvSpPr>
          <p:cNvPr id="4" name="矩形 3"/>
          <p:cNvSpPr/>
          <p:nvPr/>
        </p:nvSpPr>
        <p:spPr>
          <a:xfrm>
            <a:off x="746522" y="1955007"/>
            <a:ext cx="42864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on</a:t>
            </a:r>
            <a:endParaRPr lang="zh-CN" altLang="en-US" dirty="0">
              <a:latin typeface="+mn-lt"/>
              <a:ea typeface="+mn-ea"/>
              <a:cs typeface="+mn-ea"/>
              <a:sym typeface="+mn-lt"/>
            </a:endParaRPr>
          </a:p>
        </p:txBody>
      </p:sp>
      <p:sp>
        <p:nvSpPr>
          <p:cNvPr id="5" name="矩形 4"/>
          <p:cNvSpPr/>
          <p:nvPr/>
        </p:nvSpPr>
        <p:spPr>
          <a:xfrm>
            <a:off x="3845719" y="1966913"/>
            <a:ext cx="134357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is reflected</a:t>
            </a:r>
            <a:endParaRPr lang="zh-CN" altLang="en-US" dirty="0">
              <a:latin typeface="+mn-lt"/>
              <a:ea typeface="+mn-ea"/>
              <a:cs typeface="+mn-ea"/>
              <a:sym typeface="+mn-lt"/>
            </a:endParaRPr>
          </a:p>
        </p:txBody>
      </p:sp>
      <p:sp>
        <p:nvSpPr>
          <p:cNvPr id="6" name="矩形 5"/>
          <p:cNvSpPr/>
          <p:nvPr/>
        </p:nvSpPr>
        <p:spPr>
          <a:xfrm>
            <a:off x="1047751" y="2765823"/>
            <a:ext cx="1539460"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reflecting on</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229791" y="519113"/>
            <a:ext cx="8512969"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b="1" kern="100" dirty="0">
                <a:latin typeface="+mn-lt"/>
                <a:ea typeface="+mn-ea"/>
                <a:cs typeface="+mn-ea"/>
                <a:sym typeface="+mn-lt"/>
              </a:rPr>
              <a:t>13.faith </a:t>
            </a:r>
            <a:r>
              <a:rPr lang="en-US" altLang="zh-CN" b="1" i="1" kern="100" dirty="0">
                <a:latin typeface="+mn-lt"/>
                <a:ea typeface="+mn-ea"/>
                <a:cs typeface="+mn-ea"/>
                <a:sym typeface="+mn-lt"/>
              </a:rPr>
              <a:t>n</a:t>
            </a:r>
            <a:r>
              <a:rPr lang="en-US" altLang="zh-CN" b="1" kern="100" dirty="0">
                <a:latin typeface="+mn-lt"/>
                <a:ea typeface="+mn-ea"/>
                <a:cs typeface="+mn-ea"/>
                <a:sym typeface="+mn-lt"/>
              </a:rPr>
              <a:t>.</a:t>
            </a:r>
            <a:r>
              <a:rPr lang="zh-CN" altLang="zh-CN" kern="100" dirty="0">
                <a:latin typeface="+mn-lt"/>
                <a:ea typeface="+mn-ea"/>
                <a:cs typeface="+mn-ea"/>
                <a:sym typeface="+mn-lt"/>
              </a:rPr>
              <a:t>宗教信仰；信任；相信；信念　</a:t>
            </a:r>
            <a:r>
              <a:rPr lang="en-US" altLang="zh-CN" b="1" kern="100" dirty="0">
                <a:latin typeface="+mn-lt"/>
                <a:ea typeface="+mn-ea"/>
                <a:cs typeface="+mn-ea"/>
                <a:sym typeface="+mn-lt"/>
              </a:rPr>
              <a:t>faithful </a:t>
            </a:r>
            <a:r>
              <a:rPr lang="en-US" altLang="zh-CN" b="1" i="1" kern="100" dirty="0">
                <a:latin typeface="+mn-lt"/>
                <a:ea typeface="+mn-ea"/>
                <a:cs typeface="+mn-ea"/>
                <a:sym typeface="+mn-lt"/>
              </a:rPr>
              <a:t>adj</a:t>
            </a:r>
            <a:r>
              <a:rPr lang="en-US" altLang="zh-CN" b="1" kern="100" dirty="0">
                <a:latin typeface="+mn-lt"/>
                <a:ea typeface="+mn-ea"/>
                <a:cs typeface="+mn-ea"/>
                <a:sym typeface="+mn-lt"/>
              </a:rPr>
              <a:t>.</a:t>
            </a:r>
            <a:r>
              <a:rPr lang="zh-CN" altLang="zh-CN" kern="100" dirty="0">
                <a:latin typeface="+mn-lt"/>
                <a:ea typeface="+mn-ea"/>
                <a:cs typeface="+mn-ea"/>
                <a:sym typeface="+mn-lt"/>
              </a:rPr>
              <a:t>忠实的</a:t>
            </a:r>
            <a:endParaRPr lang="zh-CN" altLang="zh-CN" dirty="0">
              <a:latin typeface="+mn-lt"/>
              <a:ea typeface="+mn-ea"/>
              <a:cs typeface="+mn-ea"/>
              <a:sym typeface="+mn-lt"/>
            </a:endParaRPr>
          </a:p>
        </p:txBody>
      </p:sp>
      <p:sp>
        <p:nvSpPr>
          <p:cNvPr id="3" name="矩形 11"/>
          <p:cNvSpPr>
            <a:spLocks noChangeArrowheads="1"/>
          </p:cNvSpPr>
          <p:nvPr/>
        </p:nvSpPr>
        <p:spPr bwMode="auto">
          <a:xfrm>
            <a:off x="423862" y="951310"/>
            <a:ext cx="8345091" cy="3392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合作探究</a:t>
            </a:r>
            <a:r>
              <a:rPr lang="en-US" altLang="zh-CN" kern="100" dirty="0">
                <a:latin typeface="+mn-lt"/>
                <a:ea typeface="+mn-ea"/>
                <a:cs typeface="+mn-ea"/>
                <a:sym typeface="+mn-lt"/>
              </a:rPr>
              <a:t>]</a:t>
            </a:r>
            <a:r>
              <a:rPr lang="zh-CN" altLang="zh-CN" kern="100" dirty="0">
                <a:latin typeface="+mn-lt"/>
                <a:ea typeface="+mn-ea"/>
                <a:cs typeface="+mn-ea"/>
                <a:sym typeface="+mn-lt"/>
              </a:rPr>
              <a:t>　体会</a:t>
            </a:r>
            <a:r>
              <a:rPr lang="en-US" altLang="zh-CN" kern="100" dirty="0">
                <a:latin typeface="+mn-lt"/>
                <a:ea typeface="+mn-ea"/>
                <a:cs typeface="+mn-ea"/>
                <a:sym typeface="+mn-lt"/>
              </a:rPr>
              <a:t>faith</a:t>
            </a:r>
            <a:r>
              <a:rPr lang="zh-CN" altLang="zh-CN" kern="100" dirty="0">
                <a:latin typeface="+mn-lt"/>
                <a:ea typeface="+mn-ea"/>
                <a:cs typeface="+mn-ea"/>
                <a:sym typeface="+mn-lt"/>
              </a:rPr>
              <a:t>的用法和意义</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①He </a:t>
            </a:r>
            <a:r>
              <a:rPr lang="en-US" altLang="zh-CN" b="1" kern="100" dirty="0">
                <a:latin typeface="+mn-lt"/>
                <a:ea typeface="+mn-ea"/>
                <a:cs typeface="+mn-ea"/>
                <a:sym typeface="+mn-lt"/>
              </a:rPr>
              <a:t>has blind faith in</a:t>
            </a:r>
            <a:r>
              <a:rPr lang="en-US" altLang="zh-CN" kern="100" dirty="0">
                <a:latin typeface="+mn-lt"/>
                <a:ea typeface="+mn-ea"/>
                <a:cs typeface="+mn-ea"/>
                <a:sym typeface="+mn-lt"/>
              </a:rPr>
              <a:t> what she says.</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他盲目</a:t>
            </a:r>
            <a:r>
              <a:rPr lang="en-US" altLang="zh-CN" kern="100" dirty="0">
                <a:latin typeface="+mn-lt"/>
                <a:ea typeface="+mn-ea"/>
                <a:cs typeface="+mn-ea"/>
                <a:sym typeface="+mn-lt"/>
              </a:rPr>
              <a:t>____________</a:t>
            </a:r>
            <a:r>
              <a:rPr lang="zh-CN" altLang="zh-CN" kern="100" dirty="0">
                <a:latin typeface="+mn-lt"/>
                <a:ea typeface="+mn-ea"/>
                <a:cs typeface="+mn-ea"/>
                <a:sym typeface="+mn-lt"/>
              </a:rPr>
              <a:t>她所说的每一句话。</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②He is so strong-minded that he never </a:t>
            </a:r>
            <a:r>
              <a:rPr lang="en-US" altLang="zh-CN" b="1" kern="100" dirty="0">
                <a:latin typeface="+mn-lt"/>
                <a:ea typeface="+mn-ea"/>
                <a:cs typeface="+mn-ea"/>
                <a:sym typeface="+mn-lt"/>
              </a:rPr>
              <a:t>loses faith in</a:t>
            </a:r>
            <a:r>
              <a:rPr lang="en-US" altLang="zh-CN" kern="100" dirty="0">
                <a:latin typeface="+mn-lt"/>
                <a:ea typeface="+mn-ea"/>
                <a:cs typeface="+mn-ea"/>
                <a:sym typeface="+mn-lt"/>
              </a:rPr>
              <a:t> the future.</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他很坚强，从不对未来</a:t>
            </a:r>
            <a:r>
              <a:rPr lang="en-US" altLang="zh-CN" kern="100" dirty="0">
                <a:latin typeface="+mn-lt"/>
                <a:ea typeface="+mn-ea"/>
                <a:cs typeface="+mn-ea"/>
                <a:sym typeface="+mn-lt"/>
              </a:rPr>
              <a:t>____________</a:t>
            </a:r>
            <a:r>
              <a:rPr lang="zh-CN"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自主发现</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③have faith  ____________ </a:t>
            </a:r>
            <a:r>
              <a:rPr lang="en-US" altLang="zh-CN" kern="100" dirty="0" err="1">
                <a:latin typeface="+mn-lt"/>
                <a:ea typeface="+mn-ea"/>
                <a:cs typeface="+mn-ea"/>
                <a:sym typeface="+mn-lt"/>
              </a:rPr>
              <a:t>sb</a:t>
            </a:r>
            <a:r>
              <a:rPr lang="en-US" altLang="zh-CN" kern="100" dirty="0">
                <a:latin typeface="+mn-lt"/>
                <a:ea typeface="+mn-ea"/>
                <a:cs typeface="+mn-ea"/>
                <a:sym typeface="+mn-lt"/>
              </a:rPr>
              <a:t>/</a:t>
            </a:r>
            <a:r>
              <a:rPr lang="en-US" altLang="zh-CN" kern="100" dirty="0" err="1">
                <a:latin typeface="+mn-lt"/>
                <a:ea typeface="+mn-ea"/>
                <a:cs typeface="+mn-ea"/>
                <a:sym typeface="+mn-lt"/>
              </a:rPr>
              <a:t>sth</a:t>
            </a:r>
            <a:r>
              <a:rPr lang="zh-CN" altLang="zh-CN" kern="100" dirty="0">
                <a:latin typeface="+mn-lt"/>
                <a:ea typeface="+mn-ea"/>
                <a:cs typeface="+mn-ea"/>
                <a:sym typeface="+mn-lt"/>
              </a:rPr>
              <a:t>　对某人</a:t>
            </a:r>
            <a:r>
              <a:rPr lang="en-US" altLang="zh-CN" kern="100" dirty="0">
                <a:latin typeface="+mn-lt"/>
                <a:ea typeface="+mn-ea"/>
                <a:cs typeface="+mn-ea"/>
                <a:sym typeface="+mn-lt"/>
              </a:rPr>
              <a:t>/</a:t>
            </a:r>
            <a:r>
              <a:rPr lang="zh-CN" altLang="zh-CN" kern="100" dirty="0">
                <a:latin typeface="+mn-lt"/>
                <a:ea typeface="+mn-ea"/>
                <a:cs typeface="+mn-ea"/>
                <a:sym typeface="+mn-lt"/>
              </a:rPr>
              <a:t>某事有信心</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④lose faith  ____________  </a:t>
            </a:r>
            <a:r>
              <a:rPr lang="zh-CN" altLang="zh-CN" kern="100" dirty="0">
                <a:latin typeface="+mn-lt"/>
                <a:ea typeface="+mn-ea"/>
                <a:cs typeface="+mn-ea"/>
                <a:sym typeface="+mn-lt"/>
              </a:rPr>
              <a:t>不再信任；对</a:t>
            </a:r>
            <a:r>
              <a:rPr lang="en-US" altLang="zh-CN" kern="100" dirty="0">
                <a:latin typeface="+mn-lt"/>
                <a:ea typeface="+mn-ea"/>
                <a:cs typeface="+mn-ea"/>
                <a:sym typeface="+mn-lt"/>
              </a:rPr>
              <a:t>……</a:t>
            </a:r>
            <a:r>
              <a:rPr lang="zh-CN" altLang="zh-CN" kern="100" dirty="0">
                <a:latin typeface="+mn-lt"/>
                <a:ea typeface="+mn-ea"/>
                <a:cs typeface="+mn-ea"/>
                <a:sym typeface="+mn-lt"/>
              </a:rPr>
              <a:t>失去信心</a:t>
            </a:r>
            <a:endParaRPr lang="zh-CN" altLang="zh-CN" dirty="0">
              <a:latin typeface="+mn-lt"/>
              <a:ea typeface="+mn-ea"/>
              <a:cs typeface="+mn-ea"/>
              <a:sym typeface="+mn-lt"/>
            </a:endParaRPr>
          </a:p>
        </p:txBody>
      </p:sp>
      <p:sp>
        <p:nvSpPr>
          <p:cNvPr id="4" name="矩形 3"/>
          <p:cNvSpPr/>
          <p:nvPr/>
        </p:nvSpPr>
        <p:spPr>
          <a:xfrm>
            <a:off x="1439466" y="1815704"/>
            <a:ext cx="600164"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信赖</a:t>
            </a:r>
            <a:endParaRPr lang="zh-CN" altLang="en-US" dirty="0">
              <a:latin typeface="+mn-lt"/>
              <a:ea typeface="+mn-ea"/>
              <a:cs typeface="+mn-ea"/>
              <a:sym typeface="+mn-lt"/>
            </a:endParaRPr>
          </a:p>
        </p:txBody>
      </p:sp>
      <p:sp>
        <p:nvSpPr>
          <p:cNvPr id="5" name="矩形 4"/>
          <p:cNvSpPr/>
          <p:nvPr/>
        </p:nvSpPr>
        <p:spPr>
          <a:xfrm>
            <a:off x="2895601" y="2657476"/>
            <a:ext cx="1061829" cy="346249"/>
          </a:xfrm>
          <a:prstGeom prst="rect">
            <a:avLst/>
          </a:prstGeom>
        </p:spPr>
        <p:txBody>
          <a:bodyPr wrap="none" lIns="68580" tIns="34290" rIns="68580" bIns="34290">
            <a:spAutoFit/>
          </a:bodyPr>
          <a:lstStyle/>
          <a:p>
            <a:pPr>
              <a:defRPr/>
            </a:pPr>
            <a:r>
              <a:rPr lang="zh-CN" altLang="zh-CN" kern="100" dirty="0">
                <a:solidFill>
                  <a:srgbClr val="FF0000"/>
                </a:solidFill>
                <a:latin typeface="+mn-lt"/>
                <a:ea typeface="+mn-ea"/>
                <a:cs typeface="+mn-ea"/>
                <a:sym typeface="+mn-lt"/>
              </a:rPr>
              <a:t>失去信心</a:t>
            </a:r>
            <a:endParaRPr lang="zh-CN" altLang="en-US" dirty="0">
              <a:latin typeface="+mn-lt"/>
              <a:ea typeface="+mn-ea"/>
              <a:cs typeface="+mn-ea"/>
              <a:sym typeface="+mn-lt"/>
            </a:endParaRPr>
          </a:p>
        </p:txBody>
      </p:sp>
      <p:sp>
        <p:nvSpPr>
          <p:cNvPr id="6" name="矩形 5"/>
          <p:cNvSpPr/>
          <p:nvPr/>
        </p:nvSpPr>
        <p:spPr>
          <a:xfrm>
            <a:off x="2141935" y="3436144"/>
            <a:ext cx="342081"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in</a:t>
            </a:r>
            <a:endParaRPr lang="zh-CN" altLang="en-US" dirty="0">
              <a:latin typeface="+mn-lt"/>
              <a:ea typeface="+mn-ea"/>
              <a:cs typeface="+mn-ea"/>
              <a:sym typeface="+mn-lt"/>
            </a:endParaRPr>
          </a:p>
        </p:txBody>
      </p:sp>
      <p:sp>
        <p:nvSpPr>
          <p:cNvPr id="7" name="矩形 6"/>
          <p:cNvSpPr/>
          <p:nvPr/>
        </p:nvSpPr>
        <p:spPr>
          <a:xfrm>
            <a:off x="2147888" y="3899298"/>
            <a:ext cx="342081"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in</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矩形 11"/>
          <p:cNvSpPr>
            <a:spLocks noChangeArrowheads="1"/>
          </p:cNvSpPr>
          <p:nvPr/>
        </p:nvSpPr>
        <p:spPr bwMode="auto">
          <a:xfrm>
            <a:off x="271463" y="627460"/>
            <a:ext cx="8512969"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Ⅲ.</a:t>
            </a:r>
            <a:r>
              <a:rPr lang="zh-CN" altLang="zh-CN" kern="100" dirty="0">
                <a:latin typeface="+mn-lt"/>
                <a:ea typeface="+mn-ea"/>
                <a:cs typeface="+mn-ea"/>
                <a:sym typeface="+mn-lt"/>
              </a:rPr>
              <a:t>句式语境仿写</a:t>
            </a:r>
            <a:endParaRPr lang="zh-CN" altLang="zh-CN" dirty="0">
              <a:latin typeface="+mn-lt"/>
              <a:ea typeface="+mn-ea"/>
              <a:cs typeface="+mn-ea"/>
              <a:sym typeface="+mn-lt"/>
            </a:endParaRPr>
          </a:p>
        </p:txBody>
      </p:sp>
      <p:sp>
        <p:nvSpPr>
          <p:cNvPr id="11267" name="矩形 11"/>
          <p:cNvSpPr>
            <a:spLocks noChangeArrowheads="1"/>
          </p:cNvSpPr>
          <p:nvPr/>
        </p:nvSpPr>
        <p:spPr bwMode="auto">
          <a:xfrm>
            <a:off x="251223" y="1113235"/>
            <a:ext cx="8512969" cy="251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189230" indent="-323850" algn="just">
              <a:lnSpc>
                <a:spcPct val="150000"/>
              </a:lnSpc>
              <a:spcAft>
                <a:spcPts val="0"/>
              </a:spcAft>
              <a:defRPr/>
            </a:pPr>
            <a:r>
              <a:rPr lang="en-US" altLang="zh-CN" kern="100" dirty="0">
                <a:latin typeface="+mn-lt"/>
                <a:ea typeface="+mn-ea"/>
                <a:cs typeface="+mn-ea"/>
                <a:sym typeface="+mn-lt"/>
              </a:rPr>
              <a:t>1.Online shopping websites and social media apps have </a:t>
            </a:r>
            <a:r>
              <a:rPr lang="en-US" altLang="zh-CN" b="1" kern="100" dirty="0">
                <a:latin typeface="+mn-lt"/>
                <a:ea typeface="+mn-ea"/>
                <a:cs typeface="+mn-ea"/>
                <a:sym typeface="+mn-lt"/>
              </a:rPr>
              <a:t>made it much easier for the public to spend</a:t>
            </a:r>
            <a:r>
              <a:rPr lang="en-US" altLang="zh-CN" kern="100" dirty="0">
                <a:latin typeface="+mn-lt"/>
                <a:ea typeface="+mn-ea"/>
                <a:cs typeface="+mn-ea"/>
                <a:sym typeface="+mn-lt"/>
              </a:rPr>
              <a:t> more on gifts for their loved ones.</a:t>
            </a:r>
            <a:endParaRPr lang="zh-CN" altLang="zh-CN" sz="800" kern="100" dirty="0">
              <a:latin typeface="+mn-lt"/>
              <a:ea typeface="+mn-ea"/>
              <a:cs typeface="+mn-ea"/>
              <a:sym typeface="+mn-lt"/>
            </a:endParaRPr>
          </a:p>
          <a:p>
            <a:pPr marL="189230" indent="-323850" algn="just">
              <a:lnSpc>
                <a:spcPct val="150000"/>
              </a:lnSpc>
              <a:spcAft>
                <a:spcPts val="0"/>
              </a:spcAft>
              <a:defRPr/>
            </a:pPr>
            <a:r>
              <a:rPr lang="en-US" altLang="zh-CN" kern="100" dirty="0">
                <a:latin typeface="+mn-lt"/>
                <a:ea typeface="+mn-ea"/>
                <a:cs typeface="+mn-ea"/>
                <a:sym typeface="+mn-lt"/>
              </a:rPr>
              <a:t>	</a:t>
            </a:r>
            <a:r>
              <a:rPr lang="zh-CN" altLang="zh-CN" kern="100" dirty="0">
                <a:latin typeface="+mn-lt"/>
                <a:ea typeface="+mn-ea"/>
                <a:cs typeface="+mn-ea"/>
                <a:sym typeface="+mn-lt"/>
              </a:rPr>
              <a:t>网上购物网站和社会媒体软件使大众为他们的爱人买更多的礼物变得更容易了。</a:t>
            </a:r>
            <a:endParaRPr lang="zh-CN" altLang="zh-CN" sz="800" kern="100" dirty="0">
              <a:latin typeface="+mn-lt"/>
              <a:ea typeface="+mn-ea"/>
              <a:cs typeface="+mn-ea"/>
              <a:sym typeface="+mn-lt"/>
            </a:endParaRPr>
          </a:p>
          <a:p>
            <a:pPr marL="189230" indent="-323850" algn="just">
              <a:lnSpc>
                <a:spcPct val="150000"/>
              </a:lnSpc>
              <a:spcAft>
                <a:spcPts val="0"/>
              </a:spcAft>
              <a:defRPr/>
            </a:pPr>
            <a:r>
              <a:rPr lang="en-US" altLang="zh-CN" kern="100" dirty="0">
                <a:latin typeface="+mn-lt"/>
                <a:ea typeface="+mn-ea"/>
                <a:cs typeface="+mn-ea"/>
                <a:sym typeface="+mn-lt"/>
              </a:rPr>
              <a:t>	[</a:t>
            </a:r>
            <a:r>
              <a:rPr lang="zh-CN" altLang="zh-CN" kern="100" dirty="0">
                <a:latin typeface="+mn-lt"/>
                <a:ea typeface="+mn-ea"/>
                <a:cs typeface="+mn-ea"/>
                <a:sym typeface="+mn-lt"/>
              </a:rPr>
              <a:t>仿写</a:t>
            </a:r>
            <a:r>
              <a:rPr lang="en-US" altLang="zh-CN" kern="100" dirty="0">
                <a:latin typeface="+mn-lt"/>
                <a:ea typeface="+mn-ea"/>
                <a:cs typeface="+mn-ea"/>
                <a:sym typeface="+mn-lt"/>
              </a:rPr>
              <a:t>]</a:t>
            </a:r>
            <a:r>
              <a:rPr lang="zh-CN" altLang="zh-CN" kern="100" dirty="0">
                <a:latin typeface="+mn-lt"/>
                <a:ea typeface="+mn-ea"/>
                <a:cs typeface="+mn-ea"/>
                <a:sym typeface="+mn-lt"/>
              </a:rPr>
              <a:t>　她是外国人的事实使得她在那个国家很难找到工作。</a:t>
            </a:r>
            <a:endParaRPr lang="zh-CN" altLang="zh-CN" sz="800" kern="100" dirty="0">
              <a:latin typeface="+mn-lt"/>
              <a:ea typeface="+mn-ea"/>
              <a:cs typeface="+mn-ea"/>
              <a:sym typeface="+mn-lt"/>
            </a:endParaRPr>
          </a:p>
          <a:p>
            <a:pPr marL="189230" indent="-323850" algn="just">
              <a:lnSpc>
                <a:spcPct val="150000"/>
              </a:lnSpc>
              <a:spcAft>
                <a:spcPts val="0"/>
              </a:spcAft>
              <a:defRPr/>
            </a:pPr>
            <a:r>
              <a:rPr lang="en-US" altLang="zh-CN" kern="100" dirty="0">
                <a:latin typeface="+mn-lt"/>
                <a:ea typeface="+mn-ea"/>
                <a:cs typeface="+mn-ea"/>
                <a:sym typeface="+mn-lt"/>
              </a:rPr>
              <a:t>	The fact that she was foreign ___________________________________ in that country.</a:t>
            </a:r>
            <a:endParaRPr lang="zh-CN" altLang="zh-CN" dirty="0">
              <a:latin typeface="+mn-lt"/>
              <a:ea typeface="+mn-ea"/>
              <a:cs typeface="+mn-ea"/>
              <a:sym typeface="+mn-lt"/>
            </a:endParaRPr>
          </a:p>
        </p:txBody>
      </p:sp>
      <p:sp>
        <p:nvSpPr>
          <p:cNvPr id="4" name="矩形 3"/>
          <p:cNvSpPr/>
          <p:nvPr/>
        </p:nvSpPr>
        <p:spPr>
          <a:xfrm>
            <a:off x="3508772" y="2787254"/>
            <a:ext cx="4055919"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made it difficult for her to get a job</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313135" y="831057"/>
            <a:ext cx="8345090" cy="2928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t>
            </a:r>
            <a:r>
              <a:rPr lang="zh-CN" altLang="zh-CN" kern="100" dirty="0">
                <a:latin typeface="+mn-lt"/>
                <a:ea typeface="+mn-ea"/>
                <a:cs typeface="+mn-ea"/>
                <a:sym typeface="+mn-lt"/>
              </a:rPr>
              <a:t>巩固内化</a:t>
            </a:r>
            <a:r>
              <a:rPr lang="en-US" altLang="zh-CN" kern="100" dirty="0">
                <a:latin typeface="+mn-lt"/>
                <a:ea typeface="+mn-ea"/>
                <a:cs typeface="+mn-ea"/>
                <a:sym typeface="+mn-lt"/>
              </a:rPr>
              <a:t>]</a:t>
            </a:r>
            <a:r>
              <a:rPr lang="zh-CN" altLang="zh-CN" kern="100" dirty="0">
                <a:latin typeface="+mn-lt"/>
                <a:ea typeface="+mn-ea"/>
                <a:cs typeface="+mn-ea"/>
                <a:sym typeface="+mn-lt"/>
              </a:rPr>
              <a:t>　</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单句语法填空</a:t>
            </a:r>
            <a:r>
              <a:rPr lang="en-US" altLang="zh-CN" kern="100" dirty="0">
                <a:latin typeface="+mn-lt"/>
                <a:ea typeface="+mn-ea"/>
                <a:cs typeface="+mn-ea"/>
                <a:sym typeface="+mn-lt"/>
              </a:rPr>
              <a:t>/</a:t>
            </a:r>
            <a:r>
              <a:rPr lang="zh-CN" altLang="zh-CN" kern="100" dirty="0">
                <a:latin typeface="+mn-lt"/>
                <a:ea typeface="+mn-ea"/>
                <a:cs typeface="+mn-ea"/>
                <a:sym typeface="+mn-lt"/>
              </a:rPr>
              <a:t>补全句子</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①Have faith  ____________ yourself</a:t>
            </a:r>
            <a:r>
              <a:rPr lang="zh-CN" altLang="zh-CN" kern="100" dirty="0">
                <a:latin typeface="+mn-lt"/>
                <a:ea typeface="+mn-ea"/>
                <a:cs typeface="+mn-ea"/>
                <a:sym typeface="+mn-lt"/>
              </a:rPr>
              <a:t>，</a:t>
            </a:r>
            <a:r>
              <a:rPr lang="en-US" altLang="zh-CN" kern="100" dirty="0">
                <a:latin typeface="+mn-lt"/>
                <a:ea typeface="+mn-ea"/>
                <a:cs typeface="+mn-ea"/>
                <a:sym typeface="+mn-lt"/>
              </a:rPr>
              <a:t>be  ____________ (faith) to your work and  ____________ (faith) live up to your promise and then you are sure to succeed.</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②He told us  ________________________ ourselves.</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他让我们不要对自己失去信心。</a:t>
            </a:r>
            <a:endParaRPr lang="zh-CN" altLang="zh-CN" dirty="0">
              <a:latin typeface="+mn-lt"/>
              <a:ea typeface="+mn-ea"/>
              <a:cs typeface="+mn-ea"/>
              <a:sym typeface="+mn-lt"/>
            </a:endParaRPr>
          </a:p>
        </p:txBody>
      </p:sp>
      <p:sp>
        <p:nvSpPr>
          <p:cNvPr id="3" name="矩形 2"/>
          <p:cNvSpPr/>
          <p:nvPr/>
        </p:nvSpPr>
        <p:spPr>
          <a:xfrm>
            <a:off x="2309813" y="1718073"/>
            <a:ext cx="342081"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in</a:t>
            </a:r>
            <a:endParaRPr lang="zh-CN" altLang="en-US" dirty="0">
              <a:latin typeface="+mn-lt"/>
              <a:ea typeface="+mn-ea"/>
              <a:cs typeface="+mn-ea"/>
              <a:sym typeface="+mn-lt"/>
            </a:endParaRPr>
          </a:p>
        </p:txBody>
      </p:sp>
      <p:sp>
        <p:nvSpPr>
          <p:cNvPr id="4" name="矩形 3"/>
          <p:cNvSpPr/>
          <p:nvPr/>
        </p:nvSpPr>
        <p:spPr>
          <a:xfrm>
            <a:off x="4997054" y="1728788"/>
            <a:ext cx="920765"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faithful</a:t>
            </a:r>
            <a:endParaRPr lang="zh-CN" altLang="en-US" dirty="0">
              <a:latin typeface="+mn-lt"/>
              <a:ea typeface="+mn-ea"/>
              <a:cs typeface="+mn-ea"/>
              <a:sym typeface="+mn-lt"/>
            </a:endParaRPr>
          </a:p>
        </p:txBody>
      </p:sp>
      <p:sp>
        <p:nvSpPr>
          <p:cNvPr id="5" name="矩形 4"/>
          <p:cNvSpPr/>
          <p:nvPr/>
        </p:nvSpPr>
        <p:spPr>
          <a:xfrm>
            <a:off x="521494" y="2116932"/>
            <a:ext cx="110350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faithfully</a:t>
            </a:r>
            <a:endParaRPr lang="zh-CN" altLang="en-US" dirty="0">
              <a:latin typeface="+mn-lt"/>
              <a:ea typeface="+mn-ea"/>
              <a:cs typeface="+mn-ea"/>
              <a:sym typeface="+mn-lt"/>
            </a:endParaRPr>
          </a:p>
        </p:txBody>
      </p:sp>
      <p:sp>
        <p:nvSpPr>
          <p:cNvPr id="6" name="矩形 5"/>
          <p:cNvSpPr/>
          <p:nvPr/>
        </p:nvSpPr>
        <p:spPr>
          <a:xfrm>
            <a:off x="2108597" y="2549129"/>
            <a:ext cx="2172390"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not to lose faith in</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229791" y="550069"/>
            <a:ext cx="8512969" cy="84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189230" indent="-323850" algn="just">
              <a:lnSpc>
                <a:spcPct val="150000"/>
              </a:lnSpc>
              <a:spcAft>
                <a:spcPts val="0"/>
              </a:spcAft>
              <a:defRPr/>
            </a:pPr>
            <a:r>
              <a:rPr lang="en-US" altLang="zh-CN" b="1" kern="100" dirty="0">
                <a:latin typeface="+mn-lt"/>
                <a:ea typeface="+mn-ea"/>
                <a:cs typeface="+mn-ea"/>
                <a:sym typeface="+mn-lt"/>
              </a:rPr>
              <a:t>14.have </a:t>
            </a:r>
            <a:r>
              <a:rPr lang="en-US" altLang="zh-CN" b="1" kern="100" dirty="0" err="1">
                <a:latin typeface="+mn-lt"/>
                <a:ea typeface="+mn-ea"/>
                <a:cs typeface="+mn-ea"/>
                <a:sym typeface="+mn-lt"/>
              </a:rPr>
              <a:t>sth</a:t>
            </a:r>
            <a:r>
              <a:rPr lang="en-US" altLang="zh-CN" b="1" kern="100" dirty="0">
                <a:latin typeface="+mn-lt"/>
                <a:ea typeface="+mn-ea"/>
                <a:cs typeface="+mn-ea"/>
                <a:sym typeface="+mn-lt"/>
              </a:rPr>
              <a:t> in common</a:t>
            </a:r>
            <a:r>
              <a:rPr lang="en-US" altLang="zh-CN" kern="100" dirty="0">
                <a:latin typeface="+mn-lt"/>
                <a:ea typeface="+mn-ea"/>
                <a:cs typeface="+mn-ea"/>
                <a:sym typeface="+mn-lt"/>
              </a:rPr>
              <a:t>(</a:t>
            </a:r>
            <a:r>
              <a:rPr lang="zh-CN" altLang="zh-CN" kern="100" dirty="0">
                <a:latin typeface="+mn-lt"/>
                <a:ea typeface="+mn-ea"/>
                <a:cs typeface="+mn-ea"/>
                <a:sym typeface="+mn-lt"/>
              </a:rPr>
              <a:t>兴趣、想法等方面</a:t>
            </a:r>
            <a:r>
              <a:rPr lang="en-US" altLang="zh-CN" kern="100" dirty="0">
                <a:latin typeface="+mn-lt"/>
                <a:ea typeface="+mn-ea"/>
                <a:cs typeface="+mn-ea"/>
                <a:sym typeface="+mn-lt"/>
              </a:rPr>
              <a:t>)</a:t>
            </a:r>
            <a:r>
              <a:rPr lang="zh-CN" altLang="zh-CN" kern="100" dirty="0">
                <a:latin typeface="+mn-lt"/>
                <a:ea typeface="+mn-ea"/>
                <a:cs typeface="+mn-ea"/>
                <a:sym typeface="+mn-lt"/>
              </a:rPr>
              <a:t>相同；有相同的特征；有共同点；共享……</a:t>
            </a:r>
            <a:endParaRPr lang="zh-CN" altLang="zh-CN" dirty="0">
              <a:latin typeface="+mn-lt"/>
              <a:ea typeface="+mn-ea"/>
              <a:cs typeface="+mn-ea"/>
              <a:sym typeface="+mn-lt"/>
            </a:endParaRPr>
          </a:p>
        </p:txBody>
      </p:sp>
      <p:sp>
        <p:nvSpPr>
          <p:cNvPr id="58371" name="矩形 11"/>
          <p:cNvSpPr>
            <a:spLocks noChangeArrowheads="1"/>
          </p:cNvSpPr>
          <p:nvPr/>
        </p:nvSpPr>
        <p:spPr bwMode="auto">
          <a:xfrm>
            <a:off x="423862" y="1359694"/>
            <a:ext cx="8345091" cy="256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defRPr/>
            </a:pPr>
            <a:r>
              <a:rPr lang="en-US" altLang="zh-CN" dirty="0">
                <a:latin typeface="+mn-lt"/>
                <a:ea typeface="+mn-ea"/>
                <a:cs typeface="+mn-ea"/>
                <a:sym typeface="+mn-lt"/>
              </a:rPr>
              <a:t>①In pairs discuss what they </a:t>
            </a:r>
            <a:r>
              <a:rPr lang="en-US" altLang="zh-CN" b="1" dirty="0">
                <a:latin typeface="+mn-lt"/>
                <a:ea typeface="+mn-ea"/>
                <a:cs typeface="+mn-ea"/>
                <a:sym typeface="+mn-lt"/>
              </a:rPr>
              <a:t>have in common</a:t>
            </a:r>
            <a:r>
              <a:rPr lang="en-US" altLang="zh-CN" dirty="0">
                <a:latin typeface="+mn-lt"/>
                <a:ea typeface="+mn-ea"/>
                <a:cs typeface="+mn-ea"/>
                <a:sym typeface="+mn-lt"/>
              </a:rPr>
              <a:t>.</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两人一组，讨论一下它们有什么相同之处。</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短语记牢</a:t>
            </a:r>
            <a:r>
              <a:rPr lang="en-US" altLang="zh-CN" dirty="0">
                <a:latin typeface="+mn-lt"/>
                <a:ea typeface="+mn-ea"/>
                <a:cs typeface="+mn-ea"/>
                <a:sym typeface="+mn-lt"/>
              </a:rPr>
              <a:t>]</a:t>
            </a:r>
            <a:r>
              <a:rPr lang="zh-CN" altLang="zh-CN" dirty="0">
                <a:latin typeface="+mn-lt"/>
                <a:ea typeface="+mn-ea"/>
                <a:cs typeface="+mn-ea"/>
                <a:sym typeface="+mn-lt"/>
              </a:rPr>
              <a:t>　记牢下列短语</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have much/a lot/something/little/nothing in common (with...)</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与……</a:t>
            </a:r>
            <a:r>
              <a:rPr lang="en-US" altLang="zh-CN" dirty="0">
                <a:latin typeface="+mn-lt"/>
                <a:ea typeface="+mn-ea"/>
                <a:cs typeface="+mn-ea"/>
                <a:sym typeface="+mn-lt"/>
              </a:rPr>
              <a:t>)</a:t>
            </a:r>
            <a:r>
              <a:rPr lang="zh-CN" altLang="zh-CN" dirty="0">
                <a:latin typeface="+mn-lt"/>
                <a:ea typeface="+mn-ea"/>
                <a:cs typeface="+mn-ea"/>
                <a:sym typeface="+mn-lt"/>
              </a:rPr>
              <a:t>有许多</a:t>
            </a:r>
            <a:r>
              <a:rPr lang="en-US" altLang="zh-CN" dirty="0">
                <a:latin typeface="+mn-lt"/>
                <a:ea typeface="+mn-ea"/>
                <a:cs typeface="+mn-ea"/>
                <a:sym typeface="+mn-lt"/>
              </a:rPr>
              <a:t>/</a:t>
            </a:r>
            <a:r>
              <a:rPr lang="zh-CN" altLang="zh-CN" dirty="0">
                <a:latin typeface="+mn-lt"/>
                <a:ea typeface="+mn-ea"/>
                <a:cs typeface="+mn-ea"/>
                <a:sym typeface="+mn-lt"/>
              </a:rPr>
              <a:t>一些</a:t>
            </a:r>
            <a:r>
              <a:rPr lang="en-US" altLang="zh-CN" dirty="0">
                <a:latin typeface="+mn-lt"/>
                <a:ea typeface="+mn-ea"/>
                <a:cs typeface="+mn-ea"/>
                <a:sym typeface="+mn-lt"/>
              </a:rPr>
              <a:t>/</a:t>
            </a:r>
            <a:r>
              <a:rPr lang="zh-CN" altLang="zh-CN" dirty="0">
                <a:latin typeface="+mn-lt"/>
                <a:ea typeface="+mn-ea"/>
                <a:cs typeface="+mn-ea"/>
                <a:sym typeface="+mn-lt"/>
              </a:rPr>
              <a:t>很少</a:t>
            </a:r>
            <a:r>
              <a:rPr lang="en-US" altLang="zh-CN" dirty="0">
                <a:latin typeface="+mn-lt"/>
                <a:ea typeface="+mn-ea"/>
                <a:cs typeface="+mn-ea"/>
                <a:sym typeface="+mn-lt"/>
              </a:rPr>
              <a:t>/</a:t>
            </a:r>
            <a:r>
              <a:rPr lang="zh-CN" altLang="zh-CN" dirty="0">
                <a:latin typeface="+mn-lt"/>
                <a:ea typeface="+mn-ea"/>
                <a:cs typeface="+mn-ea"/>
                <a:sym typeface="+mn-lt"/>
              </a:rPr>
              <a:t>毫无共同之处</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in common with...  </a:t>
            </a:r>
            <a:r>
              <a:rPr lang="zh-CN" altLang="zh-CN" dirty="0">
                <a:latin typeface="+mn-lt"/>
                <a:ea typeface="+mn-ea"/>
                <a:cs typeface="+mn-ea"/>
                <a:sym typeface="+mn-lt"/>
              </a:rPr>
              <a:t>与</a:t>
            </a:r>
            <a:r>
              <a:rPr lang="en-US" altLang="zh-CN" dirty="0">
                <a:latin typeface="+mn-lt"/>
                <a:ea typeface="+mn-ea"/>
                <a:cs typeface="+mn-ea"/>
                <a:sym typeface="+mn-lt"/>
              </a:rPr>
              <a:t>……</a:t>
            </a:r>
            <a:r>
              <a:rPr lang="zh-CN" altLang="zh-CN" dirty="0">
                <a:latin typeface="+mn-lt"/>
                <a:ea typeface="+mn-ea"/>
                <a:cs typeface="+mn-ea"/>
                <a:sym typeface="+mn-lt"/>
              </a:rPr>
              <a:t>一样；和</a:t>
            </a:r>
            <a:r>
              <a:rPr lang="en-US" altLang="zh-CN" dirty="0">
                <a:latin typeface="+mn-lt"/>
                <a:ea typeface="+mn-ea"/>
                <a:cs typeface="+mn-ea"/>
                <a:sym typeface="+mn-lt"/>
              </a:rPr>
              <a:t>……</a:t>
            </a:r>
            <a:r>
              <a:rPr lang="zh-CN" altLang="zh-CN" dirty="0">
                <a:latin typeface="+mn-lt"/>
                <a:ea typeface="+mn-ea"/>
                <a:cs typeface="+mn-ea"/>
                <a:sym typeface="+mn-lt"/>
              </a:rPr>
              <a:t>很像</a:t>
            </a:r>
            <a:endParaRPr lang="zh-CN" altLang="zh-CN" sz="800" dirty="0">
              <a:latin typeface="+mn-lt"/>
              <a:ea typeface="+mn-ea"/>
              <a:cs typeface="+mn-ea"/>
              <a:sym typeface="+mn-lt"/>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1"/>
          <p:cNvSpPr>
            <a:spLocks noChangeArrowheads="1"/>
          </p:cNvSpPr>
          <p:nvPr/>
        </p:nvSpPr>
        <p:spPr bwMode="auto">
          <a:xfrm>
            <a:off x="313135" y="1056085"/>
            <a:ext cx="8345090" cy="2513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②They found that they </a:t>
            </a:r>
            <a:r>
              <a:rPr lang="en-US" altLang="zh-CN" b="1" kern="100" dirty="0">
                <a:latin typeface="+mn-lt"/>
                <a:ea typeface="+mn-ea"/>
                <a:cs typeface="+mn-ea"/>
                <a:sym typeface="+mn-lt"/>
              </a:rPr>
              <a:t>had a lot in common</a:t>
            </a:r>
            <a:r>
              <a:rPr lang="en-US" altLang="zh-CN" kern="100" dirty="0">
                <a:latin typeface="+mn-lt"/>
                <a:ea typeface="+mn-ea"/>
                <a:cs typeface="+mn-ea"/>
                <a:sym typeface="+mn-lt"/>
              </a:rPr>
              <a:t> and got on well with each other.</a:t>
            </a:r>
            <a:endParaRPr lang="zh-CN" altLang="zh-CN" sz="800" kern="100" dirty="0">
              <a:latin typeface="+mn-lt"/>
              <a:ea typeface="+mn-ea"/>
              <a:cs typeface="+mn-ea"/>
              <a:sym typeface="+mn-lt"/>
            </a:endParaRPr>
          </a:p>
          <a:p>
            <a:pPr algn="just">
              <a:lnSpc>
                <a:spcPct val="150000"/>
              </a:lnSpc>
              <a:spcAft>
                <a:spcPts val="0"/>
              </a:spcAft>
              <a:defRPr/>
            </a:pPr>
            <a:r>
              <a:rPr lang="zh-CN" altLang="zh-CN" kern="100" dirty="0">
                <a:latin typeface="+mn-lt"/>
                <a:ea typeface="+mn-ea"/>
                <a:cs typeface="+mn-ea"/>
                <a:sym typeface="+mn-lt"/>
              </a:rPr>
              <a:t>他们发现他们有很多共同之处，且彼此相处很好。</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③</a:t>
            </a:r>
            <a:r>
              <a:rPr lang="en-US" altLang="zh-CN" b="1" kern="100" dirty="0">
                <a:latin typeface="+mn-lt"/>
                <a:ea typeface="+mn-ea"/>
                <a:cs typeface="+mn-ea"/>
                <a:sym typeface="+mn-lt"/>
              </a:rPr>
              <a:t>In common with</a:t>
            </a:r>
            <a:r>
              <a:rPr lang="en-US" altLang="zh-CN" kern="100" dirty="0">
                <a:latin typeface="+mn-lt"/>
                <a:ea typeface="+mn-ea"/>
                <a:cs typeface="+mn-ea"/>
                <a:sym typeface="+mn-lt"/>
              </a:rPr>
              <a:t> many young people</a:t>
            </a:r>
            <a:r>
              <a:rPr lang="zh-CN" altLang="zh-CN" kern="100" dirty="0">
                <a:latin typeface="+mn-lt"/>
                <a:ea typeface="+mn-ea"/>
                <a:cs typeface="+mn-ea"/>
                <a:sym typeface="+mn-lt"/>
              </a:rPr>
              <a:t>，</a:t>
            </a:r>
            <a:r>
              <a:rPr lang="en-US" altLang="zh-CN" kern="100" dirty="0">
                <a:latin typeface="+mn-lt"/>
                <a:ea typeface="+mn-ea"/>
                <a:cs typeface="+mn-ea"/>
                <a:sym typeface="+mn-lt"/>
              </a:rPr>
              <a:t>he prefers pop music to classical music.</a:t>
            </a:r>
            <a:endParaRPr lang="zh-CN" altLang="zh-CN" sz="800" kern="100" dirty="0">
              <a:latin typeface="+mn-lt"/>
              <a:ea typeface="+mn-ea"/>
              <a:cs typeface="+mn-ea"/>
              <a:sym typeface="+mn-lt"/>
            </a:endParaRPr>
          </a:p>
          <a:p>
            <a:pPr>
              <a:lnSpc>
                <a:spcPct val="150000"/>
              </a:lnSpc>
              <a:defRPr/>
            </a:pPr>
            <a:r>
              <a:rPr lang="zh-CN" altLang="zh-CN" kern="100" dirty="0">
                <a:latin typeface="+mn-lt"/>
                <a:ea typeface="+mn-ea"/>
                <a:cs typeface="+mn-ea"/>
                <a:sym typeface="+mn-lt"/>
              </a:rPr>
              <a:t>和许多年轻人一样，他更喜欢流行音乐，不太喜欢古典音乐。</a:t>
            </a:r>
            <a:endParaRPr lang="zh-CN" altLang="zh-CN" dirty="0">
              <a:latin typeface="+mn-lt"/>
              <a:ea typeface="+mn-ea"/>
              <a:cs typeface="+mn-ea"/>
              <a:sym typeface="+mn-lt"/>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矩形 11"/>
          <p:cNvSpPr>
            <a:spLocks noChangeArrowheads="1"/>
          </p:cNvSpPr>
          <p:nvPr/>
        </p:nvSpPr>
        <p:spPr bwMode="auto">
          <a:xfrm>
            <a:off x="313135" y="921544"/>
            <a:ext cx="8345090" cy="2145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defRPr/>
            </a:pPr>
            <a:r>
              <a:rPr lang="en-US" altLang="zh-CN" dirty="0">
                <a:latin typeface="+mn-lt"/>
                <a:ea typeface="+mn-ea"/>
                <a:cs typeface="+mn-ea"/>
                <a:sym typeface="+mn-lt"/>
              </a:rPr>
              <a:t>[</a:t>
            </a:r>
            <a:r>
              <a:rPr lang="zh-CN" altLang="zh-CN" dirty="0">
                <a:latin typeface="+mn-lt"/>
                <a:ea typeface="+mn-ea"/>
                <a:cs typeface="+mn-ea"/>
                <a:sym typeface="+mn-lt"/>
              </a:rPr>
              <a:t>巩固内化</a:t>
            </a:r>
            <a:r>
              <a:rPr lang="en-US" altLang="zh-CN" dirty="0">
                <a:latin typeface="+mn-lt"/>
                <a:ea typeface="+mn-ea"/>
                <a:cs typeface="+mn-ea"/>
                <a:sym typeface="+mn-lt"/>
              </a:rPr>
              <a:t>]</a:t>
            </a:r>
            <a:r>
              <a:rPr lang="zh-CN" altLang="zh-CN" dirty="0">
                <a:latin typeface="+mn-lt"/>
                <a:ea typeface="+mn-ea"/>
                <a:cs typeface="+mn-ea"/>
                <a:sym typeface="+mn-lt"/>
              </a:rPr>
              <a:t>　补全句子</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①They are brothers</a:t>
            </a:r>
            <a:r>
              <a:rPr lang="zh-CN" altLang="zh-CN" dirty="0">
                <a:latin typeface="+mn-lt"/>
                <a:ea typeface="+mn-ea"/>
                <a:cs typeface="+mn-ea"/>
                <a:sym typeface="+mn-lt"/>
              </a:rPr>
              <a:t>，</a:t>
            </a:r>
            <a:r>
              <a:rPr lang="en-US" altLang="zh-CN" dirty="0">
                <a:latin typeface="+mn-lt"/>
                <a:ea typeface="+mn-ea"/>
                <a:cs typeface="+mn-ea"/>
                <a:sym typeface="+mn-lt"/>
              </a:rPr>
              <a:t>but they  ____________________________.</a:t>
            </a:r>
            <a:endParaRPr lang="zh-CN" altLang="zh-CN" sz="800" dirty="0">
              <a:latin typeface="+mn-lt"/>
              <a:ea typeface="+mn-ea"/>
              <a:cs typeface="+mn-ea"/>
              <a:sym typeface="+mn-lt"/>
            </a:endParaRPr>
          </a:p>
          <a:p>
            <a:pPr algn="just">
              <a:lnSpc>
                <a:spcPct val="150000"/>
              </a:lnSpc>
              <a:defRPr/>
            </a:pPr>
            <a:r>
              <a:rPr lang="zh-CN" altLang="zh-CN" dirty="0">
                <a:latin typeface="+mn-lt"/>
                <a:ea typeface="+mn-ea"/>
                <a:cs typeface="+mn-ea"/>
                <a:sym typeface="+mn-lt"/>
              </a:rPr>
              <a:t>他们虽然是兄弟，但毫无共同之处。</a:t>
            </a:r>
            <a:endParaRPr lang="zh-CN" altLang="zh-CN" sz="800" dirty="0">
              <a:latin typeface="+mn-lt"/>
              <a:ea typeface="+mn-ea"/>
              <a:cs typeface="+mn-ea"/>
              <a:sym typeface="+mn-lt"/>
            </a:endParaRPr>
          </a:p>
          <a:p>
            <a:pPr algn="just">
              <a:lnSpc>
                <a:spcPct val="150000"/>
              </a:lnSpc>
              <a:defRPr/>
            </a:pPr>
            <a:r>
              <a:rPr lang="en-US" altLang="zh-CN" dirty="0">
                <a:latin typeface="+mn-lt"/>
                <a:ea typeface="+mn-ea"/>
                <a:cs typeface="+mn-ea"/>
                <a:sym typeface="+mn-lt"/>
              </a:rPr>
              <a:t>②_________________________</a:t>
            </a:r>
            <a:r>
              <a:rPr lang="zh-CN" altLang="zh-CN" dirty="0">
                <a:latin typeface="+mn-lt"/>
                <a:ea typeface="+mn-ea"/>
                <a:cs typeface="+mn-ea"/>
                <a:sym typeface="+mn-lt"/>
              </a:rPr>
              <a:t>，</a:t>
            </a:r>
            <a:r>
              <a:rPr lang="en-US" altLang="zh-CN" dirty="0">
                <a:latin typeface="+mn-lt"/>
                <a:ea typeface="+mn-ea"/>
                <a:cs typeface="+mn-ea"/>
                <a:sym typeface="+mn-lt"/>
              </a:rPr>
              <a:t>I think the adventure will be a success.</a:t>
            </a:r>
            <a:endParaRPr lang="zh-CN" altLang="zh-CN" sz="800" dirty="0">
              <a:latin typeface="+mn-lt"/>
              <a:ea typeface="+mn-ea"/>
              <a:cs typeface="+mn-ea"/>
              <a:sym typeface="+mn-lt"/>
            </a:endParaRPr>
          </a:p>
          <a:p>
            <a:pPr>
              <a:lnSpc>
                <a:spcPct val="150000"/>
              </a:lnSpc>
              <a:defRPr/>
            </a:pPr>
            <a:r>
              <a:rPr lang="zh-CN" altLang="zh-CN" dirty="0">
                <a:latin typeface="+mn-lt"/>
                <a:ea typeface="+mn-ea"/>
                <a:cs typeface="+mn-ea"/>
                <a:sym typeface="+mn-lt"/>
              </a:rPr>
              <a:t>与你一样，我也认为这次冒险将会是成功的。</a:t>
            </a:r>
          </a:p>
        </p:txBody>
      </p:sp>
      <p:sp>
        <p:nvSpPr>
          <p:cNvPr id="3" name="矩形 2"/>
          <p:cNvSpPr/>
          <p:nvPr/>
        </p:nvSpPr>
        <p:spPr>
          <a:xfrm>
            <a:off x="3593306" y="1363267"/>
            <a:ext cx="2927853"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have nothing in common</a:t>
            </a:r>
            <a:endParaRPr lang="zh-CN" altLang="en-US" dirty="0">
              <a:latin typeface="+mn-lt"/>
              <a:ea typeface="+mn-ea"/>
              <a:cs typeface="+mn-ea"/>
              <a:sym typeface="+mn-lt"/>
            </a:endParaRPr>
          </a:p>
        </p:txBody>
      </p:sp>
      <p:sp>
        <p:nvSpPr>
          <p:cNvPr id="4" name="矩形 3"/>
          <p:cNvSpPr/>
          <p:nvPr/>
        </p:nvSpPr>
        <p:spPr>
          <a:xfrm>
            <a:off x="953691" y="2193132"/>
            <a:ext cx="2424766"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In common with you</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矩形 11"/>
          <p:cNvSpPr>
            <a:spLocks noChangeArrowheads="1"/>
          </p:cNvSpPr>
          <p:nvPr/>
        </p:nvSpPr>
        <p:spPr bwMode="auto">
          <a:xfrm>
            <a:off x="251222" y="951310"/>
            <a:ext cx="8428434" cy="2097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189230" indent="-323850" algn="just">
              <a:lnSpc>
                <a:spcPct val="150000"/>
              </a:lnSpc>
              <a:spcAft>
                <a:spcPts val="0"/>
              </a:spcAft>
              <a:defRPr/>
            </a:pPr>
            <a:r>
              <a:rPr lang="en-US" altLang="zh-CN" kern="100" dirty="0">
                <a:latin typeface="+mn-lt"/>
                <a:ea typeface="+mn-ea"/>
                <a:cs typeface="+mn-ea"/>
                <a:sym typeface="+mn-lt"/>
              </a:rPr>
              <a:t>2.They help us understand </a:t>
            </a:r>
            <a:r>
              <a:rPr lang="en-US" altLang="zh-CN" b="1" kern="100" dirty="0">
                <a:latin typeface="+mn-lt"/>
                <a:ea typeface="+mn-ea"/>
                <a:cs typeface="+mn-ea"/>
                <a:sym typeface="+mn-lt"/>
              </a:rPr>
              <a:t>where we came from</a:t>
            </a:r>
            <a:r>
              <a:rPr lang="zh-CN" altLang="zh-CN" b="1" kern="100" dirty="0">
                <a:latin typeface="+mn-lt"/>
                <a:ea typeface="+mn-ea"/>
                <a:cs typeface="+mn-ea"/>
                <a:sym typeface="+mn-lt"/>
              </a:rPr>
              <a:t>，</a:t>
            </a:r>
            <a:r>
              <a:rPr lang="en-US" altLang="zh-CN" b="1" kern="100" dirty="0">
                <a:latin typeface="+mn-lt"/>
                <a:ea typeface="+mn-ea"/>
                <a:cs typeface="+mn-ea"/>
                <a:sym typeface="+mn-lt"/>
              </a:rPr>
              <a:t>who we are</a:t>
            </a:r>
            <a:r>
              <a:rPr lang="zh-CN" altLang="zh-CN" kern="100" dirty="0">
                <a:latin typeface="+mn-lt"/>
                <a:ea typeface="+mn-ea"/>
                <a:cs typeface="+mn-ea"/>
                <a:sym typeface="+mn-lt"/>
              </a:rPr>
              <a:t>，</a:t>
            </a:r>
            <a:r>
              <a:rPr lang="en-US" altLang="zh-CN" kern="100" dirty="0">
                <a:latin typeface="+mn-lt"/>
                <a:ea typeface="+mn-ea"/>
                <a:cs typeface="+mn-ea"/>
                <a:sym typeface="+mn-lt"/>
              </a:rPr>
              <a:t>and what to appreciate.</a:t>
            </a:r>
            <a:endParaRPr lang="zh-CN" altLang="zh-CN" sz="800" kern="100" dirty="0">
              <a:latin typeface="+mn-lt"/>
              <a:ea typeface="+mn-ea"/>
              <a:cs typeface="+mn-ea"/>
              <a:sym typeface="+mn-lt"/>
            </a:endParaRPr>
          </a:p>
          <a:p>
            <a:pPr marL="189230" indent="-323850" algn="just">
              <a:lnSpc>
                <a:spcPct val="150000"/>
              </a:lnSpc>
              <a:spcAft>
                <a:spcPts val="0"/>
              </a:spcAft>
              <a:defRPr/>
            </a:pPr>
            <a:r>
              <a:rPr lang="en-US" altLang="zh-CN" kern="100" dirty="0">
                <a:latin typeface="+mn-lt"/>
                <a:ea typeface="+mn-ea"/>
                <a:cs typeface="+mn-ea"/>
                <a:sym typeface="+mn-lt"/>
              </a:rPr>
              <a:t>	</a:t>
            </a:r>
            <a:r>
              <a:rPr lang="zh-CN" altLang="zh-CN" kern="100" dirty="0">
                <a:latin typeface="+mn-lt"/>
                <a:ea typeface="+mn-ea"/>
                <a:cs typeface="+mn-ea"/>
                <a:sym typeface="+mn-lt"/>
              </a:rPr>
              <a:t>他们帮我们理解我们来自哪里，我们是谁以及我们应该感恩什么。</a:t>
            </a:r>
            <a:endParaRPr lang="zh-CN" altLang="zh-CN" sz="800" kern="100" dirty="0">
              <a:latin typeface="+mn-lt"/>
              <a:ea typeface="+mn-ea"/>
              <a:cs typeface="+mn-ea"/>
              <a:sym typeface="+mn-lt"/>
            </a:endParaRPr>
          </a:p>
          <a:p>
            <a:pPr marL="189230" indent="-323850" algn="just">
              <a:lnSpc>
                <a:spcPct val="150000"/>
              </a:lnSpc>
              <a:spcAft>
                <a:spcPts val="0"/>
              </a:spcAft>
              <a:defRPr/>
            </a:pPr>
            <a:r>
              <a:rPr lang="en-US" altLang="zh-CN" kern="100" dirty="0">
                <a:latin typeface="+mn-lt"/>
                <a:ea typeface="+mn-ea"/>
                <a:cs typeface="+mn-ea"/>
                <a:sym typeface="+mn-lt"/>
              </a:rPr>
              <a:t>	[</a:t>
            </a:r>
            <a:r>
              <a:rPr lang="zh-CN" altLang="zh-CN" kern="100" dirty="0">
                <a:latin typeface="+mn-lt"/>
                <a:ea typeface="+mn-ea"/>
                <a:cs typeface="+mn-ea"/>
                <a:sym typeface="+mn-lt"/>
              </a:rPr>
              <a:t>仿写</a:t>
            </a:r>
            <a:r>
              <a:rPr lang="en-US" altLang="zh-CN" kern="100" dirty="0">
                <a:latin typeface="+mn-lt"/>
                <a:ea typeface="+mn-ea"/>
                <a:cs typeface="+mn-ea"/>
                <a:sym typeface="+mn-lt"/>
              </a:rPr>
              <a:t>]</a:t>
            </a:r>
            <a:r>
              <a:rPr lang="zh-CN" altLang="zh-CN" kern="100" dirty="0">
                <a:latin typeface="+mn-lt"/>
                <a:ea typeface="+mn-ea"/>
                <a:cs typeface="+mn-ea"/>
                <a:sym typeface="+mn-lt"/>
              </a:rPr>
              <a:t>　问他这些人来自哪里，谁替他们付钱。</a:t>
            </a:r>
            <a:endParaRPr lang="zh-CN" altLang="zh-CN" sz="800" kern="100" dirty="0">
              <a:latin typeface="+mn-lt"/>
              <a:ea typeface="+mn-ea"/>
              <a:cs typeface="+mn-ea"/>
              <a:sym typeface="+mn-lt"/>
            </a:endParaRPr>
          </a:p>
          <a:p>
            <a:pPr marL="189230" indent="-323850">
              <a:lnSpc>
                <a:spcPct val="150000"/>
              </a:lnSpc>
              <a:spcAft>
                <a:spcPts val="0"/>
              </a:spcAft>
              <a:defRPr/>
            </a:pPr>
            <a:r>
              <a:rPr lang="en-US" altLang="zh-CN" kern="100" dirty="0">
                <a:latin typeface="+mn-lt"/>
                <a:ea typeface="+mn-ea"/>
                <a:cs typeface="+mn-ea"/>
                <a:sym typeface="+mn-lt"/>
              </a:rPr>
              <a:t>	Ask him  ________________________________ and  ________________________.</a:t>
            </a:r>
            <a:endParaRPr lang="zh-CN" altLang="zh-CN" dirty="0">
              <a:latin typeface="+mn-lt"/>
              <a:ea typeface="+mn-ea"/>
              <a:cs typeface="+mn-ea"/>
              <a:sym typeface="+mn-lt"/>
            </a:endParaRPr>
          </a:p>
        </p:txBody>
      </p:sp>
      <p:sp>
        <p:nvSpPr>
          <p:cNvPr id="3" name="矩形 2"/>
          <p:cNvSpPr/>
          <p:nvPr/>
        </p:nvSpPr>
        <p:spPr>
          <a:xfrm>
            <a:off x="1818085" y="2237185"/>
            <a:ext cx="3573607"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where these people came from</a:t>
            </a:r>
            <a:endParaRPr lang="zh-CN" altLang="en-US" dirty="0">
              <a:latin typeface="+mn-lt"/>
              <a:ea typeface="+mn-ea"/>
              <a:cs typeface="+mn-ea"/>
              <a:sym typeface="+mn-lt"/>
            </a:endParaRPr>
          </a:p>
        </p:txBody>
      </p:sp>
      <p:sp>
        <p:nvSpPr>
          <p:cNvPr id="4" name="矩形 3"/>
          <p:cNvSpPr/>
          <p:nvPr/>
        </p:nvSpPr>
        <p:spPr>
          <a:xfrm>
            <a:off x="5975747" y="2214563"/>
            <a:ext cx="2191882" cy="346249"/>
          </a:xfrm>
          <a:prstGeom prst="rect">
            <a:avLst/>
          </a:prstGeom>
        </p:spPr>
        <p:txBody>
          <a:bodyPr wrap="none" lIns="68580" tIns="34290" rIns="68580" bIns="34290">
            <a:spAutoFit/>
          </a:bodyPr>
          <a:lstStyle/>
          <a:p>
            <a:pPr>
              <a:defRPr/>
            </a:pPr>
            <a:r>
              <a:rPr lang="en-US" altLang="zh-CN" kern="100" dirty="0">
                <a:solidFill>
                  <a:srgbClr val="FF0000"/>
                </a:solidFill>
                <a:latin typeface="+mn-lt"/>
                <a:ea typeface="+mn-ea"/>
                <a:cs typeface="+mn-ea"/>
                <a:sym typeface="+mn-lt"/>
              </a:rPr>
              <a:t>who paid for them</a:t>
            </a:r>
            <a:endParaRPr lang="zh-CN" altLang="en-US" dirty="0">
              <a:latin typeface="+mn-lt"/>
              <a:ea typeface="+mn-ea"/>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11"/>
          <p:cNvSpPr>
            <a:spLocks noChangeArrowheads="1"/>
          </p:cNvSpPr>
          <p:nvPr/>
        </p:nvSpPr>
        <p:spPr bwMode="auto">
          <a:xfrm>
            <a:off x="220266" y="897732"/>
            <a:ext cx="8428434"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Ⅰ.</a:t>
            </a:r>
            <a:r>
              <a:rPr lang="zh-CN" altLang="zh-CN" kern="100" dirty="0">
                <a:latin typeface="+mn-lt"/>
                <a:ea typeface="+mn-ea"/>
                <a:cs typeface="+mn-ea"/>
                <a:sym typeface="+mn-lt"/>
              </a:rPr>
              <a:t>语境串记多义词</a:t>
            </a:r>
            <a:endParaRPr lang="zh-CN" altLang="zh-CN" sz="800" kern="100" dirty="0">
              <a:latin typeface="+mn-lt"/>
              <a:ea typeface="+mn-ea"/>
              <a:cs typeface="+mn-ea"/>
              <a:sym typeface="+mn-lt"/>
            </a:endParaRPr>
          </a:p>
        </p:txBody>
      </p:sp>
      <p:sp>
        <p:nvSpPr>
          <p:cNvPr id="14339" name="矩形 11"/>
          <p:cNvSpPr>
            <a:spLocks noChangeArrowheads="1"/>
          </p:cNvSpPr>
          <p:nvPr/>
        </p:nvSpPr>
        <p:spPr bwMode="auto">
          <a:xfrm>
            <a:off x="444104" y="1329928"/>
            <a:ext cx="8428434" cy="1263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A bicycle manufacturer produces a wide </a:t>
            </a:r>
            <a:r>
              <a:rPr lang="en-US" altLang="zh-CN" b="1" kern="100" dirty="0">
                <a:latin typeface="+mn-lt"/>
                <a:ea typeface="+mn-ea"/>
                <a:cs typeface="+mn-ea"/>
                <a:sym typeface="+mn-lt"/>
              </a:rPr>
              <a:t>range</a:t>
            </a:r>
            <a:r>
              <a:rPr lang="en-US" altLang="zh-CN" kern="100" dirty="0">
                <a:latin typeface="+mn-lt"/>
                <a:ea typeface="+mn-ea"/>
                <a:cs typeface="+mn-ea"/>
                <a:sym typeface="+mn-lt"/>
              </a:rPr>
              <a:t> of bicycles </a:t>
            </a:r>
            <a:r>
              <a:rPr lang="en-US" altLang="zh-CN" b="1" kern="100" dirty="0">
                <a:latin typeface="+mn-lt"/>
                <a:ea typeface="+mn-ea"/>
                <a:cs typeface="+mn-ea"/>
                <a:sym typeface="+mn-lt"/>
              </a:rPr>
              <a:t>ranging</a:t>
            </a:r>
            <a:r>
              <a:rPr lang="en-US" altLang="zh-CN" kern="100" dirty="0">
                <a:latin typeface="+mn-lt"/>
                <a:ea typeface="+mn-ea"/>
                <a:cs typeface="+mn-ea"/>
                <a:sym typeface="+mn-lt"/>
              </a:rPr>
              <a:t> in price from a couple hundred dollars to several thousand dollars.</a:t>
            </a:r>
          </a:p>
          <a:p>
            <a:pPr algn="just">
              <a:lnSpc>
                <a:spcPct val="150000"/>
              </a:lnSpc>
              <a:spcAft>
                <a:spcPts val="0"/>
              </a:spcAft>
              <a:defRPr/>
            </a:pPr>
            <a:r>
              <a:rPr lang="zh-CN" altLang="zh-CN" kern="100" dirty="0">
                <a:latin typeface="+mn-lt"/>
                <a:ea typeface="+mn-ea"/>
                <a:cs typeface="+mn-ea"/>
                <a:sym typeface="+mn-lt"/>
              </a:rPr>
              <a:t>一个自行车制造商生产各式各样的自行车，价格不等从几百元至数千元。</a:t>
            </a:r>
            <a:endParaRPr lang="zh-CN" altLang="zh-CN" dirty="0">
              <a:latin typeface="+mn-lt"/>
              <a:ea typeface="+mn-ea"/>
              <a:cs typeface="+mn-ea"/>
              <a:sym typeface="+mn-lt"/>
            </a:endParaRPr>
          </a:p>
        </p:txBody>
      </p:sp>
      <p:pic>
        <p:nvPicPr>
          <p:cNvPr id="19459" name="Picture 5" descr="记单词"/>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3875485" y="594122"/>
            <a:ext cx="472678"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矩形 2"/>
          <p:cNvSpPr>
            <a:spLocks noChangeArrowheads="1"/>
          </p:cNvSpPr>
          <p:nvPr/>
        </p:nvSpPr>
        <p:spPr bwMode="auto">
          <a:xfrm>
            <a:off x="4281518" y="477441"/>
            <a:ext cx="830997"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algn="ctr">
              <a:lnSpc>
                <a:spcPct val="150000"/>
              </a:lnSpc>
              <a:tabLst>
                <a:tab pos="2025015" algn="l"/>
              </a:tabLst>
            </a:pPr>
            <a:r>
              <a:rPr lang="zh-CN" altLang="zh-CN">
                <a:latin typeface="+mn-lt"/>
                <a:ea typeface="+mn-ea"/>
                <a:cs typeface="+mn-ea"/>
                <a:sym typeface="+mn-lt"/>
              </a:rPr>
              <a:t>记单词</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11"/>
          <p:cNvSpPr>
            <a:spLocks noChangeArrowheads="1"/>
          </p:cNvSpPr>
          <p:nvPr/>
        </p:nvSpPr>
        <p:spPr bwMode="auto">
          <a:xfrm>
            <a:off x="251222" y="681038"/>
            <a:ext cx="8428434"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en-US" altLang="zh-CN" kern="100" dirty="0">
                <a:latin typeface="+mn-lt"/>
                <a:ea typeface="+mn-ea"/>
                <a:cs typeface="+mn-ea"/>
                <a:sym typeface="+mn-lt"/>
              </a:rPr>
              <a:t>Ⅱ.</a:t>
            </a:r>
            <a:r>
              <a:rPr lang="zh-CN" altLang="zh-CN" kern="100" dirty="0">
                <a:latin typeface="+mn-lt"/>
                <a:ea typeface="+mn-ea"/>
                <a:cs typeface="+mn-ea"/>
                <a:sym typeface="+mn-lt"/>
              </a:rPr>
              <a:t>构词法助记派生词</a:t>
            </a:r>
            <a:endParaRPr lang="zh-CN" altLang="zh-CN" dirty="0">
              <a:latin typeface="+mn-lt"/>
              <a:ea typeface="+mn-ea"/>
              <a:cs typeface="+mn-ea"/>
              <a:sym typeface="+mn-lt"/>
            </a:endParaRPr>
          </a:p>
        </p:txBody>
      </p:sp>
      <p:sp>
        <p:nvSpPr>
          <p:cNvPr id="15363" name="矩形 11"/>
          <p:cNvSpPr>
            <a:spLocks noChangeArrowheads="1"/>
          </p:cNvSpPr>
          <p:nvPr/>
        </p:nvSpPr>
        <p:spPr bwMode="auto">
          <a:xfrm>
            <a:off x="305991" y="1113235"/>
            <a:ext cx="8428434" cy="2145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just">
              <a:lnSpc>
                <a:spcPct val="150000"/>
              </a:lnSpc>
              <a:spcAft>
                <a:spcPts val="0"/>
              </a:spcAft>
              <a:defRPr/>
            </a:pPr>
            <a:r>
              <a:rPr lang="zh-CN" altLang="zh-CN" kern="100" dirty="0">
                <a:latin typeface="+mn-lt"/>
                <a:ea typeface="+mn-ea"/>
                <a:cs typeface="+mn-ea"/>
                <a:sym typeface="+mn-lt"/>
              </a:rPr>
              <a:t>形容词后缀：－</a:t>
            </a:r>
            <a:r>
              <a:rPr lang="en-US" altLang="zh-CN" kern="100" dirty="0" err="1">
                <a:latin typeface="+mn-lt"/>
                <a:ea typeface="+mn-ea"/>
                <a:cs typeface="+mn-ea"/>
                <a:sym typeface="+mn-lt"/>
              </a:rPr>
              <a:t>ous</a:t>
            </a:r>
            <a:r>
              <a:rPr lang="zh-CN" altLang="zh-CN" kern="100" dirty="0">
                <a:latin typeface="+mn-lt"/>
                <a:ea typeface="+mn-ea"/>
                <a:cs typeface="+mn-ea"/>
                <a:sym typeface="+mn-lt"/>
              </a:rPr>
              <a:t>，－</a:t>
            </a:r>
            <a:r>
              <a:rPr lang="en-US" altLang="zh-CN" kern="100" dirty="0" err="1">
                <a:latin typeface="+mn-lt"/>
                <a:ea typeface="+mn-ea"/>
                <a:cs typeface="+mn-ea"/>
                <a:sym typeface="+mn-lt"/>
              </a:rPr>
              <a:t>ful</a:t>
            </a:r>
            <a:r>
              <a:rPr lang="zh-CN" altLang="zh-CN" kern="100" dirty="0">
                <a:latin typeface="+mn-lt"/>
                <a:ea typeface="+mn-ea"/>
                <a:cs typeface="+mn-ea"/>
                <a:sym typeface="+mn-lt"/>
              </a:rPr>
              <a:t>，－</a:t>
            </a:r>
            <a:r>
              <a:rPr lang="en-US" altLang="zh-CN" kern="100" dirty="0">
                <a:latin typeface="+mn-lt"/>
                <a:ea typeface="+mn-ea"/>
                <a:cs typeface="+mn-ea"/>
                <a:sym typeface="+mn-lt"/>
              </a:rPr>
              <a:t>al</a:t>
            </a:r>
            <a:r>
              <a:rPr lang="zh-CN" altLang="zh-CN" kern="100" dirty="0">
                <a:latin typeface="+mn-lt"/>
                <a:ea typeface="+mn-ea"/>
                <a:cs typeface="+mn-ea"/>
                <a:sym typeface="+mn-lt"/>
              </a:rPr>
              <a:t>，－</a:t>
            </a:r>
            <a:r>
              <a:rPr lang="en-US" altLang="zh-CN" kern="100" dirty="0" err="1">
                <a:latin typeface="+mn-lt"/>
                <a:ea typeface="+mn-ea"/>
                <a:cs typeface="+mn-ea"/>
                <a:sym typeface="+mn-lt"/>
              </a:rPr>
              <a:t>ical</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religion(</a:t>
            </a:r>
            <a:r>
              <a:rPr lang="en-US" altLang="zh-CN" i="1" kern="100" dirty="0">
                <a:latin typeface="+mn-lt"/>
                <a:ea typeface="+mn-ea"/>
                <a:cs typeface="+mn-ea"/>
                <a:sym typeface="+mn-lt"/>
              </a:rPr>
              <a:t>n</a:t>
            </a:r>
            <a:r>
              <a:rPr lang="en-US" altLang="zh-CN" kern="100" dirty="0">
                <a:latin typeface="+mn-lt"/>
                <a:ea typeface="+mn-ea"/>
                <a:cs typeface="+mn-ea"/>
                <a:sym typeface="+mn-lt"/>
              </a:rPr>
              <a:t>.)→religious(</a:t>
            </a:r>
            <a:r>
              <a:rPr lang="en-US" altLang="zh-CN" i="1" kern="100" dirty="0">
                <a:latin typeface="+mn-lt"/>
                <a:ea typeface="+mn-ea"/>
                <a:cs typeface="+mn-ea"/>
                <a:sym typeface="+mn-lt"/>
              </a:rPr>
              <a:t>adj</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joy(</a:t>
            </a:r>
            <a:r>
              <a:rPr lang="en-US" altLang="zh-CN" i="1" kern="100" dirty="0">
                <a:latin typeface="+mn-lt"/>
                <a:ea typeface="+mn-ea"/>
                <a:cs typeface="+mn-ea"/>
                <a:sym typeface="+mn-lt"/>
              </a:rPr>
              <a:t>n</a:t>
            </a:r>
            <a:r>
              <a:rPr lang="en-US" altLang="zh-CN" kern="100" dirty="0">
                <a:latin typeface="+mn-lt"/>
                <a:ea typeface="+mn-ea"/>
                <a:cs typeface="+mn-ea"/>
                <a:sym typeface="+mn-lt"/>
              </a:rPr>
              <a:t>.)→joyful(</a:t>
            </a:r>
            <a:r>
              <a:rPr lang="en-US" altLang="zh-CN" i="1" kern="100" dirty="0">
                <a:latin typeface="+mn-lt"/>
                <a:ea typeface="+mn-ea"/>
                <a:cs typeface="+mn-ea"/>
                <a:sym typeface="+mn-lt"/>
              </a:rPr>
              <a:t>adj</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agriculture(</a:t>
            </a:r>
            <a:r>
              <a:rPr lang="en-US" altLang="zh-CN" i="1" kern="100" dirty="0">
                <a:latin typeface="+mn-lt"/>
                <a:ea typeface="+mn-ea"/>
                <a:cs typeface="+mn-ea"/>
                <a:sym typeface="+mn-lt"/>
              </a:rPr>
              <a:t>n</a:t>
            </a:r>
            <a:r>
              <a:rPr lang="en-US" altLang="zh-CN" kern="100" dirty="0">
                <a:latin typeface="+mn-lt"/>
                <a:ea typeface="+mn-ea"/>
                <a:cs typeface="+mn-ea"/>
                <a:sym typeface="+mn-lt"/>
              </a:rPr>
              <a:t>.)→agricultural(</a:t>
            </a:r>
            <a:r>
              <a:rPr lang="en-US" altLang="zh-CN" i="1" kern="100" dirty="0">
                <a:latin typeface="+mn-lt"/>
                <a:ea typeface="+mn-ea"/>
                <a:cs typeface="+mn-ea"/>
                <a:sym typeface="+mn-lt"/>
              </a:rPr>
              <a:t>adj</a:t>
            </a:r>
            <a:r>
              <a:rPr lang="en-US" altLang="zh-CN" kern="100" dirty="0">
                <a:latin typeface="+mn-lt"/>
                <a:ea typeface="+mn-ea"/>
                <a:cs typeface="+mn-ea"/>
                <a:sym typeface="+mn-lt"/>
              </a:rPr>
              <a:t>.)</a:t>
            </a:r>
            <a:endParaRPr lang="zh-CN" altLang="zh-CN" sz="800" kern="100" dirty="0">
              <a:latin typeface="+mn-lt"/>
              <a:ea typeface="+mn-ea"/>
              <a:cs typeface="+mn-ea"/>
              <a:sym typeface="+mn-lt"/>
            </a:endParaRPr>
          </a:p>
          <a:p>
            <a:pPr algn="just">
              <a:lnSpc>
                <a:spcPct val="150000"/>
              </a:lnSpc>
              <a:spcAft>
                <a:spcPts val="0"/>
              </a:spcAft>
              <a:defRPr/>
            </a:pPr>
            <a:r>
              <a:rPr lang="en-US" altLang="zh-CN" kern="100" dirty="0">
                <a:latin typeface="+mn-lt"/>
                <a:ea typeface="+mn-ea"/>
                <a:cs typeface="+mn-ea"/>
                <a:sym typeface="+mn-lt"/>
              </a:rPr>
              <a:t>type(</a:t>
            </a:r>
            <a:r>
              <a:rPr lang="en-US" altLang="zh-CN" i="1" kern="100" dirty="0">
                <a:latin typeface="+mn-lt"/>
                <a:ea typeface="+mn-ea"/>
                <a:cs typeface="+mn-ea"/>
                <a:sym typeface="+mn-lt"/>
              </a:rPr>
              <a:t>n</a:t>
            </a:r>
            <a:r>
              <a:rPr lang="en-US" altLang="zh-CN" kern="100" dirty="0">
                <a:latin typeface="+mn-lt"/>
                <a:ea typeface="+mn-ea"/>
                <a:cs typeface="+mn-ea"/>
                <a:sym typeface="+mn-lt"/>
              </a:rPr>
              <a:t>.)→typical(</a:t>
            </a:r>
            <a:r>
              <a:rPr lang="en-US" altLang="zh-CN" i="1" kern="100" dirty="0">
                <a:latin typeface="+mn-lt"/>
                <a:ea typeface="+mn-ea"/>
                <a:cs typeface="+mn-ea"/>
                <a:sym typeface="+mn-lt"/>
              </a:rPr>
              <a:t>adj</a:t>
            </a:r>
            <a:r>
              <a:rPr lang="en-US" altLang="zh-CN" kern="100" dirty="0">
                <a:latin typeface="+mn-lt"/>
                <a:ea typeface="+mn-ea"/>
                <a:cs typeface="+mn-ea"/>
                <a:sym typeface="+mn-lt"/>
              </a:rPr>
              <a:t>.)</a:t>
            </a:r>
            <a:endParaRPr lang="zh-CN" altLang="zh-CN" dirty="0">
              <a:latin typeface="+mn-lt"/>
              <a:ea typeface="+mn-ea"/>
              <a:cs typeface="+mn-ea"/>
              <a:sym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11"/>
          <p:cNvSpPr>
            <a:spLocks noChangeArrowheads="1"/>
          </p:cNvSpPr>
          <p:nvPr/>
        </p:nvSpPr>
        <p:spPr bwMode="auto">
          <a:xfrm>
            <a:off x="251222" y="681038"/>
            <a:ext cx="8428434" cy="43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algn="ctr">
              <a:lnSpc>
                <a:spcPct val="150000"/>
              </a:lnSpc>
              <a:spcAft>
                <a:spcPts val="0"/>
              </a:spcAft>
              <a:defRPr/>
            </a:pPr>
            <a:r>
              <a:rPr lang="zh-CN" altLang="zh-CN" kern="100" dirty="0">
                <a:latin typeface="+mn-lt"/>
                <a:ea typeface="+mn-ea"/>
                <a:cs typeface="+mn-ea"/>
                <a:sym typeface="+mn-lt"/>
              </a:rPr>
              <a:t>句型公式</a:t>
            </a:r>
            <a:endParaRPr lang="zh-CN" altLang="zh-CN" dirty="0">
              <a:latin typeface="+mn-lt"/>
              <a:ea typeface="+mn-ea"/>
              <a:cs typeface="+mn-ea"/>
              <a:sym typeface="+mn-lt"/>
            </a:endParaRPr>
          </a:p>
        </p:txBody>
      </p:sp>
      <p:sp>
        <p:nvSpPr>
          <p:cNvPr id="16387" name="矩形 11"/>
          <p:cNvSpPr>
            <a:spLocks noChangeArrowheads="1"/>
          </p:cNvSpPr>
          <p:nvPr/>
        </p:nvSpPr>
        <p:spPr bwMode="auto">
          <a:xfrm>
            <a:off x="339329" y="1200150"/>
            <a:ext cx="8428434" cy="1263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189230" indent="-323850" algn="just">
              <a:lnSpc>
                <a:spcPct val="150000"/>
              </a:lnSpc>
              <a:spcAft>
                <a:spcPts val="0"/>
              </a:spcAft>
              <a:defRPr/>
            </a:pPr>
            <a:r>
              <a:rPr lang="en-US" altLang="zh-CN" kern="100" dirty="0">
                <a:latin typeface="+mn-lt"/>
                <a:ea typeface="+mn-ea"/>
                <a:cs typeface="+mn-ea"/>
                <a:sym typeface="+mn-lt"/>
              </a:rPr>
              <a:t>1.make it...(for </a:t>
            </a:r>
            <a:r>
              <a:rPr lang="en-US" altLang="zh-CN" kern="100" dirty="0" err="1">
                <a:latin typeface="+mn-lt"/>
                <a:ea typeface="+mn-ea"/>
                <a:cs typeface="+mn-ea"/>
                <a:sym typeface="+mn-lt"/>
              </a:rPr>
              <a:t>sb</a:t>
            </a:r>
            <a:r>
              <a:rPr lang="en-US" altLang="zh-CN" kern="100" dirty="0">
                <a:latin typeface="+mn-lt"/>
                <a:ea typeface="+mn-ea"/>
                <a:cs typeface="+mn-ea"/>
                <a:sym typeface="+mn-lt"/>
              </a:rPr>
              <a:t>) to do...</a:t>
            </a:r>
            <a:r>
              <a:rPr lang="zh-CN" altLang="zh-CN" kern="100" dirty="0">
                <a:latin typeface="+mn-lt"/>
                <a:ea typeface="+mn-ea"/>
                <a:cs typeface="+mn-ea"/>
                <a:sym typeface="+mn-lt"/>
              </a:rPr>
              <a:t>意为</a:t>
            </a:r>
            <a:r>
              <a:rPr lang="en-US" altLang="zh-CN" kern="100" dirty="0">
                <a:latin typeface="+mn-lt"/>
                <a:ea typeface="+mn-ea"/>
                <a:cs typeface="+mn-ea"/>
                <a:sym typeface="+mn-lt"/>
              </a:rPr>
              <a:t>“</a:t>
            </a:r>
            <a:r>
              <a:rPr lang="zh-CN" altLang="zh-CN" kern="100" dirty="0">
                <a:latin typeface="+mn-lt"/>
                <a:ea typeface="+mn-ea"/>
                <a:cs typeface="+mn-ea"/>
                <a:sym typeface="+mn-lt"/>
              </a:rPr>
              <a:t>使</a:t>
            </a:r>
            <a:r>
              <a:rPr lang="en-US" altLang="zh-CN" kern="100" dirty="0">
                <a:latin typeface="+mn-lt"/>
                <a:ea typeface="+mn-ea"/>
                <a:cs typeface="+mn-ea"/>
                <a:sym typeface="+mn-lt"/>
              </a:rPr>
              <a:t>(</a:t>
            </a:r>
            <a:r>
              <a:rPr lang="zh-CN" altLang="zh-CN" kern="100" dirty="0">
                <a:latin typeface="+mn-lt"/>
                <a:ea typeface="+mn-ea"/>
                <a:cs typeface="+mn-ea"/>
                <a:sym typeface="+mn-lt"/>
              </a:rPr>
              <a:t>某人</a:t>
            </a:r>
            <a:r>
              <a:rPr lang="en-US" altLang="zh-CN" kern="100" dirty="0">
                <a:latin typeface="+mn-lt"/>
                <a:ea typeface="+mn-ea"/>
                <a:cs typeface="+mn-ea"/>
                <a:sym typeface="+mn-lt"/>
              </a:rPr>
              <a:t>)</a:t>
            </a:r>
            <a:r>
              <a:rPr lang="zh-CN" altLang="zh-CN" kern="100" dirty="0">
                <a:latin typeface="+mn-lt"/>
                <a:ea typeface="+mn-ea"/>
                <a:cs typeface="+mn-ea"/>
                <a:sym typeface="+mn-lt"/>
              </a:rPr>
              <a:t>做某事成为</a:t>
            </a:r>
            <a:r>
              <a:rPr lang="en-US" altLang="zh-CN" kern="100" dirty="0">
                <a:latin typeface="+mn-lt"/>
                <a:ea typeface="+mn-ea"/>
                <a:cs typeface="+mn-ea"/>
                <a:sym typeface="+mn-lt"/>
              </a:rPr>
              <a:t>……”</a:t>
            </a:r>
            <a:r>
              <a:rPr lang="zh-CN" altLang="zh-CN" kern="100" dirty="0">
                <a:latin typeface="+mn-lt"/>
                <a:ea typeface="+mn-ea"/>
                <a:cs typeface="+mn-ea"/>
                <a:sym typeface="+mn-lt"/>
              </a:rPr>
              <a:t>，</a:t>
            </a:r>
            <a:r>
              <a:rPr lang="en-US" altLang="zh-CN" kern="100" dirty="0">
                <a:latin typeface="+mn-lt"/>
                <a:ea typeface="+mn-ea"/>
                <a:cs typeface="+mn-ea"/>
                <a:sym typeface="+mn-lt"/>
              </a:rPr>
              <a:t>it</a:t>
            </a:r>
            <a:r>
              <a:rPr lang="zh-CN" altLang="zh-CN" kern="100" dirty="0">
                <a:latin typeface="+mn-lt"/>
                <a:ea typeface="+mn-ea"/>
                <a:cs typeface="+mn-ea"/>
                <a:sym typeface="+mn-lt"/>
              </a:rPr>
              <a:t>是形式宾语，</a:t>
            </a:r>
            <a:r>
              <a:rPr lang="en-US" altLang="zh-CN" kern="100" dirty="0">
                <a:latin typeface="+mn-lt"/>
                <a:ea typeface="+mn-ea"/>
                <a:cs typeface="+mn-ea"/>
                <a:sym typeface="+mn-lt"/>
              </a:rPr>
              <a:t>to do...</a:t>
            </a:r>
            <a:r>
              <a:rPr lang="zh-CN" altLang="zh-CN" kern="100" dirty="0">
                <a:latin typeface="+mn-lt"/>
                <a:ea typeface="+mn-ea"/>
                <a:cs typeface="+mn-ea"/>
                <a:sym typeface="+mn-lt"/>
              </a:rPr>
              <a:t>是真正的宾语。</a:t>
            </a:r>
            <a:endParaRPr lang="zh-CN" altLang="zh-CN" sz="800" kern="100" dirty="0">
              <a:latin typeface="+mn-lt"/>
              <a:ea typeface="+mn-ea"/>
              <a:cs typeface="+mn-ea"/>
              <a:sym typeface="+mn-lt"/>
            </a:endParaRPr>
          </a:p>
          <a:p>
            <a:pPr marL="189230" indent="-323850">
              <a:lnSpc>
                <a:spcPct val="150000"/>
              </a:lnSpc>
              <a:spcAft>
                <a:spcPts val="0"/>
              </a:spcAft>
              <a:defRPr/>
            </a:pPr>
            <a:r>
              <a:rPr lang="en-US" altLang="zh-CN" kern="100" dirty="0">
                <a:latin typeface="+mn-lt"/>
                <a:ea typeface="+mn-ea"/>
                <a:cs typeface="+mn-ea"/>
                <a:sym typeface="+mn-lt"/>
              </a:rPr>
              <a:t>2.</a:t>
            </a:r>
            <a:r>
              <a:rPr lang="zh-CN" altLang="zh-CN" kern="100" dirty="0">
                <a:latin typeface="+mn-lt"/>
                <a:ea typeface="+mn-ea"/>
                <a:cs typeface="+mn-ea"/>
                <a:sym typeface="+mn-lt"/>
              </a:rPr>
              <a:t>连接词</a:t>
            </a:r>
            <a:r>
              <a:rPr lang="en-US" altLang="zh-CN" kern="100" dirty="0">
                <a:latin typeface="+mn-lt"/>
                <a:ea typeface="+mn-ea"/>
                <a:cs typeface="+mn-ea"/>
                <a:sym typeface="+mn-lt"/>
              </a:rPr>
              <a:t>where</a:t>
            </a:r>
            <a:r>
              <a:rPr lang="zh-CN" altLang="zh-CN" kern="100" dirty="0">
                <a:latin typeface="+mn-lt"/>
                <a:ea typeface="+mn-ea"/>
                <a:cs typeface="+mn-ea"/>
                <a:sym typeface="+mn-lt"/>
              </a:rPr>
              <a:t>，</a:t>
            </a:r>
            <a:r>
              <a:rPr lang="en-US" altLang="zh-CN" kern="100" dirty="0">
                <a:latin typeface="+mn-lt"/>
                <a:ea typeface="+mn-ea"/>
                <a:cs typeface="+mn-ea"/>
                <a:sym typeface="+mn-lt"/>
              </a:rPr>
              <a:t>who</a:t>
            </a:r>
            <a:r>
              <a:rPr lang="zh-CN" altLang="zh-CN" kern="100" dirty="0">
                <a:latin typeface="+mn-lt"/>
                <a:ea typeface="+mn-ea"/>
                <a:cs typeface="+mn-ea"/>
                <a:sym typeface="+mn-lt"/>
              </a:rPr>
              <a:t>引导名词性从句，在句中作宾语。</a:t>
            </a:r>
            <a:endParaRPr lang="zh-CN" altLang="zh-CN" dirty="0">
              <a:latin typeface="+mn-lt"/>
              <a:ea typeface="+mn-ea"/>
              <a:cs typeface="+mn-ea"/>
              <a:sym typeface="+mn-lt"/>
            </a:endParaRPr>
          </a:p>
        </p:txBody>
      </p:sp>
    </p:spTree>
  </p:cSld>
  <p:clrMapOvr>
    <a:masterClrMapping/>
  </p:clrMapOvr>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4cwgxlw">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2347</Words>
  <Application>Microsoft Office PowerPoint</Application>
  <PresentationFormat>全屏显示(16:9)</PresentationFormat>
  <Paragraphs>448</Paragraphs>
  <Slides>53</Slides>
  <Notes>52</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53</vt:i4>
      </vt:variant>
    </vt:vector>
  </HeadingPairs>
  <TitlesOfParts>
    <vt:vector size="62" baseType="lpstr">
      <vt:lpstr>华文中宋</vt:lpstr>
      <vt:lpstr>宋体</vt:lpstr>
      <vt:lpstr>微软雅黑</vt:lpstr>
      <vt:lpstr>Arial</vt:lpstr>
      <vt:lpstr>Calibri</vt:lpstr>
      <vt:lpstr>Calibri Light</vt:lpstr>
      <vt:lpstr>Times New Roman</vt:lpstr>
      <vt:lpstr>WWW.2PPT.COM
</vt:lpstr>
      <vt:lpstr>Microsoft Word 97 - 2003 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2018-01-02T04:06:00Z</dcterms:created>
  <dcterms:modified xsi:type="dcterms:W3CDTF">2023-01-16T18:24:15Z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021C49B281F4438F952A0077E26BD923</vt:lpwstr>
  </property>
  <property fmtid="{A09F084E-AD41-489F-8076-AA5BE3082BCA}" pid="100">
    <vt:ui4>5</vt:ui4>
  </property>
  <property fmtid="{64440492-4C8B-11D1-8B70-080036B11A03}" pid="11">
    <vt:lpwstr>www.2ppt.com-爱PPT提供资源下载</vt:lpwstr>
  </property>
</Properties>
</file>