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6" r:id="rId2"/>
    <p:sldId id="320" r:id="rId3"/>
    <p:sldId id="324" r:id="rId4"/>
    <p:sldId id="323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22" r:id="rId14"/>
    <p:sldId id="321" r:id="rId15"/>
    <p:sldId id="341" r:id="rId16"/>
    <p:sldId id="342" r:id="rId17"/>
    <p:sldId id="343" r:id="rId18"/>
    <p:sldId id="344" r:id="rId19"/>
    <p:sldId id="345" r:id="rId20"/>
    <p:sldId id="325" r:id="rId21"/>
  </p:sldIdLst>
  <p:sldSz cx="12192000" cy="6858000"/>
  <p:notesSz cx="7104063" cy="10234613"/>
  <p:embeddedFontLst>
    <p:embeddedFont>
      <p:font typeface="华文楷体" panose="020106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C9"/>
    <a:srgbClr val="D57373"/>
    <a:srgbClr val="219189"/>
    <a:srgbClr val="E92D4B"/>
    <a:srgbClr val="FFF461"/>
    <a:srgbClr val="F8C7C6"/>
    <a:srgbClr val="EDEADA"/>
    <a:srgbClr val="FBE0D9"/>
    <a:srgbClr val="F18F03"/>
    <a:srgbClr val="FC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CB-4AE4-8EC7-B2BB975EFF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CB-4AE4-8EC7-B2BB975EFF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CB-4AE4-8EC7-B2BB975EFF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CB-4AE4-8EC7-B2BB975EFF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CB-4AE4-8EC7-B2BB975EFFEE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0.32</c:v>
                </c:pt>
                <c:pt idx="2">
                  <c:v>0.24</c:v>
                </c:pt>
                <c:pt idx="3">
                  <c:v>0.16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CB-4AE4-8EC7-B2BB975EF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0-46C8-9A5C-6657ACEFF83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C0-46C8-9A5C-6657ACEFF83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C0-46C8-9A5C-6657ACEFF83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C0-46C8-9A5C-6657ACEFF83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C0-46C8-9A5C-6657ACEFF836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C0-46C8-9A5C-6657ACEFF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56-4474-B4B8-8E9AB181E4B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56-4474-B4B8-8E9AB181E4B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56-4474-B4B8-8E9AB181E4B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56-4474-B4B8-8E9AB181E4B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56-4474-B4B8-8E9AB181E4B1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56-4474-B4B8-8E9AB181E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8A-4C28-BB86-3D9A03A83F8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8A-4C28-BB86-3D9A03A83F8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8A-4C28-BB86-3D9A03A83F8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8A-4C28-BB86-3D9A03A83F8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8A-4C28-BB86-3D9A03A83F8E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0.65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8A-4C28-BB86-3D9A03A83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1-4580-8E40-02E3C0E2F3D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11-4580-8E40-02E3C0E2F3D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11-4580-8E40-02E3C0E2F3D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11-4580-8E40-02E3C0E2F3D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11-4580-8E40-02E3C0E2F3DD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0.12</c:v>
                </c:pt>
                <c:pt idx="2">
                  <c:v>0.21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11-4580-8E40-02E3C0E2F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E9-4FF9-A0A7-41DAD7E0A64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9-4FF9-A0A7-41DAD7E0A64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E9-4FF9-A0A7-41DAD7E0A64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E9-4FF9-A0A7-41DAD7E0A64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E9-4FF9-A0A7-41DAD7E0A64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E9-4FF9-A0A7-41DAD7E0A642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0.1</c:v>
                </c:pt>
                <c:pt idx="2">
                  <c:v>0.08</c:v>
                </c:pt>
                <c:pt idx="3">
                  <c:v>0.2</c:v>
                </c:pt>
                <c:pt idx="4">
                  <c:v>0.1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E9-4FF9-A0A7-41DAD7E0A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8535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扇形统计图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235677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</a:rPr>
              <a:t>扇形统计图的应用</a:t>
            </a:r>
          </a:p>
        </p:txBody>
      </p:sp>
      <p:sp>
        <p:nvSpPr>
          <p:cNvPr id="8" name="矩形 7"/>
          <p:cNvSpPr/>
          <p:nvPr/>
        </p:nvSpPr>
        <p:spPr>
          <a:xfrm>
            <a:off x="4807585" y="4315425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9347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792124" y="866673"/>
                <a:ext cx="8912195" cy="165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）乒乓球、排球、足球、篮球4项球类活动中，哪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一项球类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运动能够获得全班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的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支持率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?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124" y="866673"/>
                <a:ext cx="8912195" cy="1651221"/>
              </a:xfrm>
              <a:prstGeom prst="rect">
                <a:avLst/>
              </a:prstGeom>
              <a:blipFill rotWithShape="1">
                <a:blip r:embed="rId2"/>
                <a:stretch>
                  <a:fillRect t="-32" r="7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563111" y="4797477"/>
            <a:ext cx="6592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参加排球比赛人数：50×18%=9（人）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91760" y="5561542"/>
            <a:ext cx="479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答：会有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人积极参加比赛。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683707" y="2275799"/>
                <a:ext cx="8219544" cy="100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从图中可以看出足球运动能够获得全班近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的支持率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707" y="2275799"/>
                <a:ext cx="8219544" cy="1004890"/>
              </a:xfrm>
              <a:prstGeom prst="rect">
                <a:avLst/>
              </a:prstGeom>
              <a:blipFill rotWithShape="1">
                <a:blip r:embed="rId3"/>
                <a:stretch>
                  <a:fillRect l="-1" t="-59" r="2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任意多边形 11"/>
          <p:cNvSpPr/>
          <p:nvPr/>
        </p:nvSpPr>
        <p:spPr>
          <a:xfrm>
            <a:off x="76461" y="791373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2413" y="3226173"/>
            <a:ext cx="8470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全班人数为50人，体育委员组织一次排球比赛，估计会有多少人积极参加比赛?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48328" y="2096476"/>
            <a:ext cx="3598710" cy="2995083"/>
            <a:chOff x="1681163" y="3422650"/>
            <a:chExt cx="3598710" cy="2995083"/>
          </a:xfrm>
        </p:grpSpPr>
        <p:graphicFrame>
          <p:nvGraphicFramePr>
            <p:cNvPr id="15" name="图表 14"/>
            <p:cNvGraphicFramePr/>
            <p:nvPr/>
          </p:nvGraphicFramePr>
          <p:xfrm>
            <a:off x="1681163" y="3422650"/>
            <a:ext cx="3598710" cy="2995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3594018" y="4983235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乒乓球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32%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409639" y="5075833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足球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  <a:endParaRPr lang="zh-CN" altLang="en-US" sz="20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290719" y="4215482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篮球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  <a:endParaRPr lang="zh-CN" altLang="en-US" sz="20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600265" y="3849855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排球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18%</a:t>
              </a:r>
              <a:endParaRPr lang="zh-CN" altLang="en-US" sz="20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864322" y="3844068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  <p:bldP spid="9" grpId="1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4847" y="768489"/>
            <a:ext cx="11098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六年级学生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我最喜欢的文艺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节目”小调查，结果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3390" y="5207589"/>
            <a:ext cx="359219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60÷20%=300（人）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9260" y="6042660"/>
            <a:ext cx="5366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答：六年级有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6461" y="791373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0932" y="4551249"/>
            <a:ext cx="8073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）已知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喜欢小品的有60人，六年级有多少人？</a:t>
            </a:r>
          </a:p>
        </p:txBody>
      </p:sp>
      <p:sp>
        <p:nvSpPr>
          <p:cNvPr id="8" name="矩形 7"/>
          <p:cNvSpPr/>
          <p:nvPr/>
        </p:nvSpPr>
        <p:spPr>
          <a:xfrm>
            <a:off x="2833350" y="1364616"/>
            <a:ext cx="726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六年级学生最喜欢的文艺节目情况统计表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654468" y="1768564"/>
            <a:ext cx="3598710" cy="2995083"/>
            <a:chOff x="1681163" y="3422650"/>
            <a:chExt cx="3598710" cy="2995083"/>
          </a:xfrm>
        </p:grpSpPr>
        <p:graphicFrame>
          <p:nvGraphicFramePr>
            <p:cNvPr id="10" name="图表 9"/>
            <p:cNvGraphicFramePr/>
            <p:nvPr/>
          </p:nvGraphicFramePr>
          <p:xfrm>
            <a:off x="1681163" y="3422650"/>
            <a:ext cx="3598710" cy="2995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3359815" y="5177096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歌曲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09639" y="5075833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290719" y="4215482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杂技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02491" y="4067121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64322" y="3844068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相声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667" y="4404953"/>
            <a:ext cx="10166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提出一个用百分数解决的问题，并对问题进行解答。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162102" y="5549030"/>
            <a:ext cx="352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300×25%=75（人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19769" y="5031129"/>
            <a:ext cx="6463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六年级学生中喜欢歌曲的人数有多少？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6461" y="791373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847" y="768489"/>
            <a:ext cx="11375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六年级学生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我最喜欢的文艺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节目”小调查，结果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33350" y="1364616"/>
            <a:ext cx="726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六年级学生最喜欢的文艺节目情况统计表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54468" y="1768564"/>
            <a:ext cx="3598710" cy="2995083"/>
            <a:chOff x="1681163" y="3422650"/>
            <a:chExt cx="3598710" cy="2995083"/>
          </a:xfrm>
        </p:grpSpPr>
        <p:graphicFrame>
          <p:nvGraphicFramePr>
            <p:cNvPr id="9" name="图表 8"/>
            <p:cNvGraphicFramePr/>
            <p:nvPr/>
          </p:nvGraphicFramePr>
          <p:xfrm>
            <a:off x="1681163" y="3422650"/>
            <a:ext cx="3598710" cy="2995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3359815" y="5177096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歌曲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409639" y="5075833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小品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90719" y="4215482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杂技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02491" y="4067121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64322" y="3844068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相声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endParaRPr lang="zh-CN" altLang="en-US" sz="2000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2027679" y="5904463"/>
            <a:ext cx="704721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答：六年级学生中喜欢歌曲的人数有75人。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9460" y="791373"/>
            <a:ext cx="10600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在小学数学考试中，我们规定：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分以上的评定等级为“优秀”；76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-90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分的评定等级为“良好”；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分的评定等级为“及格”；60分以下的评定等级为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“不及格”。某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校对六年级300名学生数学考试作一次调查，在某范围内的得分率如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图所示，则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评定等级为“良好”以上的一共有多少人？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30" y="3155414"/>
            <a:ext cx="2626360" cy="26441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28970" y="3285490"/>
            <a:ext cx="40208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300×（25%+30%）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=300×55%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=165（人）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95065" y="5799551"/>
            <a:ext cx="768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答：评定等级为“良好”以上的一共有165人。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6461" y="791373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12109" y="2364005"/>
            <a:ext cx="619761" cy="272944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读扇形统计图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83760" y="1935480"/>
            <a:ext cx="5546090" cy="15323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根据扇形统计图不但可以进行计算和提问，还可以进行预测。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83761" y="3766820"/>
            <a:ext cx="6483350" cy="15323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已知总数量以及部分数量占总数量的百分比，求部分数量，可以用乘法计算。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3883025" y="2383790"/>
            <a:ext cx="366395" cy="2498090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2955" y="765165"/>
            <a:ext cx="101460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3月份生活开支情况统计如下图，水、电、气费支出200元，则食品支出多少元？服装支出多少元？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" y="2378075"/>
            <a:ext cx="2787650" cy="22599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30457" y="2493009"/>
            <a:ext cx="50666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200÷10%=2000（元）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2000×45%=900（元）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2000×20%=400（元）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17950" y="5140960"/>
            <a:ext cx="6449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答：食品支出900元，服装支出400元。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9465" y="899314"/>
            <a:ext cx="939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如图用A代表90公顷的土地，那C代表的是多少公顷土地？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5" y="2327910"/>
            <a:ext cx="2165350" cy="2189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4765" y="2327910"/>
            <a:ext cx="58699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（90÷25%）×（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1-25%-30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=360×45%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=162（公顷）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22850" y="4979035"/>
            <a:ext cx="5584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：C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代表的是162公顷土地。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2480" y="763905"/>
            <a:ext cx="10287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民族小学对图书馆的书分成3类，A表示科技类，B表示科学类，C表示艺术类，所占的百分比如图所示，如果该校共有艺术类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册，则图书馆共有多少册？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54345" y="2917825"/>
            <a:ext cx="40779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595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1-28%-65%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=595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0.07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=8500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（册）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14620" y="5316220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图书馆共有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8500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册。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91693" y="3037205"/>
            <a:ext cx="3598710" cy="2995083"/>
            <a:chOff x="1681163" y="3422650"/>
            <a:chExt cx="3598710" cy="2995083"/>
          </a:xfrm>
        </p:grpSpPr>
        <p:graphicFrame>
          <p:nvGraphicFramePr>
            <p:cNvPr id="12" name="图表 11"/>
            <p:cNvGraphicFramePr/>
            <p:nvPr/>
          </p:nvGraphicFramePr>
          <p:xfrm>
            <a:off x="1681163" y="3422650"/>
            <a:ext cx="3598710" cy="2995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3359815" y="5177096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702491" y="4067121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28%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85747" y="3724892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6757" y="756285"/>
            <a:ext cx="100044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帅帅家每月约产生50千克垃圾，废纸张和废旧金属为可回收垃圾，其中可回收垃圾有多少千克？不可回收垃圾有多少千克？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7400" y="2407602"/>
            <a:ext cx="67595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可回收垃圾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  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×（33%+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=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（千克）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65730" y="5735326"/>
            <a:ext cx="962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答：其中可回收垃圾有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千克，不可回收垃圾有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千克。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5960" y="4757575"/>
            <a:ext cx="637032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不可回收垃圾：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（千克）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5478" y="2580303"/>
            <a:ext cx="3598710" cy="2995083"/>
            <a:chOff x="1681163" y="3422650"/>
            <a:chExt cx="3598710" cy="2995083"/>
          </a:xfrm>
        </p:grpSpPr>
        <p:graphicFrame>
          <p:nvGraphicFramePr>
            <p:cNvPr id="9" name="图表 8"/>
            <p:cNvGraphicFramePr/>
            <p:nvPr/>
          </p:nvGraphicFramePr>
          <p:xfrm>
            <a:off x="1681163" y="3422650"/>
            <a:ext cx="3598710" cy="2995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3801385" y="552399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危险垃圾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12%</a:t>
              </a:r>
              <a:endParaRPr lang="zh-CN" altLang="en-US" sz="20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614775" y="4253144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废纸张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33%</a:t>
              </a:r>
              <a:endParaRPr lang="zh-CN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224632" y="4436446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食品残渣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34%</a:t>
              </a:r>
              <a:endParaRPr lang="zh-CN" altLang="en-US" sz="20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510787" y="5454065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废旧金属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21%</a:t>
              </a:r>
              <a:endParaRPr lang="zh-CN" altLang="en-US" sz="20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726757" y="231583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日常生活垃圾成分统计图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7725" y="754053"/>
            <a:ext cx="1068514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如图是小丽家12月份生活支出情况统计图。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如果小丽家这个月的总支出是2000元，请你计算服装和水电气一共支出了多少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元。</a:t>
            </a:r>
            <a:endParaRPr lang="zh-CN" altLang="en-US" sz="2800" dirty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1185" y="2736215"/>
            <a:ext cx="40932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2000×（10%+10%）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=2000×20%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=400（元）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5532" y="5375275"/>
            <a:ext cx="62840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答：服装和水电气一共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支出了400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5478" y="2580303"/>
            <a:ext cx="3598710" cy="2995083"/>
            <a:chOff x="305478" y="2580303"/>
            <a:chExt cx="3598710" cy="2995083"/>
          </a:xfrm>
        </p:grpSpPr>
        <p:grpSp>
          <p:nvGrpSpPr>
            <p:cNvPr id="8" name="组合 7"/>
            <p:cNvGrpSpPr/>
            <p:nvPr/>
          </p:nvGrpSpPr>
          <p:grpSpPr>
            <a:xfrm>
              <a:off x="305478" y="2580303"/>
              <a:ext cx="3598710" cy="2995083"/>
              <a:chOff x="1681163" y="3422650"/>
              <a:chExt cx="3598710" cy="2995083"/>
            </a:xfrm>
          </p:grpSpPr>
          <p:graphicFrame>
            <p:nvGraphicFramePr>
              <p:cNvPr id="9" name="图表 8"/>
              <p:cNvGraphicFramePr/>
              <p:nvPr/>
            </p:nvGraphicFramePr>
            <p:xfrm>
              <a:off x="1681163" y="3422650"/>
              <a:ext cx="3598710" cy="29950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矩形 9"/>
              <p:cNvSpPr/>
              <p:nvPr/>
            </p:nvSpPr>
            <p:spPr>
              <a:xfrm>
                <a:off x="3721375" y="5463338"/>
                <a:ext cx="7136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服装</a:t>
                </a:r>
                <a:endPara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2000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614775" y="4253144"/>
                <a:ext cx="7729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食品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36%</a:t>
                </a:r>
                <a:endParaRPr lang="zh-CN" altLang="en-US" sz="200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132299" y="4404047"/>
                <a:ext cx="9541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水电气</a:t>
                </a:r>
                <a:endPara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endParaRPr lang="zh-CN" altLang="en-US" sz="20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102436" y="5678045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其他</a:t>
                </a:r>
                <a:endPara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8%</a:t>
                </a:r>
                <a:endParaRPr lang="zh-CN" altLang="en-US" sz="2000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013094" y="4321821"/>
              <a:ext cx="7136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20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05427" y="2896920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赡养老人</a:t>
              </a:r>
              <a:endParaRPr lang="en-US" altLang="zh-CN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85850" y="1001395"/>
            <a:ext cx="100183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结合具体事例，经历读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统计图、分析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信息、提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问题并解答问题的过程。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能读懂生活中的统计图，能解答和统计信息有关的问题，尝试自己提出问题并解答。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愿意从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报纸、杂志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和互联网收集扇形统计图，感受统计图在交流和传递数据信息中的直观性和广泛性。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047" y="3079432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49" y="1811655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19006" y="863600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0410" y="1456998"/>
            <a:ext cx="11292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1）从图中可看出，喜欢（           ）运动的人数最多。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（2）喜欢足球运动的同学比喜欢排球运动的多（         ）%。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（3）喜欢篮球运动的同学有38人，全年级喜欢运动的同学有多少人？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" y="3422650"/>
            <a:ext cx="2529369" cy="25143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91818" y="1612899"/>
            <a:ext cx="1481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乒乓球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56656" y="2247946"/>
            <a:ext cx="46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0966" y="4230380"/>
            <a:ext cx="365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38÷19%=200（人）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0795" y="5414993"/>
            <a:ext cx="623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全年级喜欢运动的同学有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0410" y="764192"/>
            <a:ext cx="9672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如图是某校六年级同学最喜欢的运动项目统计图。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1402" y="681718"/>
            <a:ext cx="1031144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地球上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的陆地分为七大洲，古人在很早以前就为世界七大洲取下了名字，其中的任何一个洲，都是根据它所处的位置而定的。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983730" y="2914650"/>
            <a:ext cx="4251960" cy="785495"/>
          </a:xfrm>
          <a:prstGeom prst="wedgeRoundRectCallout">
            <a:avLst>
              <a:gd name="adj1" fmla="val 40036"/>
              <a:gd name="adj2" fmla="val 68982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你知道中国在哪个洲吗？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t="6526" r="11609"/>
          <a:stretch>
            <a:fillRect/>
          </a:stretch>
        </p:blipFill>
        <p:spPr>
          <a:xfrm>
            <a:off x="867093" y="2503170"/>
            <a:ext cx="5922327" cy="3814024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4" y="815340"/>
            <a:ext cx="8359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地球上的陆地分为七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大洲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洲的面积分布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8241" name="Picture 1" descr="C:\Users\Administrator\AppData\Roaming\Tencent\Users\781547643\QQ\WinTemp\RichOle\[[DFXJ9IJ@3EO6}73L7Y45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95" y="2286000"/>
            <a:ext cx="4343927" cy="3002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19115" y="2129790"/>
            <a:ext cx="594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）图中各个扇形分别表示什么？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9115" y="3331210"/>
            <a:ext cx="60852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）全世界七个大洲中，哪个洲的面积最大？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8365" y="819785"/>
            <a:ext cx="9215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）哪两个洲的面积之和接近地球陆地总面积的一半？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8364" y="3007995"/>
            <a:ext cx="9970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）你能从图中知道各个洲的面积分别是多少吗？为什么？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4828" y="1842135"/>
            <a:ext cx="8453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亚洲和非洲的面积之和接近地球陆地总面积的一半。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94828" y="4030345"/>
            <a:ext cx="97643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图中没有给出地球陆地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不能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从统计图中知道各个洲的面积是多少。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9955" y="765810"/>
            <a:ext cx="7281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年，预计世界人口总数将达到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亿。</a:t>
            </a:r>
          </a:p>
        </p:txBody>
      </p:sp>
      <p:pic>
        <p:nvPicPr>
          <p:cNvPr id="139265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5525" y="1479673"/>
            <a:ext cx="6377305" cy="4134873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7620635" y="1885950"/>
            <a:ext cx="3397885" cy="1536700"/>
          </a:xfrm>
          <a:prstGeom prst="wedgeRoundRectCallout">
            <a:avLst>
              <a:gd name="adj1" fmla="val 30232"/>
              <a:gd name="adj2" fmla="val 66609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陆地分布图上地球分为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个洲，为什么人口分布图上只有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个洲呢？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7929" y="5704056"/>
            <a:ext cx="10567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大洋洲居住人口很少，地图中无法显示；南极洲没人居住在陆地。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0444" y="818515"/>
            <a:ext cx="6809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根据上页的统计图，回答下面的问题。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4715" y="1510030"/>
            <a:ext cx="99764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年，亚洲人口将达到多少亿？占世界总人口的百分之几？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03775" y="3063240"/>
            <a:ext cx="352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52.68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90≈58.5%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2992" y="4457700"/>
            <a:ext cx="104041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年，亚洲人口将达到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52.68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亿，占世界总人口的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58.5%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6455" y="822118"/>
            <a:ext cx="910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年，非洲人口将占世界人口的百分之几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8005" y="1744587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17.68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90≈19.6%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9532" y="2587373"/>
            <a:ext cx="65458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答：非洲人口将占世界人口的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19.6%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53864" y="4072638"/>
            <a:ext cx="26523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90-60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=50%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9532" y="6091070"/>
            <a:ext cx="76317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年世界人口将比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1999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年增加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9009062" y="2035865"/>
            <a:ext cx="2243455" cy="995045"/>
          </a:xfrm>
          <a:prstGeom prst="wedgeRoundRectCallout">
            <a:avLst>
              <a:gd name="adj1" fmla="val 36833"/>
              <a:gd name="adj2" fmla="val 78975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你还能提出什么问题？</a:t>
            </a:r>
          </a:p>
        </p:txBody>
      </p:sp>
      <p:sp>
        <p:nvSpPr>
          <p:cNvPr id="9" name="矩形 8"/>
          <p:cNvSpPr/>
          <p:nvPr/>
        </p:nvSpPr>
        <p:spPr>
          <a:xfrm>
            <a:off x="846455" y="3525157"/>
            <a:ext cx="8089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2050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年世界人口将比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1999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年增加多少？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76461" y="791373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2790" y="728345"/>
            <a:ext cx="104571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海洋面积约占地球面积的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，地球上四大洋的面积分布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如下。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7045" y="2140585"/>
            <a:ext cx="3782060" cy="25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370070" y="1358172"/>
                <a:ext cx="7722870" cy="928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）哪个大洋的面积约占海洋面积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？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70" y="1358172"/>
                <a:ext cx="7722870" cy="928844"/>
              </a:xfrm>
              <a:prstGeom prst="rect">
                <a:avLst/>
              </a:prstGeom>
              <a:blipFill rotWithShape="1">
                <a:blip r:embed="rId3"/>
                <a:stretch>
                  <a:fillRect t="-58" b="-2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370070" y="3135282"/>
            <a:ext cx="7425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）太平洋的面积约是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17967.9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万平方千米，地球上海洋的面积大约是多少万平方千米？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28216" y="2461722"/>
            <a:ext cx="1509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太平洋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84687" y="4876419"/>
            <a:ext cx="719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17967.9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49.6%≈36225.6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（万平方千米）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6490" y="5754531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答：地球上海洋的面积大约是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36225.6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万平方千米。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27462" y="4733040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地球上四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大洋面积分布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宽屏</PresentationFormat>
  <Paragraphs>163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华文楷体</vt:lpstr>
      <vt:lpstr>Calibri</vt:lpstr>
      <vt:lpstr>楷体</vt:lpstr>
      <vt:lpstr>微软雅黑</vt:lpstr>
      <vt:lpstr>宋体</vt:lpstr>
      <vt:lpstr>Wingdings</vt:lpstr>
      <vt:lpstr>Arial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B1200AFD8E1F4875A3DA751C4682D33E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