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23C14-47D5-41E2-9E2D-3AB0DA0BF43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EB00A-4065-4E07-99A7-A26C13651A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852-A252-485E-8637-E2395BC4B5BE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1F9FF-4F4C-4254-B53A-25C59186FAC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6E2A2-0067-488C-9182-36AF87E79AD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6FA59-D0A1-4BDE-9F1A-A22B9A75D38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952FE3-9E98-489B-B731-109769F2FA3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9E35D-5F32-4DAE-9AC3-45209D1FCF7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5DB4A-C82A-46A6-AA96-AFB4F466F00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72EA1-A0F9-45F5-B703-086ED340D9E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3DCDF-9BDB-4236-86F6-1532A744DE0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0BB12-1B1A-40D2-9B34-F7E2601B977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E5A62-F9FF-44BB-810B-6F0458ABA25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1D085-50E9-4F49-98A8-DA9CDE0F80F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DAA2B8-FAAE-40F2-93E7-517CE633585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1.wav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image" Target="../media/image4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GIF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41438"/>
            <a:ext cx="9143999" cy="2209800"/>
          </a:xfrm>
        </p:spPr>
        <p:txBody>
          <a:bodyPr/>
          <a:lstStyle/>
          <a:p>
            <a:r>
              <a:rPr lang="zh-CN" alt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解</a:t>
            </a:r>
            <a:r>
              <a:rPr lang="zh-CN" altLang="en-US" sz="6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一元一次不等式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537321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不等式解集的表示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不等式的解集可以在数轴上表示出来：</a:t>
            </a:r>
          </a:p>
          <a:p>
            <a:r>
              <a:rPr lang="zh-CN" altLang="en-US"/>
              <a:t>例如，不等式</a:t>
            </a:r>
            <a:r>
              <a:rPr lang="en-US" altLang="zh-CN"/>
              <a:t>80x&gt;60(x+1)</a:t>
            </a:r>
            <a:r>
              <a:rPr lang="zh-CN" altLang="en-US"/>
              <a:t>的解集为</a:t>
            </a:r>
            <a:r>
              <a:rPr lang="en-US" altLang="zh-CN"/>
              <a:t>x&gt;3,</a:t>
            </a:r>
            <a:r>
              <a:rPr lang="zh-CN" altLang="en-US"/>
              <a:t>在数轴上表示如下：</a:t>
            </a:r>
          </a:p>
          <a:p>
            <a:endParaRPr lang="en-US" altLang="zh-CN"/>
          </a:p>
        </p:txBody>
      </p:sp>
      <p:grpSp>
        <p:nvGrpSpPr>
          <p:cNvPr id="63500" name="Group 12"/>
          <p:cNvGrpSpPr/>
          <p:nvPr/>
        </p:nvGrpSpPr>
        <p:grpSpPr bwMode="auto">
          <a:xfrm>
            <a:off x="1187450" y="4365625"/>
            <a:ext cx="5905500" cy="1431925"/>
            <a:chOff x="748" y="2750"/>
            <a:chExt cx="3720" cy="902"/>
          </a:xfrm>
        </p:grpSpPr>
        <p:sp>
          <p:nvSpPr>
            <p:cNvPr id="63493" name="Line 5"/>
            <p:cNvSpPr>
              <a:spLocks noChangeShapeType="1"/>
            </p:cNvSpPr>
            <p:nvPr/>
          </p:nvSpPr>
          <p:spPr bwMode="auto">
            <a:xfrm>
              <a:off x="748" y="3022"/>
              <a:ext cx="372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3495" name="Rectangle 7"/>
            <p:cNvSpPr>
              <a:spLocks noChangeArrowheads="1"/>
            </p:cNvSpPr>
            <p:nvPr/>
          </p:nvSpPr>
          <p:spPr bwMode="auto">
            <a:xfrm>
              <a:off x="1606" y="2750"/>
              <a:ext cx="312" cy="9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>
                  <a:solidFill>
                    <a:srgbClr val="009999"/>
                  </a:solidFill>
                </a:rPr>
                <a:t>·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>
                  <a:solidFill>
                    <a:srgbClr val="009999"/>
                  </a:solidFill>
                </a:rPr>
                <a:t>0</a:t>
              </a:r>
            </a:p>
          </p:txBody>
        </p:sp>
        <p:sp>
          <p:nvSpPr>
            <p:cNvPr id="63496" name="Rectangle 8"/>
            <p:cNvSpPr>
              <a:spLocks noChangeArrowheads="1"/>
            </p:cNvSpPr>
            <p:nvPr/>
          </p:nvSpPr>
          <p:spPr bwMode="auto">
            <a:xfrm>
              <a:off x="1924" y="2750"/>
              <a:ext cx="312" cy="9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>
                  <a:solidFill>
                    <a:srgbClr val="009999"/>
                  </a:solidFill>
                </a:rPr>
                <a:t>·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>
                  <a:solidFill>
                    <a:srgbClr val="009999"/>
                  </a:solidFill>
                </a:rPr>
                <a:t>1</a:t>
              </a:r>
            </a:p>
          </p:txBody>
        </p:sp>
        <p:sp>
          <p:nvSpPr>
            <p:cNvPr id="63497" name="Rectangle 9"/>
            <p:cNvSpPr>
              <a:spLocks noChangeArrowheads="1"/>
            </p:cNvSpPr>
            <p:nvPr/>
          </p:nvSpPr>
          <p:spPr bwMode="auto">
            <a:xfrm>
              <a:off x="2290" y="2750"/>
              <a:ext cx="272" cy="9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>
                  <a:solidFill>
                    <a:srgbClr val="009999"/>
                  </a:solidFill>
                </a:rPr>
                <a:t>·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>
                  <a:solidFill>
                    <a:srgbClr val="009999"/>
                  </a:solidFill>
                </a:rPr>
                <a:t>2</a:t>
              </a:r>
            </a:p>
          </p:txBody>
        </p:sp>
        <p:sp>
          <p:nvSpPr>
            <p:cNvPr id="63498" name="Rectangle 10"/>
            <p:cNvSpPr>
              <a:spLocks noChangeArrowheads="1"/>
            </p:cNvSpPr>
            <p:nvPr/>
          </p:nvSpPr>
          <p:spPr bwMode="auto">
            <a:xfrm>
              <a:off x="2835" y="2750"/>
              <a:ext cx="454" cy="9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>
                  <a:solidFill>
                    <a:srgbClr val="009999"/>
                  </a:solidFill>
                </a:rPr>
                <a:t>·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>
                  <a:solidFill>
                    <a:srgbClr val="009999"/>
                  </a:solidFill>
                </a:rPr>
                <a:t>4</a:t>
              </a:r>
            </a:p>
          </p:txBody>
        </p:sp>
        <p:sp>
          <p:nvSpPr>
            <p:cNvPr id="63499" name="Rectangle 11"/>
            <p:cNvSpPr>
              <a:spLocks noChangeArrowheads="1"/>
            </p:cNvSpPr>
            <p:nvPr/>
          </p:nvSpPr>
          <p:spPr bwMode="auto">
            <a:xfrm>
              <a:off x="2559" y="2750"/>
              <a:ext cx="312" cy="9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>
                  <a:solidFill>
                    <a:srgbClr val="009999"/>
                  </a:solidFill>
                </a:rPr>
                <a:t>·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>
                  <a:solidFill>
                    <a:srgbClr val="009999"/>
                  </a:solidFill>
                </a:rPr>
                <a:t>3</a:t>
              </a:r>
            </a:p>
          </p:txBody>
        </p:sp>
      </p:grpSp>
      <p:sp>
        <p:nvSpPr>
          <p:cNvPr id="63501" name="Oval 13"/>
          <p:cNvSpPr>
            <a:spLocks noChangeArrowheads="1"/>
          </p:cNvSpPr>
          <p:nvPr/>
        </p:nvSpPr>
        <p:spPr bwMode="auto">
          <a:xfrm>
            <a:off x="4211638" y="4652963"/>
            <a:ext cx="142875" cy="144462"/>
          </a:xfrm>
          <a:prstGeom prst="ellipse">
            <a:avLst/>
          </a:prstGeom>
          <a:noFill/>
          <a:ln w="9525" algn="ctr">
            <a:solidFill>
              <a:schemeClr val="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63504" name="Group 16"/>
          <p:cNvGrpSpPr/>
          <p:nvPr/>
        </p:nvGrpSpPr>
        <p:grpSpPr bwMode="auto">
          <a:xfrm>
            <a:off x="4284663" y="4292600"/>
            <a:ext cx="2592387" cy="431800"/>
            <a:chOff x="2699" y="2704"/>
            <a:chExt cx="1633" cy="272"/>
          </a:xfrm>
        </p:grpSpPr>
        <p:sp>
          <p:nvSpPr>
            <p:cNvPr id="63502" name="Line 14"/>
            <p:cNvSpPr>
              <a:spLocks noChangeShapeType="1"/>
            </p:cNvSpPr>
            <p:nvPr/>
          </p:nvSpPr>
          <p:spPr bwMode="auto">
            <a:xfrm>
              <a:off x="2699" y="2704"/>
              <a:ext cx="0" cy="27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3503" name="Line 15"/>
            <p:cNvSpPr>
              <a:spLocks noChangeShapeType="1"/>
            </p:cNvSpPr>
            <p:nvPr/>
          </p:nvSpPr>
          <p:spPr bwMode="auto">
            <a:xfrm>
              <a:off x="2699" y="2704"/>
              <a:ext cx="1633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又如，</a:t>
            </a:r>
            <a:r>
              <a:rPr lang="en-US" altLang="zh-CN"/>
              <a:t>-2x≥2</a:t>
            </a:r>
            <a:r>
              <a:rPr lang="zh-CN" altLang="en-US"/>
              <a:t>的解集为</a:t>
            </a:r>
            <a:r>
              <a:rPr lang="en-US" altLang="zh-CN"/>
              <a:t>x≤-1</a:t>
            </a:r>
            <a:r>
              <a:rPr lang="zh-CN" altLang="en-US"/>
              <a:t>在数轴上表示如下</a:t>
            </a:r>
          </a:p>
          <a:p>
            <a:endParaRPr lang="en-US" altLang="zh-CN"/>
          </a:p>
        </p:txBody>
      </p:sp>
      <p:grpSp>
        <p:nvGrpSpPr>
          <p:cNvPr id="62477" name="Group 13"/>
          <p:cNvGrpSpPr/>
          <p:nvPr/>
        </p:nvGrpSpPr>
        <p:grpSpPr bwMode="auto">
          <a:xfrm>
            <a:off x="1187450" y="4365625"/>
            <a:ext cx="5905500" cy="1431925"/>
            <a:chOff x="748" y="2750"/>
            <a:chExt cx="3720" cy="902"/>
          </a:xfrm>
        </p:grpSpPr>
        <p:grpSp>
          <p:nvGrpSpPr>
            <p:cNvPr id="62468" name="Group 4"/>
            <p:cNvGrpSpPr/>
            <p:nvPr/>
          </p:nvGrpSpPr>
          <p:grpSpPr bwMode="auto">
            <a:xfrm>
              <a:off x="748" y="2750"/>
              <a:ext cx="3720" cy="902"/>
              <a:chOff x="748" y="2750"/>
              <a:chExt cx="3720" cy="902"/>
            </a:xfrm>
          </p:grpSpPr>
          <p:sp>
            <p:nvSpPr>
              <p:cNvPr id="62469" name="Line 5"/>
              <p:cNvSpPr>
                <a:spLocks noChangeShapeType="1"/>
              </p:cNvSpPr>
              <p:nvPr/>
            </p:nvSpPr>
            <p:spPr bwMode="auto">
              <a:xfrm>
                <a:off x="748" y="3022"/>
                <a:ext cx="3720" cy="0"/>
              </a:xfrm>
              <a:prstGeom prst="line">
                <a:avLst/>
              </a:prstGeom>
              <a:noFill/>
              <a:ln w="25400">
                <a:solidFill>
                  <a:srgbClr val="00008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470" name="Rectangle 6"/>
              <p:cNvSpPr>
                <a:spLocks noChangeArrowheads="1"/>
              </p:cNvSpPr>
              <p:nvPr/>
            </p:nvSpPr>
            <p:spPr bwMode="auto">
              <a:xfrm>
                <a:off x="1606" y="2750"/>
                <a:ext cx="312" cy="9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400">
                    <a:solidFill>
                      <a:srgbClr val="009999"/>
                    </a:solidFill>
                  </a:rPr>
                  <a:t>·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400">
                    <a:solidFill>
                      <a:srgbClr val="009999"/>
                    </a:solidFill>
                  </a:rPr>
                  <a:t>0</a:t>
                </a:r>
              </a:p>
            </p:txBody>
          </p:sp>
          <p:sp>
            <p:nvSpPr>
              <p:cNvPr id="62471" name="Rectangle 7"/>
              <p:cNvSpPr>
                <a:spLocks noChangeArrowheads="1"/>
              </p:cNvSpPr>
              <p:nvPr/>
            </p:nvSpPr>
            <p:spPr bwMode="auto">
              <a:xfrm>
                <a:off x="1924" y="2750"/>
                <a:ext cx="312" cy="9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400">
                    <a:solidFill>
                      <a:srgbClr val="009999"/>
                    </a:solidFill>
                  </a:rPr>
                  <a:t>·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400">
                    <a:solidFill>
                      <a:srgbClr val="009999"/>
                    </a:solidFill>
                  </a:rPr>
                  <a:t>1</a:t>
                </a:r>
              </a:p>
            </p:txBody>
          </p:sp>
          <p:sp>
            <p:nvSpPr>
              <p:cNvPr id="62472" name="Rectangle 8"/>
              <p:cNvSpPr>
                <a:spLocks noChangeArrowheads="1"/>
              </p:cNvSpPr>
              <p:nvPr/>
            </p:nvSpPr>
            <p:spPr bwMode="auto">
              <a:xfrm>
                <a:off x="2290" y="2750"/>
                <a:ext cx="272" cy="9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400">
                    <a:solidFill>
                      <a:srgbClr val="009999"/>
                    </a:solidFill>
                  </a:rPr>
                  <a:t>·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400">
                    <a:solidFill>
                      <a:srgbClr val="009999"/>
                    </a:solidFill>
                  </a:rPr>
                  <a:t>2</a:t>
                </a:r>
              </a:p>
            </p:txBody>
          </p:sp>
          <p:sp>
            <p:nvSpPr>
              <p:cNvPr id="62473" name="Rectangle 9"/>
              <p:cNvSpPr>
                <a:spLocks noChangeArrowheads="1"/>
              </p:cNvSpPr>
              <p:nvPr/>
            </p:nvSpPr>
            <p:spPr bwMode="auto">
              <a:xfrm>
                <a:off x="2835" y="2750"/>
                <a:ext cx="454" cy="9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400">
                    <a:solidFill>
                      <a:srgbClr val="009999"/>
                    </a:solidFill>
                  </a:rPr>
                  <a:t>·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400">
                    <a:solidFill>
                      <a:srgbClr val="009999"/>
                    </a:solidFill>
                  </a:rPr>
                  <a:t>4</a:t>
                </a:r>
              </a:p>
            </p:txBody>
          </p:sp>
          <p:sp>
            <p:nvSpPr>
              <p:cNvPr id="62474" name="Rectangle 10"/>
              <p:cNvSpPr>
                <a:spLocks noChangeArrowheads="1"/>
              </p:cNvSpPr>
              <p:nvPr/>
            </p:nvSpPr>
            <p:spPr bwMode="auto">
              <a:xfrm>
                <a:off x="2559" y="2750"/>
                <a:ext cx="312" cy="9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400">
                    <a:solidFill>
                      <a:srgbClr val="009999"/>
                    </a:solidFill>
                  </a:rPr>
                  <a:t>·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4400">
                    <a:solidFill>
                      <a:srgbClr val="009999"/>
                    </a:solidFill>
                  </a:rPr>
                  <a:t>3</a:t>
                </a:r>
              </a:p>
            </p:txBody>
          </p:sp>
        </p:grpSp>
        <p:sp>
          <p:nvSpPr>
            <p:cNvPr id="62476" name="Rectangle 12"/>
            <p:cNvSpPr>
              <a:spLocks noChangeArrowheads="1"/>
            </p:cNvSpPr>
            <p:nvPr/>
          </p:nvSpPr>
          <p:spPr bwMode="auto">
            <a:xfrm>
              <a:off x="1111" y="2750"/>
              <a:ext cx="680" cy="9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>
                  <a:solidFill>
                    <a:srgbClr val="009999"/>
                  </a:solidFill>
                </a:rPr>
                <a:t>·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400">
                  <a:solidFill>
                    <a:srgbClr val="009999"/>
                  </a:solidFill>
                </a:rPr>
                <a:t>-1</a:t>
              </a:r>
            </a:p>
          </p:txBody>
        </p:sp>
      </p:grpSp>
      <p:sp>
        <p:nvSpPr>
          <p:cNvPr id="62479" name="Line 15"/>
          <p:cNvSpPr>
            <a:spLocks noChangeShapeType="1"/>
          </p:cNvSpPr>
          <p:nvPr/>
        </p:nvSpPr>
        <p:spPr bwMode="auto">
          <a:xfrm flipV="1">
            <a:off x="2268538" y="4292600"/>
            <a:ext cx="0" cy="5048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539750" y="4292600"/>
            <a:ext cx="1728788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hlink"/>
                </a:solidFill>
              </a:rPr>
              <a:t>小结</a:t>
            </a:r>
          </a:p>
          <a:p>
            <a:r>
              <a:rPr lang="en-US" altLang="zh-CN" b="1" dirty="0">
                <a:solidFill>
                  <a:srgbClr val="006600"/>
                </a:solidFill>
              </a:rPr>
              <a:t>1 </a:t>
            </a:r>
            <a:r>
              <a:rPr lang="zh-CN" altLang="en-US" b="1" dirty="0">
                <a:solidFill>
                  <a:srgbClr val="006600"/>
                </a:solidFill>
              </a:rPr>
              <a:t>数轴上用空心圆圈表示</a:t>
            </a:r>
            <a:r>
              <a:rPr lang="en-US" altLang="zh-CN" b="1" dirty="0">
                <a:solidFill>
                  <a:srgbClr val="006600"/>
                </a:solidFill>
              </a:rPr>
              <a:t>3</a:t>
            </a:r>
            <a:r>
              <a:rPr lang="zh-CN" altLang="en-US" b="1" dirty="0">
                <a:solidFill>
                  <a:srgbClr val="006600"/>
                </a:solidFill>
              </a:rPr>
              <a:t>，指的是解集中不包含</a:t>
            </a:r>
            <a:r>
              <a:rPr lang="en-US" altLang="zh-CN" b="1" dirty="0">
                <a:solidFill>
                  <a:srgbClr val="006600"/>
                </a:solidFill>
              </a:rPr>
              <a:t>3</a:t>
            </a:r>
          </a:p>
          <a:p>
            <a:r>
              <a:rPr lang="en-US" altLang="zh-CN" b="1" dirty="0">
                <a:solidFill>
                  <a:srgbClr val="006600"/>
                </a:solidFill>
              </a:rPr>
              <a:t>2 </a:t>
            </a:r>
            <a:r>
              <a:rPr lang="zh-CN" altLang="en-US" b="1" dirty="0">
                <a:solidFill>
                  <a:srgbClr val="006600"/>
                </a:solidFill>
              </a:rPr>
              <a:t>数轴上用实心点表示</a:t>
            </a:r>
            <a:r>
              <a:rPr lang="en-US" altLang="zh-CN" b="1" dirty="0">
                <a:solidFill>
                  <a:srgbClr val="006600"/>
                </a:solidFill>
              </a:rPr>
              <a:t>-1</a:t>
            </a:r>
            <a:r>
              <a:rPr lang="zh-CN" altLang="en-US" b="1" dirty="0">
                <a:solidFill>
                  <a:srgbClr val="006600"/>
                </a:solidFill>
              </a:rPr>
              <a:t>，指的是解集中包含</a:t>
            </a:r>
            <a:r>
              <a:rPr lang="en-US" altLang="zh-CN" b="1" dirty="0">
                <a:solidFill>
                  <a:srgbClr val="006600"/>
                </a:solidFill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836613"/>
            <a:ext cx="5040312" cy="4525962"/>
          </a:xfrm>
          <a:noFill/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zh-CN" altLang="en-US" sz="2800" b="1" dirty="0"/>
              <a:t>练习题：解下列不等式并用数轴表示解集．</a:t>
            </a:r>
          </a:p>
          <a:p>
            <a:pPr marL="609600" indent="-609600">
              <a:lnSpc>
                <a:spcPct val="80000"/>
              </a:lnSpc>
            </a:pPr>
            <a:r>
              <a:rPr lang="zh-CN" altLang="en-US" sz="2400" b="1" dirty="0"/>
              <a:t> 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(1)   x-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７＞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26</a:t>
            </a:r>
          </a:p>
        </p:txBody>
      </p:sp>
      <p:graphicFrame>
        <p:nvGraphicFramePr>
          <p:cNvPr id="26803" name="Object 179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411413" y="4689475"/>
          <a:ext cx="171767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公式" r:id="rId4" imgW="20726400" imgH="9753600" progId="Equation.3">
                  <p:embed/>
                </p:oleObj>
              </mc:Choice>
              <mc:Fallback>
                <p:oleObj name="公式" r:id="rId4" imgW="20726400" imgH="9753600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4689475"/>
                        <a:ext cx="1717675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8612" name="Group 173"/>
          <p:cNvGrpSpPr/>
          <p:nvPr/>
        </p:nvGrpSpPr>
        <p:grpSpPr bwMode="auto">
          <a:xfrm>
            <a:off x="4284663" y="0"/>
            <a:ext cx="2901950" cy="762000"/>
            <a:chOff x="2699" y="0"/>
            <a:chExt cx="1828" cy="480"/>
          </a:xfrm>
        </p:grpSpPr>
        <p:sp>
          <p:nvSpPr>
            <p:cNvPr id="68613" name="Rectangle 10"/>
            <p:cNvSpPr>
              <a:spLocks noChangeArrowheads="1"/>
            </p:cNvSpPr>
            <p:nvPr/>
          </p:nvSpPr>
          <p:spPr bwMode="auto">
            <a:xfrm>
              <a:off x="2699" y="73"/>
              <a:ext cx="1752" cy="389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 </a:t>
              </a: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我是最棒的</a:t>
              </a:r>
              <a:endParaRPr kumimoji="1" lang="zh-CN" altLang="en-US" sz="32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sp>
          <p:nvSpPr>
            <p:cNvPr id="26635" name="Rectangle 11" descr="PE03255_"/>
            <p:cNvSpPr>
              <a:spLocks noChangeArrowheads="1"/>
            </p:cNvSpPr>
            <p:nvPr/>
          </p:nvSpPr>
          <p:spPr bwMode="auto">
            <a:xfrm>
              <a:off x="4059" y="0"/>
              <a:ext cx="46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6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rPr>
                <a:t>☞</a:t>
              </a:r>
            </a:p>
          </p:txBody>
        </p:sp>
      </p:grpSp>
      <p:pic>
        <p:nvPicPr>
          <p:cNvPr id="68615" name="Picture 12" descr="678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67625" y="115888"/>
            <a:ext cx="1223963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7" name="Picture 13" descr="gif003[1]">
            <a:hlinkClick r:id="" action="ppaction://hlinkshowjump?jump=lastslide"/>
          </p:cNvPr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50825" y="6021388"/>
            <a:ext cx="53975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8" name="Text Box 14" descr="··"/>
          <p:cNvSpPr txBox="1">
            <a:spLocks noChangeArrowheads="1"/>
          </p:cNvSpPr>
          <p:nvPr/>
        </p:nvSpPr>
        <p:spPr bwMode="auto">
          <a:xfrm>
            <a:off x="900113" y="2420938"/>
            <a:ext cx="43211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9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解：根据不等式性质</a:t>
            </a: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，得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X-7+7&gt;26+7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X&gt;33</a:t>
            </a:r>
          </a:p>
        </p:txBody>
      </p:sp>
      <p:grpSp>
        <p:nvGrpSpPr>
          <p:cNvPr id="26777" name="Group 153"/>
          <p:cNvGrpSpPr/>
          <p:nvPr/>
        </p:nvGrpSpPr>
        <p:grpSpPr bwMode="auto">
          <a:xfrm>
            <a:off x="4932363" y="1916113"/>
            <a:ext cx="3673475" cy="655637"/>
            <a:chOff x="3107" y="981"/>
            <a:chExt cx="2314" cy="413"/>
          </a:xfrm>
        </p:grpSpPr>
        <p:sp>
          <p:nvSpPr>
            <p:cNvPr id="68619" name="Line 16"/>
            <p:cNvSpPr>
              <a:spLocks noChangeShapeType="1"/>
            </p:cNvSpPr>
            <p:nvPr/>
          </p:nvSpPr>
          <p:spPr bwMode="auto">
            <a:xfrm>
              <a:off x="3515" y="1117"/>
              <a:ext cx="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68620" name="Group 129"/>
            <p:cNvGrpSpPr/>
            <p:nvPr/>
          </p:nvGrpSpPr>
          <p:grpSpPr bwMode="auto">
            <a:xfrm>
              <a:off x="3107" y="981"/>
              <a:ext cx="2314" cy="413"/>
              <a:chOff x="3061" y="1480"/>
              <a:chExt cx="2314" cy="413"/>
            </a:xfrm>
          </p:grpSpPr>
          <p:sp>
            <p:nvSpPr>
              <p:cNvPr id="68621" name="Line 27"/>
              <p:cNvSpPr>
                <a:spLocks noChangeShapeType="1"/>
              </p:cNvSpPr>
              <p:nvPr/>
            </p:nvSpPr>
            <p:spPr bwMode="auto">
              <a:xfrm>
                <a:off x="3061" y="1661"/>
                <a:ext cx="23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8622" name="Line 59"/>
              <p:cNvSpPr>
                <a:spLocks noChangeShapeType="1"/>
              </p:cNvSpPr>
              <p:nvPr/>
            </p:nvSpPr>
            <p:spPr bwMode="auto">
              <a:xfrm>
                <a:off x="4105" y="1480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68623" name="Group 128"/>
              <p:cNvGrpSpPr/>
              <p:nvPr/>
            </p:nvGrpSpPr>
            <p:grpSpPr bwMode="auto">
              <a:xfrm>
                <a:off x="3379" y="1480"/>
                <a:ext cx="1905" cy="413"/>
                <a:chOff x="3379" y="1480"/>
                <a:chExt cx="1905" cy="413"/>
              </a:xfrm>
            </p:grpSpPr>
            <p:sp>
              <p:nvSpPr>
                <p:cNvPr id="68624" name="Text Box 61" descr="··"/>
                <p:cNvSpPr txBox="1">
                  <a:spLocks noChangeArrowheads="1"/>
                </p:cNvSpPr>
                <p:nvPr/>
              </p:nvSpPr>
              <p:spPr bwMode="auto">
                <a:xfrm>
                  <a:off x="3968" y="1662"/>
                  <a:ext cx="317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1">
                        <a:blip r:embed="rId9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>
                      <a:solidFill>
                        <a:srgbClr val="000000"/>
                      </a:solidFill>
                    </a:rPr>
                    <a:t>33</a:t>
                  </a:r>
                </a:p>
              </p:txBody>
            </p:sp>
            <p:sp>
              <p:nvSpPr>
                <p:cNvPr id="68625" name="Line 62"/>
                <p:cNvSpPr>
                  <a:spLocks noChangeShapeType="1"/>
                </p:cNvSpPr>
                <p:nvPr/>
              </p:nvSpPr>
              <p:spPr bwMode="auto">
                <a:xfrm>
                  <a:off x="4105" y="1480"/>
                  <a:ext cx="117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8626" name="Text Box 63" descr="··"/>
                <p:cNvSpPr txBox="1">
                  <a:spLocks noChangeArrowheads="1"/>
                </p:cNvSpPr>
                <p:nvPr/>
              </p:nvSpPr>
              <p:spPr bwMode="auto">
                <a:xfrm>
                  <a:off x="3379" y="1662"/>
                  <a:ext cx="18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1">
                        <a:blip r:embed="rId9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>
                      <a:solidFill>
                        <a:srgbClr val="000000"/>
                      </a:solidFill>
                    </a:rPr>
                    <a:t>0</a:t>
                  </a:r>
                </a:p>
              </p:txBody>
            </p:sp>
            <p:sp>
              <p:nvSpPr>
                <p:cNvPr id="68627" name="Oval 64"/>
                <p:cNvSpPr>
                  <a:spLocks noChangeArrowheads="1"/>
                </p:cNvSpPr>
                <p:nvPr/>
              </p:nvSpPr>
              <p:spPr bwMode="auto">
                <a:xfrm>
                  <a:off x="4059" y="1616"/>
                  <a:ext cx="91" cy="91"/>
                </a:xfrm>
                <a:prstGeom prst="ellipse">
                  <a:avLst/>
                </a:prstGeom>
                <a:solidFill>
                  <a:schemeClr val="bg1"/>
                </a:solidFill>
                <a:ln w="19050" algn="ctr">
                  <a:solidFill>
                    <a:srgbClr val="CC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zh-CN" b="1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68628" name="Rectangle 71" descr="··"/>
          <p:cNvSpPr>
            <a:spLocks noChangeArrowheads="1"/>
          </p:cNvSpPr>
          <p:nvPr/>
        </p:nvSpPr>
        <p:spPr bwMode="auto">
          <a:xfrm>
            <a:off x="1377950" y="3760788"/>
            <a:ext cx="2644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9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FF"/>
                </a:solidFill>
              </a:rPr>
              <a:t>(2)   -4x﹥3</a:t>
            </a:r>
            <a:r>
              <a:rPr kumimoji="1" lang="zh-CN" altLang="en-US" sz="3200" b="1" dirty="0">
                <a:solidFill>
                  <a:srgbClr val="0000FF"/>
                </a:solidFill>
              </a:rPr>
              <a:t>　</a:t>
            </a:r>
          </a:p>
        </p:txBody>
      </p:sp>
      <p:sp>
        <p:nvSpPr>
          <p:cNvPr id="26696" name="Text Box 72" descr="··"/>
          <p:cNvSpPr txBox="1">
            <a:spLocks noChangeArrowheads="1"/>
          </p:cNvSpPr>
          <p:nvPr/>
        </p:nvSpPr>
        <p:spPr bwMode="auto">
          <a:xfrm>
            <a:off x="1187450" y="4292600"/>
            <a:ext cx="432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9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解：根据不等式性质</a:t>
            </a:r>
            <a:r>
              <a:rPr lang="en-US" altLang="zh-CN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，得</a:t>
            </a:r>
          </a:p>
        </p:txBody>
      </p:sp>
      <p:sp>
        <p:nvSpPr>
          <p:cNvPr id="68630" name="Text Box 86" descr="··"/>
          <p:cNvSpPr txBox="1">
            <a:spLocks noChangeArrowheads="1"/>
          </p:cNvSpPr>
          <p:nvPr/>
        </p:nvSpPr>
        <p:spPr bwMode="auto">
          <a:xfrm>
            <a:off x="2987675" y="5734050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9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grpSp>
        <p:nvGrpSpPr>
          <p:cNvPr id="26779" name="Group 155"/>
          <p:cNvGrpSpPr/>
          <p:nvPr/>
        </p:nvGrpSpPr>
        <p:grpSpPr bwMode="auto">
          <a:xfrm>
            <a:off x="2771775" y="5516563"/>
            <a:ext cx="1582738" cy="690562"/>
            <a:chOff x="2018" y="3475"/>
            <a:chExt cx="997" cy="435"/>
          </a:xfrm>
        </p:grpSpPr>
        <p:sp>
          <p:nvSpPr>
            <p:cNvPr id="68632" name="Text Box 87" descr="··"/>
            <p:cNvSpPr txBox="1">
              <a:spLocks noChangeArrowheads="1"/>
            </p:cNvSpPr>
            <p:nvPr/>
          </p:nvSpPr>
          <p:spPr bwMode="auto">
            <a:xfrm>
              <a:off x="2018" y="3566"/>
              <a:ext cx="7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1">
                    <a:blip r:embed="rId9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000000"/>
                  </a:solidFill>
                </a:rPr>
                <a:t>X</a:t>
              </a:r>
              <a:r>
                <a:rPr lang="en-US" altLang="zh-CN" sz="2400" b="1" dirty="0">
                  <a:solidFill>
                    <a:srgbClr val="000000"/>
                  </a:solidFill>
                </a:rPr>
                <a:t>&lt;―</a:t>
              </a:r>
            </a:p>
          </p:txBody>
        </p:sp>
        <p:grpSp>
          <p:nvGrpSpPr>
            <p:cNvPr id="68633" name="Group 100"/>
            <p:cNvGrpSpPr/>
            <p:nvPr/>
          </p:nvGrpSpPr>
          <p:grpSpPr bwMode="auto">
            <a:xfrm>
              <a:off x="2562" y="3475"/>
              <a:ext cx="453" cy="435"/>
              <a:chOff x="2245" y="3521"/>
              <a:chExt cx="590" cy="435"/>
            </a:xfrm>
          </p:grpSpPr>
          <p:grpSp>
            <p:nvGrpSpPr>
              <p:cNvPr id="68634" name="Group 96"/>
              <p:cNvGrpSpPr/>
              <p:nvPr/>
            </p:nvGrpSpPr>
            <p:grpSpPr bwMode="auto">
              <a:xfrm>
                <a:off x="2245" y="3521"/>
                <a:ext cx="590" cy="435"/>
                <a:chOff x="1927" y="2976"/>
                <a:chExt cx="499" cy="484"/>
              </a:xfrm>
            </p:grpSpPr>
            <p:sp>
              <p:nvSpPr>
                <p:cNvPr id="68635" name="Text Box 97" descr="··"/>
                <p:cNvSpPr txBox="1">
                  <a:spLocks noChangeArrowheads="1"/>
                </p:cNvSpPr>
                <p:nvPr/>
              </p:nvSpPr>
              <p:spPr bwMode="auto">
                <a:xfrm>
                  <a:off x="2018" y="3203"/>
                  <a:ext cx="272" cy="2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1">
                        <a:blip r:embed="rId9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b="1">
                      <a:solidFill>
                        <a:srgbClr val="000000"/>
                      </a:solidFill>
                    </a:rPr>
                    <a:t>4</a:t>
                  </a:r>
                </a:p>
              </p:txBody>
            </p:sp>
            <p:sp>
              <p:nvSpPr>
                <p:cNvPr id="68636" name="Text Box 98" descr="··"/>
                <p:cNvSpPr txBox="1">
                  <a:spLocks noChangeArrowheads="1"/>
                </p:cNvSpPr>
                <p:nvPr/>
              </p:nvSpPr>
              <p:spPr bwMode="auto">
                <a:xfrm>
                  <a:off x="1927" y="2976"/>
                  <a:ext cx="499" cy="2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1">
                        <a:blip r:embed="rId9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b="1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</p:grpSp>
          <p:sp>
            <p:nvSpPr>
              <p:cNvPr id="68637" name="Line 99"/>
              <p:cNvSpPr>
                <a:spLocks noChangeShapeType="1"/>
              </p:cNvSpPr>
              <p:nvPr/>
            </p:nvSpPr>
            <p:spPr bwMode="auto">
              <a:xfrm>
                <a:off x="2381" y="3748"/>
                <a:ext cx="22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6798" name="Group 174"/>
          <p:cNvGrpSpPr/>
          <p:nvPr/>
        </p:nvGrpSpPr>
        <p:grpSpPr bwMode="auto">
          <a:xfrm>
            <a:off x="5003800" y="2781300"/>
            <a:ext cx="3744913" cy="1223963"/>
            <a:chOff x="3061" y="1842"/>
            <a:chExt cx="2359" cy="771"/>
          </a:xfrm>
        </p:grpSpPr>
        <p:sp>
          <p:nvSpPr>
            <p:cNvPr id="68639" name="AutoShape 171" descr="··"/>
            <p:cNvSpPr>
              <a:spLocks noChangeArrowheads="1"/>
            </p:cNvSpPr>
            <p:nvPr/>
          </p:nvSpPr>
          <p:spPr bwMode="auto">
            <a:xfrm>
              <a:off x="3061" y="1842"/>
              <a:ext cx="2359" cy="771"/>
            </a:xfrm>
            <a:prstGeom prst="cloudCallout">
              <a:avLst>
                <a:gd name="adj1" fmla="val 47032"/>
                <a:gd name="adj2" fmla="val 85019"/>
              </a:avLst>
            </a:prstGeom>
            <a:blipFill dpi="0" rotWithShape="1">
              <a:blip r:embed="rId9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>
                <a:solidFill>
                  <a:srgbClr val="000000"/>
                </a:solidFill>
              </a:endParaRPr>
            </a:p>
          </p:txBody>
        </p:sp>
        <p:sp>
          <p:nvSpPr>
            <p:cNvPr id="68640" name="Rectangle 172" descr="··"/>
            <p:cNvSpPr>
              <a:spLocks noChangeArrowheads="1"/>
            </p:cNvSpPr>
            <p:nvPr/>
          </p:nvSpPr>
          <p:spPr bwMode="auto">
            <a:xfrm>
              <a:off x="3334" y="1979"/>
              <a:ext cx="190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1">
                    <a:blip r:embed="rId9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b="1" dirty="0">
                  <a:solidFill>
                    <a:srgbClr val="009900"/>
                  </a:solidFill>
                </a:rPr>
                <a:t>解未知数为</a:t>
              </a:r>
              <a:r>
                <a:rPr kumimoji="1" lang="en-US" altLang="zh-CN" b="1" dirty="0">
                  <a:solidFill>
                    <a:srgbClr val="009900"/>
                  </a:solidFill>
                </a:rPr>
                <a:t>x</a:t>
              </a:r>
              <a:r>
                <a:rPr kumimoji="1" lang="zh-CN" altLang="en-US" b="1" dirty="0">
                  <a:solidFill>
                    <a:srgbClr val="009900"/>
                  </a:solidFill>
                </a:rPr>
                <a:t>的不等式，就是要使不等式逐步化为</a:t>
              </a:r>
              <a:r>
                <a:rPr kumimoji="1" lang="en-US" altLang="zh-CN" b="1" dirty="0" err="1">
                  <a:solidFill>
                    <a:srgbClr val="009900"/>
                  </a:solidFill>
                </a:rPr>
                <a:t>x﹥a</a:t>
              </a:r>
              <a:r>
                <a:rPr kumimoji="1" lang="zh-CN" altLang="en-US" b="1" dirty="0">
                  <a:solidFill>
                    <a:srgbClr val="009900"/>
                  </a:solidFill>
                </a:rPr>
                <a:t>或</a:t>
              </a:r>
              <a:r>
                <a:rPr kumimoji="1" lang="en-US" altLang="zh-CN" b="1" dirty="0" err="1">
                  <a:solidFill>
                    <a:srgbClr val="009900"/>
                  </a:solidFill>
                </a:rPr>
                <a:t>x﹤a</a:t>
              </a:r>
              <a:r>
                <a:rPr kumimoji="1" lang="zh-CN" altLang="en-US" b="1" dirty="0">
                  <a:solidFill>
                    <a:srgbClr val="009900"/>
                  </a:solidFill>
                </a:rPr>
                <a:t>的形式．</a:t>
              </a:r>
            </a:p>
          </p:txBody>
        </p:sp>
      </p:grpSp>
      <p:grpSp>
        <p:nvGrpSpPr>
          <p:cNvPr id="26809" name="Group 185"/>
          <p:cNvGrpSpPr/>
          <p:nvPr/>
        </p:nvGrpSpPr>
        <p:grpSpPr bwMode="auto">
          <a:xfrm>
            <a:off x="5076825" y="5229225"/>
            <a:ext cx="3673475" cy="917575"/>
            <a:chOff x="3107" y="3249"/>
            <a:chExt cx="2314" cy="578"/>
          </a:xfrm>
        </p:grpSpPr>
        <p:sp>
          <p:nvSpPr>
            <p:cNvPr id="68642" name="Line 23"/>
            <p:cNvSpPr>
              <a:spLocks noChangeShapeType="1"/>
            </p:cNvSpPr>
            <p:nvPr/>
          </p:nvSpPr>
          <p:spPr bwMode="auto">
            <a:xfrm>
              <a:off x="3107" y="3430"/>
              <a:ext cx="231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8643" name="Text Box 55" descr="··"/>
            <p:cNvSpPr txBox="1">
              <a:spLocks noChangeArrowheads="1"/>
            </p:cNvSpPr>
            <p:nvPr/>
          </p:nvSpPr>
          <p:spPr bwMode="auto">
            <a:xfrm>
              <a:off x="4422" y="3430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1">
                    <a:blip r:embed="rId9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68644" name="Line 56"/>
            <p:cNvSpPr>
              <a:spLocks noChangeShapeType="1"/>
            </p:cNvSpPr>
            <p:nvPr/>
          </p:nvSpPr>
          <p:spPr bwMode="auto">
            <a:xfrm>
              <a:off x="3288" y="3249"/>
              <a:ext cx="9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8645" name="Line 103"/>
            <p:cNvSpPr>
              <a:spLocks noChangeShapeType="1"/>
            </p:cNvSpPr>
            <p:nvPr/>
          </p:nvSpPr>
          <p:spPr bwMode="auto">
            <a:xfrm>
              <a:off x="4558" y="3339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8646" name="Line 104"/>
            <p:cNvSpPr>
              <a:spLocks noChangeShapeType="1"/>
            </p:cNvSpPr>
            <p:nvPr/>
          </p:nvSpPr>
          <p:spPr bwMode="auto">
            <a:xfrm>
              <a:off x="4195" y="3249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8647" name="Oval 158"/>
            <p:cNvSpPr>
              <a:spLocks noChangeArrowheads="1"/>
            </p:cNvSpPr>
            <p:nvPr/>
          </p:nvSpPr>
          <p:spPr bwMode="auto">
            <a:xfrm>
              <a:off x="4150" y="3385"/>
              <a:ext cx="91" cy="91"/>
            </a:xfrm>
            <a:prstGeom prst="ellipse">
              <a:avLst/>
            </a:prstGeom>
            <a:solidFill>
              <a:schemeClr val="bg1"/>
            </a:solidFill>
            <a:ln w="19050" algn="ctr">
              <a:solidFill>
                <a:srgbClr val="CC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b="1">
                <a:solidFill>
                  <a:srgbClr val="000000"/>
                </a:solidFill>
              </a:endParaRPr>
            </a:p>
          </p:txBody>
        </p:sp>
        <p:graphicFrame>
          <p:nvGraphicFramePr>
            <p:cNvPr id="68648" name="Object 182"/>
            <p:cNvGraphicFramePr>
              <a:graphicFrameLocks noChangeAspect="1"/>
            </p:cNvGraphicFramePr>
            <p:nvPr/>
          </p:nvGraphicFramePr>
          <p:xfrm>
            <a:off x="4059" y="3475"/>
            <a:ext cx="239" cy="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公式" r:id="rId10" imgW="266700" imgH="393065" progId="Equation.3">
                    <p:embed/>
                  </p:oleObj>
                </mc:Choice>
                <mc:Fallback>
                  <p:oleObj name="公式" r:id="rId10" imgW="266700" imgH="393065" progId="Equation.3">
                    <p:embed/>
                    <p:pic>
                      <p:nvPicPr>
                        <p:cNvPr id="0" name="图片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9" y="3475"/>
                          <a:ext cx="239" cy="3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7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7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79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_01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26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68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69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_01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8" grpId="0"/>
      <p:bldP spid="266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4" descr="··"/>
          <p:cNvSpPr>
            <a:spLocks noChangeArrowheads="1"/>
          </p:cNvSpPr>
          <p:nvPr/>
        </p:nvSpPr>
        <p:spPr bwMode="auto">
          <a:xfrm>
            <a:off x="755650" y="836613"/>
            <a:ext cx="1655763" cy="504825"/>
          </a:xfrm>
          <a:prstGeom prst="plaque">
            <a:avLst>
              <a:gd name="adj" fmla="val 16667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ea typeface="隶书" panose="02010509060101010101" pitchFamily="49" charset="-122"/>
              </a:rPr>
              <a:t>自我检测</a:t>
            </a:r>
          </a:p>
        </p:txBody>
      </p:sp>
      <p:sp>
        <p:nvSpPr>
          <p:cNvPr id="69635" name="Rectangle 6" descr="··"/>
          <p:cNvSpPr>
            <a:spLocks noChangeArrowheads="1"/>
          </p:cNvSpPr>
          <p:nvPr/>
        </p:nvSpPr>
        <p:spPr bwMode="auto">
          <a:xfrm>
            <a:off x="1268413" y="1458913"/>
            <a:ext cx="5824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9900FF"/>
                </a:solidFill>
                <a:ea typeface="楷体_GB2312" pitchFamily="49" charset="-122"/>
              </a:rPr>
              <a:t>利用不等式的性质解下列不等式用数轴表示解集．</a:t>
            </a:r>
          </a:p>
        </p:txBody>
      </p:sp>
      <p:sp>
        <p:nvSpPr>
          <p:cNvPr id="69636" name="Text Box 7" descr="··"/>
          <p:cNvSpPr txBox="1">
            <a:spLocks noChangeArrowheads="1"/>
          </p:cNvSpPr>
          <p:nvPr/>
        </p:nvSpPr>
        <p:spPr bwMode="auto">
          <a:xfrm>
            <a:off x="1042988" y="1844675"/>
            <a:ext cx="3024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(1)  x+3&gt;-1</a:t>
            </a:r>
          </a:p>
        </p:txBody>
      </p:sp>
      <p:sp>
        <p:nvSpPr>
          <p:cNvPr id="69637" name="Text Box 8"/>
          <p:cNvSpPr txBox="1">
            <a:spLocks noChangeArrowheads="1"/>
          </p:cNvSpPr>
          <p:nvPr/>
        </p:nvSpPr>
        <p:spPr bwMode="auto">
          <a:xfrm>
            <a:off x="2051050" y="2276475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180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29707" name="Rectangle 11" descr="··"/>
          <p:cNvSpPr>
            <a:spLocks noChangeArrowheads="1"/>
          </p:cNvSpPr>
          <p:nvPr/>
        </p:nvSpPr>
        <p:spPr bwMode="auto">
          <a:xfrm>
            <a:off x="4643438" y="2349500"/>
            <a:ext cx="3024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</a:rPr>
              <a:t>解：根据不等式性质</a:t>
            </a:r>
            <a:r>
              <a:rPr lang="en-US" altLang="zh-CN" sz="2000" b="1">
                <a:solidFill>
                  <a:srgbClr val="000000"/>
                </a:solidFill>
              </a:rPr>
              <a:t>1,</a:t>
            </a:r>
            <a:r>
              <a:rPr lang="zh-CN" altLang="en-US" sz="2000" b="1">
                <a:solidFill>
                  <a:srgbClr val="000000"/>
                </a:solidFill>
              </a:rPr>
              <a:t>得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</a:rPr>
              <a:t>X&lt;-7</a:t>
            </a:r>
            <a:endParaRPr lang="en-US" altLang="zh-CN" sz="2000">
              <a:solidFill>
                <a:srgbClr val="000000"/>
              </a:solidFill>
            </a:endParaRPr>
          </a:p>
        </p:txBody>
      </p:sp>
      <p:sp>
        <p:nvSpPr>
          <p:cNvPr id="69639" name="Rectangle 12" descr="··"/>
          <p:cNvSpPr>
            <a:spLocks noChangeArrowheads="1"/>
          </p:cNvSpPr>
          <p:nvPr/>
        </p:nvSpPr>
        <p:spPr bwMode="auto">
          <a:xfrm>
            <a:off x="1146175" y="3860800"/>
            <a:ext cx="1684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(3)  4x&gt;-12</a:t>
            </a:r>
          </a:p>
        </p:txBody>
      </p:sp>
      <p:sp>
        <p:nvSpPr>
          <p:cNvPr id="29709" name="Rectangle 13" descr="··"/>
          <p:cNvSpPr>
            <a:spLocks noChangeArrowheads="1"/>
          </p:cNvSpPr>
          <p:nvPr/>
        </p:nvSpPr>
        <p:spPr bwMode="auto">
          <a:xfrm>
            <a:off x="823913" y="4340225"/>
            <a:ext cx="3136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</a:rPr>
              <a:t>解：根据不等式性质</a:t>
            </a:r>
            <a:r>
              <a:rPr lang="en-US" altLang="zh-CN" sz="2000" b="1">
                <a:solidFill>
                  <a:srgbClr val="000000"/>
                </a:solidFill>
              </a:rPr>
              <a:t>2</a:t>
            </a:r>
            <a:r>
              <a:rPr lang="zh-CN" altLang="en-US" sz="2000" b="1">
                <a:solidFill>
                  <a:srgbClr val="000000"/>
                </a:solidFill>
              </a:rPr>
              <a:t>，得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</a:rPr>
              <a:t>X&gt;-3</a:t>
            </a:r>
          </a:p>
        </p:txBody>
      </p:sp>
      <p:grpSp>
        <p:nvGrpSpPr>
          <p:cNvPr id="29778" name="Group 82"/>
          <p:cNvGrpSpPr/>
          <p:nvPr/>
        </p:nvGrpSpPr>
        <p:grpSpPr bwMode="auto">
          <a:xfrm>
            <a:off x="468313" y="3213100"/>
            <a:ext cx="3527425" cy="563563"/>
            <a:chOff x="295" y="1888"/>
            <a:chExt cx="2222" cy="355"/>
          </a:xfrm>
        </p:grpSpPr>
        <p:sp>
          <p:nvSpPr>
            <p:cNvPr id="69642" name="Line 20"/>
            <p:cNvSpPr>
              <a:spLocks noChangeShapeType="1"/>
            </p:cNvSpPr>
            <p:nvPr/>
          </p:nvSpPr>
          <p:spPr bwMode="auto">
            <a:xfrm>
              <a:off x="1350" y="1888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69643" name="Group 64"/>
            <p:cNvGrpSpPr/>
            <p:nvPr/>
          </p:nvGrpSpPr>
          <p:grpSpPr bwMode="auto">
            <a:xfrm>
              <a:off x="295" y="1888"/>
              <a:ext cx="2222" cy="355"/>
              <a:chOff x="295" y="1888"/>
              <a:chExt cx="2222" cy="355"/>
            </a:xfrm>
          </p:grpSpPr>
          <p:sp>
            <p:nvSpPr>
              <p:cNvPr id="69644" name="Text Box 15"/>
              <p:cNvSpPr txBox="1">
                <a:spLocks noChangeArrowheads="1"/>
              </p:cNvSpPr>
              <p:nvPr/>
            </p:nvSpPr>
            <p:spPr bwMode="auto">
              <a:xfrm>
                <a:off x="1610" y="2024"/>
                <a:ext cx="18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16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69645" name="Text Box 16"/>
              <p:cNvSpPr txBox="1">
                <a:spLocks noChangeArrowheads="1"/>
              </p:cNvSpPr>
              <p:nvPr/>
            </p:nvSpPr>
            <p:spPr bwMode="auto">
              <a:xfrm>
                <a:off x="1237" y="2031"/>
                <a:ext cx="56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16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-4</a:t>
                </a:r>
              </a:p>
            </p:txBody>
          </p:sp>
          <p:sp>
            <p:nvSpPr>
              <p:cNvPr id="69646" name="Line 18"/>
              <p:cNvSpPr>
                <a:spLocks noChangeShapeType="1"/>
              </p:cNvSpPr>
              <p:nvPr/>
            </p:nvSpPr>
            <p:spPr bwMode="auto">
              <a:xfrm>
                <a:off x="295" y="2051"/>
                <a:ext cx="2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9647" name="Line 19"/>
              <p:cNvSpPr>
                <a:spLocks noChangeShapeType="1"/>
              </p:cNvSpPr>
              <p:nvPr/>
            </p:nvSpPr>
            <p:spPr bwMode="auto">
              <a:xfrm>
                <a:off x="1746" y="2024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9648" name="Line 21"/>
              <p:cNvSpPr>
                <a:spLocks noChangeShapeType="1"/>
              </p:cNvSpPr>
              <p:nvPr/>
            </p:nvSpPr>
            <p:spPr bwMode="auto">
              <a:xfrm>
                <a:off x="1350" y="1888"/>
                <a:ext cx="1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9649" name="Oval 23"/>
              <p:cNvSpPr>
                <a:spLocks noChangeArrowheads="1"/>
              </p:cNvSpPr>
              <p:nvPr/>
            </p:nvSpPr>
            <p:spPr bwMode="auto">
              <a:xfrm>
                <a:off x="1312" y="2010"/>
                <a:ext cx="75" cy="4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b="1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9779" name="Group 83"/>
          <p:cNvGrpSpPr/>
          <p:nvPr/>
        </p:nvGrpSpPr>
        <p:grpSpPr bwMode="auto">
          <a:xfrm>
            <a:off x="4284663" y="3357563"/>
            <a:ext cx="3455987" cy="696912"/>
            <a:chOff x="2699" y="1797"/>
            <a:chExt cx="2177" cy="439"/>
          </a:xfrm>
        </p:grpSpPr>
        <p:grpSp>
          <p:nvGrpSpPr>
            <p:cNvPr id="69651" name="Group 63"/>
            <p:cNvGrpSpPr/>
            <p:nvPr/>
          </p:nvGrpSpPr>
          <p:grpSpPr bwMode="auto">
            <a:xfrm>
              <a:off x="2699" y="1797"/>
              <a:ext cx="2177" cy="439"/>
              <a:chOff x="2699" y="1797"/>
              <a:chExt cx="2177" cy="439"/>
            </a:xfrm>
          </p:grpSpPr>
          <p:sp>
            <p:nvSpPr>
              <p:cNvPr id="69652" name="Line 45"/>
              <p:cNvSpPr>
                <a:spLocks noChangeShapeType="1"/>
              </p:cNvSpPr>
              <p:nvPr/>
            </p:nvSpPr>
            <p:spPr bwMode="auto">
              <a:xfrm>
                <a:off x="2699" y="2018"/>
                <a:ext cx="217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9653" name="Text Box 46"/>
              <p:cNvSpPr txBox="1">
                <a:spLocks noChangeArrowheads="1"/>
              </p:cNvSpPr>
              <p:nvPr/>
            </p:nvSpPr>
            <p:spPr bwMode="auto">
              <a:xfrm>
                <a:off x="3583" y="1797"/>
                <a:ext cx="31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zh-CN" sz="2400">
                  <a:solidFill>
                    <a:srgbClr val="000000"/>
                  </a:solidFill>
                  <a:latin typeface="Tahoma" panose="020B0604030504040204" pitchFamily="34" charset="0"/>
                </a:endParaRPr>
              </a:p>
            </p:txBody>
          </p:sp>
          <p:sp>
            <p:nvSpPr>
              <p:cNvPr id="69654" name="Line 47"/>
              <p:cNvSpPr>
                <a:spLocks noChangeShapeType="1"/>
              </p:cNvSpPr>
              <p:nvPr/>
            </p:nvSpPr>
            <p:spPr bwMode="auto">
              <a:xfrm>
                <a:off x="4468" y="1979"/>
                <a:ext cx="0" cy="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9655" name="Line 48"/>
              <p:cNvSpPr>
                <a:spLocks noChangeShapeType="1"/>
              </p:cNvSpPr>
              <p:nvPr/>
            </p:nvSpPr>
            <p:spPr bwMode="auto">
              <a:xfrm>
                <a:off x="4182" y="1863"/>
                <a:ext cx="0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9656" name="Line 49"/>
              <p:cNvSpPr>
                <a:spLocks noChangeShapeType="1"/>
              </p:cNvSpPr>
              <p:nvPr/>
            </p:nvSpPr>
            <p:spPr bwMode="auto">
              <a:xfrm flipH="1">
                <a:off x="3267" y="1863"/>
                <a:ext cx="9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9657" name="Text Box 51"/>
              <p:cNvSpPr txBox="1">
                <a:spLocks noChangeArrowheads="1"/>
              </p:cNvSpPr>
              <p:nvPr/>
            </p:nvSpPr>
            <p:spPr bwMode="auto">
              <a:xfrm>
                <a:off x="4059" y="2024"/>
                <a:ext cx="25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16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-7</a:t>
                </a:r>
              </a:p>
            </p:txBody>
          </p:sp>
          <p:sp>
            <p:nvSpPr>
              <p:cNvPr id="69658" name="Oval 52"/>
              <p:cNvSpPr>
                <a:spLocks noChangeArrowheads="1"/>
              </p:cNvSpPr>
              <p:nvPr/>
            </p:nvSpPr>
            <p:spPr bwMode="auto">
              <a:xfrm>
                <a:off x="4150" y="1996"/>
                <a:ext cx="6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9659" name="Text Box 62"/>
            <p:cNvSpPr txBox="1">
              <a:spLocks noChangeArrowheads="1"/>
            </p:cNvSpPr>
            <p:nvPr/>
          </p:nvSpPr>
          <p:spPr bwMode="auto">
            <a:xfrm>
              <a:off x="4377" y="2024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1600">
                  <a:solidFill>
                    <a:srgbClr val="000000"/>
                  </a:solidFill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29769" name="Group 73"/>
          <p:cNvGrpSpPr/>
          <p:nvPr/>
        </p:nvGrpSpPr>
        <p:grpSpPr bwMode="auto">
          <a:xfrm>
            <a:off x="827088" y="5084763"/>
            <a:ext cx="3527425" cy="563562"/>
            <a:chOff x="612" y="3203"/>
            <a:chExt cx="2222" cy="355"/>
          </a:xfrm>
        </p:grpSpPr>
        <p:grpSp>
          <p:nvGrpSpPr>
            <p:cNvPr id="69661" name="Group 65"/>
            <p:cNvGrpSpPr/>
            <p:nvPr/>
          </p:nvGrpSpPr>
          <p:grpSpPr bwMode="auto">
            <a:xfrm>
              <a:off x="612" y="3203"/>
              <a:ext cx="2222" cy="355"/>
              <a:chOff x="295" y="1888"/>
              <a:chExt cx="2222" cy="355"/>
            </a:xfrm>
          </p:grpSpPr>
          <p:sp>
            <p:nvSpPr>
              <p:cNvPr id="69662" name="Text Box 66"/>
              <p:cNvSpPr txBox="1">
                <a:spLocks noChangeArrowheads="1"/>
              </p:cNvSpPr>
              <p:nvPr/>
            </p:nvSpPr>
            <p:spPr bwMode="auto">
              <a:xfrm>
                <a:off x="1610" y="2024"/>
                <a:ext cx="18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16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69663" name="Text Box 67"/>
              <p:cNvSpPr txBox="1">
                <a:spLocks noChangeArrowheads="1"/>
              </p:cNvSpPr>
              <p:nvPr/>
            </p:nvSpPr>
            <p:spPr bwMode="auto">
              <a:xfrm>
                <a:off x="1237" y="2031"/>
                <a:ext cx="56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16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-3</a:t>
                </a:r>
              </a:p>
            </p:txBody>
          </p:sp>
          <p:sp>
            <p:nvSpPr>
              <p:cNvPr id="69664" name="Line 68"/>
              <p:cNvSpPr>
                <a:spLocks noChangeShapeType="1"/>
              </p:cNvSpPr>
              <p:nvPr/>
            </p:nvSpPr>
            <p:spPr bwMode="auto">
              <a:xfrm>
                <a:off x="295" y="2051"/>
                <a:ext cx="210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9665" name="Line 69"/>
              <p:cNvSpPr>
                <a:spLocks noChangeShapeType="1"/>
              </p:cNvSpPr>
              <p:nvPr/>
            </p:nvSpPr>
            <p:spPr bwMode="auto">
              <a:xfrm>
                <a:off x="1746" y="2024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9666" name="Line 70"/>
              <p:cNvSpPr>
                <a:spLocks noChangeShapeType="1"/>
              </p:cNvSpPr>
              <p:nvPr/>
            </p:nvSpPr>
            <p:spPr bwMode="auto">
              <a:xfrm>
                <a:off x="1350" y="1888"/>
                <a:ext cx="11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9667" name="Oval 71"/>
              <p:cNvSpPr>
                <a:spLocks noChangeArrowheads="1"/>
              </p:cNvSpPr>
              <p:nvPr/>
            </p:nvSpPr>
            <p:spPr bwMode="auto">
              <a:xfrm>
                <a:off x="1312" y="2010"/>
                <a:ext cx="75" cy="4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9668" name="Line 72"/>
            <p:cNvSpPr>
              <a:spLocks noChangeShapeType="1"/>
            </p:cNvSpPr>
            <p:nvPr/>
          </p:nvSpPr>
          <p:spPr bwMode="auto">
            <a:xfrm>
              <a:off x="1655" y="320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9785" name="Text Box 89" descr="··"/>
          <p:cNvSpPr txBox="1">
            <a:spLocks noChangeArrowheads="1"/>
          </p:cNvSpPr>
          <p:nvPr/>
        </p:nvSpPr>
        <p:spPr bwMode="auto">
          <a:xfrm>
            <a:off x="752475" y="2395538"/>
            <a:ext cx="3136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</a:rPr>
              <a:t>解：根据不等式性质</a:t>
            </a:r>
            <a:r>
              <a:rPr lang="en-US" altLang="zh-CN" sz="2000" b="1">
                <a:solidFill>
                  <a:srgbClr val="000000"/>
                </a:solidFill>
              </a:rPr>
              <a:t>1</a:t>
            </a:r>
            <a:r>
              <a:rPr lang="zh-CN" altLang="en-US" sz="2000" b="1">
                <a:solidFill>
                  <a:srgbClr val="000000"/>
                </a:solidFill>
              </a:rPr>
              <a:t>，得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</a:rPr>
              <a:t>X&gt;-4</a:t>
            </a:r>
            <a:endParaRPr lang="en-US" altLang="zh-CN" sz="2000">
              <a:solidFill>
                <a:srgbClr val="000000"/>
              </a:solidFill>
            </a:endParaRPr>
          </a:p>
        </p:txBody>
      </p:sp>
      <p:sp>
        <p:nvSpPr>
          <p:cNvPr id="69670" name="Rectangle 90" descr="··"/>
          <p:cNvSpPr>
            <a:spLocks noChangeArrowheads="1"/>
          </p:cNvSpPr>
          <p:nvPr/>
        </p:nvSpPr>
        <p:spPr bwMode="auto">
          <a:xfrm>
            <a:off x="4079875" y="1814513"/>
            <a:ext cx="308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(2)  6x&lt;5x-7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7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9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9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9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9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/>
      <p:bldP spid="29709" grpId="0"/>
      <p:bldP spid="297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大家谈谈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前面我们遇到了这些不等式：</a:t>
            </a:r>
          </a:p>
          <a:p>
            <a:r>
              <a:rPr lang="en-US" altLang="zh-CN" dirty="0"/>
              <a:t>X&gt;3, 80x&gt;60(x+1), m+10≥m/2, 2x&lt;x+2;</a:t>
            </a:r>
            <a:r>
              <a:rPr lang="zh-CN" altLang="en-US" dirty="0"/>
              <a:t>它们的共同点是什么？</a:t>
            </a:r>
          </a:p>
          <a:p>
            <a:r>
              <a:rPr lang="zh-CN" altLang="en-US" dirty="0"/>
              <a:t>归纳得到：含有一个未知数，并且未知数的次数都是</a:t>
            </a:r>
            <a:r>
              <a:rPr lang="en-US" altLang="zh-CN" dirty="0"/>
              <a:t>1</a:t>
            </a:r>
            <a:r>
              <a:rPr lang="zh-CN" altLang="en-US" dirty="0"/>
              <a:t>的不等式叫</a:t>
            </a:r>
            <a:r>
              <a:rPr lang="zh-CN" altLang="en-US" b="1" dirty="0">
                <a:solidFill>
                  <a:schemeClr val="hlink"/>
                </a:solidFill>
              </a:rPr>
              <a:t>一元一次不等式</a:t>
            </a:r>
            <a:r>
              <a:rPr lang="zh-CN" altLang="en-US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433763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07" name="Picture 6" descr="200542522531090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10113"/>
            <a:ext cx="9144000" cy="21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8" name="Picture 8" descr="1082968_113568244828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1125538"/>
            <a:ext cx="13335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9" name="Picture 9" descr="1082968_113568244828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1125538"/>
            <a:ext cx="13335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0" name="Picture 10" descr="toplef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1" name="WordArt 14"/>
          <p:cNvSpPr>
            <a:spLocks noChangeArrowheads="1" noChangeShapeType="1" noTextEdit="1"/>
          </p:cNvSpPr>
          <p:nvPr/>
        </p:nvSpPr>
        <p:spPr bwMode="auto">
          <a:xfrm>
            <a:off x="1547813" y="1628775"/>
            <a:ext cx="3240087" cy="8810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3333CC"/>
                  </a:solidFill>
                  <a:rou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66FF33"/>
                    </a:gs>
                  </a:gsLst>
                  <a:lin ang="27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相信自己</a:t>
            </a:r>
          </a:p>
        </p:txBody>
      </p:sp>
      <p:sp>
        <p:nvSpPr>
          <p:cNvPr id="72712" name="WordArt 15"/>
          <p:cNvSpPr>
            <a:spLocks noChangeArrowheads="1" noChangeShapeType="1" noTextEdit="1"/>
          </p:cNvSpPr>
          <p:nvPr/>
        </p:nvSpPr>
        <p:spPr bwMode="auto">
          <a:xfrm>
            <a:off x="2843213" y="2708275"/>
            <a:ext cx="4741862" cy="194468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kern="10">
                <a:ln w="12700">
                  <a:solidFill>
                    <a:srgbClr val="000000"/>
                  </a:solidFill>
                  <a:round/>
                </a:ln>
                <a:gradFill rotWithShape="1">
                  <a:gsLst>
                    <a:gs pos="0">
                      <a:srgbClr val="FF0000">
                        <a:alpha val="70000"/>
                      </a:srgbClr>
                    </a:gs>
                    <a:gs pos="100000">
                      <a:srgbClr val="FFFFFF"/>
                    </a:gs>
                  </a:gsLst>
                  <a:lin ang="2700000" scaled="1"/>
                </a:gra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加油！！！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8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2787650" y="549275"/>
          <a:ext cx="27209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公式" r:id="rId3" imgW="1130300" imgH="419100" progId="Equation.3">
                  <p:embed/>
                </p:oleObj>
              </mc:Choice>
              <mc:Fallback>
                <p:oleObj name="公式" r:id="rId3" imgW="1130300" imgH="4191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7650" y="549275"/>
                        <a:ext cx="27209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59" name="Text Box 6" descr="··"/>
          <p:cNvSpPr txBox="1">
            <a:spLocks noChangeArrowheads="1"/>
          </p:cNvSpPr>
          <p:nvPr/>
        </p:nvSpPr>
        <p:spPr bwMode="auto">
          <a:xfrm>
            <a:off x="1763713" y="765175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5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(4)</a:t>
            </a:r>
          </a:p>
        </p:txBody>
      </p:sp>
      <p:sp>
        <p:nvSpPr>
          <p:cNvPr id="70660" name="Text Box 7" descr="··"/>
          <p:cNvSpPr txBox="1">
            <a:spLocks noChangeArrowheads="1"/>
          </p:cNvSpPr>
          <p:nvPr/>
        </p:nvSpPr>
        <p:spPr bwMode="auto">
          <a:xfrm>
            <a:off x="1403350" y="14128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5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 b="1">
              <a:solidFill>
                <a:srgbClr val="000000"/>
              </a:solidFill>
            </a:endParaRPr>
          </a:p>
        </p:txBody>
      </p:sp>
      <p:sp>
        <p:nvSpPr>
          <p:cNvPr id="35848" name="Text Box 8" descr="··"/>
          <p:cNvSpPr txBox="1">
            <a:spLocks noChangeArrowheads="1"/>
          </p:cNvSpPr>
          <p:nvPr/>
        </p:nvSpPr>
        <p:spPr bwMode="auto">
          <a:xfrm>
            <a:off x="1763713" y="1341438"/>
            <a:ext cx="48958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5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解：不等式两边同时乘以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，得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2(5x+1)-2</a:t>
            </a: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×12&gt;3(x-5)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10x+2-24&gt;3x-15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10x-3x&gt;24-2-15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7x&gt;7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X&gt;1</a:t>
            </a:r>
          </a:p>
        </p:txBody>
      </p:sp>
      <p:sp>
        <p:nvSpPr>
          <p:cNvPr id="70662" name="Text Box 18" descr="··"/>
          <p:cNvSpPr txBox="1">
            <a:spLocks noChangeArrowheads="1"/>
          </p:cNvSpPr>
          <p:nvPr/>
        </p:nvSpPr>
        <p:spPr bwMode="auto">
          <a:xfrm>
            <a:off x="6443663" y="2060575"/>
            <a:ext cx="1944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5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zh-CN" b="1">
              <a:solidFill>
                <a:srgbClr val="000000"/>
              </a:solidFill>
            </a:endParaRPr>
          </a:p>
        </p:txBody>
      </p:sp>
      <p:grpSp>
        <p:nvGrpSpPr>
          <p:cNvPr id="35877" name="Group 37"/>
          <p:cNvGrpSpPr/>
          <p:nvPr/>
        </p:nvGrpSpPr>
        <p:grpSpPr bwMode="auto">
          <a:xfrm>
            <a:off x="5940425" y="2205038"/>
            <a:ext cx="2592388" cy="457200"/>
            <a:chOff x="3742" y="1344"/>
            <a:chExt cx="1633" cy="288"/>
          </a:xfrm>
        </p:grpSpPr>
        <p:sp>
          <p:nvSpPr>
            <p:cNvPr id="70664" name="Text Box 19" descr="··"/>
            <p:cNvSpPr txBox="1">
              <a:spLocks noChangeArrowheads="1"/>
            </p:cNvSpPr>
            <p:nvPr/>
          </p:nvSpPr>
          <p:spPr bwMode="auto">
            <a:xfrm>
              <a:off x="4014" y="1344"/>
              <a:ext cx="13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1">
                    <a:blip r:embed="rId5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</a:rPr>
                <a:t>去分母</a:t>
              </a:r>
            </a:p>
          </p:txBody>
        </p:sp>
        <p:sp>
          <p:nvSpPr>
            <p:cNvPr id="70665" name="AutoShape 24"/>
            <p:cNvSpPr>
              <a:spLocks noChangeArrowheads="1"/>
            </p:cNvSpPr>
            <p:nvPr/>
          </p:nvSpPr>
          <p:spPr bwMode="auto">
            <a:xfrm>
              <a:off x="3742" y="1434"/>
              <a:ext cx="544" cy="46"/>
            </a:xfrm>
            <a:prstGeom prst="rightArrow">
              <a:avLst>
                <a:gd name="adj1" fmla="val 50000"/>
                <a:gd name="adj2" fmla="val 295652"/>
              </a:avLst>
            </a:prstGeom>
            <a:solidFill>
              <a:srgbClr val="9900FF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b="1">
                <a:solidFill>
                  <a:srgbClr val="CC66FF"/>
                </a:solidFill>
              </a:endParaRPr>
            </a:p>
          </p:txBody>
        </p:sp>
      </p:grpSp>
      <p:grpSp>
        <p:nvGrpSpPr>
          <p:cNvPr id="35878" name="Group 38"/>
          <p:cNvGrpSpPr/>
          <p:nvPr/>
        </p:nvGrpSpPr>
        <p:grpSpPr bwMode="auto">
          <a:xfrm>
            <a:off x="5940425" y="2924175"/>
            <a:ext cx="2592388" cy="457200"/>
            <a:chOff x="3742" y="1842"/>
            <a:chExt cx="1633" cy="288"/>
          </a:xfrm>
        </p:grpSpPr>
        <p:sp>
          <p:nvSpPr>
            <p:cNvPr id="70667" name="Text Box 20" descr="··"/>
            <p:cNvSpPr txBox="1">
              <a:spLocks noChangeArrowheads="1"/>
            </p:cNvSpPr>
            <p:nvPr/>
          </p:nvSpPr>
          <p:spPr bwMode="auto">
            <a:xfrm>
              <a:off x="4014" y="1842"/>
              <a:ext cx="13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1">
                    <a:blip r:embed="rId5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</a:rPr>
                <a:t>拆括号</a:t>
              </a:r>
            </a:p>
          </p:txBody>
        </p:sp>
        <p:sp>
          <p:nvSpPr>
            <p:cNvPr id="70668" name="AutoShape 25"/>
            <p:cNvSpPr>
              <a:spLocks noChangeArrowheads="1"/>
            </p:cNvSpPr>
            <p:nvPr/>
          </p:nvSpPr>
          <p:spPr bwMode="auto">
            <a:xfrm>
              <a:off x="3742" y="1933"/>
              <a:ext cx="544" cy="46"/>
            </a:xfrm>
            <a:prstGeom prst="rightArrow">
              <a:avLst>
                <a:gd name="adj1" fmla="val 50000"/>
                <a:gd name="adj2" fmla="val 295652"/>
              </a:avLst>
            </a:prstGeom>
            <a:solidFill>
              <a:srgbClr val="9900FF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b="1">
                <a:solidFill>
                  <a:srgbClr val="000000"/>
                </a:solidFill>
              </a:endParaRPr>
            </a:p>
          </p:txBody>
        </p:sp>
      </p:grpSp>
      <p:grpSp>
        <p:nvGrpSpPr>
          <p:cNvPr id="35879" name="Group 39"/>
          <p:cNvGrpSpPr/>
          <p:nvPr/>
        </p:nvGrpSpPr>
        <p:grpSpPr bwMode="auto">
          <a:xfrm>
            <a:off x="5940425" y="3573463"/>
            <a:ext cx="2592388" cy="457200"/>
            <a:chOff x="3742" y="2251"/>
            <a:chExt cx="1633" cy="288"/>
          </a:xfrm>
        </p:grpSpPr>
        <p:sp>
          <p:nvSpPr>
            <p:cNvPr id="70670" name="Text Box 21" descr="··"/>
            <p:cNvSpPr txBox="1">
              <a:spLocks noChangeArrowheads="1"/>
            </p:cNvSpPr>
            <p:nvPr/>
          </p:nvSpPr>
          <p:spPr bwMode="auto">
            <a:xfrm>
              <a:off x="4014" y="2251"/>
              <a:ext cx="13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1">
                    <a:blip r:embed="rId5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</a:rPr>
                <a:t>移项</a:t>
              </a:r>
            </a:p>
          </p:txBody>
        </p:sp>
        <p:sp>
          <p:nvSpPr>
            <p:cNvPr id="70671" name="AutoShape 26"/>
            <p:cNvSpPr>
              <a:spLocks noChangeArrowheads="1"/>
            </p:cNvSpPr>
            <p:nvPr/>
          </p:nvSpPr>
          <p:spPr bwMode="auto">
            <a:xfrm>
              <a:off x="3742" y="2341"/>
              <a:ext cx="544" cy="46"/>
            </a:xfrm>
            <a:prstGeom prst="rightArrow">
              <a:avLst>
                <a:gd name="adj1" fmla="val 50000"/>
                <a:gd name="adj2" fmla="val 295652"/>
              </a:avLst>
            </a:prstGeom>
            <a:solidFill>
              <a:srgbClr val="9900FF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b="1">
                <a:solidFill>
                  <a:srgbClr val="000000"/>
                </a:solidFill>
              </a:endParaRPr>
            </a:p>
          </p:txBody>
        </p:sp>
      </p:grpSp>
      <p:grpSp>
        <p:nvGrpSpPr>
          <p:cNvPr id="35880" name="Group 40"/>
          <p:cNvGrpSpPr/>
          <p:nvPr/>
        </p:nvGrpSpPr>
        <p:grpSpPr bwMode="auto">
          <a:xfrm>
            <a:off x="5940425" y="4221163"/>
            <a:ext cx="2808288" cy="457200"/>
            <a:chOff x="3742" y="2659"/>
            <a:chExt cx="1769" cy="288"/>
          </a:xfrm>
        </p:grpSpPr>
        <p:sp>
          <p:nvSpPr>
            <p:cNvPr id="70673" name="Text Box 22" descr="··"/>
            <p:cNvSpPr txBox="1">
              <a:spLocks noChangeArrowheads="1"/>
            </p:cNvSpPr>
            <p:nvPr/>
          </p:nvSpPr>
          <p:spPr bwMode="auto">
            <a:xfrm>
              <a:off x="4150" y="2659"/>
              <a:ext cx="13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1">
                    <a:blip r:embed="rId5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</a:rPr>
                <a:t>合并同类项</a:t>
              </a:r>
            </a:p>
          </p:txBody>
        </p:sp>
        <p:sp>
          <p:nvSpPr>
            <p:cNvPr id="70674" name="AutoShape 27"/>
            <p:cNvSpPr>
              <a:spLocks noChangeArrowheads="1"/>
            </p:cNvSpPr>
            <p:nvPr/>
          </p:nvSpPr>
          <p:spPr bwMode="auto">
            <a:xfrm>
              <a:off x="3742" y="2750"/>
              <a:ext cx="544" cy="46"/>
            </a:xfrm>
            <a:prstGeom prst="rightArrow">
              <a:avLst>
                <a:gd name="adj1" fmla="val 50000"/>
                <a:gd name="adj2" fmla="val 295652"/>
              </a:avLst>
            </a:prstGeom>
            <a:solidFill>
              <a:srgbClr val="9900FF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b="1">
                <a:solidFill>
                  <a:srgbClr val="000000"/>
                </a:solidFill>
              </a:endParaRPr>
            </a:p>
          </p:txBody>
        </p:sp>
      </p:grpSp>
      <p:grpSp>
        <p:nvGrpSpPr>
          <p:cNvPr id="35881" name="Group 41"/>
          <p:cNvGrpSpPr/>
          <p:nvPr/>
        </p:nvGrpSpPr>
        <p:grpSpPr bwMode="auto">
          <a:xfrm>
            <a:off x="5940425" y="5013325"/>
            <a:ext cx="2663825" cy="457200"/>
            <a:chOff x="3742" y="3158"/>
            <a:chExt cx="1678" cy="288"/>
          </a:xfrm>
        </p:grpSpPr>
        <p:sp>
          <p:nvSpPr>
            <p:cNvPr id="70676" name="Text Box 23" descr="··"/>
            <p:cNvSpPr txBox="1">
              <a:spLocks noChangeArrowheads="1"/>
            </p:cNvSpPr>
            <p:nvPr/>
          </p:nvSpPr>
          <p:spPr bwMode="auto">
            <a:xfrm>
              <a:off x="4059" y="3158"/>
              <a:ext cx="13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1">
                    <a:blip r:embed="rId5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>
                  <a:solidFill>
                    <a:srgbClr val="000000"/>
                  </a:solidFill>
                </a:rPr>
                <a:t>系数化</a:t>
              </a:r>
              <a:r>
                <a:rPr lang="en-US" altLang="zh-CN" sz="24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70677" name="AutoShape 28"/>
            <p:cNvSpPr>
              <a:spLocks noChangeArrowheads="1"/>
            </p:cNvSpPr>
            <p:nvPr/>
          </p:nvSpPr>
          <p:spPr bwMode="auto">
            <a:xfrm>
              <a:off x="3742" y="3249"/>
              <a:ext cx="544" cy="46"/>
            </a:xfrm>
            <a:prstGeom prst="rightArrow">
              <a:avLst>
                <a:gd name="adj1" fmla="val 50000"/>
                <a:gd name="adj2" fmla="val 295652"/>
              </a:avLst>
            </a:prstGeom>
            <a:solidFill>
              <a:srgbClr val="9900FF"/>
            </a:solidFill>
            <a:ln w="9525" algn="ctr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b="1">
                <a:solidFill>
                  <a:srgbClr val="009999"/>
                </a:solidFill>
              </a:endParaRPr>
            </a:p>
          </p:txBody>
        </p:sp>
      </p:grpSp>
      <p:grpSp>
        <p:nvGrpSpPr>
          <p:cNvPr id="35876" name="Group 36"/>
          <p:cNvGrpSpPr/>
          <p:nvPr/>
        </p:nvGrpSpPr>
        <p:grpSpPr bwMode="auto">
          <a:xfrm>
            <a:off x="1979613" y="5661025"/>
            <a:ext cx="3527425" cy="552450"/>
            <a:chOff x="1429" y="3612"/>
            <a:chExt cx="2222" cy="348"/>
          </a:xfrm>
        </p:grpSpPr>
        <p:sp>
          <p:nvSpPr>
            <p:cNvPr id="70679" name="Line 29"/>
            <p:cNvSpPr>
              <a:spLocks noChangeShapeType="1"/>
            </p:cNvSpPr>
            <p:nvPr/>
          </p:nvSpPr>
          <p:spPr bwMode="auto">
            <a:xfrm>
              <a:off x="2484" y="3612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0680" name="Text Box 30"/>
            <p:cNvSpPr txBox="1">
              <a:spLocks noChangeArrowheads="1"/>
            </p:cNvSpPr>
            <p:nvPr/>
          </p:nvSpPr>
          <p:spPr bwMode="auto">
            <a:xfrm>
              <a:off x="1973" y="3748"/>
              <a:ext cx="1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1600">
                  <a:solidFill>
                    <a:srgbClr val="000000"/>
                  </a:solidFill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70681" name="Text Box 31"/>
            <p:cNvSpPr txBox="1">
              <a:spLocks noChangeArrowheads="1"/>
            </p:cNvSpPr>
            <p:nvPr/>
          </p:nvSpPr>
          <p:spPr bwMode="auto">
            <a:xfrm>
              <a:off x="2426" y="3748"/>
              <a:ext cx="3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1600">
                  <a:solidFill>
                    <a:srgbClr val="000000"/>
                  </a:solidFill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70682" name="Line 32"/>
            <p:cNvSpPr>
              <a:spLocks noChangeShapeType="1"/>
            </p:cNvSpPr>
            <p:nvPr/>
          </p:nvSpPr>
          <p:spPr bwMode="auto">
            <a:xfrm>
              <a:off x="1429" y="3775"/>
              <a:ext cx="2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0683" name="Line 33"/>
            <p:cNvSpPr>
              <a:spLocks noChangeShapeType="1"/>
            </p:cNvSpPr>
            <p:nvPr/>
          </p:nvSpPr>
          <p:spPr bwMode="auto">
            <a:xfrm>
              <a:off x="2064" y="3748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0684" name="Line 34"/>
            <p:cNvSpPr>
              <a:spLocks noChangeShapeType="1"/>
            </p:cNvSpPr>
            <p:nvPr/>
          </p:nvSpPr>
          <p:spPr bwMode="auto">
            <a:xfrm>
              <a:off x="2484" y="3612"/>
              <a:ext cx="11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0685" name="Oval 35"/>
            <p:cNvSpPr>
              <a:spLocks noChangeArrowheads="1"/>
            </p:cNvSpPr>
            <p:nvPr/>
          </p:nvSpPr>
          <p:spPr bwMode="auto">
            <a:xfrm>
              <a:off x="2446" y="3734"/>
              <a:ext cx="75" cy="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b="1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70686" name="Object 42"/>
          <p:cNvGraphicFramePr>
            <a:graphicFrameLocks noChangeAspect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公式" r:id="rId6" imgW="114300" imgH="215900" progId="Equation.3">
                  <p:embed/>
                </p:oleObj>
              </mc:Choice>
              <mc:Fallback>
                <p:oleObj name="公式" r:id="rId6" imgW="114300" imgH="215900" progId="Equation.3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3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4" descr="··"/>
          <p:cNvSpPr txBox="1">
            <a:spLocks noChangeArrowheads="1"/>
          </p:cNvSpPr>
          <p:nvPr/>
        </p:nvSpPr>
        <p:spPr bwMode="auto">
          <a:xfrm>
            <a:off x="684212" y="836613"/>
            <a:ext cx="777622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如果关于</a:t>
            </a:r>
            <a:r>
              <a:rPr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的不等式 </a:t>
            </a:r>
            <a:r>
              <a:rPr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(1-a)x&gt;1-a </a:t>
            </a:r>
            <a:r>
              <a:rPr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的解    集为 </a:t>
            </a:r>
            <a:r>
              <a:rPr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x&lt;1 ,</a:t>
            </a:r>
            <a:r>
              <a:rPr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那么请给出一个符合题意</a:t>
            </a:r>
            <a:r>
              <a:rPr lang="en-US" altLang="zh-CN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  <a:r>
              <a:rPr lang="zh-CN" altLang="en-US" sz="32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的值</a:t>
            </a:r>
          </a:p>
        </p:txBody>
      </p:sp>
      <p:sp>
        <p:nvSpPr>
          <p:cNvPr id="37893" name="Text Box 5" descr="··"/>
          <p:cNvSpPr txBox="1">
            <a:spLocks noChangeArrowheads="1"/>
          </p:cNvSpPr>
          <p:nvPr/>
        </p:nvSpPr>
        <p:spPr bwMode="auto">
          <a:xfrm>
            <a:off x="684212" y="2348880"/>
            <a:ext cx="7488188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660066"/>
                </a:solidFill>
                <a:latin typeface="楷体_GB2312" pitchFamily="49" charset="-122"/>
                <a:ea typeface="楷体_GB2312" pitchFamily="49" charset="-122"/>
              </a:rPr>
              <a:t>解：由</a:t>
            </a:r>
            <a:r>
              <a:rPr lang="en-US" altLang="zh-CN" sz="3200" b="1" dirty="0">
                <a:solidFill>
                  <a:srgbClr val="660066"/>
                </a:solidFill>
                <a:latin typeface="楷体_GB2312" pitchFamily="49" charset="-122"/>
                <a:ea typeface="楷体_GB2312" pitchFamily="49" charset="-122"/>
              </a:rPr>
              <a:t>(1-a)x&gt;1-a </a:t>
            </a:r>
            <a:r>
              <a:rPr lang="zh-CN" altLang="en-US" sz="3200" b="1" dirty="0">
                <a:solidFill>
                  <a:srgbClr val="660066"/>
                </a:solidFill>
                <a:latin typeface="楷体_GB2312" pitchFamily="49" charset="-122"/>
                <a:ea typeface="楷体_GB2312" pitchFamily="49" charset="-122"/>
              </a:rPr>
              <a:t>，不等式两边同时除以 </a:t>
            </a:r>
            <a:r>
              <a:rPr lang="en-US" altLang="zh-CN" sz="3200" b="1" dirty="0">
                <a:solidFill>
                  <a:srgbClr val="660066"/>
                </a:solidFill>
                <a:latin typeface="楷体_GB2312" pitchFamily="49" charset="-122"/>
                <a:ea typeface="楷体_GB2312" pitchFamily="49" charset="-122"/>
              </a:rPr>
              <a:t>1-a </a:t>
            </a:r>
            <a:r>
              <a:rPr lang="zh-CN" altLang="en-US" sz="3200" b="1" dirty="0">
                <a:solidFill>
                  <a:srgbClr val="660066"/>
                </a:solidFill>
                <a:latin typeface="楷体_GB2312" pitchFamily="49" charset="-122"/>
                <a:ea typeface="楷体_GB2312" pitchFamily="49" charset="-122"/>
              </a:rPr>
              <a:t>，得到 </a:t>
            </a:r>
            <a:r>
              <a:rPr lang="en-US" altLang="zh-CN" sz="3200" b="1" dirty="0">
                <a:solidFill>
                  <a:srgbClr val="660066"/>
                </a:solidFill>
                <a:latin typeface="楷体_GB2312" pitchFamily="49" charset="-122"/>
                <a:ea typeface="楷体_GB2312" pitchFamily="49" charset="-122"/>
              </a:rPr>
              <a:t>x&lt;1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660066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200" b="1" dirty="0">
                <a:solidFill>
                  <a:srgbClr val="660066"/>
                </a:solidFill>
                <a:latin typeface="楷体_GB2312" pitchFamily="49" charset="-122"/>
                <a:ea typeface="楷体_GB2312" pitchFamily="49" charset="-122"/>
              </a:rPr>
              <a:t>不等号方向改变了，由不等式的性质</a:t>
            </a:r>
            <a:r>
              <a:rPr lang="en-US" altLang="zh-CN" sz="3200" b="1" dirty="0">
                <a:solidFill>
                  <a:srgbClr val="660066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200" b="1" dirty="0">
                <a:solidFill>
                  <a:srgbClr val="660066"/>
                </a:solidFill>
                <a:latin typeface="楷体_GB2312" pitchFamily="49" charset="-122"/>
                <a:ea typeface="楷体_GB2312" pitchFamily="49" charset="-122"/>
              </a:rPr>
              <a:t>可知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660066"/>
                </a:solidFill>
                <a:latin typeface="楷体_GB2312" pitchFamily="49" charset="-122"/>
                <a:ea typeface="楷体_GB2312" pitchFamily="49" charset="-122"/>
              </a:rPr>
              <a:t>1-a&lt;0,a&gt;1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660066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200" b="1" dirty="0">
                <a:solidFill>
                  <a:srgbClr val="660066"/>
                </a:solidFill>
                <a:latin typeface="楷体_GB2312" pitchFamily="49" charset="-122"/>
                <a:ea typeface="楷体_GB2312" pitchFamily="49" charset="-122"/>
              </a:rPr>
              <a:t>可以取</a:t>
            </a:r>
            <a:r>
              <a:rPr lang="en-US" altLang="zh-CN" sz="3200" b="1" dirty="0" smtClean="0">
                <a:solidFill>
                  <a:srgbClr val="660066"/>
                </a:solidFill>
                <a:latin typeface="楷体_GB2312" pitchFamily="49" charset="-122"/>
                <a:ea typeface="楷体_GB2312" pitchFamily="49" charset="-122"/>
              </a:rPr>
              <a:t>a=2 </a:t>
            </a:r>
            <a:endParaRPr lang="en-US" altLang="zh-CN" sz="3200" b="1" dirty="0">
              <a:solidFill>
                <a:srgbClr val="660066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新课导入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0138" y="2754313"/>
            <a:ext cx="7031037" cy="3132137"/>
          </a:xfrm>
        </p:spPr>
        <p:txBody>
          <a:bodyPr/>
          <a:lstStyle/>
          <a:p>
            <a:r>
              <a:rPr lang="zh-CN" altLang="en-US" b="1" dirty="0"/>
              <a:t>前面我们学过了不等式的性质，那么如何应用这些性质解不等式呢？</a:t>
            </a:r>
          </a:p>
          <a:p>
            <a:r>
              <a:rPr lang="zh-CN" altLang="en-US" b="1" dirty="0"/>
              <a:t>我们可以把不等式化简为</a:t>
            </a:r>
            <a:r>
              <a:rPr lang="en-US" altLang="zh-CN" b="1" dirty="0"/>
              <a:t>x&gt;a</a:t>
            </a:r>
            <a:r>
              <a:rPr lang="zh-CN" altLang="en-US" b="1" dirty="0"/>
              <a:t>或</a:t>
            </a:r>
            <a:r>
              <a:rPr lang="en-US" altLang="zh-CN" b="1" dirty="0"/>
              <a:t>x&lt;a</a:t>
            </a:r>
            <a:r>
              <a:rPr lang="zh-CN" altLang="en-US" b="1" dirty="0"/>
              <a:t>的形式，这实际上就是解不等式。</a:t>
            </a:r>
          </a:p>
        </p:txBody>
      </p:sp>
      <p:sp>
        <p:nvSpPr>
          <p:cNvPr id="173094" name="WordArt 38"/>
          <p:cNvSpPr>
            <a:spLocks noChangeArrowheads="1" noChangeShapeType="1" noTextEdit="1"/>
          </p:cNvSpPr>
          <p:nvPr/>
        </p:nvSpPr>
        <p:spPr bwMode="auto">
          <a:xfrm rot="341507">
            <a:off x="684213" y="1484313"/>
            <a:ext cx="2159000" cy="935037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</a:rPr>
              <a:t>思考一下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7309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8540750" cy="1143000"/>
          </a:xfrm>
        </p:spPr>
        <p:txBody>
          <a:bodyPr/>
          <a:lstStyle/>
          <a:p>
            <a:r>
              <a:rPr lang="zh-CN" altLang="en-US" dirty="0"/>
              <a:t>试着做做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25963"/>
          </a:xfrm>
        </p:spPr>
        <p:txBody>
          <a:bodyPr/>
          <a:lstStyle/>
          <a:p>
            <a:r>
              <a:rPr lang="en-US" altLang="zh-CN" sz="2800" dirty="0"/>
              <a:t>1</a:t>
            </a:r>
            <a:r>
              <a:rPr lang="zh-CN" altLang="en-US" sz="2800" dirty="0"/>
              <a:t>对给定的</a:t>
            </a:r>
            <a:r>
              <a:rPr lang="en-US" altLang="zh-CN" sz="2800" dirty="0"/>
              <a:t>x</a:t>
            </a:r>
            <a:r>
              <a:rPr lang="zh-CN" altLang="en-US" sz="2800" dirty="0"/>
              <a:t>的值完成下表：</a:t>
            </a:r>
          </a:p>
          <a:p>
            <a:pPr>
              <a:buFontTx/>
              <a:buNone/>
            </a:pPr>
            <a:endParaRPr lang="en-US" altLang="zh-CN" sz="2800" dirty="0"/>
          </a:p>
        </p:txBody>
      </p:sp>
      <p:graphicFrame>
        <p:nvGraphicFramePr>
          <p:cNvPr id="14422" name="Group 86"/>
          <p:cNvGraphicFramePr>
            <a:graphicFrameLocks noGrp="1"/>
          </p:cNvGraphicFramePr>
          <p:nvPr>
            <p:ph sz="half" idx="2"/>
          </p:nvPr>
        </p:nvGraphicFramePr>
        <p:xfrm>
          <a:off x="1116013" y="3213100"/>
          <a:ext cx="7056437" cy="3065463"/>
        </p:xfrm>
        <a:graphic>
          <a:graphicData uri="http://schemas.openxmlformats.org/drawingml/2006/table">
            <a:tbl>
              <a:tblPr/>
              <a:tblGrid>
                <a:gridCol w="1512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9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9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80x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60(x+1)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是否为不等式的解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1" dirty="0"/>
              <a:t>2 </a:t>
            </a:r>
            <a:r>
              <a:rPr lang="zh-CN" altLang="en-US" b="1" dirty="0"/>
              <a:t>请你再任意选两个大于</a:t>
            </a:r>
            <a:r>
              <a:rPr lang="en-US" altLang="zh-CN" b="1" dirty="0"/>
              <a:t>3</a:t>
            </a:r>
            <a:r>
              <a:rPr lang="zh-CN" altLang="en-US" b="1" dirty="0"/>
              <a:t>的值，检验其是不是不等式的解。</a:t>
            </a:r>
          </a:p>
          <a:p>
            <a:pPr>
              <a:buFontTx/>
              <a:buNone/>
            </a:pPr>
            <a:endParaRPr lang="zh-CN" altLang="en-US" b="1" dirty="0"/>
          </a:p>
          <a:p>
            <a:r>
              <a:rPr lang="en-US" altLang="zh-CN" b="1" dirty="0"/>
              <a:t>3 </a:t>
            </a:r>
            <a:r>
              <a:rPr lang="zh-CN" altLang="en-US" b="1" dirty="0"/>
              <a:t>你认为不等式</a:t>
            </a:r>
            <a:r>
              <a:rPr lang="en-US" altLang="zh-CN" b="1" dirty="0"/>
              <a:t>80x&gt;60(x+1)</a:t>
            </a:r>
            <a:r>
              <a:rPr lang="zh-CN" altLang="en-US" b="1" dirty="0"/>
              <a:t>的解有多少个？</a:t>
            </a:r>
          </a:p>
          <a:p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概念的区分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b="1" dirty="0"/>
              <a:t>不等式的</a:t>
            </a:r>
            <a:r>
              <a:rPr lang="zh-CN" altLang="en-US" b="1" dirty="0">
                <a:solidFill>
                  <a:schemeClr val="hlink"/>
                </a:solidFill>
              </a:rPr>
              <a:t>解</a:t>
            </a:r>
            <a:r>
              <a:rPr lang="zh-CN" altLang="en-US" b="1" dirty="0"/>
              <a:t>：对于含有未知数的不等式，能使不等式成立的</a:t>
            </a:r>
            <a:r>
              <a:rPr lang="zh-CN" altLang="en-US" b="1" dirty="0">
                <a:solidFill>
                  <a:schemeClr val="hlink"/>
                </a:solidFill>
              </a:rPr>
              <a:t>未知数的值</a:t>
            </a:r>
            <a:r>
              <a:rPr lang="zh-CN" altLang="en-US" b="1" dirty="0"/>
              <a:t>。</a:t>
            </a:r>
          </a:p>
          <a:p>
            <a:pPr>
              <a:lnSpc>
                <a:spcPct val="90000"/>
              </a:lnSpc>
            </a:pPr>
            <a:endParaRPr lang="zh-CN" altLang="en-US" b="1" dirty="0"/>
          </a:p>
          <a:p>
            <a:pPr>
              <a:lnSpc>
                <a:spcPct val="90000"/>
              </a:lnSpc>
            </a:pPr>
            <a:r>
              <a:rPr lang="zh-CN" altLang="en-US" b="1" dirty="0"/>
              <a:t>不等式的</a:t>
            </a:r>
            <a:r>
              <a:rPr lang="zh-CN" altLang="en-US" b="1" dirty="0">
                <a:solidFill>
                  <a:schemeClr val="hlink"/>
                </a:solidFill>
              </a:rPr>
              <a:t>解集</a:t>
            </a:r>
            <a:r>
              <a:rPr lang="zh-CN" altLang="en-US" b="1" dirty="0"/>
              <a:t>：一个含未知数的不等式的</a:t>
            </a:r>
            <a:r>
              <a:rPr lang="zh-CN" altLang="en-US" b="1" dirty="0">
                <a:solidFill>
                  <a:schemeClr val="hlink"/>
                </a:solidFill>
              </a:rPr>
              <a:t>所有解的集合</a:t>
            </a:r>
            <a:r>
              <a:rPr lang="zh-CN" altLang="en-US" b="1" dirty="0"/>
              <a:t>。</a:t>
            </a:r>
          </a:p>
          <a:p>
            <a:pPr>
              <a:lnSpc>
                <a:spcPct val="90000"/>
              </a:lnSpc>
              <a:buFontTx/>
              <a:buNone/>
            </a:pPr>
            <a:endParaRPr lang="zh-CN" altLang="en-US" b="1" dirty="0"/>
          </a:p>
          <a:p>
            <a:pPr>
              <a:lnSpc>
                <a:spcPct val="90000"/>
              </a:lnSpc>
            </a:pPr>
            <a:r>
              <a:rPr lang="zh-CN" altLang="en-US" b="1" dirty="0">
                <a:solidFill>
                  <a:schemeClr val="tx2"/>
                </a:solidFill>
              </a:rPr>
              <a:t>解不等式：求不等式解集的过程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举例说明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94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800" dirty="0"/>
              <a:t>以不等式</a:t>
            </a:r>
            <a:r>
              <a:rPr lang="en-US" altLang="zh-CN" sz="2800" dirty="0"/>
              <a:t>x-6&gt;0</a:t>
            </a:r>
            <a:r>
              <a:rPr lang="zh-CN" altLang="en-US" sz="2800" dirty="0"/>
              <a:t>为例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/>
              <a:t>  我们来解一下不等式 得到</a:t>
            </a:r>
            <a:r>
              <a:rPr lang="en-US" altLang="zh-CN" sz="2800" dirty="0"/>
              <a:t>X&gt;6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dirty="0">
                <a:solidFill>
                  <a:schemeClr val="tx2"/>
                </a:solidFill>
              </a:rPr>
              <a:t>  </a:t>
            </a:r>
            <a:r>
              <a:rPr lang="en-US" altLang="zh-CN" sz="2800" b="1" dirty="0">
                <a:solidFill>
                  <a:schemeClr val="tx2"/>
                </a:solidFill>
              </a:rPr>
              <a:t>X&gt;6</a:t>
            </a:r>
            <a:r>
              <a:rPr lang="zh-CN" altLang="en-US" sz="2800" b="1" dirty="0">
                <a:solidFill>
                  <a:schemeClr val="tx2"/>
                </a:solidFill>
              </a:rPr>
              <a:t>就是不等式的解集（所有解）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b="1" dirty="0">
                <a:solidFill>
                  <a:schemeClr val="tx2"/>
                </a:solidFill>
              </a:rPr>
              <a:t>  而</a:t>
            </a:r>
            <a:r>
              <a:rPr lang="en-US" altLang="zh-CN" sz="2800" b="1" dirty="0">
                <a:solidFill>
                  <a:schemeClr val="tx2"/>
                </a:solidFill>
              </a:rPr>
              <a:t>x=7,x=8.3,x=9.5,x=11 x=15 ------</a:t>
            </a:r>
            <a:r>
              <a:rPr lang="zh-CN" altLang="en-US" sz="2800" b="1" dirty="0">
                <a:solidFill>
                  <a:schemeClr val="tx2"/>
                </a:solidFill>
              </a:rPr>
              <a:t>这些都是不等式的解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468313" y="4797425"/>
            <a:ext cx="828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CC3300"/>
                </a:solidFill>
              </a:rPr>
              <a:t>简单地说：不等式的解是具体的数值，而解集是一个大的范围，解集包含了所有解。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相关练习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250" y="1989138"/>
            <a:ext cx="854075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b="1" dirty="0"/>
              <a:t>1</a:t>
            </a:r>
            <a:r>
              <a:rPr lang="zh-CN" altLang="en-US" b="1" dirty="0"/>
              <a:t>、不等式</a:t>
            </a:r>
            <a:r>
              <a:rPr lang="en-US" altLang="zh-CN" b="1" dirty="0"/>
              <a:t>x</a:t>
            </a:r>
            <a:r>
              <a:rPr lang="zh-CN" altLang="en-US" b="1" dirty="0"/>
              <a:t>－</a:t>
            </a:r>
            <a:r>
              <a:rPr lang="en-US" altLang="zh-CN" b="1" dirty="0"/>
              <a:t>2</a:t>
            </a:r>
            <a:r>
              <a:rPr lang="zh-CN" altLang="en-US" b="1" dirty="0"/>
              <a:t>＞</a:t>
            </a:r>
            <a:r>
              <a:rPr lang="en-US" altLang="zh-CN" b="1" dirty="0"/>
              <a:t>3</a:t>
            </a:r>
            <a:r>
              <a:rPr lang="zh-CN" altLang="en-US" b="1" dirty="0"/>
              <a:t>的解集是（    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/>
              <a:t>A</a:t>
            </a:r>
            <a:r>
              <a:rPr lang="zh-CN" altLang="en-US" b="1" dirty="0"/>
              <a:t>、</a:t>
            </a:r>
            <a:r>
              <a:rPr lang="en-US" altLang="zh-CN" b="1" dirty="0"/>
              <a:t>x</a:t>
            </a:r>
            <a:r>
              <a:rPr lang="zh-CN" altLang="en-US" b="1" dirty="0"/>
              <a:t>＞</a:t>
            </a:r>
            <a:r>
              <a:rPr lang="en-US" altLang="zh-CN" b="1" dirty="0"/>
              <a:t>2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/>
              <a:t>B</a:t>
            </a:r>
            <a:r>
              <a:rPr lang="zh-CN" altLang="en-US" b="1" dirty="0"/>
              <a:t>、</a:t>
            </a:r>
            <a:r>
              <a:rPr lang="en-US" altLang="zh-CN" b="1" dirty="0"/>
              <a:t>x</a:t>
            </a:r>
            <a:r>
              <a:rPr lang="zh-CN" altLang="en-US" b="1" dirty="0"/>
              <a:t>＞</a:t>
            </a:r>
            <a:r>
              <a:rPr lang="en-US" altLang="zh-CN" b="1" dirty="0"/>
              <a:t>3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/>
              <a:t>C</a:t>
            </a:r>
            <a:r>
              <a:rPr lang="zh-CN" altLang="en-US" b="1" dirty="0"/>
              <a:t>、</a:t>
            </a:r>
            <a:r>
              <a:rPr lang="en-US" altLang="zh-CN" b="1" dirty="0"/>
              <a:t>x</a:t>
            </a:r>
            <a:r>
              <a:rPr lang="zh-CN" altLang="en-US" b="1" dirty="0"/>
              <a:t>＞</a:t>
            </a:r>
            <a:r>
              <a:rPr lang="en-US" altLang="zh-CN" b="1" dirty="0"/>
              <a:t>5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/>
              <a:t> D</a:t>
            </a:r>
            <a:r>
              <a:rPr lang="zh-CN" altLang="en-US" b="1" dirty="0"/>
              <a:t>、</a:t>
            </a:r>
            <a:r>
              <a:rPr lang="en-US" altLang="zh-CN" b="1" dirty="0"/>
              <a:t>x</a:t>
            </a:r>
            <a:r>
              <a:rPr lang="zh-CN" altLang="en-US" b="1" dirty="0"/>
              <a:t>＜</a:t>
            </a:r>
            <a:r>
              <a:rPr lang="en-US" altLang="zh-CN" b="1" dirty="0"/>
              <a:t>5</a:t>
            </a:r>
            <a:br>
              <a:rPr lang="en-US" altLang="zh-CN" b="1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相关练习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8990013" cy="3886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/>
              <a:t>2</a:t>
            </a:r>
            <a:r>
              <a:rPr lang="zh-CN" altLang="en-US" b="1" dirty="0"/>
              <a:t>、不等式－</a:t>
            </a:r>
            <a:r>
              <a:rPr lang="en-US" altLang="zh-CN" b="1" dirty="0"/>
              <a:t>2</a:t>
            </a:r>
            <a:r>
              <a:rPr lang="zh-CN" altLang="en-US" b="1" dirty="0"/>
              <a:t>＜</a:t>
            </a:r>
            <a:r>
              <a:rPr lang="en-US" altLang="zh-CN" b="1" dirty="0"/>
              <a:t>x≤3</a:t>
            </a:r>
            <a:r>
              <a:rPr lang="zh-CN" altLang="en-US" b="1" dirty="0"/>
              <a:t>中，整数解有</a:t>
            </a:r>
            <a:r>
              <a:rPr lang="en-US" altLang="zh-CN" b="1" dirty="0"/>
              <a:t>__________.</a:t>
            </a:r>
          </a:p>
          <a:p>
            <a:pPr>
              <a:buFontTx/>
              <a:buNone/>
            </a:pPr>
            <a:r>
              <a:rPr lang="en-US" altLang="zh-CN" b="1" dirty="0"/>
              <a:t>3</a:t>
            </a:r>
            <a:r>
              <a:rPr lang="zh-CN" altLang="en-US" b="1" dirty="0"/>
              <a:t>、下列各数</a:t>
            </a:r>
            <a:r>
              <a:rPr lang="en-US" altLang="zh-CN" b="1" dirty="0"/>
              <a:t>0</a:t>
            </a:r>
            <a:r>
              <a:rPr lang="zh-CN" altLang="en-US" b="1" dirty="0"/>
              <a:t>，－</a:t>
            </a:r>
            <a:r>
              <a:rPr lang="en-US" altLang="zh-CN" b="1" dirty="0"/>
              <a:t>3</a:t>
            </a:r>
            <a:r>
              <a:rPr lang="zh-CN" altLang="en-US" b="1" dirty="0"/>
              <a:t>，</a:t>
            </a:r>
            <a:r>
              <a:rPr lang="en-US" altLang="zh-CN" b="1" dirty="0"/>
              <a:t>3</a:t>
            </a:r>
            <a:r>
              <a:rPr lang="zh-CN" altLang="en-US" b="1" dirty="0"/>
              <a:t>，－</a:t>
            </a:r>
            <a:r>
              <a:rPr lang="en-US" altLang="zh-CN" b="1" dirty="0"/>
              <a:t>0.5</a:t>
            </a:r>
            <a:r>
              <a:rPr lang="zh-CN" altLang="en-US" b="1" dirty="0"/>
              <a:t>，－</a:t>
            </a:r>
            <a:r>
              <a:rPr lang="en-US" altLang="zh-CN" b="1" dirty="0"/>
              <a:t>0.4</a:t>
            </a:r>
            <a:r>
              <a:rPr lang="zh-CN" altLang="en-US" b="1" dirty="0"/>
              <a:t>，</a:t>
            </a:r>
            <a:r>
              <a:rPr lang="en-US" altLang="zh-CN" b="1" dirty="0"/>
              <a:t>4</a:t>
            </a:r>
            <a:r>
              <a:rPr lang="zh-CN" altLang="en-US" b="1" dirty="0"/>
              <a:t>，－</a:t>
            </a:r>
            <a:r>
              <a:rPr lang="en-US" altLang="zh-CN" b="1" dirty="0"/>
              <a:t>20</a:t>
            </a:r>
            <a:r>
              <a:rPr lang="zh-CN" altLang="en-US" b="1" dirty="0"/>
              <a:t>中，</a:t>
            </a:r>
            <a:r>
              <a:rPr lang="en-US" altLang="zh-CN" b="1" dirty="0"/>
              <a:t>______</a:t>
            </a:r>
            <a:r>
              <a:rPr lang="zh-CN" altLang="en-US" b="1" dirty="0"/>
              <a:t>是方程</a:t>
            </a:r>
            <a:r>
              <a:rPr lang="en-US" altLang="zh-CN" b="1" dirty="0"/>
              <a:t>x</a:t>
            </a:r>
            <a:r>
              <a:rPr lang="zh-CN" altLang="en-US" b="1" dirty="0"/>
              <a:t>＋</a:t>
            </a:r>
            <a:r>
              <a:rPr lang="en-US" altLang="zh-CN" b="1" dirty="0"/>
              <a:t>3</a:t>
            </a:r>
            <a:r>
              <a:rPr lang="zh-CN" altLang="en-US" b="1" dirty="0"/>
              <a:t>＝</a:t>
            </a:r>
            <a:r>
              <a:rPr lang="en-US" altLang="zh-CN" b="1" dirty="0"/>
              <a:t>0</a:t>
            </a:r>
            <a:r>
              <a:rPr lang="zh-CN" altLang="en-US" b="1" dirty="0"/>
              <a:t>的解；</a:t>
            </a:r>
            <a:r>
              <a:rPr lang="en-US" altLang="zh-CN" b="1" dirty="0"/>
              <a:t>_______</a:t>
            </a:r>
            <a:r>
              <a:rPr lang="zh-CN" altLang="en-US" b="1" dirty="0"/>
              <a:t>是不等式</a:t>
            </a:r>
            <a:r>
              <a:rPr lang="en-US" altLang="zh-CN" b="1" dirty="0"/>
              <a:t>x</a:t>
            </a:r>
            <a:r>
              <a:rPr lang="zh-CN" altLang="en-US" b="1" dirty="0"/>
              <a:t>＋</a:t>
            </a:r>
            <a:r>
              <a:rPr lang="en-US" altLang="zh-CN" b="1" dirty="0"/>
              <a:t>3</a:t>
            </a:r>
            <a:r>
              <a:rPr lang="zh-CN" altLang="en-US" b="1" dirty="0"/>
              <a:t>＞</a:t>
            </a:r>
            <a:r>
              <a:rPr lang="en-US" altLang="zh-CN" b="1" dirty="0"/>
              <a:t>0</a:t>
            </a:r>
            <a:r>
              <a:rPr lang="zh-CN" altLang="en-US" b="1" dirty="0"/>
              <a:t>的解。</a:t>
            </a:r>
          </a:p>
          <a:p>
            <a:pPr>
              <a:buFontTx/>
              <a:buNone/>
            </a:pPr>
            <a:r>
              <a:rPr lang="en-US" altLang="zh-CN" b="1" dirty="0"/>
              <a:t>4</a:t>
            </a:r>
            <a:r>
              <a:rPr lang="zh-CN" altLang="en-US" b="1" dirty="0"/>
              <a:t>、不等式</a:t>
            </a:r>
            <a:r>
              <a:rPr lang="en-US" altLang="zh-CN" b="1" dirty="0"/>
              <a:t>2x</a:t>
            </a:r>
            <a:r>
              <a:rPr lang="zh-CN" altLang="en-US" b="1" dirty="0"/>
              <a:t>－</a:t>
            </a:r>
            <a:r>
              <a:rPr lang="en-US" altLang="zh-CN" b="1" dirty="0"/>
              <a:t>1</a:t>
            </a:r>
            <a:r>
              <a:rPr lang="zh-CN" altLang="en-US" b="1" dirty="0"/>
              <a:t>＞</a:t>
            </a:r>
            <a:r>
              <a:rPr lang="en-US" altLang="zh-CN" b="1" dirty="0"/>
              <a:t>5</a:t>
            </a:r>
            <a:r>
              <a:rPr lang="zh-CN" altLang="en-US" b="1" dirty="0"/>
              <a:t>的解集为</a:t>
            </a:r>
            <a:r>
              <a:rPr lang="en-US" altLang="zh-CN" b="1" dirty="0"/>
              <a:t>________________.</a:t>
            </a:r>
          </a:p>
          <a:p>
            <a:pPr>
              <a:buFontTx/>
              <a:buNone/>
            </a:pPr>
            <a:r>
              <a:rPr lang="en-US" altLang="zh-CN" b="1" dirty="0"/>
              <a:t>5</a:t>
            </a:r>
            <a:r>
              <a:rPr lang="zh-CN" altLang="en-US" b="1" dirty="0"/>
              <a:t>、不等式</a:t>
            </a:r>
            <a:r>
              <a:rPr lang="en-US" altLang="zh-CN" b="1" dirty="0"/>
              <a:t>2x</a:t>
            </a:r>
            <a:r>
              <a:rPr lang="zh-CN" altLang="en-US" b="1" dirty="0"/>
              <a:t>＜</a:t>
            </a:r>
            <a:r>
              <a:rPr lang="en-US" altLang="zh-CN" b="1" dirty="0"/>
              <a:t>5</a:t>
            </a:r>
            <a:r>
              <a:rPr lang="zh-CN" altLang="en-US" b="1" dirty="0"/>
              <a:t>的解有</a:t>
            </a:r>
            <a:r>
              <a:rPr lang="en-US" altLang="zh-CN" b="1" dirty="0"/>
              <a:t>________</a:t>
            </a:r>
            <a:r>
              <a:rPr lang="zh-CN" altLang="en-US" b="1" dirty="0"/>
              <a:t>个</a:t>
            </a:r>
            <a:r>
              <a:rPr lang="en-US" altLang="zh-CN" b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相关练习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1"/>
              <a:t>6</a:t>
            </a:r>
            <a:r>
              <a:rPr lang="zh-CN" altLang="en-US" b="1"/>
              <a:t>．下列说法错误的是（    ）</a:t>
            </a:r>
            <a:br>
              <a:rPr lang="zh-CN" altLang="en-US" b="1"/>
            </a:br>
            <a:r>
              <a:rPr lang="en-US" altLang="zh-CN" b="1"/>
              <a:t>A</a:t>
            </a:r>
            <a:r>
              <a:rPr lang="zh-CN" altLang="en-US" b="1"/>
              <a:t>、</a:t>
            </a:r>
            <a:r>
              <a:rPr lang="en-US" altLang="zh-CN" b="1"/>
              <a:t>1</a:t>
            </a:r>
            <a:r>
              <a:rPr lang="zh-CN" altLang="en-US" b="1"/>
              <a:t>不是</a:t>
            </a:r>
            <a:r>
              <a:rPr lang="en-US" altLang="zh-CN" b="1"/>
              <a:t>x≥2</a:t>
            </a:r>
            <a:r>
              <a:rPr lang="zh-CN" altLang="en-US" b="1"/>
              <a:t>的解      </a:t>
            </a:r>
          </a:p>
          <a:p>
            <a:pPr>
              <a:buFontTx/>
              <a:buNone/>
            </a:pPr>
            <a:r>
              <a:rPr lang="zh-CN" altLang="en-US" b="1"/>
              <a:t>   </a:t>
            </a:r>
            <a:r>
              <a:rPr lang="en-US" altLang="zh-CN" b="1"/>
              <a:t>B</a:t>
            </a:r>
            <a:r>
              <a:rPr lang="zh-CN" altLang="en-US" b="1"/>
              <a:t>、</a:t>
            </a:r>
            <a:r>
              <a:rPr lang="en-US" altLang="zh-CN" b="1"/>
              <a:t>0</a:t>
            </a:r>
            <a:r>
              <a:rPr lang="zh-CN" altLang="en-US" b="1"/>
              <a:t>是</a:t>
            </a:r>
            <a:r>
              <a:rPr lang="en-US" altLang="zh-CN" b="1"/>
              <a:t>x</a:t>
            </a:r>
            <a:r>
              <a:rPr lang="zh-CN" altLang="en-US" b="1"/>
              <a:t>＜</a:t>
            </a:r>
            <a:r>
              <a:rPr lang="en-US" altLang="zh-CN" b="1"/>
              <a:t>1</a:t>
            </a:r>
            <a:r>
              <a:rPr lang="zh-CN" altLang="en-US" b="1"/>
              <a:t>的一个解  </a:t>
            </a:r>
            <a:br>
              <a:rPr lang="zh-CN" altLang="en-US" b="1"/>
            </a:br>
            <a:r>
              <a:rPr lang="en-US" altLang="zh-CN" b="1"/>
              <a:t>C</a:t>
            </a:r>
            <a:r>
              <a:rPr lang="zh-CN" altLang="en-US" b="1"/>
              <a:t>、不等式</a:t>
            </a:r>
            <a:r>
              <a:rPr lang="en-US" altLang="zh-CN" b="1"/>
              <a:t>x</a:t>
            </a:r>
            <a:r>
              <a:rPr lang="zh-CN" altLang="en-US" b="1"/>
              <a:t>＋</a:t>
            </a:r>
            <a:r>
              <a:rPr lang="en-US" altLang="zh-CN" b="1"/>
              <a:t>3</a:t>
            </a:r>
            <a:r>
              <a:rPr lang="zh-CN" altLang="en-US" b="1"/>
              <a:t>＞</a:t>
            </a:r>
            <a:r>
              <a:rPr lang="en-US" altLang="zh-CN" b="1"/>
              <a:t>3</a:t>
            </a:r>
            <a:r>
              <a:rPr lang="zh-CN" altLang="en-US" b="1"/>
              <a:t>的解集是</a:t>
            </a:r>
            <a:r>
              <a:rPr lang="en-US" altLang="zh-CN" b="1"/>
              <a:t>x</a:t>
            </a:r>
            <a:r>
              <a:rPr lang="zh-CN" altLang="en-US" b="1"/>
              <a:t>＞</a:t>
            </a:r>
            <a:r>
              <a:rPr lang="en-US" altLang="zh-CN" b="1"/>
              <a:t>0 </a:t>
            </a:r>
          </a:p>
          <a:p>
            <a:pPr>
              <a:buFontTx/>
              <a:buNone/>
            </a:pPr>
            <a:r>
              <a:rPr lang="en-US" altLang="zh-CN" b="1"/>
              <a:t>   D</a:t>
            </a:r>
            <a:r>
              <a:rPr lang="zh-CN" altLang="en-US" b="1"/>
              <a:t>、</a:t>
            </a:r>
            <a:r>
              <a:rPr lang="en-US" altLang="zh-CN" b="1"/>
              <a:t>x</a:t>
            </a:r>
            <a:r>
              <a:rPr lang="zh-CN" altLang="en-US" b="1"/>
              <a:t>＝</a:t>
            </a:r>
            <a:r>
              <a:rPr lang="en-US" altLang="zh-CN" b="1"/>
              <a:t>6</a:t>
            </a:r>
            <a:r>
              <a:rPr lang="zh-CN" altLang="en-US" b="1"/>
              <a:t>是</a:t>
            </a:r>
            <a:r>
              <a:rPr lang="en-US" altLang="zh-CN" b="1"/>
              <a:t>x</a:t>
            </a:r>
            <a:r>
              <a:rPr lang="zh-CN" altLang="en-US" b="1"/>
              <a:t>－</a:t>
            </a:r>
            <a:r>
              <a:rPr lang="en-US" altLang="zh-CN" b="1"/>
              <a:t>7</a:t>
            </a:r>
            <a:r>
              <a:rPr lang="zh-CN" altLang="en-US" b="1"/>
              <a:t>＜</a:t>
            </a:r>
            <a:r>
              <a:rPr lang="en-US" altLang="zh-CN" b="1"/>
              <a:t>0</a:t>
            </a:r>
            <a:r>
              <a:rPr lang="zh-CN" altLang="en-US" b="1"/>
              <a:t>的解集</a:t>
            </a:r>
            <a:br>
              <a:rPr lang="zh-CN" altLang="en-US" b="1"/>
            </a:br>
            <a:r>
              <a:rPr lang="zh-CN" altLang="en-US"/>
              <a:t/>
            </a:r>
            <a:br>
              <a:rPr lang="zh-CN" altLang="en-US"/>
            </a:b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750</Words>
  <Application>Microsoft Office PowerPoint</Application>
  <PresentationFormat>全屏显示(4:3)</PresentationFormat>
  <Paragraphs>145</Paragraphs>
  <Slides>18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2" baseType="lpstr">
      <vt:lpstr>BatangChe</vt:lpstr>
      <vt:lpstr>汉仪大宋简</vt:lpstr>
      <vt:lpstr>黑体</vt:lpstr>
      <vt:lpstr>华文行楷</vt:lpstr>
      <vt:lpstr>楷体_GB2312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WWW.2PPT.COM
</vt:lpstr>
      <vt:lpstr>公式</vt:lpstr>
      <vt:lpstr>解一元一次不等式</vt:lpstr>
      <vt:lpstr>新课导入</vt:lpstr>
      <vt:lpstr>试着做做</vt:lpstr>
      <vt:lpstr>PowerPoint 演示文稿</vt:lpstr>
      <vt:lpstr>概念的区分</vt:lpstr>
      <vt:lpstr>举例说明</vt:lpstr>
      <vt:lpstr>相关练习</vt:lpstr>
      <vt:lpstr>相关练习</vt:lpstr>
      <vt:lpstr>相关练习</vt:lpstr>
      <vt:lpstr>不等式解集的表示</vt:lpstr>
      <vt:lpstr>PowerPoint 演示文稿</vt:lpstr>
      <vt:lpstr>PowerPoint 演示文稿</vt:lpstr>
      <vt:lpstr>PowerPoint 演示文稿</vt:lpstr>
      <vt:lpstr>PowerPoint 演示文稿</vt:lpstr>
      <vt:lpstr>大家谈谈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2018-07-12T06:54:00Z</dcterms:created>
  <dcterms:modified xsi:type="dcterms:W3CDTF">2023-01-16T18:24:39Z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1673972DF6F0473EBF50C7D48BE971BE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