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1" r:id="rId3"/>
    <p:sldId id="412" r:id="rId4"/>
    <p:sldId id="382" r:id="rId5"/>
    <p:sldId id="413" r:id="rId6"/>
    <p:sldId id="383" r:id="rId7"/>
    <p:sldId id="414" r:id="rId8"/>
    <p:sldId id="415" r:id="rId9"/>
    <p:sldId id="384" r:id="rId10"/>
    <p:sldId id="416" r:id="rId11"/>
    <p:sldId id="417" r:id="rId12"/>
    <p:sldId id="385" r:id="rId13"/>
    <p:sldId id="418" r:id="rId14"/>
    <p:sldId id="386" r:id="rId15"/>
    <p:sldId id="420" r:id="rId16"/>
    <p:sldId id="419" r:id="rId17"/>
    <p:sldId id="421" r:id="rId18"/>
    <p:sldId id="404" r:id="rId19"/>
    <p:sldId id="422" r:id="rId20"/>
    <p:sldId id="423" r:id="rId21"/>
    <p:sldId id="424" r:id="rId22"/>
    <p:sldId id="425" r:id="rId23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6600FF"/>
    <a:srgbClr val="5D09CD"/>
    <a:srgbClr val="FFFF66"/>
    <a:srgbClr val="FFCC00"/>
    <a:srgbClr val="0000C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43" autoAdjust="0"/>
    <p:restoredTop sz="92819" autoAdjust="0"/>
  </p:normalViewPr>
  <p:slideViewPr>
    <p:cSldViewPr snapToGrid="0" snapToObjects="1">
      <p:cViewPr>
        <p:scale>
          <a:sx n="100" d="100"/>
          <a:sy n="100" d="100"/>
        </p:scale>
        <p:origin x="-45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D8D681-9F09-4DA6-851B-4140EBF887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065A47-2E80-4E32-8138-DD44ECBEDC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65A47-2E80-4E32-8138-DD44ECBEDCD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2E321-EA92-4215-96F7-A478476505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5F5F9-BEAA-4992-B690-D3CFFBE384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FF8A-343A-4876-8B15-6ED50A68782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4B62-FC51-4695-A678-CF25E5B8EE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425AF-C037-4BCA-BCD0-5C36D0879C3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D7AA9-ADB8-4176-A055-046CA0F2D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51C85-A9F8-435F-B45A-D2682F067C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5332-541C-474F-83AB-CC01357E54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EB03-0BEA-49E5-9B1B-8F18A5A2C7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8B0D-40EC-410D-A5C7-7C5292EDB8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3E99-DF46-4E19-B066-89BFD2853C7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5FD9C-82DD-4080-9639-9BDB9CA5C62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A17A-7F05-4BA7-92BE-EC28B8AF0FF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A047-963D-4D0D-AF64-755ADFF483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FD7CE-10B5-46BF-BB97-06FACFA8569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E215-7A1B-4104-B885-E3041C080E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6405-41D7-4DB7-B198-1F6739CBDDC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41580-A0F4-4BA9-B410-8DF1DAABE9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2652-DFC2-4C2B-B3D1-15267B93F6A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C0C0F-8114-46B6-8D51-77545406CD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D27AB-9B89-4663-BC13-53332BB8083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A844-4716-49C5-8266-DE6E9FBE69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58E5A75-56D7-4D93-8682-9F7195CF3F1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947564-17B2-429E-A871-8FC2B2753A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9"/>
          <p:cNvSpPr txBox="1">
            <a:spLocks noChangeArrowheads="1"/>
          </p:cNvSpPr>
          <p:nvPr/>
        </p:nvSpPr>
        <p:spPr bwMode="auto">
          <a:xfrm>
            <a:off x="2155824" y="1071563"/>
            <a:ext cx="6380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Days and Months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TextBox 17"/>
          <p:cNvSpPr txBox="1">
            <a:spLocks noChangeArrowheads="1"/>
          </p:cNvSpPr>
          <p:nvPr/>
        </p:nvSpPr>
        <p:spPr bwMode="auto">
          <a:xfrm>
            <a:off x="793749" y="1069975"/>
            <a:ext cx="2373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7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TextBox 2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90992" y="3211892"/>
            <a:ext cx="425491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语法点集中攻坚</a:t>
            </a:r>
          </a:p>
        </p:txBody>
      </p:sp>
      <p:sp>
        <p:nvSpPr>
          <p:cNvPr id="6" name="矩形 5"/>
          <p:cNvSpPr/>
          <p:nvPr/>
        </p:nvSpPr>
        <p:spPr>
          <a:xfrm>
            <a:off x="1570995" y="57778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9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41350" y="896938"/>
          <a:ext cx="7789863" cy="4664075"/>
        </p:xfrm>
        <a:graphic>
          <a:graphicData uri="http://schemas.openxmlformats.org/drawingml/2006/table">
            <a:tbl>
              <a:tblPr/>
              <a:tblGrid>
                <a:gridCol w="3535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39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②序数词可以表示日期</a:t>
                      </a: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It's September the first today.</a:t>
                      </a: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今天是</a:t>
                      </a:r>
                      <a:r>
                        <a:rPr lang="en-US" altLang="zh-CN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CN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号。</a:t>
                      </a: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8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③序数词可以表示编号</a:t>
                      </a:r>
                      <a:r>
                        <a:rPr lang="en-US" alt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＋序数词＋名词</a:t>
                      </a:r>
                      <a:r>
                        <a:rPr lang="en-US" alt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重点</a:t>
                      </a:r>
                      <a:r>
                        <a:rPr lang="en-US" alt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altLang="en-US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old man lives on the second </a:t>
                      </a:r>
                      <a:r>
                        <a:rPr lang="en-US" sz="2400" kern="100" dirty="0" err="1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floor.＝The</a:t>
                      </a: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old man lives on Floor Two.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这个老人住在第二层。</a:t>
                      </a: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3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④序数词在使用时，一般加上定冠词</a:t>
                      </a:r>
                      <a:r>
                        <a:rPr lang="en-US" altLang="zh-CN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。但如果前面已有形容词性物主代词或名词所有格时则不加定冠词</a:t>
                      </a: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This is my first book.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这是我的第一本书</a:t>
                      </a:r>
                      <a:r>
                        <a:rPr lang="zh-CN" alt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en-US" altLang="zh-CN" sz="2400" kern="100" dirty="0" smtClean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first day of a week is </a:t>
                      </a:r>
                      <a:r>
                        <a:rPr lang="en-US" sz="2400" kern="100" dirty="0" err="1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Sunday.一周的第一天是周日</a:t>
                      </a:r>
                      <a:r>
                        <a:rPr 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  <a:endParaRPr lang="zh-CN" altLang="en-US" sz="2400" kern="1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7" marR="68577" marT="45726" marB="4572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9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93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27"/>
          <p:cNvSpPr>
            <a:spLocks noChangeArrowheads="1"/>
          </p:cNvSpPr>
          <p:nvPr/>
        </p:nvSpPr>
        <p:spPr bwMode="auto">
          <a:xfrm>
            <a:off x="2316163" y="1674813"/>
            <a:ext cx="6364287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基变序，有规律，词尾加上“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”；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一二三，特殊记，八加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九去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来把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ve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替；单词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ty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作结尾，</a:t>
            </a:r>
            <a:endParaRPr lang="en-US" altLang="zh-CN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Ty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先改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tie</a:t>
            </a:r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；若是碰到几十几，只变个位就可以。</a:t>
            </a:r>
          </a:p>
        </p:txBody>
      </p:sp>
      <p:sp>
        <p:nvSpPr>
          <p:cNvPr id="10" name="右箭头标注 9"/>
          <p:cNvSpPr/>
          <p:nvPr/>
        </p:nvSpPr>
        <p:spPr>
          <a:xfrm>
            <a:off x="1001713" y="1633538"/>
            <a:ext cx="1212850" cy="760412"/>
          </a:xfrm>
          <a:prstGeom prst="rightArrowCallou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2297" name="TextBox 39"/>
          <p:cNvSpPr txBox="1">
            <a:spLocks noChangeArrowheads="1"/>
          </p:cNvSpPr>
          <p:nvPr/>
        </p:nvSpPr>
        <p:spPr bwMode="auto">
          <a:xfrm>
            <a:off x="1023938" y="1627188"/>
            <a:ext cx="8001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魔法记忆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7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39"/>
          <p:cNvSpPr txBox="1">
            <a:spLocks noChangeArrowheads="1"/>
          </p:cNvSpPr>
          <p:nvPr/>
        </p:nvSpPr>
        <p:spPr bwMode="auto">
          <a:xfrm>
            <a:off x="1109663" y="13160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endParaRPr lang="en-US" altLang="zh-CN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0" name="TextBox 9"/>
          <p:cNvSpPr txBox="1">
            <a:spLocks noChangeArrowheads="1"/>
          </p:cNvSpPr>
          <p:nvPr/>
        </p:nvSpPr>
        <p:spPr bwMode="auto">
          <a:xfrm>
            <a:off x="2005013" y="1254125"/>
            <a:ext cx="66675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the ________(six) time for our school to hold the robot­making contest.(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上海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08" name="矩形 12"/>
          <p:cNvSpPr>
            <a:spLocks noChangeArrowheads="1"/>
          </p:cNvSpPr>
          <p:nvPr/>
        </p:nvSpPr>
        <p:spPr bwMode="auto">
          <a:xfrm>
            <a:off x="3681413" y="1336675"/>
            <a:ext cx="1127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sixth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 rot="10800000" flipV="1">
            <a:off x="1436688" y="3848100"/>
            <a:ext cx="6799262" cy="1270000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，句意为：这是我们学校第六次举办机器人制作比赛。因答题线前有定冠词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，故此处需用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six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的序数词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sixth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9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33"/>
          <p:cNvSpPr txBox="1">
            <a:spLocks noChangeArrowheads="1"/>
          </p:cNvSpPr>
          <p:nvPr/>
        </p:nvSpPr>
        <p:spPr bwMode="auto">
          <a:xfrm>
            <a:off x="2138363" y="1060450"/>
            <a:ext cx="5343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（二）</a:t>
            </a:r>
            <a:r>
              <a:rPr lang="en-US" sz="2800" b="1" dirty="0"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4" name="TextBox 37"/>
          <p:cNvSpPr txBox="1">
            <a:spLocks noChangeArrowheads="1"/>
          </p:cNvSpPr>
          <p:nvPr/>
        </p:nvSpPr>
        <p:spPr bwMode="auto">
          <a:xfrm>
            <a:off x="1079500" y="1651000"/>
            <a:ext cx="124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考点 </a:t>
            </a:r>
            <a:r>
              <a:rPr lang="en-US" altLang="zh-CN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4345" name="矩形 12"/>
          <p:cNvSpPr>
            <a:spLocks noChangeArrowheads="1"/>
          </p:cNvSpPr>
          <p:nvPr/>
        </p:nvSpPr>
        <p:spPr bwMode="auto">
          <a:xfrm>
            <a:off x="2211388" y="1647825"/>
            <a:ext cx="5897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最基本的用法是作人称代词。</a:t>
            </a:r>
          </a:p>
        </p:txBody>
      </p:sp>
      <p:sp>
        <p:nvSpPr>
          <p:cNvPr id="14346" name="TextBox 37"/>
          <p:cNvSpPr txBox="1">
            <a:spLocks noChangeArrowheads="1"/>
          </p:cNvSpPr>
          <p:nvPr/>
        </p:nvSpPr>
        <p:spPr bwMode="auto">
          <a:xfrm>
            <a:off x="1400175" y="2220913"/>
            <a:ext cx="2352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易混点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2216150" y="2127250"/>
            <a:ext cx="6022975" cy="345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(1)it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可以用来指东西、动物、婴儿和未确定身份的人。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it a boy or a girl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是个男孩还是个女孩？</a:t>
            </a:r>
          </a:p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(2)it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用来指前文中提到的事物。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father has a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car.It's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black.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我爸爸有一辆车。它是黑色的。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9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TextBox 37"/>
          <p:cNvSpPr txBox="1">
            <a:spLocks noChangeArrowheads="1"/>
          </p:cNvSpPr>
          <p:nvPr/>
        </p:nvSpPr>
        <p:spPr bwMode="auto">
          <a:xfrm>
            <a:off x="474663" y="998538"/>
            <a:ext cx="1247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考点 </a:t>
            </a:r>
            <a:r>
              <a:rPr lang="en-US" altLang="zh-CN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2</a:t>
            </a:r>
            <a:endParaRPr lang="zh-CN" altLang="en-US" sz="2400" b="1" dirty="0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15369" name="矩形 12"/>
          <p:cNvSpPr>
            <a:spLocks noChangeArrowheads="1"/>
          </p:cNvSpPr>
          <p:nvPr/>
        </p:nvSpPr>
        <p:spPr bwMode="auto">
          <a:xfrm>
            <a:off x="1606550" y="971550"/>
            <a:ext cx="632618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在本单元中，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可指天气、日期、星期、月份或距离等，而且指代这些事物只能用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不能用其他代词。</a:t>
            </a:r>
          </a:p>
          <a:p>
            <a:pPr>
              <a:lnSpc>
                <a:spcPct val="130000"/>
              </a:lnSpc>
            </a:pP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—What's the date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今天几号？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—It's December 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今天是十二月一日。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It is very cold.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天气很冷．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It's 5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kilometres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from here to my home.</a:t>
            </a:r>
          </a:p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从这儿到我家有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千米。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Box 39"/>
          <p:cNvSpPr txBox="1">
            <a:spLocks noChangeArrowheads="1"/>
          </p:cNvSpPr>
          <p:nvPr/>
        </p:nvSpPr>
        <p:spPr bwMode="auto">
          <a:xfrm>
            <a:off x="1109663" y="13160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endParaRPr lang="en-US" altLang="zh-CN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2005013" y="1254125"/>
            <a:ext cx="66675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a cup of tea.Please pass ________ to me.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四川泸州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                      B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                     D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</a:p>
        </p:txBody>
      </p:sp>
      <p:sp>
        <p:nvSpPr>
          <p:cNvPr id="4108" name="矩形 12"/>
          <p:cNvSpPr>
            <a:spLocks noChangeArrowheads="1"/>
          </p:cNvSpPr>
          <p:nvPr/>
        </p:nvSpPr>
        <p:spPr bwMode="auto">
          <a:xfrm>
            <a:off x="6530975" y="1336675"/>
            <a:ext cx="70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 rot="10800000" flipV="1">
            <a:off x="1436688" y="3848100"/>
            <a:ext cx="6799262" cy="1649413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词义辨析法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代替上文出现的可数名词，指同类物品中的一个。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意为“这个”，是近指，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意为“那个”，是远指。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代替前文提到的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cup of tea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9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3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TextBox 37"/>
          <p:cNvSpPr txBox="1">
            <a:spLocks noChangeArrowheads="1"/>
          </p:cNvSpPr>
          <p:nvPr/>
        </p:nvSpPr>
        <p:spPr bwMode="auto">
          <a:xfrm>
            <a:off x="474663" y="1165225"/>
            <a:ext cx="2339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考点 </a:t>
            </a:r>
            <a:r>
              <a:rPr lang="en-US" altLang="zh-CN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易错点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417" name="矩形 12"/>
          <p:cNvSpPr>
            <a:spLocks noChangeArrowheads="1"/>
          </p:cNvSpPr>
          <p:nvPr/>
        </p:nvSpPr>
        <p:spPr bwMode="auto">
          <a:xfrm>
            <a:off x="1606550" y="1173163"/>
            <a:ext cx="6326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it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用作形式主语或形式宾语。</a:t>
            </a:r>
          </a:p>
        </p:txBody>
      </p:sp>
      <p:sp>
        <p:nvSpPr>
          <p:cNvPr id="17418" name="TextBox 37"/>
          <p:cNvSpPr txBox="1">
            <a:spLocks noChangeArrowheads="1"/>
          </p:cNvSpPr>
          <p:nvPr/>
        </p:nvSpPr>
        <p:spPr bwMode="auto">
          <a:xfrm>
            <a:off x="782638" y="1841500"/>
            <a:ext cx="2352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易混点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1598613" y="1735138"/>
            <a:ext cx="651033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(1)It's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.(for sb.)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do sth.(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对于某人来说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做某事是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eg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 good for us to learn English.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学英语对我们有好处。</a:t>
            </a: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(2)find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do sth.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发现做某事是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eg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find it difficult to learn English.</a:t>
            </a:r>
          </a:p>
          <a:p>
            <a:pPr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我发现学英语难。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7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TextBox 39"/>
          <p:cNvSpPr txBox="1">
            <a:spLocks noChangeArrowheads="1"/>
          </p:cNvSpPr>
          <p:nvPr/>
        </p:nvSpPr>
        <p:spPr bwMode="auto">
          <a:xfrm>
            <a:off x="1109663" y="13160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endParaRPr lang="en-US" altLang="zh-CN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2005013" y="1254125"/>
            <a:ext cx="66675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times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parents find it difficult ________ with their teenage children.(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江苏淮安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talk                        B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talked 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talking                   D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talk</a:t>
            </a:r>
          </a:p>
        </p:txBody>
      </p:sp>
      <p:sp>
        <p:nvSpPr>
          <p:cNvPr id="4108" name="矩形 12"/>
          <p:cNvSpPr>
            <a:spLocks noChangeArrowheads="1"/>
          </p:cNvSpPr>
          <p:nvPr/>
        </p:nvSpPr>
        <p:spPr bwMode="auto">
          <a:xfrm>
            <a:off x="6721475" y="1336675"/>
            <a:ext cx="715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 rot="10800000" flipV="1">
            <a:off x="1436688" y="3848100"/>
            <a:ext cx="6799262" cy="1284288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句意为“有时，父母们发现与自己的青少年孩子交谈有困难。”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find it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do sth.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意为“发现做某事是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6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Box 14"/>
          <p:cNvSpPr txBox="1">
            <a:spLocks noChangeArrowheads="1"/>
          </p:cNvSpPr>
          <p:nvPr/>
        </p:nvSpPr>
        <p:spPr bwMode="auto">
          <a:xfrm>
            <a:off x="606425" y="1387475"/>
            <a:ext cx="8097838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CC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一、根据所给提示完成句子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is the________(one) time for me to make a speech in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public.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climb to the ________(three) floor.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May is ________(five)month of the year.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are________ seasons in a year. I like the ________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best.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Jack is going to be ________ years old. Tomorrow is his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_____________ birthday.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十四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7" name="TextBox 15"/>
          <p:cNvSpPr txBox="1">
            <a:spLocks noChangeArrowheads="1"/>
          </p:cNvSpPr>
          <p:nvPr/>
        </p:nvSpPr>
        <p:spPr bwMode="auto">
          <a:xfrm>
            <a:off x="2268538" y="1958975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8" name="TextBox 16"/>
          <p:cNvSpPr txBox="1">
            <a:spLocks noChangeArrowheads="1"/>
          </p:cNvSpPr>
          <p:nvPr/>
        </p:nvSpPr>
        <p:spPr bwMode="auto">
          <a:xfrm>
            <a:off x="3365500" y="2897188"/>
            <a:ext cx="852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9" name="TextBox 17"/>
          <p:cNvSpPr txBox="1">
            <a:spLocks noChangeArrowheads="1"/>
          </p:cNvSpPr>
          <p:nvPr/>
        </p:nvSpPr>
        <p:spPr bwMode="auto">
          <a:xfrm>
            <a:off x="2095500" y="3368675"/>
            <a:ext cx="1236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fifth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0" name="TextBox 18"/>
          <p:cNvSpPr txBox="1">
            <a:spLocks noChangeArrowheads="1"/>
          </p:cNvSpPr>
          <p:nvPr/>
        </p:nvSpPr>
        <p:spPr bwMode="auto">
          <a:xfrm>
            <a:off x="2609850" y="3844925"/>
            <a:ext cx="74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7083425" y="3844925"/>
            <a:ext cx="1022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2" name="TextBox 20"/>
          <p:cNvSpPr txBox="1">
            <a:spLocks noChangeArrowheads="1"/>
          </p:cNvSpPr>
          <p:nvPr/>
        </p:nvSpPr>
        <p:spPr bwMode="auto">
          <a:xfrm>
            <a:off x="3521075" y="48006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fourteen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73" name="TextBox 21"/>
          <p:cNvSpPr txBox="1">
            <a:spLocks noChangeArrowheads="1"/>
          </p:cNvSpPr>
          <p:nvPr/>
        </p:nvSpPr>
        <p:spPr bwMode="auto">
          <a:xfrm>
            <a:off x="1247775" y="5267325"/>
            <a:ext cx="1570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fourteenth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  <p:bldP spid="19470" grpId="0"/>
      <p:bldP spid="19471" grpId="0"/>
      <p:bldP spid="19472" grpId="0"/>
      <p:bldP spid="194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5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854075" y="877888"/>
            <a:ext cx="7304088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CC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is the date today?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—________is October 1st.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is the weather today?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—________ is windy.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圆角矩形标注 15"/>
          <p:cNvSpPr>
            <a:spLocks noChangeArrowheads="1"/>
          </p:cNvSpPr>
          <p:nvPr/>
        </p:nvSpPr>
        <p:spPr bwMode="auto">
          <a:xfrm rot="10800000" flipV="1">
            <a:off x="1271588" y="2930525"/>
            <a:ext cx="6799262" cy="371475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指代日期，故选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7" name="圆角矩形标注 16"/>
          <p:cNvSpPr>
            <a:spLocks noChangeArrowheads="1"/>
          </p:cNvSpPr>
          <p:nvPr/>
        </p:nvSpPr>
        <p:spPr bwMode="auto">
          <a:xfrm rot="10800000" flipV="1">
            <a:off x="1270000" y="4972050"/>
            <a:ext cx="6799263" cy="369888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指代天气，故选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0492" name="TextBox 17"/>
          <p:cNvSpPr txBox="1">
            <a:spLocks noChangeArrowheads="1"/>
          </p:cNvSpPr>
          <p:nvPr/>
        </p:nvSpPr>
        <p:spPr bwMode="auto">
          <a:xfrm>
            <a:off x="2132013" y="193516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3" name="TextBox 18"/>
          <p:cNvSpPr txBox="1">
            <a:spLocks noChangeArrowheads="1"/>
          </p:cNvSpPr>
          <p:nvPr/>
        </p:nvSpPr>
        <p:spPr bwMode="auto">
          <a:xfrm>
            <a:off x="2144713" y="3813175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  <p:bldP spid="204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2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图片 41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33"/>
          <p:cNvSpPr txBox="1">
            <a:spLocks noChangeArrowheads="1"/>
          </p:cNvSpPr>
          <p:nvPr/>
        </p:nvSpPr>
        <p:spPr bwMode="auto">
          <a:xfrm>
            <a:off x="2589213" y="1404938"/>
            <a:ext cx="4167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（一）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数词</a:t>
            </a:r>
          </a:p>
        </p:txBody>
      </p:sp>
      <p:sp>
        <p:nvSpPr>
          <p:cNvPr id="3080" name="TextBox 22"/>
          <p:cNvSpPr txBox="1">
            <a:spLocks noChangeArrowheads="1"/>
          </p:cNvSpPr>
          <p:nvPr/>
        </p:nvSpPr>
        <p:spPr bwMode="auto">
          <a:xfrm>
            <a:off x="2625725" y="485775"/>
            <a:ext cx="37163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语法讲堂</a:t>
            </a:r>
          </a:p>
        </p:txBody>
      </p:sp>
      <p:sp>
        <p:nvSpPr>
          <p:cNvPr id="3081" name="TextBox 37"/>
          <p:cNvSpPr txBox="1">
            <a:spLocks noChangeArrowheads="1"/>
          </p:cNvSpPr>
          <p:nvPr/>
        </p:nvSpPr>
        <p:spPr bwMode="auto">
          <a:xfrm>
            <a:off x="877888" y="3497263"/>
            <a:ext cx="1223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考点 </a:t>
            </a:r>
            <a:r>
              <a:rPr lang="en-US" altLang="zh-CN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1</a:t>
            </a:r>
            <a:endParaRPr lang="zh-CN" altLang="en-US" sz="2400" b="1">
              <a:solidFill>
                <a:srgbClr val="FF0000"/>
              </a:solidFill>
              <a:latin typeface="Adobe 黑体 Std R" pitchFamily="34" charset="-122"/>
              <a:ea typeface="Adobe 黑体 Std R" pitchFamily="34" charset="-122"/>
            </a:endParaRP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1930400" y="3430588"/>
            <a:ext cx="30876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基数词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84" name="TextBox 16"/>
          <p:cNvSpPr txBox="1">
            <a:spLocks noChangeArrowheads="1"/>
          </p:cNvSpPr>
          <p:nvPr/>
        </p:nvSpPr>
        <p:spPr bwMode="auto">
          <a:xfrm>
            <a:off x="1709738" y="1885950"/>
            <a:ext cx="6515100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数词是表示数量或顺序的词，分为基数词和序数词两种。用于表示人或事物数量的词叫基数词，用于表示人或事物的次序的词叫序数词。</a:t>
            </a:r>
          </a:p>
        </p:txBody>
      </p:sp>
      <p:sp>
        <p:nvSpPr>
          <p:cNvPr id="3088" name="TextBox 16"/>
          <p:cNvSpPr txBox="1">
            <a:spLocks noChangeArrowheads="1"/>
          </p:cNvSpPr>
          <p:nvPr/>
        </p:nvSpPr>
        <p:spPr bwMode="auto">
          <a:xfrm>
            <a:off x="1760538" y="3962400"/>
            <a:ext cx="6956425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基数词的构成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是独立的基数词，分别是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two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three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four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five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six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seven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nine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ten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eleven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twelve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9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854075" y="1044575"/>
            <a:ext cx="7731125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—What's the time?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—________ half past ten.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are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You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are</a:t>
            </a:r>
          </a:p>
          <a:p>
            <a:pPr eaLnBrk="1" hangingPunct="1"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far is ________ from Beijing to Shijiazhuang?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—About 300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kilometres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圆角矩形标注 15"/>
          <p:cNvSpPr>
            <a:spLocks noChangeArrowheads="1"/>
          </p:cNvSpPr>
          <p:nvPr/>
        </p:nvSpPr>
        <p:spPr bwMode="auto">
          <a:xfrm rot="10800000" flipV="1">
            <a:off x="1271588" y="2776538"/>
            <a:ext cx="6799262" cy="369887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指代时间，故选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7" name="圆角矩形标注 16"/>
          <p:cNvSpPr>
            <a:spLocks noChangeArrowheads="1"/>
          </p:cNvSpPr>
          <p:nvPr/>
        </p:nvSpPr>
        <p:spPr bwMode="auto">
          <a:xfrm rot="10800000" flipV="1">
            <a:off x="1282700" y="5149850"/>
            <a:ext cx="6799263" cy="369888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指代距离。故选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1516" name="TextBox 17"/>
          <p:cNvSpPr txBox="1">
            <a:spLocks noChangeArrowheads="1"/>
          </p:cNvSpPr>
          <p:nvPr/>
        </p:nvSpPr>
        <p:spPr bwMode="auto">
          <a:xfrm>
            <a:off x="2327275" y="161607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7" name="TextBox 18"/>
          <p:cNvSpPr txBox="1">
            <a:spLocks noChangeArrowheads="1"/>
          </p:cNvSpPr>
          <p:nvPr/>
        </p:nvSpPr>
        <p:spPr bwMode="auto">
          <a:xfrm>
            <a:off x="3611563" y="3502025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854075" y="806450"/>
            <a:ext cx="7731125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________ is easy for me to carry the box.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A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       B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        C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      D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</a:t>
            </a:r>
          </a:p>
          <a:p>
            <a:pPr eaLnBrk="1" hangingPunct="1">
              <a:lnSpc>
                <a:spcPct val="13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someone knocking on the door. Who is ____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A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          B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         C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         D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14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a cup of tea. Please pass________to me.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A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         B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         C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these        D</a:t>
            </a:r>
            <a:r>
              <a:rPr 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Those</a:t>
            </a:r>
          </a:p>
        </p:txBody>
      </p:sp>
      <p:sp>
        <p:nvSpPr>
          <p:cNvPr id="14" name="圆角矩形标注 13"/>
          <p:cNvSpPr>
            <a:spLocks noChangeArrowheads="1"/>
          </p:cNvSpPr>
          <p:nvPr/>
        </p:nvSpPr>
        <p:spPr bwMode="auto">
          <a:xfrm rot="10800000" flipV="1">
            <a:off x="1133475" y="1943100"/>
            <a:ext cx="6799263" cy="787400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作形式主语，真正的主语为“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carry the box”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2014538" y="89058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圆角矩形标注 19"/>
          <p:cNvSpPr>
            <a:spLocks noChangeArrowheads="1"/>
          </p:cNvSpPr>
          <p:nvPr/>
        </p:nvSpPr>
        <p:spPr bwMode="auto">
          <a:xfrm rot="10800000" flipV="1">
            <a:off x="1222375" y="4978400"/>
            <a:ext cx="6799263" cy="823913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句子结构分析法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。代词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指代前文提到的“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cup of tea”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2541" name="TextBox 20"/>
          <p:cNvSpPr txBox="1">
            <a:spLocks noChangeArrowheads="1"/>
          </p:cNvSpPr>
          <p:nvPr/>
        </p:nvSpPr>
        <p:spPr bwMode="auto">
          <a:xfrm>
            <a:off x="7548563" y="2801938"/>
            <a:ext cx="40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2" name="TextBox 21"/>
          <p:cNvSpPr txBox="1">
            <a:spLocks noChangeArrowheads="1"/>
          </p:cNvSpPr>
          <p:nvPr/>
        </p:nvSpPr>
        <p:spPr bwMode="auto">
          <a:xfrm>
            <a:off x="5995988" y="3738563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  <p:bldP spid="22541" grpId="0"/>
      <p:bldP spid="225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7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854075" y="1270000"/>
            <a:ext cx="773112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菏泽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)When we got to the park yesterday, 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started raining.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that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sz="24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400" dirty="0" err="1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圆角矩形标注 13"/>
          <p:cNvSpPr>
            <a:spLocks noChangeArrowheads="1"/>
          </p:cNvSpPr>
          <p:nvPr/>
        </p:nvSpPr>
        <p:spPr bwMode="auto">
          <a:xfrm rot="10800000" flipV="1">
            <a:off x="1257300" y="3740150"/>
            <a:ext cx="6799263" cy="476250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本题可采用</a:t>
            </a:r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语法判定法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代替天气，故选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3563" name="TextBox 14"/>
          <p:cNvSpPr txBox="1">
            <a:spLocks noChangeArrowheads="1"/>
          </p:cNvSpPr>
          <p:nvPr/>
        </p:nvSpPr>
        <p:spPr bwMode="auto">
          <a:xfrm>
            <a:off x="7032625" y="1385888"/>
            <a:ext cx="390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Box 14"/>
          <p:cNvSpPr txBox="1">
            <a:spLocks noChangeArrowheads="1"/>
          </p:cNvSpPr>
          <p:nvPr/>
        </p:nvSpPr>
        <p:spPr bwMode="auto">
          <a:xfrm>
            <a:off x="877888" y="1282700"/>
            <a:ext cx="7572375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的基数词都是以后缀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­teen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结尾。注意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thirteen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fifteen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eighteen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这三个词的特殊变化。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等十位数的整数都是以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结尾。注意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twenty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forty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fifty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的特殊变化。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之间的数词中的非整数的两位数要在十位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和个位之间加连字符。如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twenty­five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thirty­two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一百以上的数词，在百位和十位（若没有十位则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和个位）之间加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 hundred and 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258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two hundred and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fifty­eight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5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矩形 12"/>
          <p:cNvSpPr>
            <a:spLocks noChangeArrowheads="1"/>
          </p:cNvSpPr>
          <p:nvPr/>
        </p:nvSpPr>
        <p:spPr bwMode="auto">
          <a:xfrm>
            <a:off x="896938" y="928688"/>
            <a:ext cx="803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6154" name="矩形 13"/>
          <p:cNvSpPr>
            <a:spLocks noChangeArrowheads="1"/>
          </p:cNvSpPr>
          <p:nvPr/>
        </p:nvSpPr>
        <p:spPr bwMode="auto">
          <a:xfrm>
            <a:off x="1774825" y="938213"/>
            <a:ext cx="172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基数词用法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682625" y="1520825"/>
          <a:ext cx="7700963" cy="4407358"/>
        </p:xfrm>
        <a:graphic>
          <a:graphicData uri="http://schemas.openxmlformats.org/drawingml/2006/table">
            <a:tbl>
              <a:tblPr/>
              <a:tblGrid>
                <a:gridCol w="2036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4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2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基数词用法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①名词＋基数词表示编号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Let's begin to learn Lesson 1.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让我们开始学第一课。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9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②基数词表示年龄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Danny is twelve years old.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丹尼十二岁了。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③基数词表示时间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—What time is it now</a:t>
                      </a:r>
                      <a:r>
                        <a:rPr 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？—It's ten past eight.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——</a:t>
                      </a:r>
                      <a:r>
                        <a:rPr lang="zh-CN" alt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现在几点了？</a:t>
                      </a:r>
                      <a:r>
                        <a:rPr lang="en-US" altLang="zh-CN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——</a:t>
                      </a:r>
                      <a:r>
                        <a:rPr lang="zh-CN" altLang="en-US" sz="2400" kern="100" dirty="0" smtClean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八点十分。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1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④基数词表示数量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There are fifty students in my class.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我班有</a:t>
                      </a:r>
                      <a:r>
                        <a:rPr lang="en-US" altLang="zh-CN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名学生。</a:t>
                      </a:r>
                    </a:p>
                  </a:txBody>
                  <a:tcPr marL="68581" marR="68581" marT="45715" marB="4571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9"/>
          <p:cNvPicPr>
            <a:picLocks noChangeAspect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图片 32" descr="笔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Rectangle 27"/>
          <p:cNvSpPr>
            <a:spLocks noChangeArrowheads="1"/>
          </p:cNvSpPr>
          <p:nvPr/>
        </p:nvSpPr>
        <p:spPr bwMode="auto">
          <a:xfrm>
            <a:off x="2457450" y="1674813"/>
            <a:ext cx="5676900" cy="279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基数词不难记，十二之内词各异，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从十三到十九，词尾“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teen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”要牢记，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二十、三十至九十，词尾“</a:t>
            </a:r>
            <a:r>
              <a:rPr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ty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”来接替，十位又个位，“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-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”连字符号来插队，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百加十位或个位，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中间来排队。</a:t>
            </a:r>
          </a:p>
        </p:txBody>
      </p:sp>
      <p:sp>
        <p:nvSpPr>
          <p:cNvPr id="10" name="右箭头标注 9"/>
          <p:cNvSpPr/>
          <p:nvPr/>
        </p:nvSpPr>
        <p:spPr>
          <a:xfrm>
            <a:off x="1001713" y="1633538"/>
            <a:ext cx="1212850" cy="760412"/>
          </a:xfrm>
          <a:prstGeom prst="rightArrowCallou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53" name="TextBox 39"/>
          <p:cNvSpPr txBox="1">
            <a:spLocks noChangeArrowheads="1"/>
          </p:cNvSpPr>
          <p:nvPr/>
        </p:nvSpPr>
        <p:spPr bwMode="auto">
          <a:xfrm>
            <a:off x="1023938" y="1627188"/>
            <a:ext cx="8001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2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魔法记忆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39"/>
          <p:cNvSpPr txBox="1">
            <a:spLocks noChangeArrowheads="1"/>
          </p:cNvSpPr>
          <p:nvPr/>
        </p:nvSpPr>
        <p:spPr bwMode="auto">
          <a:xfrm>
            <a:off x="1109663" y="11731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endParaRPr lang="en-US" altLang="zh-CN" sz="2400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005013" y="1111250"/>
            <a:ext cx="66675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need to go to the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library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if I post the letter on the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way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I'll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 killing two birds with __________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stone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甘肃白银）</a:t>
            </a:r>
          </a:p>
        </p:txBody>
      </p:sp>
      <p:sp>
        <p:nvSpPr>
          <p:cNvPr id="4108" name="矩形 12"/>
          <p:cNvSpPr>
            <a:spLocks noChangeArrowheads="1"/>
          </p:cNvSpPr>
          <p:nvPr/>
        </p:nvSpPr>
        <p:spPr bwMode="auto">
          <a:xfrm>
            <a:off x="7215188" y="1689100"/>
            <a:ext cx="955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 rot="10800000" flipV="1">
            <a:off x="1436688" y="3846513"/>
            <a:ext cx="6799262" cy="1200150"/>
          </a:xfrm>
          <a:prstGeom prst="wedgeRoundRectCallout">
            <a:avLst>
              <a:gd name="adj1" fmla="val -25639"/>
              <a:gd name="adj2" fmla="val 50398"/>
              <a:gd name="adj3" fmla="val 16667"/>
            </a:avLst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句意为“我需要去图书馆，并且如果我在路上寄信，我将会一箭双雕。”此处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zh-CN" altLang="en-US" sz="2000" b="1" u="sng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stone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指用一块石头，表示数量，故用基数词</a:t>
            </a: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one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7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矩形 12"/>
          <p:cNvSpPr>
            <a:spLocks noChangeArrowheads="1"/>
          </p:cNvSpPr>
          <p:nvPr/>
        </p:nvSpPr>
        <p:spPr bwMode="auto">
          <a:xfrm>
            <a:off x="896938" y="928688"/>
            <a:ext cx="2559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重点</a:t>
            </a:r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4" name="矩形 13"/>
          <p:cNvSpPr>
            <a:spLocks noChangeArrowheads="1"/>
          </p:cNvSpPr>
          <p:nvPr/>
        </p:nvSpPr>
        <p:spPr bwMode="auto">
          <a:xfrm>
            <a:off x="3022600" y="93821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序数词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719138" y="1377950"/>
            <a:ext cx="8008937" cy="441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为独立的特殊形式，即：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first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second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third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从第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到第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，序数词由基数词加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构成，即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fourth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sixth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seventh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eleventh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thirteenth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fourteenth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fifteenth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sixteenth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seventeenth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eighteenth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nineteenth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其中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fifth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eighth</a:t>
            </a:r>
            <a:r>
              <a:rPr lang="en-US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ninth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twelfth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为特殊形式。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结尾的整十位数把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改成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再加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­eth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twenty→twentieth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1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831850" y="1744663"/>
            <a:ext cx="75263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的序数词为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hundredth</a:t>
            </a:r>
            <a:r>
              <a:rPr 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）其余的两位数或多位数只将个位改为序数词，其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余的部分用基数词表示。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如：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twenty­first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two hundred and </a:t>
            </a:r>
            <a:r>
              <a:rPr lang="en-US" altLang="zh-CN" sz="24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ninety­fourth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接连接符 12"/>
          <p:cNvCxnSpPr/>
          <p:nvPr/>
        </p:nvCxnSpPr>
        <p:spPr>
          <a:xfrm>
            <a:off x="-26988" y="5837238"/>
            <a:ext cx="904876" cy="466725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19"/>
          <p:cNvCxnSpPr/>
          <p:nvPr/>
        </p:nvCxnSpPr>
        <p:spPr>
          <a:xfrm>
            <a:off x="863600" y="6303963"/>
            <a:ext cx="7372350" cy="0"/>
          </a:xfrm>
          <a:prstGeom prst="line">
            <a:avLst/>
          </a:prstGeom>
          <a:ln w="12700">
            <a:solidFill>
              <a:srgbClr val="532F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5" name="图片 32" descr="笔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39125" y="5132388"/>
            <a:ext cx="785813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32738" y="6194425"/>
            <a:ext cx="1219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矩形 12"/>
          <p:cNvSpPr>
            <a:spLocks noChangeArrowheads="1"/>
          </p:cNvSpPr>
          <p:nvPr/>
        </p:nvSpPr>
        <p:spPr bwMode="auto">
          <a:xfrm>
            <a:off x="862013" y="996950"/>
            <a:ext cx="804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6154" name="矩形 13"/>
          <p:cNvSpPr>
            <a:spLocks noChangeArrowheads="1"/>
          </p:cNvSpPr>
          <p:nvPr/>
        </p:nvSpPr>
        <p:spPr bwMode="auto">
          <a:xfrm>
            <a:off x="1787525" y="99695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序数词的用法</a:t>
            </a:r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969963" y="1601788"/>
          <a:ext cx="7212011" cy="4167372"/>
        </p:xfrm>
        <a:graphic>
          <a:graphicData uri="http://schemas.openxmlformats.org/drawingml/2006/table">
            <a:tbl>
              <a:tblPr/>
              <a:tblGrid>
                <a:gridCol w="600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46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953"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①序数词</a:t>
                      </a:r>
                    </a:p>
                    <a:p>
                      <a:pPr algn="ctr">
                        <a:lnSpc>
                          <a:spcPct val="130000"/>
                        </a:lnSpc>
                      </a:pPr>
                      <a:endParaRPr lang="zh-CN" altLang="en-US" sz="2400" dirty="0"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1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可以作表语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Who is the first？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谁第一？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33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可以作宾语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Of the two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books，I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like the first better.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这两本书中，我更喜欢第一本。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7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400" kern="100" dirty="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可以作定语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story happened during the Second World War.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故事发生在第二次世界大战期间。</a:t>
                      </a:r>
                    </a:p>
                  </a:txBody>
                  <a:tcPr marL="68587" marR="68587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自定义 4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1690</Words>
  <Application>Microsoft Office PowerPoint</Application>
  <PresentationFormat>全屏显示(4:3)</PresentationFormat>
  <Paragraphs>192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296</cp:revision>
  <dcterms:created xsi:type="dcterms:W3CDTF">2015-12-21T09:02:00Z</dcterms:created>
  <dcterms:modified xsi:type="dcterms:W3CDTF">2023-01-16T18:24:45Z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D1699775125941BCAB5C4DF8A85C1DA8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