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6" r:id="rId2"/>
    <p:sldId id="264" r:id="rId3"/>
    <p:sldId id="263" r:id="rId4"/>
    <p:sldId id="361" r:id="rId5"/>
    <p:sldId id="261" r:id="rId6"/>
    <p:sldId id="355" r:id="rId7"/>
    <p:sldId id="275" r:id="rId8"/>
    <p:sldId id="356" r:id="rId9"/>
    <p:sldId id="286" r:id="rId10"/>
    <p:sldId id="293" r:id="rId11"/>
    <p:sldId id="350" r:id="rId12"/>
    <p:sldId id="362" r:id="rId13"/>
    <p:sldId id="365" r:id="rId14"/>
    <p:sldId id="363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1DF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9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tif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png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6.wmf"/><Relationship Id="rId4" Type="http://schemas.openxmlformats.org/officeDocument/2006/relationships/image" Target="../media/image18.tif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tif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png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843558"/>
            <a:ext cx="9144000" cy="22401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折 纸</a:t>
            </a:r>
            <a:endParaRPr lang="en-US" altLang="zh-CN" sz="67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6"/>
            <a:ext cx="8517150" cy="138398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0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淘气是这样计算      的：       。你同意他的方法吗？与同伴交流你的想法。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3253217" y="764122"/>
          <a:ext cx="882030" cy="790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r:id="rId4" imgW="457200" imgH="419100" progId="Equation.DSMT4">
                  <p:embed/>
                </p:oleObj>
              </mc:Choice>
              <mc:Fallback>
                <p:oleObj r:id="rId4" imgW="4572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217" y="764122"/>
                        <a:ext cx="882030" cy="79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9"/>
          <p:cNvGraphicFramePr>
            <a:graphicFrameLocks noChangeAspect="1"/>
          </p:cNvGraphicFramePr>
          <p:nvPr/>
        </p:nvGraphicFramePr>
        <p:xfrm>
          <a:off x="4854943" y="792362"/>
          <a:ext cx="1391403" cy="7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r:id="rId6" imgW="723900" imgH="419100" progId="Equation.DSMT4">
                  <p:embed/>
                </p:oleObj>
              </mc:Choice>
              <mc:Fallback>
                <p:oleObj r:id="rId6" imgW="723900" imgH="4191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943" y="792362"/>
                        <a:ext cx="1391403" cy="7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432528" y="2749462"/>
            <a:ext cx="1866415" cy="527397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CN" altLang="en-US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不同意。</a:t>
            </a:r>
            <a:endParaRPr lang="en-US" altLang="zh-CN" sz="2700" b="1" kern="100" dirty="0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04681" y="2570027"/>
          <a:ext cx="2408294" cy="84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8" imgW="1244600" imgH="444500" progId="Equation.DSMT4">
                  <p:embed/>
                </p:oleObj>
              </mc:Choice>
              <mc:Fallback>
                <p:oleObj r:id="rId8" imgW="12446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681" y="2570027"/>
                        <a:ext cx="2408294" cy="848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5817" y="816769"/>
            <a:ext cx="3605363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66" y="1653648"/>
            <a:ext cx="8517151" cy="11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45453" y="1930251"/>
          <a:ext cx="443518" cy="69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r:id="rId4" imgW="279400" imgH="444500" progId="Equation.DSMT4">
                  <p:embed/>
                </p:oleObj>
              </mc:Choice>
              <mc:Fallback>
                <p:oleObj r:id="rId4" imgW="2794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453" y="1930251"/>
                        <a:ext cx="443518" cy="69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989917" y="1930249"/>
          <a:ext cx="443520" cy="69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r:id="rId6" imgW="279400" imgH="444500" progId="Equation.DSMT4">
                  <p:embed/>
                </p:oleObj>
              </mc:Choice>
              <mc:Fallback>
                <p:oleObj r:id="rId6" imgW="279400" imgH="4445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917" y="1930249"/>
                        <a:ext cx="443520" cy="69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88707" y="1930251"/>
          <a:ext cx="585882" cy="69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r:id="rId8" imgW="368300" imgH="444500" progId="Equation.DSMT4">
                  <p:embed/>
                </p:oleObj>
              </mc:Choice>
              <mc:Fallback>
                <p:oleObj r:id="rId8" imgW="368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707" y="1930251"/>
                        <a:ext cx="585882" cy="697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219526" y="1892055"/>
          <a:ext cx="443518" cy="69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r:id="rId10" imgW="279400" imgH="444500" progId="Equation.DSMT4">
                  <p:embed/>
                </p:oleObj>
              </mc:Choice>
              <mc:Fallback>
                <p:oleObj r:id="rId10" imgW="279400" imgH="4445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526" y="1892055"/>
                        <a:ext cx="443518" cy="69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01301" y="1417874"/>
            <a:ext cx="112388" cy="788889"/>
          </a:xfrm>
          <a:prstGeom prst="rect">
            <a:avLst/>
          </a:prstGeom>
          <a:solidFill>
            <a:srgbClr val="F9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22049" y="1415620"/>
            <a:ext cx="267042" cy="788889"/>
          </a:xfrm>
          <a:prstGeom prst="rect">
            <a:avLst/>
          </a:prstGeom>
          <a:solidFill>
            <a:srgbClr val="F9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86547" y="1415620"/>
            <a:ext cx="387528" cy="788889"/>
          </a:xfrm>
          <a:prstGeom prst="rect">
            <a:avLst/>
          </a:prstGeom>
          <a:solidFill>
            <a:srgbClr val="F9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rtlCol="0" anchor="ctr"/>
          <a:lstStyle/>
          <a:p>
            <a:pPr algn="ctr"/>
            <a:endParaRPr lang="zh-CN" altLang="en-US"/>
          </a:p>
        </p:txBody>
      </p:sp>
      <p:sp>
        <p:nvSpPr>
          <p:cNvPr id="35" name="不完整圆 34"/>
          <p:cNvSpPr/>
          <p:nvPr/>
        </p:nvSpPr>
        <p:spPr>
          <a:xfrm>
            <a:off x="4247797" y="3011366"/>
            <a:ext cx="743979" cy="718496"/>
          </a:xfrm>
          <a:prstGeom prst="pie">
            <a:avLst>
              <a:gd name="adj1" fmla="val 13457762"/>
              <a:gd name="adj2" fmla="val 16199996"/>
            </a:avLst>
          </a:prstGeom>
          <a:solidFill>
            <a:srgbClr val="F9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84420" y="3003209"/>
            <a:ext cx="743979" cy="725036"/>
            <a:chOff x="6351975" y="4202399"/>
            <a:chExt cx="967689" cy="966714"/>
          </a:xfrm>
        </p:grpSpPr>
        <p:sp>
          <p:nvSpPr>
            <p:cNvPr id="36" name="不完整圆 35"/>
            <p:cNvSpPr/>
            <p:nvPr/>
          </p:nvSpPr>
          <p:spPr>
            <a:xfrm>
              <a:off x="6351975" y="4202399"/>
              <a:ext cx="967689" cy="957994"/>
            </a:xfrm>
            <a:prstGeom prst="pie">
              <a:avLst>
                <a:gd name="adj1" fmla="val 13457762"/>
                <a:gd name="adj2" fmla="val 16199996"/>
              </a:avLst>
            </a:prstGeom>
            <a:solidFill>
              <a:srgbClr val="F9D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不完整圆 36"/>
            <p:cNvSpPr/>
            <p:nvPr/>
          </p:nvSpPr>
          <p:spPr>
            <a:xfrm>
              <a:off x="6351975" y="4211119"/>
              <a:ext cx="967689" cy="957994"/>
            </a:xfrm>
            <a:prstGeom prst="pie">
              <a:avLst>
                <a:gd name="adj1" fmla="val 10815030"/>
                <a:gd name="adj2" fmla="val 13420582"/>
              </a:avLst>
            </a:prstGeom>
            <a:solidFill>
              <a:srgbClr val="F9D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32380" y="3008567"/>
            <a:ext cx="752134" cy="723250"/>
            <a:chOff x="7845120" y="4209542"/>
            <a:chExt cx="978297" cy="964333"/>
          </a:xfrm>
        </p:grpSpPr>
        <p:sp>
          <p:nvSpPr>
            <p:cNvPr id="38" name="不完整圆 37"/>
            <p:cNvSpPr/>
            <p:nvPr/>
          </p:nvSpPr>
          <p:spPr>
            <a:xfrm>
              <a:off x="7845120" y="4209542"/>
              <a:ext cx="967689" cy="957994"/>
            </a:xfrm>
            <a:prstGeom prst="pie">
              <a:avLst>
                <a:gd name="adj1" fmla="val 13457762"/>
                <a:gd name="adj2" fmla="val 16199996"/>
              </a:avLst>
            </a:prstGeom>
            <a:solidFill>
              <a:srgbClr val="F9D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不完整圆 38"/>
            <p:cNvSpPr/>
            <p:nvPr/>
          </p:nvSpPr>
          <p:spPr>
            <a:xfrm>
              <a:off x="7845120" y="4215881"/>
              <a:ext cx="967689" cy="957994"/>
            </a:xfrm>
            <a:prstGeom prst="pie">
              <a:avLst>
                <a:gd name="adj1" fmla="val 10815030"/>
                <a:gd name="adj2" fmla="val 13420582"/>
              </a:avLst>
            </a:prstGeom>
            <a:solidFill>
              <a:srgbClr val="F9D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不完整圆 39"/>
            <p:cNvSpPr/>
            <p:nvPr/>
          </p:nvSpPr>
          <p:spPr>
            <a:xfrm>
              <a:off x="7855728" y="4211923"/>
              <a:ext cx="967689" cy="957994"/>
            </a:xfrm>
            <a:prstGeom prst="pie">
              <a:avLst>
                <a:gd name="adj1" fmla="val 16207426"/>
                <a:gd name="adj2" fmla="val 18782868"/>
              </a:avLst>
            </a:prstGeom>
            <a:solidFill>
              <a:srgbClr val="F9D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65580" y="370999"/>
            <a:ext cx="2661182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填空题。</a:t>
            </a:r>
          </a:p>
        </p:txBody>
      </p:sp>
      <p:sp>
        <p:nvSpPr>
          <p:cNvPr id="3" name="矩形 2"/>
          <p:cNvSpPr/>
          <p:nvPr/>
        </p:nvSpPr>
        <p:spPr>
          <a:xfrm>
            <a:off x="1031527" y="855681"/>
            <a:ext cx="3868816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（1）涂一涂，算一算。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306" y="1340429"/>
            <a:ext cx="5513538" cy="3135714"/>
          </a:xfrm>
          <a:prstGeom prst="rect">
            <a:avLst/>
          </a:prstGeom>
        </p:spPr>
      </p:pic>
      <p:grpSp>
        <p:nvGrpSpPr>
          <p:cNvPr id="11" name="组合 6"/>
          <p:cNvGrpSpPr/>
          <p:nvPr/>
        </p:nvGrpSpPr>
        <p:grpSpPr>
          <a:xfrm>
            <a:off x="3854947" y="2099125"/>
            <a:ext cx="276605" cy="927413"/>
            <a:chOff x="5603" y="5713"/>
            <a:chExt cx="566" cy="1948"/>
          </a:xfrm>
        </p:grpSpPr>
        <p:sp>
          <p:nvSpPr>
            <p:cNvPr id="12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3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6"/>
          <p:cNvGrpSpPr/>
          <p:nvPr/>
        </p:nvGrpSpPr>
        <p:grpSpPr>
          <a:xfrm>
            <a:off x="5079166" y="2099125"/>
            <a:ext cx="276605" cy="927413"/>
            <a:chOff x="5603" y="5713"/>
            <a:chExt cx="566" cy="1948"/>
          </a:xfrm>
        </p:grpSpPr>
        <p:sp>
          <p:nvSpPr>
            <p:cNvPr id="16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6"/>
          <p:cNvGrpSpPr/>
          <p:nvPr/>
        </p:nvGrpSpPr>
        <p:grpSpPr>
          <a:xfrm>
            <a:off x="6323884" y="2112997"/>
            <a:ext cx="276605" cy="927413"/>
            <a:chOff x="5603" y="5713"/>
            <a:chExt cx="566" cy="1948"/>
          </a:xfrm>
        </p:grpSpPr>
        <p:sp>
          <p:nvSpPr>
            <p:cNvPr id="20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6"/>
          <p:cNvGrpSpPr/>
          <p:nvPr/>
        </p:nvGrpSpPr>
        <p:grpSpPr>
          <a:xfrm>
            <a:off x="3864477" y="3616444"/>
            <a:ext cx="276605" cy="927413"/>
            <a:chOff x="5603" y="5713"/>
            <a:chExt cx="566" cy="1948"/>
          </a:xfrm>
        </p:grpSpPr>
        <p:sp>
          <p:nvSpPr>
            <p:cNvPr id="24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8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6"/>
          <p:cNvGrpSpPr/>
          <p:nvPr/>
        </p:nvGrpSpPr>
        <p:grpSpPr>
          <a:xfrm>
            <a:off x="5088695" y="3616444"/>
            <a:ext cx="276605" cy="927413"/>
            <a:chOff x="5603" y="5713"/>
            <a:chExt cx="566" cy="1948"/>
          </a:xfrm>
        </p:grpSpPr>
        <p:sp>
          <p:nvSpPr>
            <p:cNvPr id="28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29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8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6"/>
          <p:cNvGrpSpPr/>
          <p:nvPr/>
        </p:nvGrpSpPr>
        <p:grpSpPr>
          <a:xfrm>
            <a:off x="6333413" y="3630315"/>
            <a:ext cx="276605" cy="927413"/>
            <a:chOff x="5603" y="5713"/>
            <a:chExt cx="566" cy="1948"/>
          </a:xfrm>
        </p:grpSpPr>
        <p:sp>
          <p:nvSpPr>
            <p:cNvPr id="32" name="文本框 9"/>
            <p:cNvSpPr txBox="1"/>
            <p:nvPr/>
          </p:nvSpPr>
          <p:spPr>
            <a:xfrm>
              <a:off x="5603" y="5713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33" name="文本框 34"/>
            <p:cNvSpPr txBox="1"/>
            <p:nvPr/>
          </p:nvSpPr>
          <p:spPr>
            <a:xfrm>
              <a:off x="5603" y="6594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8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672" y="6712"/>
              <a:ext cx="49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3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3000" y="1006270"/>
            <a:ext cx="8138096" cy="1884092"/>
            <a:chOff x="762199" y="658829"/>
            <a:chExt cx="10585176" cy="2512122"/>
          </a:xfrm>
        </p:grpSpPr>
        <p:sp>
          <p:nvSpPr>
            <p:cNvPr id="2" name="矩形 1"/>
            <p:cNvSpPr/>
            <p:nvPr/>
          </p:nvSpPr>
          <p:spPr>
            <a:xfrm>
              <a:off x="762199" y="764704"/>
              <a:ext cx="10585176" cy="2283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（2）计算       时，因为   和   的（    ）不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同，所以不能直接相加，必须先（    ），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然后相加，即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978884" y="658829"/>
              <a:ext cx="1419048" cy="92381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12690" y="670118"/>
              <a:ext cx="504762" cy="93333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574643" y="674392"/>
              <a:ext cx="523810" cy="92381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4785382" y="2132856"/>
              <a:ext cx="6057176" cy="1038095"/>
              <a:chOff x="2274367" y="2062700"/>
              <a:chExt cx="6057176" cy="1038095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274367" y="2130599"/>
                <a:ext cx="4476190" cy="85714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6772587" y="2062700"/>
                <a:ext cx="1558956" cy="1038095"/>
              </a:xfrm>
              <a:prstGeom prst="rect">
                <a:avLst/>
              </a:prstGeom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600991" y="3105136"/>
            <a:ext cx="5542521" cy="700000"/>
            <a:chOff x="1275924" y="4027282"/>
            <a:chExt cx="7209126" cy="93333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418383" y="4027282"/>
              <a:ext cx="6066667" cy="93333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75924" y="4170782"/>
              <a:ext cx="10801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40509" y="1117217"/>
            <a:ext cx="99650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62413" y="1657274"/>
            <a:ext cx="99650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24537" y="2067440"/>
            <a:ext cx="47595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95166" y="2076659"/>
            <a:ext cx="487136" cy="875076"/>
            <a:chOff x="9726801" y="2344061"/>
            <a:chExt cx="633615" cy="1166768"/>
          </a:xfrm>
        </p:grpSpPr>
        <p:sp>
          <p:nvSpPr>
            <p:cNvPr id="17" name="文本框 16"/>
            <p:cNvSpPr txBox="1"/>
            <p:nvPr/>
          </p:nvSpPr>
          <p:spPr>
            <a:xfrm>
              <a:off x="9726801" y="2833721"/>
              <a:ext cx="61906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41347" y="2344061"/>
              <a:ext cx="61906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13359" y="2998327"/>
            <a:ext cx="47595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86473" y="3008816"/>
            <a:ext cx="687560" cy="875076"/>
            <a:chOff x="7094420" y="3586938"/>
            <a:chExt cx="894305" cy="1166768"/>
          </a:xfrm>
        </p:grpSpPr>
        <p:sp>
          <p:nvSpPr>
            <p:cNvPr id="20" name="文本框 19"/>
            <p:cNvSpPr txBox="1"/>
            <p:nvPr/>
          </p:nvSpPr>
          <p:spPr>
            <a:xfrm>
              <a:off x="7094420" y="4076598"/>
              <a:ext cx="894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18693" y="3586938"/>
              <a:ext cx="61906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9910" y="573528"/>
            <a:ext cx="8517150" cy="977336"/>
            <a:chOff x="474167" y="620688"/>
            <a:chExt cx="11078210" cy="1303114"/>
          </a:xfrm>
        </p:grpSpPr>
        <p:sp>
          <p:nvSpPr>
            <p:cNvPr id="2" name="文本框 1"/>
            <p:cNvSpPr txBox="1"/>
            <p:nvPr/>
          </p:nvSpPr>
          <p:spPr>
            <a:xfrm>
              <a:off x="474167" y="692696"/>
              <a:ext cx="1107821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一根电线用去了   米，还剩下   米，这根电线有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多少米？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90591" y="620688"/>
              <a:ext cx="523810" cy="89523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43357" y="620688"/>
              <a:ext cx="647619" cy="895238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3131189" y="1729606"/>
            <a:ext cx="2502511" cy="927413"/>
            <a:chOff x="4362599" y="2996951"/>
            <a:chExt cx="3255002" cy="1236551"/>
          </a:xfrm>
        </p:grpSpPr>
        <p:sp>
          <p:nvSpPr>
            <p:cNvPr id="6" name="文本框 5"/>
            <p:cNvSpPr txBox="1"/>
            <p:nvPr/>
          </p:nvSpPr>
          <p:spPr>
            <a:xfrm>
              <a:off x="4766237" y="3316184"/>
              <a:ext cx="6044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</a:p>
          </p:txBody>
        </p:sp>
        <p:grpSp>
          <p:nvGrpSpPr>
            <p:cNvPr id="8" name="组合 6"/>
            <p:cNvGrpSpPr/>
            <p:nvPr/>
          </p:nvGrpSpPr>
          <p:grpSpPr>
            <a:xfrm>
              <a:off x="4362599" y="2996951"/>
              <a:ext cx="359778" cy="1236551"/>
              <a:chOff x="5603" y="5713"/>
              <a:chExt cx="566" cy="1948"/>
            </a:xfrm>
          </p:grpSpPr>
          <p:sp>
            <p:nvSpPr>
              <p:cNvPr id="9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0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3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6"/>
            <p:cNvGrpSpPr/>
            <p:nvPr/>
          </p:nvGrpSpPr>
          <p:grpSpPr>
            <a:xfrm>
              <a:off x="5370709" y="2996951"/>
              <a:ext cx="691587" cy="1236551"/>
              <a:chOff x="5603" y="5713"/>
              <a:chExt cx="1088" cy="1948"/>
            </a:xfrm>
          </p:grpSpPr>
          <p:sp>
            <p:nvSpPr>
              <p:cNvPr id="13" name="文本框 9"/>
              <p:cNvSpPr txBox="1"/>
              <p:nvPr/>
            </p:nvSpPr>
            <p:spPr>
              <a:xfrm>
                <a:off x="5784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4" name="文本框 34"/>
              <p:cNvSpPr txBox="1"/>
              <p:nvPr/>
            </p:nvSpPr>
            <p:spPr>
              <a:xfrm>
                <a:off x="5603" y="6594"/>
                <a:ext cx="1088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12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5672" y="6712"/>
                <a:ext cx="837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/>
            <p:cNvSpPr txBox="1"/>
            <p:nvPr/>
          </p:nvSpPr>
          <p:spPr>
            <a:xfrm>
              <a:off x="5990467" y="3317668"/>
              <a:ext cx="6044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18" name="组合 6"/>
            <p:cNvGrpSpPr/>
            <p:nvPr/>
          </p:nvGrpSpPr>
          <p:grpSpPr>
            <a:xfrm>
              <a:off x="6566367" y="2996951"/>
              <a:ext cx="359778" cy="1236551"/>
              <a:chOff x="5603" y="5713"/>
              <a:chExt cx="566" cy="1948"/>
            </a:xfrm>
          </p:grpSpPr>
          <p:sp>
            <p:nvSpPr>
              <p:cNvPr id="19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20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7013129" y="3307931"/>
              <a:ext cx="6044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468275" y="2711634"/>
            <a:ext cx="4572000" cy="927413"/>
            <a:chOff x="3111892" y="3918836"/>
            <a:chExt cx="5946775" cy="1236551"/>
          </a:xfrm>
        </p:grpSpPr>
        <p:grpSp>
          <p:nvGrpSpPr>
            <p:cNvPr id="23" name="组合 6"/>
            <p:cNvGrpSpPr/>
            <p:nvPr/>
          </p:nvGrpSpPr>
          <p:grpSpPr>
            <a:xfrm>
              <a:off x="6543361" y="3918836"/>
              <a:ext cx="359778" cy="1236551"/>
              <a:chOff x="5603" y="5713"/>
              <a:chExt cx="566" cy="1948"/>
            </a:xfrm>
          </p:grpSpPr>
          <p:sp>
            <p:nvSpPr>
              <p:cNvPr id="24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25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3111892" y="4198396"/>
              <a:ext cx="5946775" cy="677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答：这根电线有   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0614" y="110385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633" y="1570588"/>
            <a:ext cx="8248818" cy="284033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异分母分数相加减，先通分化成同分母分数，再按照同分母分数相加减的方法进行计算。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分数加减法的计算结果能约分的要约成最简分数或整数。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86189" y="1199027"/>
            <a:ext cx="7972012" cy="2284571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掌握异分母</a:t>
            </a:r>
            <a:r>
              <a:rPr lang="zh-CN" altLang="en-US" sz="3000" b="1" dirty="0">
                <a:latin typeface="Times New Zoo-man" charset="0"/>
                <a:ea typeface="楷体" panose="02010609060101010101" pitchFamily="49" charset="-122"/>
              </a:rPr>
              <a:t>分数相加减的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计算方法，并能正确地进行计算。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理解异分母分数加减法的算理。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441" y="1761660"/>
            <a:ext cx="338689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02" y="1576537"/>
            <a:ext cx="2680791" cy="12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00669" y="1329612"/>
            <a:ext cx="2486697" cy="13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38413" y="3561781"/>
          <a:ext cx="829941" cy="404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32311" y="3156969"/>
          <a:ext cx="829941" cy="80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039633" y="3161731"/>
            <a:ext cx="414971" cy="40481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pic>
        <p:nvPicPr>
          <p:cNvPr id="5" name="图片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18788" y="1234414"/>
            <a:ext cx="1758743" cy="13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4"/>
          <p:cNvGrpSpPr/>
          <p:nvPr/>
        </p:nvGrpSpPr>
        <p:grpSpPr bwMode="auto">
          <a:xfrm>
            <a:off x="3684476" y="3119458"/>
            <a:ext cx="1491522" cy="774124"/>
            <a:chOff x="2753544" y="3683318"/>
            <a:chExt cx="1505744" cy="805837"/>
          </a:xfrm>
        </p:grpSpPr>
        <p:graphicFrame>
          <p:nvGraphicFramePr>
            <p:cNvPr id="7" name="Object 44"/>
            <p:cNvGraphicFramePr>
              <a:graphicFrameLocks noChangeAspect="1"/>
            </p:cNvGraphicFramePr>
            <p:nvPr/>
          </p:nvGraphicFramePr>
          <p:xfrm>
            <a:off x="2753544" y="3683318"/>
            <a:ext cx="305571" cy="79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" r:id="rId5" imgW="152400" imgH="393700" progId="Equation.3">
                    <p:embed/>
                  </p:oleObj>
                </mc:Choice>
                <mc:Fallback>
                  <p:oleObj r:id="rId5" imgW="152400" imgH="3937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544" y="3683318"/>
                          <a:ext cx="305571" cy="79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47"/>
            <p:cNvSpPr txBox="1">
              <a:spLocks noChangeArrowheads="1"/>
            </p:cNvSpPr>
            <p:nvPr/>
          </p:nvSpPr>
          <p:spPr bwMode="auto">
            <a:xfrm>
              <a:off x="3024208" y="3938021"/>
              <a:ext cx="464473" cy="43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1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＋</a:t>
              </a:r>
            </a:p>
          </p:txBody>
        </p:sp>
        <p:graphicFrame>
          <p:nvGraphicFramePr>
            <p:cNvPr id="9" name="Object 45"/>
            <p:cNvGraphicFramePr>
              <a:graphicFrameLocks noChangeAspect="1"/>
            </p:cNvGraphicFramePr>
            <p:nvPr/>
          </p:nvGraphicFramePr>
          <p:xfrm>
            <a:off x="3402857" y="3698417"/>
            <a:ext cx="308035" cy="79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3" name="Equation" r:id="rId7" imgW="152400" imgH="393700" progId="Equation.3">
                    <p:embed/>
                  </p:oleObj>
                </mc:Choice>
                <mc:Fallback>
                  <p:oleObj name="Equation" r:id="rId7" imgW="152400" imgH="3937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857" y="3698417"/>
                          <a:ext cx="308035" cy="79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49"/>
            <p:cNvSpPr txBox="1">
              <a:spLocks noChangeArrowheads="1"/>
            </p:cNvSpPr>
            <p:nvPr/>
          </p:nvSpPr>
          <p:spPr bwMode="auto">
            <a:xfrm>
              <a:off x="3631376" y="3924959"/>
              <a:ext cx="627912" cy="43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1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038413" y="3151016"/>
          <a:ext cx="829942" cy="80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组合 61"/>
          <p:cNvGrpSpPr/>
          <p:nvPr/>
        </p:nvGrpSpPr>
        <p:grpSpPr bwMode="auto">
          <a:xfrm>
            <a:off x="4969457" y="3134288"/>
            <a:ext cx="1027484" cy="806523"/>
            <a:chOff x="4202367" y="3682903"/>
            <a:chExt cx="981037" cy="802030"/>
          </a:xfrm>
        </p:grpSpPr>
        <p:graphicFrame>
          <p:nvGraphicFramePr>
            <p:cNvPr id="13" name="Object 46"/>
            <p:cNvGraphicFramePr>
              <a:graphicFrameLocks noChangeAspect="1"/>
            </p:cNvGraphicFramePr>
            <p:nvPr/>
          </p:nvGraphicFramePr>
          <p:xfrm>
            <a:off x="4202367" y="3682903"/>
            <a:ext cx="305316" cy="790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4" r:id="rId9" imgW="152400" imgH="393700" progId="Equation.3">
                    <p:embed/>
                  </p:oleObj>
                </mc:Choice>
                <mc:Fallback>
                  <p:oleObj r:id="rId9" imgW="152400" imgH="39370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2367" y="3682903"/>
                          <a:ext cx="305316" cy="790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7"/>
            <p:cNvGraphicFramePr>
              <a:graphicFrameLocks noChangeAspect="1"/>
            </p:cNvGraphicFramePr>
            <p:nvPr/>
          </p:nvGraphicFramePr>
          <p:xfrm>
            <a:off x="4878088" y="3694026"/>
            <a:ext cx="305316" cy="790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" r:id="rId11" imgW="152400" imgH="393700" progId="Equation.3">
                    <p:embed/>
                  </p:oleObj>
                </mc:Choice>
                <mc:Fallback>
                  <p:oleObj r:id="rId11" imgW="152400" imgH="39370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8088" y="3694026"/>
                          <a:ext cx="305316" cy="790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4473000" y="3926301"/>
              <a:ext cx="627912" cy="41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1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＋</a:t>
              </a:r>
            </a:p>
          </p:txBody>
        </p:sp>
      </p:grpSp>
      <p:grpSp>
        <p:nvGrpSpPr>
          <p:cNvPr id="16" name="组合 62"/>
          <p:cNvGrpSpPr/>
          <p:nvPr/>
        </p:nvGrpSpPr>
        <p:grpSpPr bwMode="auto">
          <a:xfrm>
            <a:off x="5902195" y="3145156"/>
            <a:ext cx="724278" cy="796766"/>
            <a:chOff x="5148064" y="3591156"/>
            <a:chExt cx="707150" cy="843370"/>
          </a:xfrm>
        </p:grpSpPr>
        <p:sp>
          <p:nvSpPr>
            <p:cNvPr id="17" name="TextBox 59"/>
            <p:cNvSpPr txBox="1">
              <a:spLocks noChangeArrowheads="1"/>
            </p:cNvSpPr>
            <p:nvPr/>
          </p:nvSpPr>
          <p:spPr bwMode="auto">
            <a:xfrm>
              <a:off x="5148064" y="3849636"/>
              <a:ext cx="529136" cy="43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1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  <p:graphicFrame>
          <p:nvGraphicFramePr>
            <p:cNvPr id="18" name="Object 48"/>
            <p:cNvGraphicFramePr>
              <a:graphicFrameLocks noChangeAspect="1"/>
            </p:cNvGraphicFramePr>
            <p:nvPr/>
          </p:nvGraphicFramePr>
          <p:xfrm>
            <a:off x="5531088" y="3591156"/>
            <a:ext cx="324126" cy="843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Equation" r:id="rId13" imgW="152400" imgH="393700" progId="Equation.3">
                    <p:embed/>
                  </p:oleObj>
                </mc:Choice>
                <mc:Fallback>
                  <p:oleObj name="Equation" r:id="rId13" imgW="152400" imgH="39370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1088" y="3591156"/>
                          <a:ext cx="324126" cy="843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46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8977" y="1303351"/>
            <a:ext cx="1932555" cy="8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31721" y="1070339"/>
            <a:ext cx="1951062" cy="10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957221" y="2525813"/>
            <a:ext cx="72755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）他俩一共用了这张纸的几分之几？</a:t>
            </a:r>
          </a:p>
        </p:txBody>
      </p:sp>
      <p:pic>
        <p:nvPicPr>
          <p:cNvPr id="27" name="图片 3" descr="图片55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5"/>
          <p:cNvGrpSpPr/>
          <p:nvPr/>
        </p:nvGrpSpPr>
        <p:grpSpPr>
          <a:xfrm>
            <a:off x="639005" y="702006"/>
            <a:ext cx="5987782" cy="554105"/>
            <a:chOff x="691" y="1706"/>
            <a:chExt cx="12265" cy="1164"/>
          </a:xfrm>
        </p:grpSpPr>
        <p:pic>
          <p:nvPicPr>
            <p:cNvPr id="29" name="图片 2" descr="标1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31" name="文本框 5"/>
            <p:cNvSpPr txBox="1"/>
            <p:nvPr/>
          </p:nvSpPr>
          <p:spPr>
            <a:xfrm>
              <a:off x="4108" y="1775"/>
              <a:ext cx="884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异分母分数加减法的算理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18332" y="3998540"/>
            <a:ext cx="5425397" cy="796290"/>
            <a:chOff x="3714527" y="5267397"/>
            <a:chExt cx="7056784" cy="1061720"/>
          </a:xfrm>
        </p:grpSpPr>
        <p:sp>
          <p:nvSpPr>
            <p:cNvPr id="33" name="TextBox 63"/>
            <p:cNvSpPr txBox="1">
              <a:spLocks noChangeArrowheads="1"/>
            </p:cNvSpPr>
            <p:nvPr/>
          </p:nvSpPr>
          <p:spPr bwMode="auto">
            <a:xfrm>
              <a:off x="3714527" y="5501328"/>
              <a:ext cx="705678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答：他俩一共用了这张纸的  。</a:t>
              </a:r>
            </a:p>
          </p:txBody>
        </p:sp>
        <p:graphicFrame>
          <p:nvGraphicFramePr>
            <p:cNvPr id="35" name="Object 48"/>
            <p:cNvGraphicFramePr>
              <a:graphicFrameLocks noChangeAspect="1"/>
            </p:cNvGraphicFramePr>
            <p:nvPr/>
          </p:nvGraphicFramePr>
          <p:xfrm>
            <a:off x="9359829" y="5267397"/>
            <a:ext cx="432435" cy="1061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" r:id="rId19" imgW="152400" imgH="393700" progId="Equation.3">
                    <p:embed/>
                  </p:oleObj>
                </mc:Choice>
                <mc:Fallback>
                  <p:oleObj r:id="rId19" imgW="152400" imgH="39370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9829" y="5267397"/>
                          <a:ext cx="432435" cy="1061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16164" y="1777144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）笑笑比淘气多用了这张纸的几分之几？</a:t>
            </a:r>
          </a:p>
        </p:txBody>
      </p:sp>
      <p:sp>
        <p:nvSpPr>
          <p:cNvPr id="8" name="矩形 7"/>
          <p:cNvSpPr/>
          <p:nvPr/>
        </p:nvSpPr>
        <p:spPr>
          <a:xfrm>
            <a:off x="2228475" y="2792093"/>
            <a:ext cx="414971" cy="40481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3504" y="2794474"/>
            <a:ext cx="414971" cy="40481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806181" y="2389662"/>
          <a:ext cx="829941" cy="80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44"/>
          <p:cNvGraphicFramePr>
            <a:graphicFrameLocks noChangeAspect="1"/>
          </p:cNvGraphicFramePr>
          <p:nvPr/>
        </p:nvGraphicFramePr>
        <p:xfrm>
          <a:off x="3354054" y="2425696"/>
          <a:ext cx="1421561" cy="91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r:id="rId3" imgW="635000" imgH="419100" progId="Equation.3">
                  <p:embed/>
                </p:oleObj>
              </mc:Choice>
              <mc:Fallback>
                <p:oleObj r:id="rId3" imgW="635000" imgH="4191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054" y="2425696"/>
                        <a:ext cx="1421561" cy="919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806181" y="2387281"/>
          <a:ext cx="829942" cy="80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69" marR="70269" marT="34274" marB="34274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46"/>
          <p:cNvGraphicFramePr>
            <a:graphicFrameLocks noChangeAspect="1"/>
          </p:cNvGraphicFramePr>
          <p:nvPr/>
        </p:nvGraphicFramePr>
        <p:xfrm>
          <a:off x="4712071" y="2439298"/>
          <a:ext cx="998205" cy="91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5" imgW="444500" imgH="419100" progId="Equation.3">
                  <p:embed/>
                </p:oleObj>
              </mc:Choice>
              <mc:Fallback>
                <p:oleObj r:id="rId5" imgW="444500" imgH="4191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071" y="2439298"/>
                        <a:ext cx="998205" cy="919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688814" y="2422943"/>
          <a:ext cx="711819" cy="91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r:id="rId7" imgW="317500" imgH="419100" progId="Equation.3">
                  <p:embed/>
                </p:oleObj>
              </mc:Choice>
              <mc:Fallback>
                <p:oleObj r:id="rId7" imgW="3175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814" y="2422943"/>
                        <a:ext cx="711819" cy="919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62"/>
          <p:cNvGrpSpPr/>
          <p:nvPr/>
        </p:nvGrpSpPr>
        <p:grpSpPr bwMode="auto">
          <a:xfrm>
            <a:off x="1582495" y="3415458"/>
            <a:ext cx="6643344" cy="830479"/>
            <a:chOff x="-189272" y="5536216"/>
            <a:chExt cx="8640782" cy="1107079"/>
          </a:xfrm>
        </p:grpSpPr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-189272" y="5805488"/>
              <a:ext cx="8640782" cy="67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答：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笑笑比淘气多用了这张纸的   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。</a:t>
              </a: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6474831" y="5536216"/>
            <a:ext cx="399599" cy="1107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r:id="rId9" imgW="152400" imgH="419100" progId="Equation.3">
                    <p:embed/>
                  </p:oleObj>
                </mc:Choice>
                <mc:Fallback>
                  <p:oleObj r:id="rId9" imgW="152400" imgH="419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4831" y="5536216"/>
                          <a:ext cx="399599" cy="1107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图片 4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85245" y="492566"/>
            <a:ext cx="1758744" cy="13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6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4342" y="570523"/>
            <a:ext cx="1790657" cy="82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19380" y="407904"/>
            <a:ext cx="1854267" cy="10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799E-6 4.07407E-6 L 0.05806 0.03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6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异分母分数加减法的计算方法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049" y="3003811"/>
            <a:ext cx="4215523" cy="13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03158" y="2841780"/>
            <a:ext cx="376891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2"/>
          <p:cNvGraphicFramePr>
            <a:graphicFrameLocks noChangeAspect="1"/>
          </p:cNvGraphicFramePr>
          <p:nvPr/>
        </p:nvGraphicFramePr>
        <p:xfrm>
          <a:off x="2595614" y="2046777"/>
          <a:ext cx="1099500" cy="96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7" imgW="469900" imgH="419100" progId="Equation.3">
                  <p:embed/>
                </p:oleObj>
              </mc:Choice>
              <mc:Fallback>
                <p:oleObj r:id="rId7" imgW="469900" imgH="419100" progId="Equation.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14" y="2046777"/>
                        <a:ext cx="1099500" cy="960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3"/>
          <p:cNvGraphicFramePr>
            <a:graphicFrameLocks noChangeAspect="1"/>
          </p:cNvGraphicFramePr>
          <p:nvPr/>
        </p:nvGraphicFramePr>
        <p:xfrm>
          <a:off x="5242023" y="2018006"/>
          <a:ext cx="1071308" cy="96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r:id="rId9" imgW="457200" imgH="419100" progId="Equation.3">
                  <p:embed/>
                </p:oleObj>
              </mc:Choice>
              <mc:Fallback>
                <p:oleObj r:id="rId9" imgW="457200" imgH="419100" progId="Equation.3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23" y="2018006"/>
                        <a:ext cx="1071308" cy="960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513049" y="1239444"/>
            <a:ext cx="797201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）这些分母不同的分数相加减怎么计算？算一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算，说一说。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62189" y="573528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12367" y="1222534"/>
            <a:ext cx="7715036" cy="3069431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异分母分数相加减，要先通分，化成同分母分数，再按照同分母分数相加减的方法进行计算。</a:t>
            </a:r>
          </a:p>
          <a:p>
            <a:pPr marL="565785" indent="-565785" algn="just">
              <a:lnSpc>
                <a:spcPct val="13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分数加减法的计算结果能约分的要约成最简分数或整数。</a:t>
            </a:r>
            <a:endParaRPr lang="zh-CN" altLang="en-US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567" y="552212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539115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5272" y="1145838"/>
            <a:ext cx="7975736" cy="530915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30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填一填。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282" y="1791608"/>
            <a:ext cx="339787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1"/>
          <p:cNvGraphicFramePr>
            <a:graphicFrameLocks noChangeAspect="1"/>
          </p:cNvGraphicFramePr>
          <p:nvPr/>
        </p:nvGraphicFramePr>
        <p:xfrm>
          <a:off x="4225922" y="1814440"/>
          <a:ext cx="4005263" cy="8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5" imgW="1993900" imgH="419100" progId="Equation.DSMT4">
                  <p:embed/>
                </p:oleObj>
              </mc:Choice>
              <mc:Fallback>
                <p:oleObj r:id="rId5" imgW="19939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2" y="1814440"/>
                        <a:ext cx="4005263" cy="823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605370" y="1752372"/>
            <a:ext cx="575681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9</a:t>
            </a:r>
          </a:p>
        </p:txBody>
      </p:sp>
      <p:sp>
        <p:nvSpPr>
          <p:cNvPr id="8" name="矩形 7"/>
          <p:cNvSpPr/>
          <p:nvPr/>
        </p:nvSpPr>
        <p:spPr>
          <a:xfrm>
            <a:off x="6675612" y="1771268"/>
            <a:ext cx="575682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1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9</a:t>
            </a:r>
          </a:p>
        </p:txBody>
      </p:sp>
      <p:sp>
        <p:nvSpPr>
          <p:cNvPr id="9" name="矩形 8"/>
          <p:cNvSpPr/>
          <p:nvPr/>
        </p:nvSpPr>
        <p:spPr>
          <a:xfrm>
            <a:off x="7655504" y="1791608"/>
            <a:ext cx="575681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4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9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282" y="3020471"/>
            <a:ext cx="334539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6"/>
          <p:cNvGraphicFramePr>
            <a:graphicFrameLocks noChangeAspect="1"/>
          </p:cNvGraphicFramePr>
          <p:nvPr/>
        </p:nvGraphicFramePr>
        <p:xfrm>
          <a:off x="4225922" y="3020470"/>
          <a:ext cx="3889194" cy="79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8" imgW="1993900" imgH="419100" progId="Equation.DSMT4">
                  <p:embed/>
                </p:oleObj>
              </mc:Choice>
              <mc:Fallback>
                <p:oleObj r:id="rId8" imgW="1993900" imgH="4191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2" y="3020470"/>
                        <a:ext cx="3889194" cy="79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371296" y="2940652"/>
            <a:ext cx="695456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6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30</a:t>
            </a:r>
          </a:p>
        </p:txBody>
      </p:sp>
      <p:sp>
        <p:nvSpPr>
          <p:cNvPr id="13" name="矩形 12"/>
          <p:cNvSpPr/>
          <p:nvPr/>
        </p:nvSpPr>
        <p:spPr>
          <a:xfrm>
            <a:off x="6454281" y="2958019"/>
            <a:ext cx="695457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5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30</a:t>
            </a:r>
          </a:p>
        </p:txBody>
      </p:sp>
      <p:sp>
        <p:nvSpPr>
          <p:cNvPr id="14" name="矩形 13"/>
          <p:cNvSpPr/>
          <p:nvPr/>
        </p:nvSpPr>
        <p:spPr>
          <a:xfrm>
            <a:off x="7364492" y="2940652"/>
            <a:ext cx="695457" cy="9844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1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altLang="zh-CN" sz="27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518714" y="769144"/>
            <a:ext cx="8366540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计算下面各题。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556865" y="3642543"/>
            <a:ext cx="834091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）异分母分数相加时，应先化成同分母分数再计算。（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）通分时出现了错误。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62800" y="1209009"/>
            <a:ext cx="5674957" cy="771428"/>
            <a:chOff x="1266255" y="1869727"/>
            <a:chExt cx="7381385" cy="1028571"/>
          </a:xfrm>
        </p:grpSpPr>
        <p:grpSp>
          <p:nvGrpSpPr>
            <p:cNvPr id="4" name="组合 3"/>
            <p:cNvGrpSpPr/>
            <p:nvPr/>
          </p:nvGrpSpPr>
          <p:grpSpPr>
            <a:xfrm>
              <a:off x="1266255" y="1869727"/>
              <a:ext cx="3042025" cy="1028571"/>
              <a:chOff x="1266255" y="1869727"/>
              <a:chExt cx="3042025" cy="1028571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266255" y="2060848"/>
                <a:ext cx="136610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70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（1）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346375" y="1869727"/>
                <a:ext cx="1961905" cy="1028571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5802759" y="2015196"/>
              <a:ext cx="2844881" cy="857143"/>
              <a:chOff x="5559490" y="3138927"/>
              <a:chExt cx="2844881" cy="85714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559490" y="3244334"/>
                <a:ext cx="136610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70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（2）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594847" y="3138927"/>
                <a:ext cx="1809524" cy="857143"/>
              </a:xfrm>
              <a:prstGeom prst="rect">
                <a:avLst/>
              </a:prstGeom>
            </p:spPr>
          </p:pic>
        </p:grpSp>
      </p:grpSp>
      <p:grpSp>
        <p:nvGrpSpPr>
          <p:cNvPr id="13" name="组合 12"/>
          <p:cNvGrpSpPr/>
          <p:nvPr/>
        </p:nvGrpSpPr>
        <p:grpSpPr>
          <a:xfrm>
            <a:off x="556865" y="1941994"/>
            <a:ext cx="5761264" cy="1459823"/>
            <a:chOff x="1298014" y="2970346"/>
            <a:chExt cx="7493644" cy="19464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98014" y="2970346"/>
              <a:ext cx="5638095" cy="91428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001182" y="3916777"/>
              <a:ext cx="5790476" cy="10000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56865" y="2085334"/>
            <a:ext cx="5733201" cy="1494551"/>
            <a:chOff x="674688" y="2661816"/>
            <a:chExt cx="7457143" cy="199273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74688" y="2661816"/>
              <a:ext cx="7457143" cy="96190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461067" y="3692646"/>
              <a:ext cx="5171429" cy="961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4" grpId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全屏显示(16:9)</PresentationFormat>
  <Paragraphs>89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Times New Zoo-man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Equation.3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2023-01-16T18:24:51Z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B3828B0D520C4B238E111A6EE0A6AB26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