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1615" r:id="rId2"/>
    <p:sldId id="1494" r:id="rId3"/>
    <p:sldId id="1495" r:id="rId4"/>
    <p:sldId id="1576" r:id="rId5"/>
    <p:sldId id="1658" r:id="rId6"/>
    <p:sldId id="1723" r:id="rId7"/>
    <p:sldId id="1724" r:id="rId8"/>
    <p:sldId id="1464" r:id="rId9"/>
    <p:sldId id="1679" r:id="rId10"/>
    <p:sldId id="1738" r:id="rId11"/>
    <p:sldId id="1739" r:id="rId12"/>
    <p:sldId id="1680" r:id="rId13"/>
    <p:sldId id="1587" r:id="rId14"/>
    <p:sldId id="1729" r:id="rId15"/>
    <p:sldId id="1728" r:id="rId16"/>
    <p:sldId id="1564" r:id="rId17"/>
    <p:sldId id="1681" r:id="rId18"/>
    <p:sldId id="1682" r:id="rId19"/>
    <p:sldId id="1735" r:id="rId20"/>
    <p:sldId id="1684" r:id="rId21"/>
    <p:sldId id="1685" r:id="rId22"/>
    <p:sldId id="1686" r:id="rId23"/>
    <p:sldId id="1740" r:id="rId24"/>
    <p:sldId id="1689" r:id="rId25"/>
    <p:sldId id="1690" r:id="rId26"/>
    <p:sldId id="1741" r:id="rId27"/>
    <p:sldId id="1742" r:id="rId28"/>
    <p:sldId id="1743" r:id="rId29"/>
    <p:sldId id="1744" r:id="rId30"/>
    <p:sldId id="1745" r:id="rId31"/>
    <p:sldId id="1747" r:id="rId32"/>
    <p:sldId id="1746" r:id="rId33"/>
    <p:sldId id="1717" r:id="rId34"/>
    <p:sldId id="1718" r:id="rId35"/>
    <p:sldId id="1721" r:id="rId36"/>
    <p:sldId id="1731" r:id="rId37"/>
    <p:sldId id="1748" r:id="rId38"/>
    <p:sldId id="1722" r:id="rId39"/>
    <p:sldId id="1565" r:id="rId40"/>
    <p:sldId id="1567" r:id="rId41"/>
    <p:sldId id="1732" r:id="rId42"/>
  </p:sldIdLst>
  <p:sldSz cx="9144000" cy="5143500" type="screen16x9"/>
  <p:notesSz cx="6858000" cy="9144000"/>
  <p:defaultTextStyle>
    <a:defPPr>
      <a:defRPr lang="zh-CN"/>
    </a:defPPr>
    <a:lvl1pPr marL="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B4313"/>
    <a:srgbClr val="F25B1B"/>
    <a:srgbClr val="00CCFF"/>
    <a:srgbClr val="9BBD59"/>
    <a:srgbClr val="F2F2F2"/>
    <a:srgbClr val="7BC14A"/>
    <a:srgbClr val="0066FF"/>
    <a:srgbClr val="B4C7E7"/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962" autoAdjust="0"/>
  </p:normalViewPr>
  <p:slideViewPr>
    <p:cSldViewPr>
      <p:cViewPr varScale="1">
        <p:scale>
          <a:sx n="108" d="100"/>
          <a:sy n="108" d="100"/>
        </p:scale>
        <p:origin x="-78" y="-6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6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594FB-2808-45A5-BDC8-80C0F481B27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B4082-C5AE-46D0-A000-D929E8B2595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A0F-2349-45DA-9EBD-9D94C9A1CFA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7086-15D0-443D-AF17-A3F21825C0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9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10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11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7086-15D0-443D-AF17-A3F21825C045}" type="slidenum">
              <a:rPr lang="zh-CN" altLang="en-US" smtClean="0">
                <a:solidFill>
                  <a:prstClr val="black"/>
                </a:solidFill>
              </a:rPr>
              <a:t>12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fld id="{7CD490C1-7E7E-423A-91D8-058624AF834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lIns="68571" tIns="34285" rIns="68571" bIns="34285"/>
          <a:lstStyle/>
          <a:p>
            <a:fld id="{EA5C5624-0453-40A9-9FFF-DD435B6A2D1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1" y="146894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456330" y="146894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9025468" y="146894"/>
            <a:ext cx="118533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xStyles>
    <p:titleStyle>
      <a:lvl1pPr algn="ctr" defTabSz="9137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37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37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" Target="slide38.xml"/><Relationship Id="rId5" Type="http://schemas.openxmlformats.org/officeDocument/2006/relationships/slide" Target="slide16.xml"/><Relationship Id="rId4" Type="http://schemas.openxmlformats.org/officeDocument/2006/relationships/slide" Target="slide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任意多边形: 形状 18"/>
          <p:cNvSpPr/>
          <p:nvPr/>
        </p:nvSpPr>
        <p:spPr>
          <a:xfrm>
            <a:off x="286131" y="2733136"/>
            <a:ext cx="8859060" cy="1801727"/>
          </a:xfrm>
          <a:custGeom>
            <a:avLst/>
            <a:gdLst>
              <a:gd name="connsiteX0" fmla="*/ 1402300 w 11787648"/>
              <a:gd name="connsiteY0" fmla="*/ 0 h 2443656"/>
              <a:gd name="connsiteX1" fmla="*/ 11787648 w 11787648"/>
              <a:gd name="connsiteY1" fmla="*/ 0 h 2443656"/>
              <a:gd name="connsiteX2" fmla="*/ 11787648 w 11787648"/>
              <a:gd name="connsiteY2" fmla="*/ 2443656 h 2443656"/>
              <a:gd name="connsiteX3" fmla="*/ 0 w 11787648"/>
              <a:gd name="connsiteY3" fmla="*/ 2443656 h 2443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7648" h="2443656">
                <a:moveTo>
                  <a:pt x="1402300" y="0"/>
                </a:moveTo>
                <a:lnTo>
                  <a:pt x="11787648" y="0"/>
                </a:lnTo>
                <a:lnTo>
                  <a:pt x="11787648" y="2443656"/>
                </a:lnTo>
                <a:lnTo>
                  <a:pt x="0" y="2443656"/>
                </a:lnTo>
                <a:close/>
              </a:path>
            </a:pathLst>
          </a:cu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71" tIns="34285" rIns="68571" bIns="34285" rtlCol="0" anchor="ctr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cxnSp>
        <p:nvCxnSpPr>
          <p:cNvPr id="27" name="直接连接符 15"/>
          <p:cNvCxnSpPr/>
          <p:nvPr/>
        </p:nvCxnSpPr>
        <p:spPr>
          <a:xfrm flipH="1">
            <a:off x="2196022" y="0"/>
            <a:ext cx="238503" cy="41370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17"/>
          <p:cNvCxnSpPr/>
          <p:nvPr/>
        </p:nvCxnSpPr>
        <p:spPr>
          <a:xfrm flipH="1">
            <a:off x="35501" y="1"/>
            <a:ext cx="2963874" cy="5141119"/>
          </a:xfrm>
          <a:prstGeom prst="line">
            <a:avLst/>
          </a:prstGeom>
          <a:ln w="12700">
            <a:solidFill>
              <a:srgbClr val="7BC1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平行四边形 28"/>
          <p:cNvSpPr/>
          <p:nvPr/>
        </p:nvSpPr>
        <p:spPr>
          <a:xfrm>
            <a:off x="593647" y="3004321"/>
            <a:ext cx="746917" cy="1051511"/>
          </a:xfrm>
          <a:prstGeom prst="parallelogram">
            <a:avLst>
              <a:gd name="adj" fmla="val 81010"/>
            </a:avLst>
          </a:prstGeom>
          <a:solidFill>
            <a:srgbClr val="7BC14A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55" tIns="34277" rIns="68555" bIns="34277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矩形 259"/>
          <p:cNvSpPr>
            <a:spLocks noChangeArrowheads="1"/>
          </p:cNvSpPr>
          <p:nvPr/>
        </p:nvSpPr>
        <p:spPr bwMode="auto">
          <a:xfrm>
            <a:off x="1395750" y="3253141"/>
            <a:ext cx="7219094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dirty="0">
                <a:latin typeface="Arial" panose="020B0604020202020204" pitchFamily="34" charset="0"/>
                <a:cs typeface="Times New Roman" panose="02020603050405020304" pitchFamily="18" charset="0"/>
              </a:rPr>
              <a:t>Unit </a:t>
            </a:r>
            <a:r>
              <a:rPr lang="en-US" altLang="zh-CN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3</a:t>
            </a:r>
            <a:r>
              <a:rPr lang="zh-CN" altLang="en-US" sz="33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600" b="1" dirty="0">
                <a:solidFill>
                  <a:srgbClr val="00B050"/>
                </a:solidFill>
                <a:latin typeface="+mj-ea"/>
                <a:ea typeface="+mj-ea"/>
                <a:cs typeface="Times New Roman" panose="02020603050405020304" pitchFamily="18" charset="0"/>
              </a:rPr>
              <a:t>The Internet</a:t>
            </a:r>
          </a:p>
        </p:txBody>
      </p:sp>
      <p:sp>
        <p:nvSpPr>
          <p:cNvPr id="2" name="矩形 1"/>
          <p:cNvSpPr/>
          <p:nvPr/>
        </p:nvSpPr>
        <p:spPr>
          <a:xfrm>
            <a:off x="3849983" y="3939902"/>
            <a:ext cx="1383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Period Four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0" y="4517770"/>
            <a:ext cx="9144000" cy="429895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05450" y="445116"/>
            <a:ext cx="8263514" cy="378562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 defTabSz="2691130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7.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账户；描述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2691130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8.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 err="1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i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&amp; 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点击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2691130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9.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心烦的；苦恼的；沮丧的</a:t>
            </a:r>
            <a:r>
              <a:rPr lang="zh-CN" altLang="zh-CN" sz="2000" b="1" kern="100" dirty="0">
                <a:latin typeface="宋体" panose="02010600030101010101" pitchFamily="2" charset="-122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2691130">
              <a:lnSpc>
                <a:spcPct val="150000"/>
              </a:lnSpc>
            </a:pP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           </a:t>
            </a:r>
            <a:r>
              <a:rPr lang="en-US" altLang="zh-CN" sz="2000" b="1" i="1" kern="100" dirty="0" err="1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i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使烦恼；使生气；搅乱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2691130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10.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作者；作家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2691130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11.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忠告；诀窍；实用的提示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2691130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12.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熟悉；熟知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2691130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13.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盒；箱；情况；案件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75036" y="519997"/>
            <a:ext cx="99288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account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75036" y="999578"/>
            <a:ext cx="64984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click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75036" y="1375083"/>
            <a:ext cx="72197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upset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85657" y="2328780"/>
            <a:ext cx="87906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author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85657" y="2735698"/>
            <a:ext cx="43664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tip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09867" y="3188281"/>
            <a:ext cx="101853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familiar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85657" y="3648520"/>
            <a:ext cx="59373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case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05450" y="553322"/>
            <a:ext cx="8263514" cy="240062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 defTabSz="2691130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14.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粗鲁的；无礼的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2691130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  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无礼地；粗暴地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2691130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  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无礼；粗暴</a:t>
            </a:r>
            <a:r>
              <a:rPr lang="en-US" altLang="zh-CN" sz="2000" b="1" kern="100" baseline="300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①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2691130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15.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特定的；特别的；讲究的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defTabSz="2691130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  →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ad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特别；格外</a:t>
            </a:r>
            <a:r>
              <a:rPr lang="en-US" altLang="zh-CN" sz="2000" b="1" kern="100" baseline="300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②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22001" y="643053"/>
            <a:ext cx="65144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rude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99114" y="1076898"/>
            <a:ext cx="85021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rudely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99113" y="1534598"/>
            <a:ext cx="110669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rudeness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04925" y="1925172"/>
            <a:ext cx="124775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particular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99114" y="2382872"/>
            <a:ext cx="144653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particularly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91587" y="697232"/>
            <a:ext cx="8560825" cy="3323957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B050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掌握规律　巧记单词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①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rude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粗鲁的；无礼的＋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ness</a:t>
            </a:r>
            <a:r>
              <a:rPr lang="en-US" altLang="zh-CN" sz="2000" b="1" kern="100" dirty="0" err="1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rudeness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无礼；粗暴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如：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illness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病；疾病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happiness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快乐；高兴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laziness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懒惰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kindness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善良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②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particular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特别的＋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ly</a:t>
            </a:r>
            <a:r>
              <a:rPr lang="en-US" altLang="zh-CN" sz="2000" b="1" kern="100" dirty="0" err="1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→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particularly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尤其；格外；特别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如：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carefully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ad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仔细地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easily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ad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容易地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quickly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ad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快速地　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immediately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ad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立刻；马上</a:t>
            </a:r>
            <a:endParaRPr lang="zh-CN" altLang="zh-CN" sz="20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7" y="250030"/>
            <a:ext cx="8641125" cy="4808999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40000"/>
              </a:lnSpc>
            </a:pPr>
            <a:r>
              <a:rPr lang="en-US" altLang="zh-CN" sz="2000" b="1" kern="100" dirty="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Ⅱ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核心短语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2759075">
              <a:lnSpc>
                <a:spcPct val="14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状态良好；保持体形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2759075">
              <a:lnSpc>
                <a:spcPct val="14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记录；跟踪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2759075">
              <a:lnSpc>
                <a:spcPct val="14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分发；公布；发表；用尽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2759075">
              <a:lnSpc>
                <a:spcPct val="14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惹是生非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2759075">
              <a:lnSpc>
                <a:spcPct val="14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5.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取笑；戏弄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2759075">
              <a:lnSpc>
                <a:spcPct val="14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分享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2759075">
              <a:lnSpc>
                <a:spcPct val="14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7.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</a:t>
            </a:r>
            <a:r>
              <a:rPr lang="en-US" altLang="zh-CN" sz="2000" b="1" kern="100" dirty="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 	</a:t>
            </a:r>
            <a:r>
              <a:rPr lang="zh-CN" altLang="zh-CN" sz="2000" b="1" kern="100" dirty="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熟悉</a:t>
            </a:r>
            <a:r>
              <a:rPr lang="en-US" altLang="zh-CN" sz="2000" b="1" kern="100" dirty="0"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通晓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2759075">
              <a:lnSpc>
                <a:spcPct val="14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8.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牢记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2759075">
              <a:lnSpc>
                <a:spcPct val="14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9.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而不是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2759075">
              <a:lnSpc>
                <a:spcPct val="14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10.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逐步建立；增进，增强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21022" y="705834"/>
            <a:ext cx="104257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in shape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21023" y="1136529"/>
            <a:ext cx="157637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keep track of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21023" y="1523271"/>
            <a:ext cx="99929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give out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21022" y="1953965"/>
            <a:ext cx="159259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make trouble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4705" y="2387087"/>
            <a:ext cx="144813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make fun of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67168" y="2787724"/>
            <a:ext cx="160061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share...with...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16907" y="3205777"/>
            <a:ext cx="228028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be/get familiar with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16908" y="3613869"/>
            <a:ext cx="169018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keep...in mind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16907" y="4045161"/>
            <a:ext cx="139382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rather than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71390" y="4415581"/>
            <a:ext cx="105700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build up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18" grpId="0"/>
      <p:bldP spid="19" grpId="0"/>
      <p:bldP spid="2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7" y="471732"/>
            <a:ext cx="8641125" cy="4685888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Ⅲ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经典句式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1.in order to do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作目的状语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 troll is a person who posts comments or questions </a:t>
            </a:r>
            <a:r>
              <a:rPr lang="en-US" altLang="zh-CN" sz="2000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________________________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发挑衅帖子的人是指为了在网上惹事而发表评论或提出问题的人。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2.the more...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more...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越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，就越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However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 you are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it is you will be attacked.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但是，你越有礼貌，就越不可能被攻击。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814300" y="1383893"/>
            <a:ext cx="293469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in order to stir up trouble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47270" y="3188281"/>
            <a:ext cx="178335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the more polite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04970" y="1886077"/>
            <a:ext cx="80693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online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463974" y="3189444"/>
            <a:ext cx="158759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the less likely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7" y="412010"/>
            <a:ext cx="8641125" cy="4224223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疑问词＋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to do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结构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Do you have any more tips for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Internet safely?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你有更多关于如何安全上网的建议吗？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4.rather than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的用法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 weekly or even daily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more and more people order things from clothes to toys to foods online and have them delivered directly to their homes.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越来越多的人从网上订购从衣服到玩具和食物之类的东西，并让人把它们直接送到家里来，而不是每周甚至每天去商店了。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545752" y="925917"/>
            <a:ext cx="137760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how to surf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pic>
        <p:nvPicPr>
          <p:cNvPr id="8" name="返回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14951" y="4520695"/>
            <a:ext cx="534949" cy="53475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04970" y="2239654"/>
            <a:ext cx="352440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Rather than going out to stores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椭圆 9"/>
          <p:cNvSpPr/>
          <p:nvPr/>
        </p:nvSpPr>
        <p:spPr>
          <a:xfrm>
            <a:off x="4037304" y="1220462"/>
            <a:ext cx="1069392" cy="1069005"/>
          </a:xfrm>
          <a:prstGeom prst="ellipse">
            <a:avLst/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srgbClr val="9BBD59"/>
              </a:solidFill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2627531" y="2679737"/>
            <a:ext cx="3942951" cy="485941"/>
          </a:xfrm>
          <a:prstGeom prst="roundRect">
            <a:avLst>
              <a:gd name="adj" fmla="val 50000"/>
            </a:avLst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 flipH="1">
            <a:off x="9024207" y="1319741"/>
            <a:ext cx="136225" cy="2504019"/>
          </a:xfrm>
          <a:prstGeom prst="rect">
            <a:avLst/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0" y="1319741"/>
            <a:ext cx="136225" cy="2504019"/>
          </a:xfrm>
          <a:prstGeom prst="rect">
            <a:avLst/>
          </a:prstGeom>
          <a:solidFill>
            <a:srgbClr val="F25B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文本框 4"/>
          <p:cNvSpPr txBox="1"/>
          <p:nvPr/>
        </p:nvSpPr>
        <p:spPr>
          <a:xfrm>
            <a:off x="4037304" y="1517271"/>
            <a:ext cx="1069392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dirty="0" smtClean="0">
                <a:solidFill>
                  <a:schemeClr val="bg1"/>
                </a:solidFill>
                <a:latin typeface="Arial" panose="020B0604020202020204" pitchFamily="34" charset="0"/>
              </a:rPr>
              <a:t> 3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7" name="文本框 5"/>
          <p:cNvSpPr txBox="1"/>
          <p:nvPr/>
        </p:nvSpPr>
        <p:spPr>
          <a:xfrm>
            <a:off x="3032628" y="2733731"/>
            <a:ext cx="3132756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2100" b="1" spc="150" dirty="0">
                <a:solidFill>
                  <a:schemeClr val="bg1"/>
                </a:solidFill>
                <a:ea typeface="微软雅黑" panose="020B0503020204020204" pitchFamily="34" charset="-122"/>
                <a:sym typeface="+mn-ea"/>
              </a:rPr>
              <a:t>互动探究</a:t>
            </a:r>
          </a:p>
        </p:txBody>
      </p:sp>
      <p:sp>
        <p:nvSpPr>
          <p:cNvPr id="20" name="文本框 6"/>
          <p:cNvSpPr txBox="1"/>
          <p:nvPr/>
        </p:nvSpPr>
        <p:spPr>
          <a:xfrm>
            <a:off x="2789570" y="3327659"/>
            <a:ext cx="3618873" cy="2846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14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Courier New" panose="02070309020205020404"/>
              </a:rPr>
              <a:t>探究重点   互动撞击思维</a:t>
            </a:r>
            <a:endParaRPr lang="zh-CN" altLang="zh-CN" sz="1400" kern="100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904683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9601" y="1545874"/>
            <a:ext cx="8259152" cy="53090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ea typeface="GBK_S" panose="03000509000000000000" pitchFamily="65" charset="-122"/>
                <a:cs typeface="ZBFH" panose="02020603050405020304" pitchFamily="18" charset="0"/>
              </a:rPr>
              <a:t>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confirm </a:t>
            </a:r>
            <a:r>
              <a:rPr lang="en-US" altLang="zh-CN" sz="2000" b="1" i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vt</a:t>
            </a:r>
            <a:r>
              <a:rPr lang="en-US" altLang="zh-CN" sz="2000" b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确认；使确信；证实；证明；批准</a:t>
            </a:r>
            <a:endParaRPr lang="zh-CN" altLang="zh-CN" sz="2000" kern="100" dirty="0">
              <a:solidFill>
                <a:srgbClr val="0000FF"/>
              </a:solidFill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256" y="904648"/>
            <a:ext cx="8514744" cy="485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4" y="913409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1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6330" y="904683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8909" y="824897"/>
            <a:ext cx="8362160" cy="553988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  <a:tabLst>
                <a:tab pos="202565" algn="l"/>
              </a:tabLst>
            </a:pPr>
            <a:r>
              <a:rPr lang="en-US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Have you </a:t>
            </a:r>
            <a:r>
              <a:rPr lang="en-US" altLang="zh-CN" sz="2100" b="1" u="wavy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confirmed</a:t>
            </a:r>
            <a:r>
              <a:rPr lang="en-US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the Wi-Fi password</a:t>
            </a:r>
            <a:r>
              <a:rPr lang="en-US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? </a:t>
            </a:r>
            <a:r>
              <a:rPr lang="zh-CN" altLang="zh-CN" b="1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你</a:t>
            </a:r>
            <a:r>
              <a:rPr lang="zh-CN" altLang="zh-CN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能确认</a:t>
            </a:r>
            <a:r>
              <a:rPr lang="en-US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Wi-Fi</a:t>
            </a:r>
            <a:r>
              <a:rPr lang="zh-CN" altLang="zh-CN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密码吗？</a:t>
            </a:r>
            <a:endParaRPr lang="zh-CN" altLang="zh-CN" b="1" kern="1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9601" y="2139802"/>
            <a:ext cx="8259152" cy="145423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confirm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＋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sth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. /that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从句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/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wh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-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从句</a:t>
            </a:r>
            <a:r>
              <a:rPr lang="en-US" altLang="zh-CN" sz="2000" b="1" kern="100" dirty="0">
                <a:latin typeface="Symbol" panose="05050102010706020507" pitchFamily="18" charset="2"/>
                <a:ea typeface="楷体_GB2312" panose="0201060903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尤指通过提供更多证据</a:t>
            </a:r>
            <a:r>
              <a:rPr lang="en-US" altLang="zh-CN" sz="2000" b="1" kern="100" dirty="0">
                <a:latin typeface="Symbol" panose="05050102010706020507" pitchFamily="18" charset="2"/>
                <a:ea typeface="楷体_GB2312" panose="0201060903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证实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confirm sb. in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sth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. 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使某人确信某事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It has been confirmed that...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已证实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endParaRPr lang="zh-CN" altLang="zh-CN" sz="2000" b="1" kern="100" dirty="0">
              <a:solidFill>
                <a:prstClr val="black"/>
              </a:solidFill>
              <a:latin typeface="方正隶变简体" pitchFamily="65" charset="-122"/>
              <a:ea typeface="方正隶变简体" pitchFamily="65" charset="-122"/>
              <a:cs typeface="Courier New" panose="02070309020205020404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3815817" y="272247"/>
            <a:ext cx="1350326" cy="297963"/>
          </a:xfrm>
          <a:prstGeom prst="roundRect">
            <a:avLst>
              <a:gd name="adj" fmla="val 50000"/>
            </a:avLst>
          </a:prstGeom>
          <a:solidFill>
            <a:srgbClr val="DB4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3923843" y="143348"/>
            <a:ext cx="1178034" cy="484738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>
              <a:lnSpc>
                <a:spcPct val="150000"/>
              </a:lnSpc>
              <a:tabLst>
                <a:tab pos="1823085" algn="l"/>
              </a:tabLst>
            </a:pPr>
            <a:r>
              <a:rPr lang="zh-CN" altLang="zh-CN" b="1" kern="100" dirty="0">
                <a:solidFill>
                  <a:schemeClr val="bg1"/>
                </a:solidFill>
                <a:latin typeface="Times New Roman" panose="02020603050405020304"/>
                <a:ea typeface="华文细黑" panose="02010600040101010101" pitchFamily="2" charset="-122"/>
                <a:cs typeface="Times New Roman" panose="02020603050405020304"/>
              </a:rPr>
              <a:t>重点词汇</a:t>
            </a:r>
            <a:endParaRPr lang="en-US" altLang="zh-CN" b="1" kern="100" dirty="0">
              <a:solidFill>
                <a:schemeClr val="bg1"/>
              </a:solidFill>
              <a:latin typeface="Times New Roman" panose="02020603050405020304"/>
              <a:ea typeface="华文细黑" panose="02010600040101010101" pitchFamily="2" charset="-122"/>
              <a:cs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08232" y="558311"/>
            <a:ext cx="8727536" cy="2839229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(1)The expression on her face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confirmed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her sadness.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她脸上的表情证明了她很难过。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(2)The latest evidence confirmed me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his honesty.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最新的证据让我坚信他是诚实的。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(3)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     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 it is the most effective treatment.</a:t>
            </a:r>
          </a:p>
          <a:p>
            <a:pPr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已证实它是最有效的治疗方法。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193908" y="1527168"/>
            <a:ext cx="35168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75035" y="2400447"/>
            <a:ext cx="302709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It has been confirmed that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418471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256" y="418435"/>
            <a:ext cx="8514744" cy="9447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4" y="427196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2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6330" y="418471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8909" y="409717"/>
            <a:ext cx="8362160" cy="96948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  <a:tabLst>
                <a:tab pos="202565" algn="l"/>
              </a:tabLst>
            </a:pPr>
            <a:r>
              <a:rPr lang="en-US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Laura needs an app that will help her get</a:t>
            </a:r>
            <a:r>
              <a:rPr lang="en-US" altLang="zh-CN" sz="2100" b="1" u="wavy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discounts</a:t>
            </a:r>
            <a:r>
              <a:rPr lang="en-US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  <a:r>
              <a:rPr lang="zh-CN" altLang="zh-CN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劳拉需要一个会帮助她打折的计算机应用程序。</a:t>
            </a:r>
            <a:endParaRPr lang="zh-CN" altLang="zh-CN" sz="1500" b="1" kern="1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9601" y="2193796"/>
            <a:ext cx="8259152" cy="99256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give/allow/make a discount </a:t>
            </a:r>
            <a:r>
              <a:rPr lang="en-US" altLang="zh-CN" sz="2000" b="1" kern="100" dirty="0">
                <a:latin typeface="Symbol" panose="05050102010706020507" pitchFamily="18" charset="2"/>
                <a:ea typeface="楷体_GB2312" panose="0201060903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of...</a:t>
            </a:r>
            <a:r>
              <a:rPr lang="en-US" altLang="zh-CN" sz="2000" b="1" kern="100" dirty="0">
                <a:latin typeface="Symbol" panose="05050102010706020507" pitchFamily="18" charset="2"/>
                <a:ea typeface="楷体_GB2312" panose="0201060903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打</a:t>
            </a:r>
            <a:r>
              <a:rPr lang="en-US" altLang="zh-CN" sz="2000" b="1" kern="100" dirty="0">
                <a:latin typeface="Symbol" panose="05050102010706020507" pitchFamily="18" charset="2"/>
                <a:ea typeface="楷体_GB2312" panose="0201060903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en-US" altLang="zh-CN" sz="2000" b="1" kern="100" dirty="0">
                <a:latin typeface="Symbol" panose="05050102010706020507" pitchFamily="18" charset="2"/>
                <a:ea typeface="楷体_GB2312" panose="0201060903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折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with/at a discount </a:t>
            </a:r>
            <a:r>
              <a:rPr lang="en-US" altLang="zh-CN" sz="2000" b="1" kern="100" dirty="0">
                <a:latin typeface="Symbol" panose="05050102010706020507" pitchFamily="18" charset="2"/>
                <a:ea typeface="楷体_GB2312" panose="02010609030101010101" pitchFamily="49" charset="-122"/>
                <a:cs typeface="Times New Roman" panose="02020603050405020304" pitchFamily="18" charset="0"/>
              </a:rPr>
              <a:t>(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of 10%</a:t>
            </a:r>
            <a:r>
              <a:rPr lang="en-US" altLang="zh-CN" sz="2000" b="1" kern="100" dirty="0">
                <a:latin typeface="Symbol" panose="05050102010706020507" pitchFamily="18" charset="2"/>
                <a:ea typeface="楷体_GB2312" panose="02010609030101010101" pitchFamily="49" charset="-122"/>
                <a:cs typeface="Times New Roman" panose="02020603050405020304" pitchFamily="18" charset="0"/>
              </a:rPr>
              <a:t>)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打</a:t>
            </a:r>
            <a:r>
              <a:rPr lang="en-US" altLang="zh-CN" sz="2000" b="1" kern="100" dirty="0">
                <a:latin typeface="Symbol" panose="05050102010706020507" pitchFamily="18" charset="2"/>
                <a:ea typeface="楷体_GB2312" panose="02010609030101010101" pitchFamily="49" charset="-122"/>
                <a:cs typeface="Times New Roman" panose="02020603050405020304" pitchFamily="18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九</a:t>
            </a:r>
            <a:r>
              <a:rPr lang="en-US" altLang="zh-CN" sz="2000" b="1" kern="100" dirty="0">
                <a:latin typeface="Symbol" panose="05050102010706020507" pitchFamily="18" charset="2"/>
                <a:ea typeface="楷体_GB2312" panose="0201060903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折</a:t>
            </a:r>
            <a:endParaRPr lang="zh-CN" altLang="zh-CN" sz="2000" b="1" kern="100" dirty="0">
              <a:solidFill>
                <a:prstClr val="black"/>
              </a:solidFill>
              <a:latin typeface="方正隶变简体" pitchFamily="65" charset="-122"/>
              <a:ea typeface="方正隶变简体" pitchFamily="65" charset="-122"/>
              <a:cs typeface="Courier New" panose="020703090202050204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19601" y="1599867"/>
            <a:ext cx="8259152" cy="53090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ea typeface="GBK_S" panose="03000509000000000000" pitchFamily="65" charset="-122"/>
                <a:cs typeface="ZBFH" panose="02020603050405020304" pitchFamily="18" charset="0"/>
              </a:rPr>
              <a:t>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discount </a:t>
            </a:r>
            <a:r>
              <a:rPr lang="en-US" altLang="zh-CN" sz="2000" b="1" i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n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折扣</a:t>
            </a:r>
            <a:r>
              <a:rPr lang="zh-CN" altLang="zh-CN" sz="2000" b="1" kern="100" dirty="0">
                <a:solidFill>
                  <a:srgbClr val="0000FF"/>
                </a:solidFill>
                <a:ea typeface="Times New Roman" panose="02020603050405020304" pitchFamily="18" charset="0"/>
              </a:rPr>
              <a:t> </a:t>
            </a:r>
            <a:r>
              <a:rPr lang="en-US" altLang="zh-CN" sz="2000" b="1" i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vt</a:t>
            </a:r>
            <a:r>
              <a:rPr lang="en-US" altLang="zh-CN" sz="2000" b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打折；贴现</a:t>
            </a:r>
            <a:endParaRPr lang="zh-CN" altLang="zh-CN" sz="2000" kern="100" dirty="0">
              <a:solidFill>
                <a:srgbClr val="0000FF"/>
              </a:solidFill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-10955" y="932758"/>
            <a:ext cx="468215" cy="3248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457260" y="4180984"/>
            <a:ext cx="413915" cy="41376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8725083" y="947042"/>
            <a:ext cx="425347" cy="3023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 flipH="1">
            <a:off x="9024207" y="1691249"/>
            <a:ext cx="136225" cy="25040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7260" y="1662680"/>
            <a:ext cx="4107238" cy="2518303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399459" y="921900"/>
            <a:ext cx="8345081" cy="300013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ctr"/>
            <a:r>
              <a:rPr lang="en-US" altLang="zh-CN" sz="15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Period Four</a:t>
            </a:r>
            <a:r>
              <a:rPr lang="zh-CN" altLang="zh-CN" sz="15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en-US" altLang="zh-CN" sz="15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Listening and Talking</a:t>
            </a:r>
            <a:r>
              <a:rPr lang="zh-CN" altLang="zh-CN" sz="15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5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Reading for Writing</a:t>
            </a:r>
            <a:r>
              <a:rPr lang="zh-CN" altLang="zh-CN" sz="15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1500" b="1" kern="1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Assessing Your Progress &amp; Video Time</a:t>
            </a:r>
            <a:endParaRPr lang="zh-CN" altLang="zh-CN" sz="1500" b="1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文本框 18">
            <a:hlinkClick r:id="rId3" action="ppaction://hlinksldjump"/>
          </p:cNvPr>
          <p:cNvSpPr txBox="1"/>
          <p:nvPr/>
        </p:nvSpPr>
        <p:spPr>
          <a:xfrm>
            <a:off x="5011755" y="1691249"/>
            <a:ext cx="1072178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r"/>
            <a:r>
              <a:rPr lang="en-US" altLang="zh-CN" b="1" dirty="0">
                <a:solidFill>
                  <a:srgbClr val="9BBD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  <a:r>
              <a:rPr lang="en-US" altLang="zh-CN" dirty="0">
                <a:solidFill>
                  <a:srgbClr val="9BBD59"/>
                </a:solidFill>
                <a:latin typeface="Arial" panose="020B0604020202020204" pitchFamily="34" charset="0"/>
              </a:rPr>
              <a:t> </a:t>
            </a:r>
            <a:r>
              <a:rPr lang="en-US" altLang="zh-CN" dirty="0" smtClean="0">
                <a:solidFill>
                  <a:srgbClr val="9BBD59"/>
                </a:solidFill>
                <a:latin typeface="Arial" panose="020B0604020202020204" pitchFamily="34" charset="0"/>
              </a:rPr>
              <a:t> 1</a:t>
            </a:r>
            <a:endParaRPr lang="en-US" altLang="zh-CN" dirty="0">
              <a:solidFill>
                <a:srgbClr val="9BBD59"/>
              </a:solidFill>
              <a:latin typeface="Arial" panose="020B0604020202020204" pitchFamily="34" charset="0"/>
            </a:endParaRPr>
          </a:p>
        </p:txBody>
      </p:sp>
      <p:sp>
        <p:nvSpPr>
          <p:cNvPr id="25" name="文本框 19">
            <a:hlinkClick r:id="rId3" action="ppaction://hlinksldjump"/>
          </p:cNvPr>
          <p:cNvSpPr txBox="1"/>
          <p:nvPr/>
        </p:nvSpPr>
        <p:spPr>
          <a:xfrm>
            <a:off x="6227303" y="1691249"/>
            <a:ext cx="1801531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zh-CN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语篇理解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26" name="文本框 22">
            <a:hlinkClick r:id="rId4" action="ppaction://hlinksldjump"/>
          </p:cNvPr>
          <p:cNvSpPr txBox="1"/>
          <p:nvPr/>
        </p:nvSpPr>
        <p:spPr>
          <a:xfrm>
            <a:off x="5011755" y="2380403"/>
            <a:ext cx="1072178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r"/>
            <a:r>
              <a:rPr lang="en-US" altLang="zh-CN" b="1" dirty="0">
                <a:solidFill>
                  <a:srgbClr val="9BBD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PART</a:t>
            </a:r>
            <a:r>
              <a:rPr lang="en-US" altLang="zh-CN" dirty="0">
                <a:solidFill>
                  <a:srgbClr val="9BBD59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lang="en-US" altLang="zh-CN" dirty="0" smtClean="0">
                <a:solidFill>
                  <a:srgbClr val="9BBD59"/>
                </a:solidFill>
                <a:latin typeface="Arial" panose="020B0604020202020204" pitchFamily="34" charset="0"/>
              </a:rPr>
              <a:t> 2</a:t>
            </a:r>
            <a:endParaRPr lang="en-US" altLang="zh-CN" dirty="0">
              <a:solidFill>
                <a:srgbClr val="9BBD59"/>
              </a:solidFill>
              <a:latin typeface="Arial" panose="020B0604020202020204" pitchFamily="34" charset="0"/>
            </a:endParaRPr>
          </a:p>
        </p:txBody>
      </p:sp>
      <p:sp>
        <p:nvSpPr>
          <p:cNvPr id="27" name="文本框 23">
            <a:hlinkClick r:id="rId4" action="ppaction://hlinksldjump"/>
          </p:cNvPr>
          <p:cNvSpPr txBox="1"/>
          <p:nvPr/>
        </p:nvSpPr>
        <p:spPr>
          <a:xfrm>
            <a:off x="6227303" y="2368537"/>
            <a:ext cx="1747517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zh-CN" altLang="zh-CN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基础自测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0" name="文本框 29">
            <a:hlinkClick r:id="rId5" action="ppaction://hlinksldjump"/>
          </p:cNvPr>
          <p:cNvSpPr txBox="1"/>
          <p:nvPr/>
        </p:nvSpPr>
        <p:spPr>
          <a:xfrm>
            <a:off x="5011278" y="3057692"/>
            <a:ext cx="1072655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r"/>
            <a:r>
              <a:rPr lang="en-US" altLang="zh-CN" b="1" dirty="0">
                <a:solidFill>
                  <a:srgbClr val="9BBD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PART</a:t>
            </a:r>
            <a:r>
              <a:rPr lang="en-US" altLang="zh-CN" dirty="0">
                <a:solidFill>
                  <a:srgbClr val="9BBD59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lang="en-US" altLang="zh-CN" dirty="0" smtClean="0">
                <a:solidFill>
                  <a:srgbClr val="9BBD59"/>
                </a:solidFill>
                <a:latin typeface="Arial" panose="020B0604020202020204" pitchFamily="34" charset="0"/>
              </a:rPr>
              <a:t> 3</a:t>
            </a:r>
            <a:endParaRPr lang="en-US" altLang="zh-CN" dirty="0">
              <a:solidFill>
                <a:srgbClr val="9BBD59"/>
              </a:solidFill>
              <a:latin typeface="Arial" panose="020B0604020202020204" pitchFamily="34" charset="0"/>
            </a:endParaRPr>
          </a:p>
        </p:txBody>
      </p:sp>
      <p:sp>
        <p:nvSpPr>
          <p:cNvPr id="31" name="文本框 31">
            <a:hlinkClick r:id="rId5" action="ppaction://hlinksldjump"/>
          </p:cNvPr>
          <p:cNvSpPr txBox="1"/>
          <p:nvPr/>
        </p:nvSpPr>
        <p:spPr>
          <a:xfrm>
            <a:off x="6227303" y="3057692"/>
            <a:ext cx="1801531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互动探究</a:t>
            </a:r>
          </a:p>
        </p:txBody>
      </p:sp>
      <p:sp>
        <p:nvSpPr>
          <p:cNvPr id="16" name="文本框 15">
            <a:hlinkClick r:id="rId6" action="ppaction://hlinksldjump"/>
          </p:cNvPr>
          <p:cNvSpPr txBox="1"/>
          <p:nvPr/>
        </p:nvSpPr>
        <p:spPr>
          <a:xfrm>
            <a:off x="5011278" y="3734980"/>
            <a:ext cx="1072655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r"/>
            <a:r>
              <a:rPr lang="en-US" altLang="zh-CN" b="1" dirty="0">
                <a:solidFill>
                  <a:srgbClr val="9BBD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PART</a:t>
            </a:r>
            <a:r>
              <a:rPr lang="en-US" altLang="zh-CN" dirty="0">
                <a:solidFill>
                  <a:srgbClr val="9BBD59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lang="en-US" altLang="zh-CN" dirty="0" smtClean="0">
                <a:solidFill>
                  <a:srgbClr val="9BBD59"/>
                </a:solidFill>
                <a:latin typeface="Arial" panose="020B0604020202020204" pitchFamily="34" charset="0"/>
              </a:rPr>
              <a:t> 4</a:t>
            </a:r>
            <a:endParaRPr lang="en-US" altLang="zh-CN" dirty="0">
              <a:solidFill>
                <a:srgbClr val="9BBD59"/>
              </a:solidFill>
              <a:latin typeface="Arial" panose="020B0604020202020204" pitchFamily="34" charset="0"/>
            </a:endParaRPr>
          </a:p>
        </p:txBody>
      </p:sp>
      <p:sp>
        <p:nvSpPr>
          <p:cNvPr id="19" name="文本框 31">
            <a:hlinkClick r:id="rId6" action="ppaction://hlinksldjump"/>
          </p:cNvPr>
          <p:cNvSpPr txBox="1"/>
          <p:nvPr/>
        </p:nvSpPr>
        <p:spPr>
          <a:xfrm>
            <a:off x="6227303" y="3734980"/>
            <a:ext cx="1801531" cy="346169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fontAlgn="auto">
              <a:lnSpc>
                <a:spcPct val="100000"/>
              </a:lnSpc>
            </a:pPr>
            <a:r>
              <a:rPr lang="zh-CN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达标检测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94216" y="414183"/>
            <a:ext cx="8555569" cy="330089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(1)The employees who work at the shop can get a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discount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of 10%.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商店员工购物可打九折。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(2)In this shop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everything is sold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 discount to attract customers.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在这家商店，为了吸引顾客所有的东西都打折卖。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(3)They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if they pay in cash.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如果付现金的话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，他们将给予九折优惠。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注意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打九折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正确的英语表达法为：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a discount of 10%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041496" y="1398012"/>
            <a:ext cx="35168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270656" y="2240255"/>
            <a:ext cx="307678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will give a discount of 10%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418471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256" y="418435"/>
            <a:ext cx="8514744" cy="9447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4" y="427196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3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6330" y="418471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8909" y="338685"/>
            <a:ext cx="8362160" cy="96948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Laura needs an app that will add money to her bank </a:t>
            </a:r>
            <a:r>
              <a:rPr lang="en-US" altLang="zh-CN" sz="2100" b="1" u="wavy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account</a:t>
            </a:r>
            <a:r>
              <a:rPr lang="en-US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  <a:r>
              <a:rPr lang="zh-CN" altLang="zh-CN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劳拉需要一个会把钱增加到她的银行账户上的计算机应用程序。</a:t>
            </a:r>
            <a:endParaRPr lang="zh-CN" altLang="zh-CN" sz="1500" b="1" kern="1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9601" y="2127274"/>
            <a:ext cx="8259152" cy="237756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account to sb. for...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向某人说明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account for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解释；是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的原因；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在数量和比例上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占，占据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on account of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由于；因为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on no account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决不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放在句首时句子用部分倒装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take...into account 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把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考虑或计算在内；考虑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9601" y="1491880"/>
            <a:ext cx="8259152" cy="53090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GBK_S" panose="03000509000000000000" pitchFamily="65" charset="-122"/>
                <a:ea typeface="GBK_S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account </a:t>
            </a:r>
            <a:r>
              <a:rPr lang="en-US" altLang="zh-CN" sz="2000" b="1" i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n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账户；描述；理由；账目</a:t>
            </a:r>
            <a:r>
              <a:rPr lang="zh-CN" altLang="zh-CN" sz="2000" b="1" kern="100" dirty="0">
                <a:solidFill>
                  <a:srgbClr val="0000FF"/>
                </a:solidFill>
                <a:ea typeface="Times New Roman" panose="02020603050405020304" pitchFamily="18" charset="0"/>
              </a:rPr>
              <a:t> </a:t>
            </a:r>
            <a:r>
              <a:rPr lang="en-US" altLang="zh-CN" sz="2000" b="1" i="1" kern="1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.&amp; </a:t>
            </a:r>
            <a:r>
              <a:rPr lang="en-US" altLang="zh-CN" sz="2000" b="1" i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vt</a:t>
            </a:r>
            <a:r>
              <a:rPr lang="en-US" altLang="zh-CN" sz="2000" b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解释；说明；考虑</a:t>
            </a:r>
            <a:endParaRPr lang="zh-CN" altLang="zh-CN" sz="2000" kern="100" dirty="0">
              <a:solidFill>
                <a:srgbClr val="0000FF"/>
              </a:solidFill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31774" y="576163"/>
            <a:ext cx="8680452" cy="3762558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(1)He has to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account to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chairman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for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all the money he has spent.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他必须向主席说明他所花掉的所有钱的去向。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(2)We should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take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his health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into account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and then make a decision.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我们应该先考虑他的健康状况，然后再做决定。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(3)His illness accounts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his absence from the meeting.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他因为生病而缺席会议。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(4)She can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work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her too young children.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她因为孩子太小而不能工作。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35557" y="2410856"/>
            <a:ext cx="46549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for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408021" y="3311833"/>
            <a:ext cx="160522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on account of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31774" y="972408"/>
            <a:ext cx="8680452" cy="191589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(5)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should the soldiers be blamed for what happened.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士兵们决不该为所发生的事而受到责难。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注意：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on account of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的同义短语有：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because of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due to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owing to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thanks to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as a result of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等。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29049" y="1039149"/>
            <a:ext cx="173347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On no account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487349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256" y="487313"/>
            <a:ext cx="8514744" cy="14306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4" y="496074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4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6330" y="487349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8909" y="422799"/>
            <a:ext cx="8362160" cy="145423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  <a:tabLst>
                <a:tab pos="202565" algn="l"/>
              </a:tabLst>
            </a:pPr>
            <a:r>
              <a:rPr lang="en-US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Being online is no excuse for being </a:t>
            </a:r>
            <a:r>
              <a:rPr lang="en-US" altLang="zh-CN" sz="2100" b="1" u="wavy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rude</a:t>
            </a:r>
            <a:r>
              <a:rPr lang="zh-CN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and you don</a:t>
            </a:r>
            <a:r>
              <a:rPr lang="en-US" altLang="zh-CN" sz="2100" b="1" kern="100" dirty="0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’</a:t>
            </a:r>
            <a:r>
              <a:rPr lang="en-US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 want to become a target for a troll or cyberbully.</a:t>
            </a:r>
            <a:r>
              <a:rPr lang="zh-CN" altLang="zh-CN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在网上也不是你粗鲁无礼的理由，并且你也不想成为发挑衅帖子的人或网霸们攻击的对象。</a:t>
            </a:r>
            <a:endParaRPr lang="zh-CN" altLang="zh-CN" b="1" kern="1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19601" y="2625743"/>
            <a:ext cx="8259152" cy="191589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be rude to...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对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粗鲁或没有礼貌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   It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s rude of sb. to do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sth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. 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某人做某事很粗鲁。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rudeness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粗鲁；粗野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rudely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ad</a:t>
            </a:r>
            <a:r>
              <a:rPr lang="en-US" altLang="zh-CN" sz="2000" b="1" i="1" kern="100" dirty="0">
                <a:latin typeface="Book Antiqua" panose="0204060205030503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无礼地；粗暴地</a:t>
            </a:r>
            <a:endParaRPr lang="zh-CN" altLang="zh-CN" sz="80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9601" y="2089999"/>
            <a:ext cx="8259152" cy="53090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GBK_S" panose="03000509000000000000" pitchFamily="65" charset="-122"/>
                <a:ea typeface="GBK_S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rude </a:t>
            </a:r>
            <a:r>
              <a:rPr lang="en-US" altLang="zh-CN" sz="2000" b="1" i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adj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粗鲁的；无礼的</a:t>
            </a:r>
            <a:endParaRPr lang="zh-CN" altLang="zh-CN" sz="2000" kern="100" dirty="0">
              <a:solidFill>
                <a:srgbClr val="0000FF"/>
              </a:solidFill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1437" y="489179"/>
            <a:ext cx="8641125" cy="4224223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(1)You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were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so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rude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to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your parents for which we could not forgive you.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你对父母这么没礼貌，对此，我们不能原谅你。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to say that to your father just now.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你刚才对你父亲讲那种话太不礼貌了。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(3)It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important that you should apologize to her for your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(rude).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你应该为你的粗鲁向她道歉，这是重要的。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(4)Can you prevent him from treating others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(rude)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？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If so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I would appreciate it.</a:t>
            </a:r>
          </a:p>
          <a:p>
            <a:pPr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你能阻止他粗鲁地对待别人吗？如果能，我将非常感激。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11958" y="1439991"/>
            <a:ext cx="211819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It was rude of you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678508" y="2301783"/>
            <a:ext cx="110669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rudeness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166143" y="3219672"/>
            <a:ext cx="85021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rudely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487349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256" y="487313"/>
            <a:ext cx="8514744" cy="14306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4" y="496074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5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6330" y="487349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8909" y="422799"/>
            <a:ext cx="8362160" cy="145423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  <a:tabLst>
                <a:tab pos="202565" algn="l"/>
              </a:tabLst>
            </a:pPr>
            <a:r>
              <a:rPr lang="en-US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Like a troll</a:t>
            </a:r>
            <a:r>
              <a:rPr lang="zh-CN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 cyberbully will also write something mean but it is usually directed at </a:t>
            </a:r>
            <a:r>
              <a:rPr lang="en-US" altLang="zh-CN" sz="2100" b="1" u="wavy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particular</a:t>
            </a:r>
            <a:r>
              <a:rPr lang="en-US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people.</a:t>
            </a:r>
            <a:r>
              <a:rPr lang="zh-CN" altLang="zh-CN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就像一个发挑衅帖子的人，网霸也会写一些刻薄的东西，但是通常都是指向特定的人。</a:t>
            </a:r>
            <a:endParaRPr lang="zh-CN" altLang="zh-CN" b="1" kern="1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19601" y="2685281"/>
            <a:ext cx="8259152" cy="99256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in particular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＝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particularly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特别地；尤其地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be particular about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对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挑剔</a:t>
            </a:r>
            <a:endParaRPr lang="zh-CN" altLang="zh-CN" sz="80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9601" y="2089999"/>
            <a:ext cx="8259152" cy="53090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GBK_S" panose="03000509000000000000" pitchFamily="65" charset="-122"/>
                <a:ea typeface="GBK_S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particular </a:t>
            </a:r>
            <a:r>
              <a:rPr lang="en-US" altLang="zh-CN" sz="2000" b="1" i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adj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特定的；特别的；讲究的</a:t>
            </a:r>
            <a:endParaRPr lang="zh-CN" altLang="zh-CN" sz="2000" kern="100" dirty="0">
              <a:solidFill>
                <a:srgbClr val="0000FF"/>
              </a:solidFill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08232" y="489179"/>
            <a:ext cx="8727536" cy="330089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(1)What I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particularly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dislike about this lesson is that it is really boring.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我特别不喜欢这节课的地方是它的确令人乏味。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(2)I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my clothes while my wife minds what I wear.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我对我的衣服不挑剔，而我的妻子却很在乎我穿什么。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(3)Many tourists have a travel to Hainan during the year</a:t>
            </a:r>
            <a:r>
              <a:rPr lang="zh-CN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in winter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一年四季都有大量的游客到海南旅游，尤其是在冬季。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76014" y="1432457"/>
            <a:ext cx="275958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am not particular about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380677" y="2325559"/>
            <a:ext cx="148673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spc="-23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in particular</a:t>
            </a:r>
            <a:endParaRPr lang="zh-CN" altLang="en-US" sz="2000" b="1" kern="100" spc="-23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487349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256" y="487313"/>
            <a:ext cx="8514744" cy="9447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4" y="496074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6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6330" y="487349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8909" y="422799"/>
            <a:ext cx="8362160" cy="96948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  <a:tabLst>
                <a:tab pos="202565" algn="l"/>
              </a:tabLst>
            </a:pPr>
            <a:r>
              <a:rPr lang="en-US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It seemed like a joke at first</a:t>
            </a:r>
            <a:r>
              <a:rPr lang="zh-CN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but the girl was very </a:t>
            </a:r>
            <a:r>
              <a:rPr lang="en-US" altLang="zh-CN" sz="2100" b="1" u="wavy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upset</a:t>
            </a:r>
            <a:r>
              <a:rPr lang="en-US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  <a:r>
              <a:rPr lang="zh-CN" altLang="zh-CN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起初，这好像是个玩笑，但是这个女孩很生气。</a:t>
            </a:r>
            <a:endParaRPr lang="zh-CN" altLang="zh-CN" b="1" kern="1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19601" y="2685280"/>
            <a:ext cx="8259152" cy="145423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be upset over/about/at...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对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感到不安</a:t>
            </a:r>
            <a:r>
              <a:rPr lang="en-US" altLang="zh-CN" sz="2000" b="1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zh-CN" sz="2000" b="1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难过</a:t>
            </a:r>
            <a:r>
              <a:rPr lang="en-US" altLang="zh-CN" sz="2000" b="1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心烦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    be upset that...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对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感到不安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It upsets sb. that...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让某人心烦的是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endParaRPr lang="zh-CN" altLang="zh-CN" sz="800" kern="100" dirty="0">
              <a:solidFill>
                <a:prstClr val="black"/>
              </a:solidFill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9601" y="1602478"/>
            <a:ext cx="8259152" cy="992569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GBK_S" panose="03000509000000000000" pitchFamily="65" charset="-122"/>
                <a:ea typeface="GBK_S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upset </a:t>
            </a:r>
            <a:r>
              <a:rPr lang="en-US" altLang="zh-CN" sz="2000" b="1" i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adj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心烦意乱的；苦恼的；不安的；不适的</a:t>
            </a:r>
            <a:r>
              <a:rPr lang="zh-CN" altLang="zh-CN" sz="2000" b="1" kern="100" dirty="0">
                <a:solidFill>
                  <a:srgbClr val="0000FF"/>
                </a:solidFill>
                <a:ea typeface="Times New Roman" panose="02020603050405020304" pitchFamily="18" charset="0"/>
              </a:rPr>
              <a:t> </a:t>
            </a:r>
            <a:r>
              <a:rPr lang="en-US" altLang="zh-CN" sz="2000" b="1" i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vt</a:t>
            </a:r>
            <a:r>
              <a:rPr lang="en-US" altLang="zh-CN" sz="2000" b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使不安；使心烦；打翻；打乱</a:t>
            </a:r>
            <a:endParaRPr lang="zh-CN" altLang="zh-CN" sz="2000" kern="100" dirty="0">
              <a:solidFill>
                <a:srgbClr val="0000FF"/>
              </a:solidFill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08232" y="304023"/>
            <a:ext cx="8727536" cy="4685888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(1)They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were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very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upset that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their child hadn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given them any reply to their letter.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孩子仍没有给他们回信，他们很不安。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(2)The bad weather will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upset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our plan for a picnic.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这恶劣的天气会打乱我们的野餐计划。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(3)He failed in the exam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.(upset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adj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He failed in the exam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.(upset </a:t>
            </a:r>
            <a:r>
              <a:rPr lang="en-US" altLang="zh-CN" sz="2000" b="1" i="1" kern="100" dirty="0" err="1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i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他没通过考试，这使他心烦意乱。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注意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：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upset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作动词时，过去式和过去分词形式皆为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upset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；其现在分词形式为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upsetting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005622" y="2588735"/>
            <a:ext cx="259428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which made him upset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05622" y="3003698"/>
            <a:ext cx="193224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which upset him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037304" y="1220462"/>
            <a:ext cx="1069392" cy="1069005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srgbClr val="9BBD59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37304" y="1517271"/>
            <a:ext cx="1069392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dirty="0" smtClean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627531" y="2722704"/>
            <a:ext cx="3942951" cy="485941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005622" y="2787724"/>
            <a:ext cx="3132756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zh-CN" sz="2100" b="1" spc="15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</a:rPr>
              <a:t>语篇理解</a:t>
            </a:r>
            <a:endParaRPr lang="zh-CN" altLang="en-US" sz="2100" b="1" spc="150" dirty="0">
              <a:solidFill>
                <a:schemeClr val="bg1"/>
              </a:solidFill>
              <a:latin typeface="Times New Roman" panose="02020603050405020304" pitchFamily="18" charset="0"/>
              <a:ea typeface="+mj-ea"/>
              <a:sym typeface="+mn-ea"/>
            </a:endParaRPr>
          </a:p>
        </p:txBody>
      </p:sp>
      <p:sp>
        <p:nvSpPr>
          <p:cNvPr id="9" name="矩形 8"/>
          <p:cNvSpPr/>
          <p:nvPr/>
        </p:nvSpPr>
        <p:spPr>
          <a:xfrm flipH="1">
            <a:off x="9024207" y="1319741"/>
            <a:ext cx="136225" cy="25040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H="1">
            <a:off x="0" y="1319741"/>
            <a:ext cx="136225" cy="25040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6"/>
          <p:cNvSpPr txBox="1"/>
          <p:nvPr/>
        </p:nvSpPr>
        <p:spPr>
          <a:xfrm>
            <a:off x="2789570" y="3328964"/>
            <a:ext cx="3618873" cy="2846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kumimoji="1"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精读精练   萃取文本精华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487349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256" y="487313"/>
            <a:ext cx="8514744" cy="485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4" y="496074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7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6330" y="487349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8909" y="422799"/>
            <a:ext cx="8362160" cy="553988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  <a:tabLst>
                <a:tab pos="202565" algn="l"/>
              </a:tabLst>
            </a:pPr>
            <a:r>
              <a:rPr lang="en-US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Use a website you </a:t>
            </a:r>
            <a:r>
              <a:rPr lang="en-US" altLang="zh-CN" sz="2100" b="1" u="wavy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are familiar with</a:t>
            </a:r>
            <a:r>
              <a:rPr lang="en-US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  <a:r>
              <a:rPr lang="zh-CN" altLang="zh-CN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使用一个你熟悉的网站。</a:t>
            </a:r>
            <a:endParaRPr lang="zh-CN" altLang="zh-CN" b="1" kern="1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19601" y="1545874"/>
            <a:ext cx="8259152" cy="53090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</a:rPr>
              <a:t>sth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. be/get familiar to sb. 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某物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/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事为某人所熟悉</a:t>
            </a:r>
            <a:endParaRPr lang="zh-CN" altLang="zh-CN" sz="800" kern="100" dirty="0">
              <a:solidFill>
                <a:prstClr val="black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9601" y="1059932"/>
            <a:ext cx="8259152" cy="53090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GBK_S" panose="03000509000000000000" pitchFamily="65" charset="-122"/>
                <a:ea typeface="GBK_S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(sb. )be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/get familiar with </a:t>
            </a:r>
            <a:r>
              <a:rPr lang="en-US" altLang="zh-CN" sz="2000" b="1" kern="100" dirty="0" err="1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. (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某人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熟悉，</a:t>
            </a:r>
            <a:r>
              <a:rPr lang="zh-CN" altLang="zh-CN" sz="2000" b="1" kern="100" dirty="0">
                <a:solidFill>
                  <a:srgbClr val="0000FF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通晓某物</a:t>
            </a:r>
            <a:r>
              <a:rPr lang="en-US" altLang="zh-CN" sz="2000" b="1" kern="100" dirty="0">
                <a:solidFill>
                  <a:srgbClr val="0000FF"/>
                </a:solidFill>
                <a:latin typeface="IPAPANNEW" panose="02000500070000020004" pitchFamily="2" charset="0"/>
                <a:ea typeface="华文细黑" panose="0201060004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事</a:t>
            </a:r>
            <a:endParaRPr lang="zh-CN" altLang="zh-CN" sz="2000" kern="100" dirty="0">
              <a:solidFill>
                <a:srgbClr val="0000FF"/>
              </a:solidFill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19601" y="2085809"/>
            <a:ext cx="8259152" cy="237756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(1)I am familiar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your work as a professional archaeologist.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我熟悉你作为一名专业考古学家的工作。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(2)The image of a dragon is familiar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</a:rPr>
              <a:t> most Chinese people but none have seen a real one.</a:t>
            </a:r>
          </a:p>
          <a:p>
            <a:pPr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龙的形象为大多数中国人所熟悉，但没有人见过一只真的。</a:t>
            </a:r>
            <a:endParaRPr lang="zh-CN" altLang="zh-CN" sz="800" kern="100" dirty="0">
              <a:solidFill>
                <a:prstClr val="black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465492" y="2160485"/>
            <a:ext cx="62258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with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90846" y="3060849"/>
            <a:ext cx="35168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to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487349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256" y="487313"/>
            <a:ext cx="8514744" cy="485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4" y="496074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8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6330" y="487349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8909" y="422798"/>
            <a:ext cx="8362160" cy="553988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  <a:tabLst>
                <a:tab pos="202565" algn="l"/>
              </a:tabLst>
            </a:pPr>
            <a:r>
              <a:rPr lang="en-US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It</a:t>
            </a:r>
            <a:r>
              <a:rPr lang="en-US" altLang="zh-CN" sz="2100" b="1" kern="100" dirty="0">
                <a:solidFill>
                  <a:srgbClr val="000000"/>
                </a:solidFill>
                <a:latin typeface="宋体" panose="02010600030101010101" pitchFamily="2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’</a:t>
            </a:r>
            <a:r>
              <a:rPr lang="en-US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 my wallet and my mobile phone </a:t>
            </a:r>
            <a:r>
              <a:rPr lang="en-US" altLang="zh-CN" sz="2100" b="1" u="wavy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case</a:t>
            </a:r>
            <a:r>
              <a:rPr lang="en-US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  <a:r>
              <a:rPr lang="zh-CN" altLang="zh-CN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这是我的钱夹和手机盒。</a:t>
            </a:r>
            <a:endParaRPr lang="zh-CN" altLang="zh-CN" b="1" kern="100" dirty="0">
              <a:solidFill>
                <a:prstClr val="black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19601" y="1707854"/>
            <a:ext cx="8259152" cy="283922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in case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万一；以防；以免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in case of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如果发生；假设；万一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in any case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无论如何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in no case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决不；在任何情况下都不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放在句首时，用部分倒装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in </a:t>
            </a:r>
            <a:r>
              <a:rPr lang="en-US" altLang="zh-CN" sz="2000" b="1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that/this case</a:t>
            </a:r>
            <a:r>
              <a:rPr lang="zh-CN" altLang="zh-CN" sz="2000" b="1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假使那样</a:t>
            </a:r>
            <a:r>
              <a:rPr lang="en-US" altLang="zh-CN" sz="2000" b="1" kern="100" dirty="0">
                <a:latin typeface="IPAPANNEW" panose="02000500070000020004" pitchFamily="2" charset="0"/>
                <a:ea typeface="楷体_GB2312" panose="0201060903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这样的话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as is often the case (with...)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对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来说是常有的事</a:t>
            </a:r>
            <a:endParaRPr lang="zh-CN" altLang="zh-CN" sz="800" kern="100" dirty="0">
              <a:solidFill>
                <a:prstClr val="black"/>
              </a:solidFill>
              <a:latin typeface="楷体_GB2312" panose="02010609030101010101" pitchFamily="49" charset="-122"/>
              <a:ea typeface="楷体_GB2312" panose="02010609030101010101" pitchFamily="49" charset="-122"/>
              <a:cs typeface="Courier New" panose="02070309020205020404" pitchFamily="49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19601" y="1113926"/>
            <a:ext cx="8259152" cy="53090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GBK_S" panose="03000509000000000000" pitchFamily="65" charset="-122"/>
                <a:ea typeface="GBK_S" panose="03000509000000000000" pitchFamily="65" charset="-122"/>
                <a:cs typeface="Times New Roman" panose="02020603050405020304" pitchFamily="18" charset="0"/>
              </a:rPr>
              <a:t>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case </a:t>
            </a:r>
            <a:r>
              <a:rPr lang="en-US" altLang="zh-CN" sz="2000" b="1" i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n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情况；病例；案例；容器；箱子</a:t>
            </a:r>
            <a:endParaRPr lang="zh-CN" altLang="zh-CN" sz="2000" kern="100" dirty="0">
              <a:solidFill>
                <a:srgbClr val="0000FF"/>
              </a:solidFill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51437" y="558311"/>
            <a:ext cx="8641125" cy="2839229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(1)Please remind me of the meeting again tomorrow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in case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 forget.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请明天再提醒我关于会议的事，以免我忘了。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ask to speak in person as soon as possible and say sorry.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假如是那样，请尽快地亲自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向对方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说出并表示歉意。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he is ready to help others.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他乐于助人，这是常有的事情。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29049" y="1523191"/>
            <a:ext cx="140485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In that case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29049" y="2392688"/>
            <a:ext cx="220154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As is often the case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569311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29256" y="569275"/>
            <a:ext cx="8514744" cy="9447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484" y="578036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1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56330" y="569311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8909" y="519997"/>
            <a:ext cx="8362160" cy="103873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However</a:t>
            </a:r>
            <a:r>
              <a:rPr lang="zh-CN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u="wavy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 more</a:t>
            </a:r>
            <a:r>
              <a:rPr lang="en-US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polite you are</a:t>
            </a:r>
            <a:r>
              <a:rPr lang="zh-CN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u="wavy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 less</a:t>
            </a:r>
            <a:r>
              <a:rPr lang="en-US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likely it is you will be attacked.</a:t>
            </a:r>
            <a:r>
              <a:rPr lang="zh-CN" altLang="zh-CN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但是，你越有礼貌，就越不可能被攻击。</a:t>
            </a:r>
            <a:endParaRPr lang="zh-CN" altLang="zh-CN" b="1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9601" y="1761848"/>
            <a:ext cx="8259152" cy="237756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此句型为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“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the more...the more/less...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越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就越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/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就越不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……”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。这是一个复合句，其中前面的句子是状语从句，后面的句子是主句。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the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用在形容词和副词的比较级前，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more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代表形容词和副词的比较级。主从句的时态常用一般现在时或一般过去时。若主句的时态用一般将来时，则从句的时态要用一般现在时表示将来时。</a:t>
            </a:r>
            <a:endParaRPr lang="zh-CN" altLang="zh-CN" sz="2000" b="1" kern="100" dirty="0">
              <a:latin typeface="方正隶变简体" pitchFamily="65" charset="-122"/>
              <a:ea typeface="方正隶变简体" pitchFamily="65" charset="-122"/>
              <a:cs typeface="Courier New" panose="02070309020205020404" pitchFamily="49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3815817" y="162955"/>
            <a:ext cx="1350326" cy="297963"/>
          </a:xfrm>
          <a:prstGeom prst="roundRect">
            <a:avLst>
              <a:gd name="adj" fmla="val 50000"/>
            </a:avLst>
          </a:prstGeom>
          <a:solidFill>
            <a:srgbClr val="DB43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文本框 8"/>
          <p:cNvSpPr txBox="1"/>
          <p:nvPr/>
        </p:nvSpPr>
        <p:spPr>
          <a:xfrm>
            <a:off x="3923843" y="34056"/>
            <a:ext cx="1178034" cy="484738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>
              <a:lnSpc>
                <a:spcPct val="150000"/>
              </a:lnSpc>
              <a:tabLst>
                <a:tab pos="1823085" algn="l"/>
              </a:tabLst>
            </a:pPr>
            <a:r>
              <a:rPr lang="zh-CN" altLang="en-US" b="1" kern="100" dirty="0">
                <a:solidFill>
                  <a:schemeClr val="bg1"/>
                </a:solidFill>
                <a:latin typeface="Times New Roman" panose="02020603050405020304"/>
                <a:ea typeface="华文细黑" panose="02010600040101010101" pitchFamily="2" charset="-122"/>
                <a:cs typeface="Times New Roman" panose="02020603050405020304"/>
              </a:rPr>
              <a:t>经典句式</a:t>
            </a:r>
            <a:endParaRPr lang="en-US" altLang="zh-CN" b="1" kern="100" dirty="0" smtClean="0">
              <a:solidFill>
                <a:schemeClr val="bg1"/>
              </a:solidFill>
              <a:latin typeface="Times New Roman" panose="02020603050405020304"/>
              <a:ea typeface="华文细黑" panose="02010600040101010101" pitchFamily="2" charset="-122"/>
              <a:cs typeface="Times New Roman" panose="020206030504050203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1437" y="561868"/>
            <a:ext cx="8641125" cy="4224223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more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he gets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more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he wants.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他得到的越多，想要的就越多。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the ground is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air becomes.</a:t>
            </a: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离地面越高，空气就越稀薄。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she flatters me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 like her.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她越是奉承我，我就越不喜欢她。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(4)The harder you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(work)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greater progress you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(make).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你越用功，进步就越大。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42291" y="1500588"/>
            <a:ext cx="134233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The higher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731620" y="1536439"/>
            <a:ext cx="135516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the thinner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42291" y="2418477"/>
            <a:ext cx="119505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The more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724083" y="2418477"/>
            <a:ext cx="92715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the less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65605" y="3321298"/>
            <a:ext cx="70915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work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732521" y="3307442"/>
            <a:ext cx="119806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will make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1" y="153055"/>
            <a:ext cx="406400" cy="43219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29256" y="153019"/>
            <a:ext cx="8514744" cy="1943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 sz="2100" dirty="0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484" y="161780"/>
            <a:ext cx="532552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r>
              <a:rPr lang="en-US" altLang="zh-CN" sz="2100" b="1" dirty="0">
                <a:solidFill>
                  <a:prstClr val="white"/>
                </a:solidFill>
              </a:rPr>
              <a:t>2</a:t>
            </a:r>
            <a:endParaRPr lang="zh-CN" altLang="en-US" sz="2100" b="1" dirty="0">
              <a:solidFill>
                <a:prstClr val="white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56330" y="153055"/>
            <a:ext cx="118533" cy="432196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prstClr val="white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39364" y="142043"/>
            <a:ext cx="8253678" cy="1938982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100" b="1" u="wavy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Rather than </a:t>
            </a:r>
            <a:r>
              <a:rPr lang="en-US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going out to stores weekly or even daily</a:t>
            </a:r>
            <a:r>
              <a:rPr lang="zh-CN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US" altLang="zh-CN" sz="21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more and more people order things from clothes to toys to foods online and have them delivered directly to their homes.</a:t>
            </a:r>
            <a:r>
              <a:rPr lang="zh-CN" altLang="zh-CN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越来越多的人从网上订购从衣服到玩具和食物之类的东西，并让人把它们直接送到家里来，而不是每周甚至每天去商店了。</a:t>
            </a:r>
            <a:endParaRPr lang="zh-CN" altLang="zh-CN" b="1" kern="1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29049" y="2176914"/>
            <a:ext cx="8263993" cy="3762558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rather than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而不是；与其；不愿；与其说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倒不如说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……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(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连接两个并</a:t>
            </a:r>
            <a:endParaRPr lang="en-US" altLang="zh-CN" sz="2000" b="1" kern="100" dirty="0">
              <a:latin typeface="Times New Roman" panose="02020603050405020304" pitchFamily="18" charset="0"/>
              <a:ea typeface="楷体_GB2312" panose="0201060903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列成分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)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rather than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连接的两个并列成分作主语时，谓语与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rather than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前面的成</a:t>
            </a:r>
            <a:endParaRPr lang="en-US" altLang="zh-CN" sz="2000" b="1" kern="100" dirty="0">
              <a:latin typeface="Times New Roman" panose="02020603050405020304" pitchFamily="18" charset="0"/>
              <a:ea typeface="楷体_GB2312" panose="0201060903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    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分在人称和数上保持一致。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宋体" panose="02010600030101010101" pitchFamily="2" charset="-122"/>
                <a:ea typeface="楷体_GB2312" panose="02010609030101010101" pitchFamily="49" charset="-122"/>
                <a:cs typeface="Times New Roman" panose="02020603050405020304" pitchFamily="18" charset="0"/>
              </a:rPr>
              <a:t>※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rather than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后接不定式时，不定式可以带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to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，也可以不带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to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，但当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rather </a:t>
            </a: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    than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位于句首时，只能接不带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</a:rPr>
              <a:t>to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的不定式。</a:t>
            </a:r>
            <a:endParaRPr lang="zh-CN" altLang="zh-CN" sz="2000" b="1" kern="100" dirty="0">
              <a:latin typeface="方正隶变简体" pitchFamily="65" charset="-122"/>
              <a:ea typeface="方正隶变简体" pitchFamily="65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36570" y="412010"/>
            <a:ext cx="8470861" cy="4224223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(1)These shoes are comfortable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rather than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pretty.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这些鞋子与其说漂亮，不如说舒服。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(2)She likes dancing rather than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(sing).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她喜欢跳舞，而不喜欢唱歌。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(3)I think Tom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rather than you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(be) to blame.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我认为是汤姆，而不是你应受到责备。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(4)At last I decided to write rather than (to) telephone.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 decided to write at last.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最后我决定写信而不是打电话。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883600" y="1352503"/>
            <a:ext cx="92074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singing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104308" y="2279100"/>
            <a:ext cx="30840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29048" y="3575024"/>
            <a:ext cx="258325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Rather than telephone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36570" y="250030"/>
            <a:ext cx="8470861" cy="53090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注意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：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常见的含</a:t>
            </a:r>
            <a:r>
              <a:rPr lang="en-US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Courier New" panose="02070309020205020404" pitchFamily="49" charset="0"/>
              </a:rPr>
              <a:t>rather than</a:t>
            </a:r>
            <a:r>
              <a:rPr lang="zh-CN" altLang="zh-CN" sz="2000" b="1" kern="100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的句型：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336570" y="827636"/>
            <a:ext cx="5990007" cy="1938992"/>
            <a:chOff x="448701" y="1319794"/>
            <a:chExt cx="7985637" cy="2585921"/>
          </a:xfrm>
        </p:grpSpPr>
        <p:sp>
          <p:nvSpPr>
            <p:cNvPr id="6" name="矩形 5"/>
            <p:cNvSpPr/>
            <p:nvPr/>
          </p:nvSpPr>
          <p:spPr>
            <a:xfrm>
              <a:off x="448701" y="1319794"/>
              <a:ext cx="4710400" cy="2585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altLang="zh-CN" sz="2000" b="1" kern="100" dirty="0">
                  <a:latin typeface="Times New Roman" panose="02020603050405020304" pitchFamily="18" charset="0"/>
                  <a:ea typeface="楷体_GB2312" panose="02010609030101010101" pitchFamily="49" charset="-122"/>
                </a:rPr>
                <a:t>would rather do A than do B</a:t>
              </a:r>
            </a:p>
            <a:p>
              <a:pPr algn="just">
                <a:lnSpc>
                  <a:spcPct val="150000"/>
                </a:lnSpc>
              </a:pPr>
              <a:r>
                <a:rPr lang="en-US" altLang="zh-CN" sz="2000" b="1" kern="100" dirty="0">
                  <a:latin typeface="Times New Roman" panose="02020603050405020304" pitchFamily="18" charset="0"/>
                  <a:ea typeface="楷体_GB2312" panose="02010609030101010101" pitchFamily="49" charset="-122"/>
                </a:rPr>
                <a:t>would do A rather than do B</a:t>
              </a:r>
            </a:p>
            <a:p>
              <a:pPr algn="just">
                <a:lnSpc>
                  <a:spcPct val="150000"/>
                </a:lnSpc>
              </a:pPr>
              <a:r>
                <a:rPr lang="en-US" altLang="zh-CN" sz="2000" b="1" kern="100" dirty="0">
                  <a:latin typeface="Times New Roman" panose="02020603050405020304" pitchFamily="18" charset="0"/>
                  <a:ea typeface="楷体_GB2312" panose="02010609030101010101" pitchFamily="49" charset="-122"/>
                </a:rPr>
                <a:t>prefer to do A rather than do B</a:t>
              </a:r>
              <a:endParaRPr lang="zh-CN" altLang="zh-CN" sz="800" kern="100" dirty="0"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 pitchFamily="49" charset="0"/>
              </a:endParaRPr>
            </a:p>
          </p:txBody>
        </p:sp>
        <p:sp>
          <p:nvSpPr>
            <p:cNvPr id="7" name="右大括号 6"/>
            <p:cNvSpPr/>
            <p:nvPr/>
          </p:nvSpPr>
          <p:spPr>
            <a:xfrm>
              <a:off x="5087094" y="1557586"/>
              <a:ext cx="216024" cy="1512168"/>
            </a:xfrm>
            <a:prstGeom prst="righ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5303119" y="2067448"/>
              <a:ext cx="3131219" cy="53360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000" b="1" kern="100" dirty="0">
                  <a:latin typeface="Times New Roman" panose="02020603050405020304" pitchFamily="18" charset="0"/>
                  <a:ea typeface="楷体_GB2312" panose="02010609030101010101" pitchFamily="49" charset="-122"/>
                  <a:cs typeface="Times New Roman" panose="02020603050405020304" pitchFamily="18" charset="0"/>
                </a:rPr>
                <a:t>宁愿做</a:t>
              </a:r>
              <a:r>
                <a:rPr lang="en-US" altLang="zh-CN" sz="2000" b="1" kern="100" dirty="0">
                  <a:latin typeface="Times New Roman" panose="02020603050405020304" pitchFamily="18" charset="0"/>
                  <a:ea typeface="楷体_GB2312" panose="02010609030101010101" pitchFamily="49" charset="-122"/>
                </a:rPr>
                <a:t>A</a:t>
              </a:r>
              <a:r>
                <a:rPr lang="zh-CN" altLang="zh-CN" sz="2000" b="1" kern="100" dirty="0">
                  <a:latin typeface="Times New Roman" panose="02020603050405020304" pitchFamily="18" charset="0"/>
                  <a:ea typeface="楷体_GB2312" panose="02010609030101010101" pitchFamily="49" charset="-122"/>
                  <a:cs typeface="Times New Roman" panose="02020603050405020304" pitchFamily="18" charset="0"/>
                </a:rPr>
                <a:t>而不愿做</a:t>
              </a:r>
              <a:r>
                <a:rPr lang="en-US" altLang="zh-CN" sz="2000" b="1" kern="100" dirty="0">
                  <a:latin typeface="Times New Roman" panose="02020603050405020304" pitchFamily="18" charset="0"/>
                  <a:ea typeface="楷体_GB2312" panose="02010609030101010101" pitchFamily="49" charset="-122"/>
                </a:rPr>
                <a:t>B</a:t>
              </a:r>
              <a:endParaRPr lang="zh-CN" altLang="en-US" dirty="0"/>
            </a:p>
          </p:txBody>
        </p:sp>
      </p:grpSp>
      <p:sp>
        <p:nvSpPr>
          <p:cNvPr id="10" name="矩形 9"/>
          <p:cNvSpPr/>
          <p:nvPr/>
        </p:nvSpPr>
        <p:spPr>
          <a:xfrm>
            <a:off x="336570" y="2301783"/>
            <a:ext cx="8470861" cy="2377564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(5)I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would rather laugh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on the backseat of a bicycle 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than cry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in a BMW car.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 would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on the backseat of a bicycle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in a BMW car.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＝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 preferred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on the backseat of a bicycle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in a BMW car.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我宁可坐在自行车后座上微笑，也不愿意坐在宝马车里哭泣。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547270" y="2787724"/>
            <a:ext cx="75082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laugh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227694" y="2813032"/>
            <a:ext cx="181381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rather than cry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915325" y="3246232"/>
            <a:ext cx="102814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to laugh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354430" y="3246231"/>
            <a:ext cx="181381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rather than cry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pic>
        <p:nvPicPr>
          <p:cNvPr id="17" name="返回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520132" y="4515516"/>
            <a:ext cx="534949" cy="5347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4037304" y="1220462"/>
            <a:ext cx="1069392" cy="1069005"/>
          </a:xfrm>
          <a:prstGeom prst="ellipse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srgbClr val="9BBD59"/>
              </a:solidFill>
            </a:endParaRPr>
          </a:p>
        </p:txBody>
      </p:sp>
      <p:sp>
        <p:nvSpPr>
          <p:cNvPr id="9" name="文本框 4"/>
          <p:cNvSpPr txBox="1"/>
          <p:nvPr/>
        </p:nvSpPr>
        <p:spPr>
          <a:xfrm>
            <a:off x="4037304" y="1517271"/>
            <a:ext cx="1069392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dirty="0" smtClean="0">
                <a:solidFill>
                  <a:schemeClr val="bg1"/>
                </a:solidFill>
                <a:latin typeface="Arial" panose="020B0604020202020204" pitchFamily="34" charset="0"/>
              </a:rPr>
              <a:t> 4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2627531" y="2722704"/>
            <a:ext cx="3942951" cy="485941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文本框 5"/>
          <p:cNvSpPr txBox="1"/>
          <p:nvPr/>
        </p:nvSpPr>
        <p:spPr>
          <a:xfrm>
            <a:off x="3032628" y="2787724"/>
            <a:ext cx="3132756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 fontAlgn="auto">
              <a:lnSpc>
                <a:spcPct val="100000"/>
              </a:lnSpc>
            </a:pPr>
            <a:r>
              <a:rPr lang="zh-CN" altLang="en-US" sz="2100" b="1" spc="150" dirty="0">
                <a:solidFill>
                  <a:schemeClr val="bg1"/>
                </a:solidFill>
                <a:ea typeface="微软雅黑" panose="020B0503020204020204" pitchFamily="34" charset="-122"/>
                <a:sym typeface="+mn-ea"/>
              </a:rPr>
              <a:t>达标检测</a:t>
            </a:r>
          </a:p>
        </p:txBody>
      </p:sp>
      <p:sp>
        <p:nvSpPr>
          <p:cNvPr id="18" name="矩形 17"/>
          <p:cNvSpPr/>
          <p:nvPr/>
        </p:nvSpPr>
        <p:spPr>
          <a:xfrm flipH="1">
            <a:off x="9024207" y="1319741"/>
            <a:ext cx="136225" cy="2504019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 flipH="1">
            <a:off x="0" y="1319741"/>
            <a:ext cx="136225" cy="2504019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20" name="文本框 6"/>
          <p:cNvSpPr txBox="1"/>
          <p:nvPr/>
        </p:nvSpPr>
        <p:spPr>
          <a:xfrm>
            <a:off x="2789570" y="3327659"/>
            <a:ext cx="3618873" cy="2846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14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Courier New" panose="02070309020205020404"/>
              </a:rPr>
              <a:t>当堂检测  基础达标演练</a:t>
            </a:r>
            <a:endParaRPr lang="zh-CN" altLang="zh-CN" sz="1400" kern="100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08232" y="624059"/>
            <a:ext cx="8727536" cy="4378112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algn="just">
              <a:lnSpc>
                <a:spcPct val="14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1.It upsets me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(hear) the news of his being fired from his first job.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2.The more times you practice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(much) easily you will memorize something.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3.The latest evidence confirmed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his conclusion was right.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4.In order to attract more customers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many supermarkets usually sell their goods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 discount at weekends.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5.I can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imagine the boy speaking so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(rude) to you.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6.I enjoyed the play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(particular) the second half.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7.One must take the audience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account when making speeches.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4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8.Leave your key with your neighbor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case you lock yourself out one day.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3513712" y="276028"/>
            <a:ext cx="2116576" cy="297963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>
              <a:tabLst>
                <a:tab pos="1823085" algn="l"/>
              </a:tabLst>
            </a:pPr>
            <a:r>
              <a:rPr lang="en-US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Ⅰ.</a:t>
            </a:r>
            <a:r>
              <a:rPr lang="zh-CN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单句语法填空</a:t>
            </a:r>
            <a:endParaRPr lang="en-US" altLang="zh-CN" b="1" kern="100" dirty="0">
              <a:solidFill>
                <a:prstClr val="white"/>
              </a:solidFill>
              <a:latin typeface="宋体" panose="02010600030101010101" pitchFamily="2" charset="-122"/>
              <a:ea typeface="华文细黑" panose="02010600040101010101" pitchFamily="2" charset="-122"/>
              <a:cs typeface="Times New Roman" panose="020206030504050203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786711" y="683151"/>
            <a:ext cx="91433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to hear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463973" y="1073725"/>
            <a:ext cx="70293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more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707791" y="1923828"/>
            <a:ext cx="579308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that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07139" y="2758765"/>
            <a:ext cx="35168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at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463974" y="3128012"/>
            <a:ext cx="850215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rudely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615191" y="3552420"/>
            <a:ext cx="144653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particularly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506175" y="4014506"/>
            <a:ext cx="564880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into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276771" y="4416237"/>
            <a:ext cx="35168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12" grpId="0"/>
      <p:bldP spid="13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32217" y="699944"/>
            <a:ext cx="8560825" cy="3785621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Ⅰ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.Read the passage on P32 and judge whether the following sentences are True(T) or False(F).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1.If you see or read something that makes you feel uncomfortable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please post comments or click on anything.(    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2.Don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give out your address or phone number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or someone might use the information to steal your identity.(    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3.The more polite you are online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more likely it is you will be attacked.(    )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031869" y="3057692"/>
            <a:ext cx="310003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808280" y="2163579"/>
            <a:ext cx="29557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F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406925" y="3508664"/>
            <a:ext cx="305653" cy="377016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F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0958" y="792137"/>
            <a:ext cx="8713530" cy="3762558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9.He believes it is important to study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他认为重要的是学习而不是交朋友。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10.She has already tried her 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best.Please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don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她已经尽最大努力了，请不要对她的工作太挑剔了。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11.They started early 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他们早些出发是为了及时到达那里。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12.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you do sports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you will become.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你越是经常锻炼身体，你就会变得越健康。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3713585" y="263742"/>
            <a:ext cx="1716829" cy="297963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>
              <a:tabLst>
                <a:tab pos="1823085" algn="l"/>
              </a:tabLst>
            </a:pPr>
            <a:r>
              <a:rPr lang="en-US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Ⅱ.</a:t>
            </a:r>
            <a:r>
              <a:rPr lang="zh-CN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完成句子</a:t>
            </a:r>
          </a:p>
        </p:txBody>
      </p:sp>
      <p:sp>
        <p:nvSpPr>
          <p:cNvPr id="2" name="矩形 1"/>
          <p:cNvSpPr/>
          <p:nvPr/>
        </p:nvSpPr>
        <p:spPr>
          <a:xfrm>
            <a:off x="4247921" y="836878"/>
            <a:ext cx="333506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rather than (to) make friends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328182" y="1720442"/>
            <a:ext cx="350998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be too particular about her job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742529" y="2634451"/>
            <a:ext cx="314449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in order to get there in time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031869" y="3540454"/>
            <a:ext cx="1525079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the healthier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07418" y="3559875"/>
            <a:ext cx="181381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The more often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4" grpId="0"/>
      <p:bldP spid="18" grpId="0"/>
      <p:bldP spid="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0958" y="627985"/>
            <a:ext cx="8555569" cy="4223255"/>
          </a:xfrm>
          <a:prstGeom prst="rect">
            <a:avLst/>
          </a:prstGeom>
        </p:spPr>
        <p:txBody>
          <a:bodyPr lIns="68571" tIns="34285" rIns="68571" bIns="34285">
            <a:spAutoFit/>
          </a:bodyPr>
          <a:lstStyle/>
          <a:p>
            <a:pPr indent="540385" algn="just">
              <a:lnSpc>
                <a:spcPct val="150000"/>
              </a:lnSpc>
            </a:pP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下面是根据课文内容写的一篇</a:t>
            </a: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60</a:t>
            </a: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词左右的内容概要，请根据括号内的汉语提示完成短文。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indent="540385">
              <a:lnSpc>
                <a:spcPct val="150000"/>
              </a:lnSpc>
            </a:pP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Here is a blog post to give us 13</a:t>
            </a:r>
            <a:r>
              <a:rPr lang="en-US" altLang="zh-CN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en-US" altLang="zh-CN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_________________________________________</a:t>
            </a:r>
            <a:endParaRPr lang="en-US" altLang="zh-CN" kern="100" spc="-23" dirty="0">
              <a:latin typeface="Times New Roman" panose="02020603050405020304" pitchFamily="18" charset="0"/>
              <a:ea typeface="华文细黑" panose="0201060004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altLang="zh-CN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一些有关如何安全上网</a:t>
            </a:r>
            <a:r>
              <a:rPr lang="zh-CN" altLang="zh-CN" b="1" kern="100" spc="23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的建议</a:t>
            </a:r>
            <a:r>
              <a:rPr lang="en-US" altLang="zh-CN" b="1" kern="100" spc="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). First</a:t>
            </a:r>
            <a:r>
              <a:rPr lang="zh-CN" altLang="zh-CN" b="1" kern="100" spc="23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b="1" kern="100" spc="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when seeing or reading something </a:t>
            </a: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14</a:t>
            </a:r>
            <a:r>
              <a:rPr lang="en-US" altLang="zh-CN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en-US" altLang="zh-CN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</a:t>
            </a:r>
          </a:p>
          <a:p>
            <a:pPr algn="dist">
              <a:lnSpc>
                <a:spcPct val="150000"/>
              </a:lnSpc>
            </a:pPr>
            <a:r>
              <a:rPr lang="en-US" altLang="zh-CN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 </a:t>
            </a:r>
            <a:r>
              <a:rPr lang="en-US" altLang="zh-CN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</a:t>
            </a:r>
            <a:r>
              <a:rPr lang="en-US" altLang="zh-CN" b="1" kern="100" spc="-15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b="1" kern="100" spc="-15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使你感到不舒服的</a:t>
            </a:r>
            <a:r>
              <a:rPr lang="en-US" altLang="zh-CN" b="1" kern="100" spc="-15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b="1" kern="100" spc="-15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b="1" kern="100" spc="-15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please leave the site immediately. </a:t>
            </a:r>
          </a:p>
          <a:p>
            <a:pPr>
              <a:lnSpc>
                <a:spcPct val="150000"/>
              </a:lnSpc>
            </a:pPr>
            <a:r>
              <a:rPr lang="en-US" altLang="zh-CN" b="1" kern="100" spc="-15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What</a:t>
            </a:r>
            <a:r>
              <a:rPr lang="en-US" altLang="zh-CN" b="1" kern="100" spc="-15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b="1" kern="100" spc="-15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more</a:t>
            </a:r>
            <a:r>
              <a:rPr lang="zh-CN" altLang="zh-CN" b="1" kern="100" spc="-15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b="1" kern="100" spc="-15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15.</a:t>
            </a:r>
            <a:r>
              <a:rPr lang="en-US" altLang="zh-CN" b="1" u="sng" kern="100" spc="-15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                                                               </a:t>
            </a:r>
            <a:r>
              <a:rPr lang="en-US" altLang="zh-CN" b="1" kern="100" spc="8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b="1" kern="100" spc="8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不要泄露你的地址或电话号码</a:t>
            </a:r>
            <a:r>
              <a:rPr lang="en-US" altLang="zh-CN" b="1" kern="100" spc="8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).Otherwise</a:t>
            </a:r>
            <a:r>
              <a:rPr lang="zh-CN" altLang="zh-CN" b="1" kern="100" spc="8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b="1" kern="100" spc="8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your identity might be stolen by</a:t>
            </a: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someone 16</a:t>
            </a:r>
            <a:r>
              <a:rPr lang="en-US" altLang="zh-CN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en-US" altLang="zh-CN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</a:t>
            </a:r>
          </a:p>
          <a:p>
            <a:pPr>
              <a:lnSpc>
                <a:spcPct val="150000"/>
              </a:lnSpc>
            </a:pPr>
            <a:r>
              <a:rPr lang="en-US" altLang="zh-CN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 </a:t>
            </a:r>
            <a:r>
              <a:rPr lang="en-US" altLang="zh-CN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   </a:t>
            </a:r>
            <a:r>
              <a:rPr lang="en-US" altLang="zh-CN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利用这些信息的</a:t>
            </a:r>
            <a:r>
              <a:rPr lang="zh-CN" altLang="zh-CN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人</a:t>
            </a:r>
            <a:r>
              <a:rPr lang="en-US" altLang="zh-CN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).Last but not least</a:t>
            </a:r>
            <a:r>
              <a:rPr lang="zh-CN" altLang="zh-CN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be polite online. Don</a:t>
            </a:r>
            <a:r>
              <a:rPr lang="en-US" altLang="zh-CN" b="1" kern="100" spc="-23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b="1" kern="100" spc="-23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 become a troll to stir up trouble online or a cyberbully to be mean to othe</a:t>
            </a: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rs.17</a:t>
            </a:r>
            <a:r>
              <a:rPr lang="en-US" altLang="zh-CN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en-US" altLang="zh-CN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________________</a:t>
            </a:r>
          </a:p>
          <a:p>
            <a:pPr>
              <a:lnSpc>
                <a:spcPct val="150000"/>
              </a:lnSpc>
            </a:pPr>
            <a:r>
              <a:rPr lang="en-US" altLang="zh-CN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 </a:t>
            </a:r>
            <a:r>
              <a:rPr lang="en-US" altLang="zh-CN" b="1" u="sng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</a:t>
            </a:r>
            <a:r>
              <a:rPr lang="en-US" altLang="zh-CN" b="1" kern="100" dirty="0" smtClean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(</a:t>
            </a: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你越有礼貌</a:t>
            </a: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)</a:t>
            </a:r>
            <a:r>
              <a:rPr lang="zh-CN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the less likely it is you will be attacked.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2899193" y="263742"/>
            <a:ext cx="3345615" cy="297963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>
              <a:tabLst>
                <a:tab pos="1823085" algn="l"/>
              </a:tabLst>
            </a:pPr>
            <a:r>
              <a:rPr lang="en-US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Ⅲ.</a:t>
            </a:r>
            <a:r>
              <a:rPr lang="zh-CN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课文缩写</a:t>
            </a:r>
            <a:r>
              <a:rPr lang="en-US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——</a:t>
            </a:r>
            <a:r>
              <a:rPr lang="zh-CN" altLang="zh-CN" b="1" kern="100" dirty="0">
                <a:solidFill>
                  <a:prstClr val="white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/>
              </a:rPr>
              <a:t>概要写作</a:t>
            </a:r>
          </a:p>
        </p:txBody>
      </p:sp>
      <p:sp>
        <p:nvSpPr>
          <p:cNvPr id="3" name="矩形 2"/>
          <p:cNvSpPr/>
          <p:nvPr/>
        </p:nvSpPr>
        <p:spPr>
          <a:xfrm>
            <a:off x="4031869" y="1503643"/>
            <a:ext cx="4699134" cy="34616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some advice on how to surf the Internet safely</a:t>
            </a:r>
            <a:endParaRPr lang="zh-CN" altLang="en-US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075222" y="1950659"/>
            <a:ext cx="594231" cy="346169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that </a:t>
            </a:r>
            <a:endParaRPr lang="zh-CN" altLang="en-US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42226" y="2321079"/>
            <a:ext cx="3134439" cy="346169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makes</a:t>
            </a:r>
            <a:r>
              <a:rPr lang="zh-CN" altLang="en-US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 </a:t>
            </a:r>
            <a:r>
              <a:rPr lang="en-US" altLang="zh-CN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you feel uncomfortable </a:t>
            </a:r>
            <a:endParaRPr lang="zh-CN" altLang="en-US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195426" y="2737959"/>
            <a:ext cx="5185251" cy="34616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r>
              <a:rPr lang="en-US" altLang="zh-CN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don</a:t>
            </a:r>
            <a:r>
              <a:rPr lang="en-US" altLang="zh-CN" b="1" kern="100" dirty="0">
                <a:solidFill>
                  <a:srgbClr val="DB4313"/>
                </a:solidFill>
                <a:latin typeface="宋体" panose="02010600030101010101" pitchFamily="2" charset="-122"/>
                <a:ea typeface="宋体" panose="02010600030101010101" pitchFamily="2" charset="-122"/>
                <a:cs typeface="Courier New" panose="02070309020205020404"/>
              </a:rPr>
              <a:t>’</a:t>
            </a:r>
            <a:r>
              <a:rPr lang="en-US" altLang="zh-CN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 give out your address or phone number</a:t>
            </a:r>
            <a:endParaRPr lang="zh-CN" altLang="en-US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380678" y="3184640"/>
            <a:ext cx="1384213" cy="346169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who uses the</a:t>
            </a:r>
            <a:endParaRPr lang="zh-CN" altLang="en-US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12507" y="3587182"/>
            <a:ext cx="1318081" cy="346169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information</a:t>
            </a:r>
            <a:endParaRPr lang="zh-CN" altLang="en-US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840547" y="3982400"/>
            <a:ext cx="1697465" cy="346169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The more polite</a:t>
            </a:r>
            <a:endParaRPr lang="zh-CN" altLang="en-US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49183" y="4360343"/>
            <a:ext cx="871409" cy="346169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you are</a:t>
            </a:r>
            <a:endParaRPr lang="zh-CN" altLang="en-US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pic>
        <p:nvPicPr>
          <p:cNvPr id="18" name="返回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470979" y="4520695"/>
            <a:ext cx="534949" cy="5347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2" grpId="0"/>
      <p:bldP spid="14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51437" y="897952"/>
            <a:ext cx="8641125" cy="2839229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Ⅱ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.Read the passage on P32 carefully and choose the best answer.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1.What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the best title of the blog post?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A.Rules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of the Internet.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B.Online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safety.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C.A troll online.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D.How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to post online.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7857" y="2247832"/>
            <a:ext cx="510072" cy="588486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lvl="0"/>
            <a:r>
              <a:rPr lang="zh-CN" altLang="en-US" sz="3400" b="1" dirty="0">
                <a:solidFill>
                  <a:srgbClr val="DB431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51437" y="897952"/>
            <a:ext cx="8641125" cy="237756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2.What does the writer tell readers in Paragraph 1?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A.Definition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of online safety.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B.The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writer</a:t>
            </a:r>
            <a:r>
              <a:rPr lang="en-US" altLang="zh-CN" sz="2000" b="1" kern="100" dirty="0"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’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s knowledge.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C.Background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information.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D.The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topic of the post.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529" y="2679737"/>
            <a:ext cx="510072" cy="588486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lvl="0"/>
            <a:r>
              <a:rPr lang="zh-CN" altLang="en-US" sz="3400" b="1" dirty="0">
                <a:solidFill>
                  <a:srgbClr val="DB431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251437" y="897952"/>
            <a:ext cx="8641125" cy="2377564"/>
          </a:xfrm>
          <a:prstGeom prst="rect">
            <a:avLst/>
          </a:prstGeom>
        </p:spPr>
        <p:txBody>
          <a:bodyPr wrap="square" lIns="68571" tIns="34285" rIns="68571" bIns="3428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3.How does the writer end the post?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A.By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asking questions.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B.By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answering questions.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C.By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asking and answering questions.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D.By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asking readers to write comments.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0632" y="2733731"/>
            <a:ext cx="510072" cy="588486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lvl="0"/>
            <a:r>
              <a:rPr lang="zh-CN" altLang="en-US" sz="3400" b="1" dirty="0">
                <a:solidFill>
                  <a:srgbClr val="DB4313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√</a:t>
            </a:r>
          </a:p>
        </p:txBody>
      </p:sp>
      <p:pic>
        <p:nvPicPr>
          <p:cNvPr id="4" name="返回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8502099" y="4515516"/>
            <a:ext cx="534949" cy="5347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椭圆 9"/>
          <p:cNvSpPr/>
          <p:nvPr/>
        </p:nvSpPr>
        <p:spPr>
          <a:xfrm>
            <a:off x="4037304" y="1220462"/>
            <a:ext cx="1069392" cy="1069005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>
              <a:solidFill>
                <a:srgbClr val="9BBD59"/>
              </a:solidFill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2627531" y="2722704"/>
            <a:ext cx="3942951" cy="485941"/>
          </a:xfrm>
          <a:prstGeom prst="roundRect">
            <a:avLst>
              <a:gd name="adj" fmla="val 50000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矩形 12"/>
          <p:cNvSpPr/>
          <p:nvPr/>
        </p:nvSpPr>
        <p:spPr>
          <a:xfrm flipH="1">
            <a:off x="9024207" y="1319741"/>
            <a:ext cx="136225" cy="250401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 flipH="1">
            <a:off x="0" y="1319741"/>
            <a:ext cx="136225" cy="250401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1" tIns="34285" rIns="68571" bIns="34285"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4037304" y="1517271"/>
            <a:ext cx="1069392" cy="62310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</a:t>
            </a:r>
          </a:p>
          <a:p>
            <a:pPr algn="ctr"/>
            <a:r>
              <a:rPr lang="en-US" altLang="zh-CN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zh-CN" dirty="0" smtClean="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032628" y="2744758"/>
            <a:ext cx="3132756" cy="392324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2100" b="1" spc="150" dirty="0">
                <a:solidFill>
                  <a:schemeClr val="bg1"/>
                </a:solidFill>
                <a:latin typeface="+mj-ea"/>
                <a:ea typeface="+mj-ea"/>
              </a:rPr>
              <a:t>基础自测</a:t>
            </a:r>
            <a:endParaRPr lang="en-US" altLang="zh-CN" sz="2100" b="1" spc="15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789570" y="3328964"/>
            <a:ext cx="3618873" cy="284683"/>
          </a:xfrm>
          <a:prstGeom prst="rect">
            <a:avLst/>
          </a:prstGeom>
          <a:noFill/>
        </p:spPr>
        <p:txBody>
          <a:bodyPr wrap="square" lIns="68571" tIns="34285" rIns="68571" bIns="34285" rtlCol="0">
            <a:spAutoFit/>
          </a:bodyPr>
          <a:lstStyle/>
          <a:p>
            <a:pPr algn="ctr"/>
            <a:r>
              <a:rPr lang="zh-CN" altLang="en-US" sz="1400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  <a:cs typeface="Courier New" panose="02070309020205020404"/>
              </a:rPr>
              <a:t>自主学习   落实基础知识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05450" y="427045"/>
            <a:ext cx="8263514" cy="4247286"/>
          </a:xfrm>
          <a:prstGeom prst="rect">
            <a:avLst/>
          </a:prstGeom>
        </p:spPr>
        <p:txBody>
          <a:bodyPr wrap="square" lIns="91411" tIns="45705" rIns="91411" bIns="45705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 b="1" kern="100" dirty="0">
                <a:solidFill>
                  <a:srgbClr val="0000FF"/>
                </a:solidFill>
                <a:latin typeface="宋体" panose="0201060003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Ⅰ</a:t>
            </a:r>
            <a:r>
              <a:rPr lang="en-US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zh-CN" altLang="zh-CN" sz="2000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重点单词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2691130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1.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功能；作用；机能</a:t>
            </a:r>
            <a:r>
              <a:rPr lang="zh-CN" altLang="zh-CN" sz="2000" b="1" kern="100" dirty="0">
                <a:latin typeface="宋体" panose="02010600030101010101" pitchFamily="2" charset="-122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2691130">
              <a:lnSpc>
                <a:spcPct val="150000"/>
              </a:lnSpc>
            </a:pP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               v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i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起作用；正常工作；运转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2691130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2.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电池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2691130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3.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 err="1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i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确认；使确信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2691130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4.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 err="1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i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按，压；敦促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2691130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5.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按钮；纽扣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2691130">
              <a:lnSpc>
                <a:spcPct val="150000"/>
              </a:lnSpc>
            </a:pP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6.</a:t>
            </a:r>
            <a:r>
              <a:rPr lang="en-US" altLang="zh-CN" sz="2000" b="1" u="sng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               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 </a:t>
            </a:r>
            <a:r>
              <a:rPr lang="en-US" altLang="zh-CN" sz="2000" b="1" i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n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折扣</a:t>
            </a:r>
            <a:r>
              <a:rPr lang="zh-CN" altLang="zh-CN" sz="2000" b="1" kern="100" dirty="0">
                <a:latin typeface="宋体" panose="02010600030101010101" pitchFamily="2" charset="-122"/>
                <a:ea typeface="Times New Roman" panose="02020603050405020304" pitchFamily="18" charset="0"/>
                <a:cs typeface="Courier New" panose="02070309020205020404" pitchFamily="49" charset="0"/>
              </a:rPr>
              <a:t> 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 defTabSz="2691130">
              <a:lnSpc>
                <a:spcPct val="150000"/>
              </a:lnSpc>
            </a:pPr>
            <a:r>
              <a:rPr lang="en-US" altLang="zh-CN" sz="2000" b="1" i="1" kern="100" dirty="0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                   </a:t>
            </a:r>
            <a:r>
              <a:rPr lang="en-US" altLang="zh-CN" sz="2000" b="1" i="1" kern="100" dirty="0" err="1">
                <a:latin typeface="Book Antiqua" panose="0204060205030503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000" b="1" i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t</a:t>
            </a:r>
            <a:r>
              <a:rPr lang="en-US" altLang="zh-CN" sz="2000" b="1" kern="100" dirty="0" err="1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.</a:t>
            </a:r>
            <a:r>
              <a:rPr lang="en-US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Courier New" panose="02070309020205020404" pitchFamily="49" charset="0"/>
              </a:rPr>
              <a:t>	</a:t>
            </a:r>
            <a:r>
              <a:rPr lang="zh-CN" altLang="zh-CN" sz="2000" b="1" kern="100" dirty="0">
                <a:latin typeface="Times New Roman" panose="02020603050405020304" pitchFamily="18" charset="0"/>
                <a:ea typeface="华文细黑" panose="02010600040101010101" pitchFamily="2" charset="-122"/>
                <a:cs typeface="Times New Roman" panose="02020603050405020304" pitchFamily="18" charset="0"/>
              </a:rPr>
              <a:t>打折</a:t>
            </a:r>
            <a:endParaRPr lang="zh-CN" altLang="zh-CN" sz="800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29048" y="951945"/>
            <a:ext cx="1048987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function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75035" y="1838558"/>
            <a:ext cx="93517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battery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75035" y="2313653"/>
            <a:ext cx="1005706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confirm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75035" y="2725171"/>
            <a:ext cx="702931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press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08703" y="3200266"/>
            <a:ext cx="864642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button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75035" y="3635363"/>
            <a:ext cx="1063414" cy="377016"/>
          </a:xfrm>
          <a:prstGeom prst="rect">
            <a:avLst/>
          </a:prstGeom>
        </p:spPr>
        <p:txBody>
          <a:bodyPr wrap="none" lIns="68571" tIns="34285" rIns="68571" bIns="34285">
            <a:spAutoFit/>
          </a:bodyPr>
          <a:lstStyle/>
          <a:p>
            <a:r>
              <a:rPr lang="en-US" altLang="zh-CN" sz="2000" b="1" kern="100" dirty="0">
                <a:solidFill>
                  <a:srgbClr val="DB4313"/>
                </a:solidFill>
                <a:latin typeface="Times New Roman" panose="02020603050405020304"/>
                <a:ea typeface="华文细黑" panose="02010600040101010101" pitchFamily="2" charset="-122"/>
                <a:cs typeface="Courier New" panose="02070309020205020404"/>
              </a:rPr>
              <a:t>discount</a:t>
            </a:r>
            <a:endParaRPr lang="zh-CN" altLang="en-US" sz="2000" b="1" kern="100" dirty="0">
              <a:solidFill>
                <a:srgbClr val="DB4313"/>
              </a:solidFill>
              <a:latin typeface="Times New Roman" panose="02020603050405020304"/>
              <a:ea typeface="华文细黑" panose="0201060004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2541</Words>
  <Application>Microsoft Office PowerPoint</Application>
  <PresentationFormat>全屏显示(16:9)</PresentationFormat>
  <Paragraphs>371</Paragraphs>
  <Slides>41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41</vt:i4>
      </vt:variant>
    </vt:vector>
  </HeadingPairs>
  <TitlesOfParts>
    <vt:vector size="58" baseType="lpstr">
      <vt:lpstr>GBK_S</vt:lpstr>
      <vt:lpstr>IPAPANNEW</vt:lpstr>
      <vt:lpstr>ZBFH</vt:lpstr>
      <vt:lpstr>方正隶变简体</vt:lpstr>
      <vt:lpstr>黑体</vt:lpstr>
      <vt:lpstr>华文细黑</vt:lpstr>
      <vt:lpstr>楷体_GB2312</vt:lpstr>
      <vt:lpstr>宋体</vt:lpstr>
      <vt:lpstr>微软雅黑</vt:lpstr>
      <vt:lpstr>Arial</vt:lpstr>
      <vt:lpstr>Arial Black</vt:lpstr>
      <vt:lpstr>Book Antiqua</vt:lpstr>
      <vt:lpstr>Calibri</vt:lpstr>
      <vt:lpstr>Courier New</vt:lpstr>
      <vt:lpstr>Symbol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2014-11-27T01:03:00Z</dcterms:created>
  <dcterms:modified xsi:type="dcterms:W3CDTF">2023-01-16T18:24:58Z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KSORubyTemplateID">
    <vt:lpwstr>21</vt:lpwstr>
  </property>
  <property fmtid="{D5CDD505-2E9C-101B-9397-08002B2CF9AE}" pid="4" name="ICV">
    <vt:lpwstr>38840A8783B04C939AF90EF000B0A82F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