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404" r:id="rId3"/>
    <p:sldId id="436" r:id="rId4"/>
    <p:sldId id="437" r:id="rId5"/>
    <p:sldId id="438" r:id="rId6"/>
    <p:sldId id="444" r:id="rId7"/>
    <p:sldId id="409" r:id="rId8"/>
    <p:sldId id="439" r:id="rId9"/>
    <p:sldId id="411" r:id="rId10"/>
    <p:sldId id="445" r:id="rId11"/>
    <p:sldId id="446" r:id="rId12"/>
    <p:sldId id="442" r:id="rId13"/>
    <p:sldId id="455" r:id="rId14"/>
    <p:sldId id="456" r:id="rId15"/>
    <p:sldId id="457" r:id="rId16"/>
    <p:sldId id="458" r:id="rId17"/>
    <p:sldId id="459" r:id="rId18"/>
    <p:sldId id="413" r:id="rId19"/>
    <p:sldId id="443" r:id="rId20"/>
    <p:sldId id="447" r:id="rId21"/>
    <p:sldId id="448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CCCC"/>
    <a:srgbClr val="FFFF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44" autoAdjust="0"/>
    <p:restoredTop sz="95361" autoAdjust="0"/>
  </p:normalViewPr>
  <p:slideViewPr>
    <p:cSldViewPr>
      <p:cViewPr>
        <p:scale>
          <a:sx n="100" d="100"/>
          <a:sy n="100" d="100"/>
        </p:scale>
        <p:origin x="-25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EE48EAF-6566-4885-91CF-63191EF4528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A3D2291-B330-4BD0-B139-CF443D237B4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3D2291-B330-4BD0-B139-CF443D237B4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0B820-B259-4BA9-8DAF-2E12A5CE751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96A7A-5CA0-4A70-9E70-77715B467F6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5A7C1-03B5-4A2A-975A-37CE9E9EA1D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52982-6697-45CD-A1D3-051C891F588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43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49848-807E-4D23-A25C-ED202E66F01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A1E60-78E7-4E35-8FD6-8BE4532EC5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C8BC-0CF1-49D7-AEDE-CDBA557B381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E82EB-AF7B-4661-B974-46711DD5AA2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43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CC737-FC2F-4D2A-907F-2B5DC38B203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CBD1-2898-46A6-91EC-BE0B1E53057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ED143-3502-4F19-8F28-1F1CF4D5368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2FFA1-C888-41D1-BCAB-6B8A1D61CB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4F599-2C15-494A-944E-FF097C4121D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64050-99F8-47F2-8F52-77078C52E9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F232-3FA8-4064-A2EB-28CDC2161FE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0D38C-E00D-4D2A-94F6-35F5BAABC2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AF805-B236-4B4D-81F3-40E064F88C9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416ED-61AF-4A2E-B022-18827A12DFC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AC911-8950-4BCD-A117-DD8A14F0C35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A55AD-E727-466C-A48F-9D8EDE58076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0398-7670-42A6-925B-6D633A8ACA6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69662-2690-48E7-93DB-9E7ECD22F51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10518224634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/>
        </p:nvSpPr>
        <p:spPr bwMode="auto">
          <a:xfrm>
            <a:off x="707232" y="1268760"/>
            <a:ext cx="7772400" cy="19600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altLang="zh-CN" sz="4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 </a:t>
            </a:r>
            <a:r>
              <a:rPr lang="en-US" altLang="zh-CN" sz="480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Signs</a:t>
            </a:r>
            <a:endParaRPr lang="zh-CN" altLang="en-US" sz="4800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文本框 4"/>
          <p:cNvSpPr txBox="1">
            <a:spLocks noChangeArrowheads="1"/>
          </p:cNvSpPr>
          <p:nvPr/>
        </p:nvSpPr>
        <p:spPr bwMode="auto">
          <a:xfrm>
            <a:off x="3493568" y="3573016"/>
            <a:ext cx="226218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基础知识</a:t>
            </a:r>
            <a:endParaRPr lang="en-US" altLang="zh-CN" sz="36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46186" y="544522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8675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8676" name="Text Box 15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重点句型 </a:t>
              </a:r>
            </a:p>
          </p:txBody>
        </p:sp>
      </p:grp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787526" y="2926927"/>
            <a:ext cx="33750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4.No smoking! 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4716463" y="2926927"/>
            <a:ext cx="32956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请勿吸烟</a:t>
            </a:r>
            <a:r>
              <a:rPr lang="en-US" altLang="zh-CN" dirty="0"/>
              <a:t>!</a:t>
            </a:r>
            <a:endParaRPr lang="zh-CN" altLang="en-US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804671" y="3746077"/>
            <a:ext cx="40862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5.Danger! </a:t>
            </a:r>
            <a:endParaRPr lang="zh-CN" alt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999356" y="3746500"/>
            <a:ext cx="37766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危险</a:t>
            </a:r>
            <a:r>
              <a:rPr lang="en-US" altLang="zh-CN" dirty="0"/>
              <a:t>! </a:t>
            </a:r>
            <a:endParaRPr lang="zh-CN" altLang="en-US" dirty="0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859280" y="4619413"/>
            <a:ext cx="46116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6.Wet floor! </a:t>
            </a:r>
            <a:endParaRPr lang="zh-CN" alt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716780" y="4618991"/>
            <a:ext cx="36893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小心地滑</a:t>
            </a:r>
            <a:r>
              <a:rPr lang="en-US" altLang="zh-CN" dirty="0"/>
              <a:t>! 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7230" y="831428"/>
            <a:ext cx="1370330" cy="19549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01415" y="994834"/>
            <a:ext cx="1297940" cy="14943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9755" y="897467"/>
            <a:ext cx="1409700" cy="168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9699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9700" name="Text Box 15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重点句型 </a:t>
              </a:r>
            </a:p>
          </p:txBody>
        </p:sp>
      </p:grp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787526" y="2164080"/>
            <a:ext cx="33750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7.Be careful! </a:t>
            </a:r>
            <a:endParaRPr lang="zh-CN" altLang="en-US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4716463" y="2277533"/>
            <a:ext cx="32956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当心</a:t>
            </a:r>
            <a:r>
              <a:rPr lang="en-US" altLang="zh-CN"/>
              <a:t>! </a:t>
            </a:r>
            <a:endParaRPr lang="zh-CN" altLang="en-US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859281" y="3123777"/>
            <a:ext cx="40862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8.I can smell it. </a:t>
            </a:r>
            <a:endParaRPr lang="zh-CN" altLang="en-US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683126" y="3285067"/>
            <a:ext cx="37766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我能闻到它</a:t>
            </a:r>
            <a:r>
              <a:rPr lang="en-US" altLang="zh-CN"/>
              <a:t>.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3870" y="4004734"/>
            <a:ext cx="2225040" cy="204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4584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4585" name="Text Box 15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dirty="0"/>
                <a:t>重点句型 </a:t>
              </a:r>
            </a:p>
          </p:txBody>
        </p:sp>
      </p:grp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077914" y="1411817"/>
            <a:ext cx="47894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9.What does it mean? </a:t>
            </a:r>
            <a:endParaRPr lang="zh-CN" altLang="en-US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116013" y="2372784"/>
            <a:ext cx="37909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它表示什么意思</a:t>
            </a:r>
            <a:r>
              <a:rPr lang="en-US" altLang="zh-CN"/>
              <a:t>?</a:t>
            </a:r>
            <a:endParaRPr lang="zh-CN" altLang="en-US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077914" y="3236384"/>
            <a:ext cx="40862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10.It means the floor is wet. </a:t>
            </a:r>
            <a:endParaRPr lang="zh-CN" altLang="en-US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331913" y="3909484"/>
            <a:ext cx="37766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它表示地是滑的</a:t>
            </a:r>
            <a:r>
              <a:rPr lang="en-US" altLang="zh-CN"/>
              <a:t>.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8925" y="1413087"/>
            <a:ext cx="2014220" cy="3440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5490" y="1035474"/>
            <a:ext cx="4847590" cy="45474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0080" y="800101"/>
            <a:ext cx="5323840" cy="525695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1656" y="1061720"/>
            <a:ext cx="5302885" cy="432477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5766" y="998221"/>
            <a:ext cx="5452745" cy="48607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4510" y="1046481"/>
            <a:ext cx="5554980" cy="476419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5604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5605" name="Text Box 30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dirty="0"/>
                <a:t>重点语法 </a:t>
              </a:r>
            </a:p>
          </p:txBody>
        </p:sp>
      </p:grpSp>
      <p:sp>
        <p:nvSpPr>
          <p:cNvPr id="25602" name="Rectangle 31"/>
          <p:cNvSpPr>
            <a:spLocks noChangeArrowheads="1"/>
          </p:cNvSpPr>
          <p:nvPr/>
        </p:nvSpPr>
        <p:spPr bwMode="auto">
          <a:xfrm>
            <a:off x="1331914" y="1871018"/>
            <a:ext cx="6840537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zh-CN" altLang="en-US" dirty="0"/>
              <a:t> 公共标识的英文构成方式有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971550" y="3045885"/>
            <a:ext cx="7272338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 err="1"/>
              <a:t>No+doing</a:t>
            </a:r>
            <a:r>
              <a:rPr lang="en-US" altLang="zh-CN" dirty="0"/>
              <a:t>!</a:t>
            </a:r>
            <a:r>
              <a:rPr lang="zh-CN" altLang="en-US" dirty="0"/>
              <a:t>　    如</a:t>
            </a:r>
            <a:r>
              <a:rPr lang="en-US" altLang="zh-CN" dirty="0"/>
              <a:t>:No smoking! No eating or drinking! …</a:t>
            </a:r>
          </a:p>
          <a:p>
            <a:r>
              <a:rPr lang="en-US" altLang="zh-CN" dirty="0"/>
              <a:t>No+</a:t>
            </a:r>
            <a:r>
              <a:rPr lang="zh-CN" altLang="en-US" dirty="0"/>
              <a:t>名词复数</a:t>
            </a:r>
            <a:r>
              <a:rPr lang="en-US" altLang="zh-CN" dirty="0"/>
              <a:t>!       </a:t>
            </a:r>
            <a:r>
              <a:rPr lang="zh-CN" altLang="en-US" dirty="0"/>
              <a:t>如</a:t>
            </a:r>
            <a:r>
              <a:rPr lang="en-US" altLang="zh-CN" dirty="0"/>
              <a:t>:No pets! No cameras! …</a:t>
            </a:r>
          </a:p>
          <a:p>
            <a:r>
              <a:rPr lang="zh-CN" altLang="en-US" dirty="0"/>
              <a:t>名词或名词短语   如</a:t>
            </a:r>
            <a:r>
              <a:rPr lang="en-US" altLang="zh-CN" dirty="0"/>
              <a:t>:Danger! …</a:t>
            </a:r>
          </a:p>
          <a:p>
            <a:r>
              <a:rPr lang="zh-CN" altLang="en-US" dirty="0"/>
              <a:t>祈使句</a:t>
            </a:r>
            <a:r>
              <a:rPr lang="en-US" altLang="zh-CN" dirty="0"/>
              <a:t>,</a:t>
            </a:r>
            <a:r>
              <a:rPr lang="zh-CN" altLang="en-US" dirty="0"/>
              <a:t>如</a:t>
            </a:r>
            <a:r>
              <a:rPr lang="en-US" altLang="zh-CN" dirty="0"/>
              <a:t>:Turn right!  Be quiet! …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6629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6630" name="Text Box 30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重点语法 </a:t>
              </a:r>
            </a:p>
          </p:txBody>
        </p:sp>
      </p:grp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116013" y="1604433"/>
            <a:ext cx="67691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在否定句中</a:t>
            </a:r>
            <a:r>
              <a:rPr lang="en-US" altLang="zh-CN" dirty="0"/>
              <a:t>,</a:t>
            </a:r>
            <a:r>
              <a:rPr lang="zh-CN" altLang="en-US" dirty="0"/>
              <a:t>如果要否定两种或多种事物时</a:t>
            </a:r>
            <a:r>
              <a:rPr lang="en-US" altLang="zh-CN" dirty="0"/>
              <a:t>,</a:t>
            </a:r>
            <a:r>
              <a:rPr lang="zh-CN" altLang="en-US" dirty="0"/>
              <a:t>一般要用连词</a:t>
            </a:r>
            <a:r>
              <a:rPr lang="en-US" altLang="zh-CN" dirty="0"/>
              <a:t>or,</a:t>
            </a:r>
            <a:r>
              <a:rPr lang="zh-CN" altLang="en-US" dirty="0"/>
              <a:t>意思是“也不”</a:t>
            </a:r>
            <a:r>
              <a:rPr lang="en-US" altLang="zh-CN" dirty="0"/>
              <a:t>.</a:t>
            </a:r>
            <a:r>
              <a:rPr lang="zh-CN" altLang="en-US" dirty="0"/>
              <a:t>如</a:t>
            </a:r>
            <a:r>
              <a:rPr lang="en-US" altLang="zh-CN" dirty="0"/>
              <a:t>:No eating or drinking! </a:t>
            </a:r>
            <a:r>
              <a:rPr lang="zh-CN" altLang="en-US" dirty="0"/>
              <a:t>请勿饮食</a:t>
            </a:r>
            <a:r>
              <a:rPr lang="en-US" altLang="zh-CN" dirty="0"/>
              <a:t>!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116013" y="3587751"/>
            <a:ext cx="67691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He can't read or write. </a:t>
            </a:r>
            <a:r>
              <a:rPr lang="zh-CN" altLang="en-US" dirty="0"/>
              <a:t>他不会读</a:t>
            </a:r>
            <a:r>
              <a:rPr lang="en-US" altLang="zh-CN" dirty="0"/>
              <a:t>,</a:t>
            </a:r>
            <a:r>
              <a:rPr lang="zh-CN" altLang="en-US" dirty="0"/>
              <a:t>也不会写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15370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5371" name="Text Box 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dirty="0"/>
                <a:t>重点单词 </a:t>
              </a:r>
            </a:p>
          </p:txBody>
        </p:sp>
      </p:grp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979613" y="1892300"/>
            <a:ext cx="16557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1. sign  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3779839" y="1892300"/>
            <a:ext cx="22320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标识 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979614" y="2948517"/>
            <a:ext cx="11525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 2.litter </a:t>
            </a:r>
            <a:endParaRPr lang="zh-CN" alt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779839" y="2914651"/>
            <a:ext cx="20161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乱扔垃圾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6476" y="1475740"/>
            <a:ext cx="1552575" cy="2082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4435" y="3700780"/>
            <a:ext cx="2677160" cy="23317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30723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0724" name="Text Box 30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重点语法 </a:t>
              </a:r>
            </a:p>
          </p:txBody>
        </p:sp>
      </p:grp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116013" y="1604433"/>
            <a:ext cx="67691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3.take</a:t>
            </a:r>
            <a:r>
              <a:rPr lang="zh-CN" altLang="en-US" dirty="0"/>
              <a:t>和</a:t>
            </a:r>
            <a:r>
              <a:rPr lang="en-US" altLang="zh-CN" dirty="0"/>
              <a:t>bring</a:t>
            </a:r>
            <a:r>
              <a:rPr lang="zh-CN" altLang="en-US" dirty="0"/>
              <a:t>在意义和用法上的区别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971550" y="2755900"/>
            <a:ext cx="72009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一般来说</a:t>
            </a:r>
            <a:r>
              <a:rPr lang="en-US" altLang="zh-CN" dirty="0"/>
              <a:t>,take </a:t>
            </a:r>
            <a:r>
              <a:rPr lang="zh-CN" altLang="en-US" dirty="0"/>
              <a:t>表示从说话者所处位置向另一处</a:t>
            </a:r>
            <a:r>
              <a:rPr lang="en-US" altLang="zh-CN" dirty="0"/>
              <a:t>,</a:t>
            </a:r>
            <a:r>
              <a:rPr lang="zh-CN" altLang="en-US" dirty="0"/>
              <a:t>意思是“带去”</a:t>
            </a:r>
            <a:r>
              <a:rPr lang="en-US" altLang="zh-CN" dirty="0"/>
              <a:t>;</a:t>
            </a:r>
            <a:r>
              <a:rPr lang="zh-CN" altLang="en-US" dirty="0"/>
              <a:t>而</a:t>
            </a:r>
            <a:r>
              <a:rPr lang="en-US" altLang="zh-CN" dirty="0"/>
              <a:t>bring</a:t>
            </a:r>
            <a:r>
              <a:rPr lang="zh-CN" altLang="en-US" dirty="0"/>
              <a:t>表示从别处向说话者所处位置</a:t>
            </a:r>
            <a:r>
              <a:rPr lang="en-US" altLang="zh-CN" dirty="0"/>
              <a:t>,</a:t>
            </a:r>
            <a:r>
              <a:rPr lang="zh-CN" altLang="en-US" dirty="0"/>
              <a:t>意思是“带来”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31747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1748" name="Text Box 30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重点语法 </a:t>
              </a:r>
            </a:p>
          </p:txBody>
        </p:sp>
      </p:grp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971233" y="2393527"/>
            <a:ext cx="720090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如</a:t>
            </a:r>
            <a:r>
              <a:rPr lang="en-US" altLang="zh-CN" dirty="0"/>
              <a:t>:</a:t>
            </a:r>
          </a:p>
          <a:p>
            <a:r>
              <a:rPr lang="en-US" altLang="zh-CN" dirty="0"/>
              <a:t>Su Yang, please bring the book to me and take the flowers to Helen.</a:t>
            </a:r>
          </a:p>
          <a:p>
            <a:r>
              <a:rPr lang="zh-CN" altLang="en-US" dirty="0"/>
              <a:t>苏洋</a:t>
            </a:r>
            <a:r>
              <a:rPr lang="en-US" altLang="zh-CN" dirty="0"/>
              <a:t>,</a:t>
            </a:r>
            <a:r>
              <a:rPr lang="zh-CN" altLang="en-US" dirty="0"/>
              <a:t>请把那本书拿给我</a:t>
            </a:r>
            <a:r>
              <a:rPr lang="en-US" altLang="zh-CN" dirty="0"/>
              <a:t>,</a:t>
            </a:r>
            <a:r>
              <a:rPr lang="zh-CN" altLang="en-US" dirty="0"/>
              <a:t>再把这些花带给海伦</a:t>
            </a:r>
            <a:r>
              <a:rPr lang="en-US" altLang="zh-CN" dirty="0" smtClean="0"/>
              <a:t>.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16394" name="TextBox 3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6395" name="Text Box 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重点单词 </a:t>
              </a:r>
            </a:p>
          </p:txBody>
        </p:sp>
      </p:grp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979613" y="1892300"/>
            <a:ext cx="16557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3.careful 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3362644" y="1966807"/>
            <a:ext cx="22320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小心</a:t>
            </a:r>
            <a:r>
              <a:rPr lang="en-US" altLang="zh-CN" dirty="0"/>
              <a:t>,</a:t>
            </a:r>
            <a:r>
              <a:rPr lang="zh-CN" altLang="en-US" dirty="0"/>
              <a:t>当心 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979614" y="4475904"/>
            <a:ext cx="11525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4.mean </a:t>
            </a:r>
            <a:endParaRPr lang="zh-CN" alt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362644" y="4475904"/>
            <a:ext cx="20161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意思是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4986" y="2142067"/>
            <a:ext cx="2009775" cy="25738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17418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7419" name="Text Box 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重点单词 </a:t>
              </a:r>
            </a:p>
          </p:txBody>
        </p:sp>
      </p:grp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979613" y="1892300"/>
            <a:ext cx="16557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5.floor 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2930844" y="1892300"/>
            <a:ext cx="22320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地面 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926524" y="3678344"/>
            <a:ext cx="15128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6.around </a:t>
            </a:r>
            <a:endParaRPr lang="zh-CN" alt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710874" y="3678344"/>
            <a:ext cx="20161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在</a:t>
            </a:r>
            <a:r>
              <a:rPr lang="en-US" altLang="zh-CN" dirty="0"/>
              <a:t>……</a:t>
            </a:r>
            <a:r>
              <a:rPr lang="zh-CN" altLang="en-US" dirty="0"/>
              <a:t>周围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3871" y="1467274"/>
            <a:ext cx="2066925" cy="1460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4935" y="3312161"/>
            <a:ext cx="2151380" cy="18906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18442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8443" name="Text Box 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重点单词 </a:t>
              </a:r>
            </a:p>
          </p:txBody>
        </p:sp>
      </p:grp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4132898" y="2047240"/>
            <a:ext cx="18716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7.restaurant 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5731194" y="2047240"/>
            <a:ext cx="22320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饭店</a:t>
            </a:r>
            <a:r>
              <a:rPr lang="en-US" altLang="zh-CN" dirty="0"/>
              <a:t>,</a:t>
            </a:r>
            <a:r>
              <a:rPr lang="zh-CN" altLang="en-US" dirty="0"/>
              <a:t>餐厅 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275774" y="3392171"/>
            <a:ext cx="17287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8.someone </a:t>
            </a:r>
            <a:endParaRPr lang="zh-CN" alt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795964" y="3392171"/>
            <a:ext cx="20161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某人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4236" y="1695873"/>
            <a:ext cx="2947035" cy="29667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7651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7652" name="Text Box 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重点单词 </a:t>
              </a:r>
            </a:p>
          </p:txBody>
        </p:sp>
      </p:grp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2351088" y="1892300"/>
            <a:ext cx="18716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9.smoke 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3779839" y="1892300"/>
            <a:ext cx="22320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吸烟</a:t>
            </a:r>
            <a:r>
              <a:rPr lang="en-US" altLang="zh-CN" dirty="0"/>
              <a:t>,</a:t>
            </a:r>
            <a:r>
              <a:rPr lang="zh-CN" altLang="en-US" dirty="0"/>
              <a:t>抽烟 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351089" y="2914651"/>
            <a:ext cx="17287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10.smell </a:t>
            </a:r>
            <a:endParaRPr lang="zh-CN" alt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779839" y="2914651"/>
            <a:ext cx="20161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闻到 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351089" y="3909484"/>
            <a:ext cx="17287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11.outing </a:t>
            </a:r>
            <a:endParaRPr lang="zh-CN" altLang="en-US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779838" y="3909484"/>
            <a:ext cx="25209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外出游玩</a:t>
            </a:r>
            <a:r>
              <a:rPr lang="en-US" altLang="zh-CN"/>
              <a:t>,</a:t>
            </a:r>
            <a:r>
              <a:rPr lang="zh-CN" altLang="en-US"/>
              <a:t>远足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1720" y="1131147"/>
            <a:ext cx="1300480" cy="27787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" y="3350260"/>
            <a:ext cx="1433830" cy="24163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904048" y="1590887"/>
            <a:ext cx="28130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1. shopping </a:t>
            </a:r>
            <a:r>
              <a:rPr lang="en-US" altLang="zh-CN" dirty="0" err="1"/>
              <a:t>centre</a:t>
            </a:r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19459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19464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9465" name="Text Box 1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dirty="0"/>
                <a:t>重点短语 </a:t>
              </a:r>
            </a:p>
          </p:txBody>
        </p:sp>
      </p:grp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4447859" y="1590887"/>
            <a:ext cx="21796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购物中心 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858964" y="2375324"/>
            <a:ext cx="29035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2.take…into </a:t>
            </a:r>
            <a:endParaRPr lang="zh-CN" altLang="en-US" dirty="0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511675" y="2375324"/>
            <a:ext cx="27241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带入 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859280" y="2985347"/>
            <a:ext cx="34242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3.want some juice </a:t>
            </a:r>
            <a:endParaRPr lang="zh-CN" altLang="en-US" dirty="0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479925" y="2985347"/>
            <a:ext cx="27876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想要一些果汁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1" y="3594947"/>
            <a:ext cx="2864485" cy="24968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763713" y="1892300"/>
            <a:ext cx="28130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 4.go in </a:t>
            </a:r>
            <a:endParaRPr lang="zh-CN" altLang="en-US" dirty="0"/>
          </a:p>
        </p:txBody>
      </p:sp>
      <p:grpSp>
        <p:nvGrpSpPr>
          <p:cNvPr id="20483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0488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0489" name="Text Box 1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重点短语 </a:t>
              </a:r>
            </a:p>
          </p:txBody>
        </p:sp>
      </p:grp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4427539" y="1892300"/>
            <a:ext cx="21796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进入 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763714" y="2711451"/>
            <a:ext cx="29035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5.at a restaurant </a:t>
            </a:r>
            <a:endParaRPr lang="zh-CN" altLang="en-US" dirty="0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356100" y="2660651"/>
            <a:ext cx="27241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在一家饭馆 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784350" y="3492500"/>
            <a:ext cx="34242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6.walk on </a:t>
            </a:r>
            <a:endParaRPr lang="zh-CN" altLang="en-US" dirty="0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448175" y="3492500"/>
            <a:ext cx="27876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继续走路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3560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3561" name="Text Box 15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dirty="0"/>
                <a:t>重点句型 </a:t>
              </a:r>
            </a:p>
          </p:txBody>
        </p:sp>
      </p:grp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225550" y="2887133"/>
            <a:ext cx="33750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1.  No eating or drinking! 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4821238" y="2887133"/>
            <a:ext cx="32956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请勿吃喝</a:t>
            </a:r>
            <a:r>
              <a:rPr lang="en-US" altLang="zh-CN" dirty="0"/>
              <a:t>! </a:t>
            </a:r>
            <a:endParaRPr lang="zh-CN" altLang="en-US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225551" y="4028018"/>
            <a:ext cx="40862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2. No littering! </a:t>
            </a:r>
            <a:endParaRPr lang="zh-CN" alt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864611" y="4032673"/>
            <a:ext cx="37766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请勿乱丢垃圾</a:t>
            </a:r>
            <a:r>
              <a:rPr lang="en-US" altLang="zh-CN" dirty="0"/>
              <a:t>!</a:t>
            </a:r>
            <a:endParaRPr lang="zh-CN" altLang="en-US" dirty="0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225550" y="5018194"/>
            <a:ext cx="46116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3. No parking! </a:t>
            </a:r>
            <a:endParaRPr lang="zh-CN" alt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952240" y="5017771"/>
            <a:ext cx="36893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请勿停车</a:t>
            </a:r>
            <a:r>
              <a:rPr lang="en-US" altLang="zh-CN" dirty="0"/>
              <a:t>! 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9281" y="944881"/>
            <a:ext cx="1424305" cy="17788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2546" y="849207"/>
            <a:ext cx="1438275" cy="1930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31866" y="904241"/>
            <a:ext cx="1397635" cy="1819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4" grpId="0"/>
      <p:bldP spid="7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全屏显示(4:3)</PresentationFormat>
  <Paragraphs>85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2017-04-15T12:59:00Z</dcterms:created>
  <dcterms:modified xsi:type="dcterms:W3CDTF">2023-01-16T18:25:04Z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77642E4AC94B497AAF08DF29E06E9FE9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