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840FE-40EC-4F5B-95FC-646838DA372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76386-47FA-4EBD-B797-7CBF68F78B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76386-47FA-4EBD-B797-7CBF68F78B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127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>
                <a:sym typeface="Times New Roman" panose="02020603050405020304" pitchFamily="18" charset="0"/>
              </a:rPr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03225"/>
            <a:ext cx="2057400" cy="5722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03225"/>
            <a:ext cx="6019800" cy="5722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Times New Roman" panose="02020603050405020304" pitchFamily="18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3225"/>
            <a:ext cx="8229600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Times New Roman" panose="02020603050405020304" pitchFamily="18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Times New Roman" panose="02020603050405020304" pitchFamily="18" charset="0"/>
              </a:rPr>
              <a:t>第二级</a:t>
            </a:r>
          </a:p>
          <a:p>
            <a:pPr lvl="2"/>
            <a:r>
              <a:rPr lang="zh-CN" altLang="en-US" smtClean="0">
                <a:sym typeface="Times New Roman" panose="02020603050405020304" pitchFamily="18" charset="0"/>
              </a:rPr>
              <a:t>第三级</a:t>
            </a:r>
          </a:p>
          <a:p>
            <a:pPr lvl="3"/>
            <a:r>
              <a:rPr lang="zh-CN" altLang="en-US" smtClean="0">
                <a:sym typeface="Times New Roman" panose="02020603050405020304" pitchFamily="18" charset="0"/>
              </a:rPr>
              <a:t>第四级</a:t>
            </a:r>
          </a:p>
          <a:p>
            <a:pPr lvl="4"/>
            <a:r>
              <a:rPr lang="zh-CN" altLang="en-US" smtClean="0">
                <a:sym typeface="Times New Roman" panose="02020603050405020304" pitchFamily="18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1pPr>
      <a:lvl2pPr marL="742950" indent="-28575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2pPr>
      <a:lvl3pPr marL="1143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3pPr>
      <a:lvl4pPr marL="1600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4pPr>
      <a:lvl5pPr marL="20574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audio" Target="../media/audio6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2.wav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audio" Target="../media/audio1.wav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hyperlink" Target="../../../l/Local%20Settings/Temp/Rar$DI00.094/Mather.exe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6" Type="http://schemas.openxmlformats.org/officeDocument/2006/relationships/audio" Target="../media/audio4.wav"/><Relationship Id="rId11" Type="http://schemas.openxmlformats.org/officeDocument/2006/relationships/oleObject" Target="../embeddings/oleObject4.bin"/><Relationship Id="rId5" Type="http://schemas.openxmlformats.org/officeDocument/2006/relationships/audio" Target="../media/audio2.wav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audio" Target="../media/audio3.wav"/><Relationship Id="rId9" Type="http://schemas.openxmlformats.org/officeDocument/2006/relationships/image" Target="../media/image8.wmf"/><Relationship Id="rId14" Type="http://schemas.openxmlformats.org/officeDocument/2006/relationships/hyperlink" Target="../../../l/Local%20Settings/Temp/Rar$DI00.094/Maths/Mather.ex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9.wmf"/><Relationship Id="rId3" Type="http://schemas.openxmlformats.org/officeDocument/2006/relationships/audio" Target="../media/audio1.wav"/><Relationship Id="rId7" Type="http://schemas.openxmlformats.org/officeDocument/2006/relationships/image" Target="../media/image14.png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4.wav"/><Relationship Id="rId11" Type="http://schemas.openxmlformats.org/officeDocument/2006/relationships/image" Target="../media/image13.emf"/><Relationship Id="rId5" Type="http://schemas.openxmlformats.org/officeDocument/2006/relationships/audio" Target="../media/audio2.wav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audio" Target="../media/audio3.wav"/><Relationship Id="rId9" Type="http://schemas.openxmlformats.org/officeDocument/2006/relationships/hyperlink" Target="../../../l/Local%20Settings/Temp/Rar$DI00.094/Mather.exe" TargetMode="External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hyperlink" Target="../../../l/Local%20Settings/Temp/Rar$DI00.094/&#20108;&#27425;&#20989;&#25968;&#30340;&#22270;&#20687;&#21450;&#24615;&#36136;.exe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19.png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4.vm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10.bin"/><Relationship Id="rId5" Type="http://schemas.openxmlformats.org/officeDocument/2006/relationships/audio" Target="../media/audio3.wav"/><Relationship Id="rId15" Type="http://schemas.openxmlformats.org/officeDocument/2006/relationships/image" Target="../media/image17.emf"/><Relationship Id="rId10" Type="http://schemas.openxmlformats.org/officeDocument/2006/relationships/image" Target="../media/image15.wmf"/><Relationship Id="rId4" Type="http://schemas.openxmlformats.org/officeDocument/2006/relationships/audio" Target="../media/audio5.wav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audio" Target="../media/audio1.wav"/><Relationship Id="rId7" Type="http://schemas.openxmlformats.org/officeDocument/2006/relationships/image" Target="../media/image24.png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audio" Target="../media/audio5.wav"/><Relationship Id="rId11" Type="http://schemas.openxmlformats.org/officeDocument/2006/relationships/oleObject" Target="../embeddings/oleObject14.bin"/><Relationship Id="rId5" Type="http://schemas.openxmlformats.org/officeDocument/2006/relationships/audio" Target="../media/audio2.wav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audio" Target="../media/audio3.wav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 noTextEdit="1"/>
          </p:cNvSpPr>
          <p:nvPr/>
        </p:nvSpPr>
        <p:spPr bwMode="auto">
          <a:xfrm>
            <a:off x="1063970" y="3140968"/>
            <a:ext cx="704418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二</a:t>
            </a:r>
            <a:r>
              <a:rPr lang="zh-CN" altLang="en-US" sz="6000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次函</a:t>
            </a:r>
            <a:r>
              <a:rPr lang="zh-CN" altLang="en-US" sz="6000" kern="10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数的</a:t>
            </a:r>
            <a:r>
              <a:rPr lang="zh-CN" altLang="en-US" sz="6000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图象和性</a:t>
            </a:r>
            <a:r>
              <a:rPr lang="zh-CN" altLang="en-US" sz="6000" kern="10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质</a:t>
            </a:r>
            <a:endParaRPr lang="zh-CN" altLang="en-US" sz="6000" kern="10" dirty="0">
              <a:ln w="9525">
                <a:solidFill>
                  <a:srgbClr val="FFFF00"/>
                </a:solidFill>
                <a:rou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78851" name="WordArt 3"/>
          <p:cNvSpPr>
            <a:spLocks noChangeArrowheads="1" noChangeShapeType="1" noTextEdit="1"/>
          </p:cNvSpPr>
          <p:nvPr/>
        </p:nvSpPr>
        <p:spPr bwMode="auto">
          <a:xfrm>
            <a:off x="1081309" y="1060611"/>
            <a:ext cx="4491704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6000" b="1" kern="1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第</a:t>
            </a:r>
            <a:r>
              <a:rPr lang="en-US" altLang="zh-CN" sz="6000" b="1" kern="1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5</a:t>
            </a:r>
            <a:r>
              <a:rPr lang="zh-CN" altLang="en-US" sz="6000" b="1" kern="1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章  对函数的再探索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-10795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679265" y="5379908"/>
            <a:ext cx="3902030" cy="56630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pc="5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8496300" cy="769938"/>
          </a:xfrm>
        </p:spPr>
        <p:txBody>
          <a:bodyPr/>
          <a:lstStyle/>
          <a:p>
            <a:r>
              <a:rPr lang="zh-CN" altLang="en-US" sz="40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40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y=a(x-h)</a:t>
            </a:r>
            <a:r>
              <a:rPr lang="en-US" altLang="zh-CN" sz="4000" b="1" dirty="0">
                <a:solidFill>
                  <a:schemeClr val="hlink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²</a:t>
            </a:r>
            <a:r>
              <a:rPr lang="en-US" altLang="zh-CN" sz="40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+k</a:t>
            </a:r>
            <a:r>
              <a:rPr lang="zh-CN" altLang="en-US" sz="40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40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y=ax</a:t>
            </a:r>
            <a:r>
              <a:rPr lang="en-US" altLang="zh-CN" sz="4000" b="1" dirty="0">
                <a:solidFill>
                  <a:schemeClr val="hlink"/>
                </a:solidFill>
                <a:latin typeface="Times New Roman" panose="02020603050405020304"/>
                <a:ea typeface="黑体" panose="02010609060101010101" pitchFamily="49" charset="-122"/>
              </a:rPr>
              <a:t>²</a:t>
            </a:r>
            <a:r>
              <a:rPr lang="zh-CN" altLang="en-US" sz="40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的关系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848"/>
            <a:ext cx="8964488" cy="30239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y=ax</a:t>
            </a:r>
            <a:r>
              <a:rPr lang="en-US" altLang="zh-CN" b="1" dirty="0">
                <a:solidFill>
                  <a:schemeClr val="hlink"/>
                </a:solidFill>
                <a:latin typeface="Times New Roman" panose="02020603050405020304"/>
                <a:ea typeface="黑体" panose="02010609060101010101" pitchFamily="49" charset="-122"/>
              </a:rPr>
              <a:t>²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的图象便可得到二次函数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y=a(x-h)</a:t>
            </a:r>
            <a:r>
              <a:rPr lang="en-US" altLang="zh-CN" b="1" dirty="0">
                <a:solidFill>
                  <a:schemeClr val="hlink"/>
                </a:solidFill>
                <a:latin typeface="Times New Roman" panose="02020603050405020304"/>
                <a:ea typeface="黑体" panose="02010609060101010101" pitchFamily="49" charset="-122"/>
              </a:rPr>
              <a:t>²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+k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y=a(x-h)</a:t>
            </a:r>
            <a:r>
              <a:rPr lang="en-US" altLang="zh-CN" b="1" dirty="0">
                <a:solidFill>
                  <a:schemeClr val="hlink"/>
                </a:solidFill>
                <a:latin typeface="Times New Roman" panose="02020603050405020304"/>
                <a:ea typeface="黑体" panose="02010609060101010101" pitchFamily="49" charset="-122"/>
              </a:rPr>
              <a:t>²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+k(a≠0)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的图象可以看成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y=ax</a:t>
            </a:r>
            <a:r>
              <a:rPr lang="en-US" altLang="zh-CN" b="1" dirty="0">
                <a:solidFill>
                  <a:schemeClr val="hlink"/>
                </a:solidFill>
                <a:latin typeface="Times New Roman" panose="02020603050405020304"/>
                <a:ea typeface="黑体" panose="02010609060101010101" pitchFamily="49" charset="-122"/>
              </a:rPr>
              <a:t>²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的图象先沿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轴整体左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右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|h|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h&gt;0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向右平移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h&lt;0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向左平移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再沿对称轴整体上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|k|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 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k&gt;0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时向上平移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k&lt;0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向下平移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得到的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y=a(x-h)</a:t>
            </a:r>
            <a:r>
              <a:rPr lang="en-US" altLang="zh-CN" b="1" dirty="0">
                <a:solidFill>
                  <a:schemeClr val="hlink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²</a:t>
            </a:r>
            <a:r>
              <a:rPr lang="en-US" altLang="zh-CN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+k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的图象是一条抛物线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它的开口方向、对称轴和顶点坐标与</a:t>
            </a:r>
            <a:r>
              <a:rPr lang="en-US" altLang="zh-CN" b="1" dirty="0" err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a,h,k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的值有关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981200" y="90488"/>
            <a:ext cx="6191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y=a(x-h)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+k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的图象和性质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-76200" y="781050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１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顶点坐标与对称轴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-76200" y="1238250"/>
            <a:ext cx="271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２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位置与开口方向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-76200" y="1709738"/>
            <a:ext cx="240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３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增减性与最值</a:t>
            </a:r>
          </a:p>
        </p:txBody>
      </p:sp>
      <p:graphicFrame>
        <p:nvGraphicFramePr>
          <p:cNvPr id="89094" name="Group 6"/>
          <p:cNvGraphicFramePr>
            <a:graphicFrameLocks noGrp="1"/>
          </p:cNvGraphicFramePr>
          <p:nvPr/>
        </p:nvGraphicFramePr>
        <p:xfrm>
          <a:off x="131763" y="2971800"/>
          <a:ext cx="8859837" cy="3838258"/>
        </p:xfrm>
        <a:graphic>
          <a:graphicData uri="http://schemas.openxmlformats.org/drawingml/2006/table">
            <a:tbl>
              <a:tblPr/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9128" name="Text Box 40"/>
          <p:cNvSpPr txBox="1">
            <a:spLocks noChangeArrowheads="1"/>
          </p:cNvSpPr>
          <p:nvPr/>
        </p:nvSpPr>
        <p:spPr bwMode="auto">
          <a:xfrm>
            <a:off x="282575" y="29718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抛物线</a:t>
            </a:r>
          </a:p>
        </p:txBody>
      </p:sp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120650" y="3525838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顶点坐标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282575" y="4059238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501650" y="45926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位置</a:t>
            </a:r>
          </a:p>
        </p:txBody>
      </p:sp>
      <p:sp>
        <p:nvSpPr>
          <p:cNvPr id="89132" name="Text Box 44"/>
          <p:cNvSpPr txBox="1">
            <a:spLocks noChangeArrowheads="1"/>
          </p:cNvSpPr>
          <p:nvPr/>
        </p:nvSpPr>
        <p:spPr bwMode="auto">
          <a:xfrm>
            <a:off x="152400" y="5126038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开口方向</a:t>
            </a:r>
          </a:p>
        </p:txBody>
      </p:sp>
      <p:sp>
        <p:nvSpPr>
          <p:cNvPr id="89133" name="Text Box 45"/>
          <p:cNvSpPr txBox="1">
            <a:spLocks noChangeArrowheads="1"/>
          </p:cNvSpPr>
          <p:nvPr/>
        </p:nvSpPr>
        <p:spPr bwMode="auto">
          <a:xfrm>
            <a:off x="304800" y="57150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增减性</a:t>
            </a:r>
          </a:p>
        </p:txBody>
      </p:sp>
      <p:sp>
        <p:nvSpPr>
          <p:cNvPr id="89134" name="Text Box 46"/>
          <p:cNvSpPr txBox="1">
            <a:spLocks noChangeArrowheads="1"/>
          </p:cNvSpPr>
          <p:nvPr/>
        </p:nvSpPr>
        <p:spPr bwMode="auto">
          <a:xfrm>
            <a:off x="457200" y="62690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最值</a:t>
            </a:r>
          </a:p>
        </p:txBody>
      </p:sp>
      <p:sp>
        <p:nvSpPr>
          <p:cNvPr id="89135" name="Text Box 47"/>
          <p:cNvSpPr txBox="1">
            <a:spLocks noChangeArrowheads="1"/>
          </p:cNvSpPr>
          <p:nvPr/>
        </p:nvSpPr>
        <p:spPr bwMode="auto">
          <a:xfrm>
            <a:off x="2057400" y="2986088"/>
            <a:ext cx="2679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y=a(x-h)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+k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</a:rPr>
              <a:t>(a&gt;0)</a:t>
            </a:r>
          </a:p>
        </p:txBody>
      </p:sp>
      <p:sp>
        <p:nvSpPr>
          <p:cNvPr id="89136" name="Text Box 48"/>
          <p:cNvSpPr txBox="1">
            <a:spLocks noChangeArrowheads="1"/>
          </p:cNvSpPr>
          <p:nvPr/>
        </p:nvSpPr>
        <p:spPr bwMode="auto">
          <a:xfrm>
            <a:off x="5791200" y="2943225"/>
            <a:ext cx="2679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y=a(x-h)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+k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</a:rPr>
              <a:t>(a&lt;0)</a:t>
            </a:r>
          </a:p>
        </p:txBody>
      </p:sp>
      <p:sp>
        <p:nvSpPr>
          <p:cNvPr id="89137" name="Text Box 49"/>
          <p:cNvSpPr txBox="1">
            <a:spLocks noChangeArrowheads="1"/>
          </p:cNvSpPr>
          <p:nvPr/>
        </p:nvSpPr>
        <p:spPr bwMode="auto">
          <a:xfrm>
            <a:off x="2362200" y="3470275"/>
            <a:ext cx="144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89138" name="Text Box 50"/>
          <p:cNvSpPr txBox="1">
            <a:spLocks noChangeArrowheads="1"/>
          </p:cNvSpPr>
          <p:nvPr/>
        </p:nvSpPr>
        <p:spPr bwMode="auto">
          <a:xfrm>
            <a:off x="6243638" y="3505200"/>
            <a:ext cx="1443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89139" name="Text Box 51"/>
          <p:cNvSpPr txBox="1">
            <a:spLocks noChangeArrowheads="1"/>
          </p:cNvSpPr>
          <p:nvPr/>
        </p:nvSpPr>
        <p:spPr bwMode="auto">
          <a:xfrm>
            <a:off x="2362200" y="4003675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x=h</a:t>
            </a:r>
          </a:p>
        </p:txBody>
      </p:sp>
      <p:sp>
        <p:nvSpPr>
          <p:cNvPr id="89140" name="Text Box 52"/>
          <p:cNvSpPr txBox="1">
            <a:spLocks noChangeArrowheads="1"/>
          </p:cNvSpPr>
          <p:nvPr/>
        </p:nvSpPr>
        <p:spPr bwMode="auto">
          <a:xfrm>
            <a:off x="6248400" y="4038600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x=h</a:t>
            </a:r>
          </a:p>
        </p:txBody>
      </p:sp>
      <p:sp>
        <p:nvSpPr>
          <p:cNvPr id="89141" name="Text Box 53"/>
          <p:cNvSpPr txBox="1">
            <a:spLocks noChangeArrowheads="1"/>
          </p:cNvSpPr>
          <p:nvPr/>
        </p:nvSpPr>
        <p:spPr bwMode="auto">
          <a:xfrm>
            <a:off x="1981200" y="4648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的符号确定</a:t>
            </a:r>
          </a:p>
        </p:txBody>
      </p:sp>
      <p:sp>
        <p:nvSpPr>
          <p:cNvPr id="89142" name="Text Box 54"/>
          <p:cNvSpPr txBox="1">
            <a:spLocks noChangeArrowheads="1"/>
          </p:cNvSpPr>
          <p:nvPr/>
        </p:nvSpPr>
        <p:spPr bwMode="auto">
          <a:xfrm>
            <a:off x="5907088" y="4632325"/>
            <a:ext cx="2255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的符号确定</a:t>
            </a:r>
          </a:p>
        </p:txBody>
      </p:sp>
      <p:sp>
        <p:nvSpPr>
          <p:cNvPr id="89143" name="Text Box 55"/>
          <p:cNvSpPr txBox="1">
            <a:spLocks noChangeArrowheads="1"/>
          </p:cNvSpPr>
          <p:nvPr/>
        </p:nvSpPr>
        <p:spPr bwMode="auto">
          <a:xfrm>
            <a:off x="2743200" y="510540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89144" name="Text Box 56"/>
          <p:cNvSpPr txBox="1">
            <a:spLocks noChangeArrowheads="1"/>
          </p:cNvSpPr>
          <p:nvPr/>
        </p:nvSpPr>
        <p:spPr bwMode="auto">
          <a:xfrm>
            <a:off x="6324600" y="510540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89145" name="Text Box 57"/>
          <p:cNvSpPr txBox="1">
            <a:spLocks noChangeArrowheads="1"/>
          </p:cNvSpPr>
          <p:nvPr/>
        </p:nvSpPr>
        <p:spPr bwMode="auto">
          <a:xfrm>
            <a:off x="1905000" y="6289675"/>
            <a:ext cx="284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x=h</a:t>
            </a:r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最小值为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k.</a:t>
            </a:r>
          </a:p>
        </p:txBody>
      </p:sp>
      <p:sp>
        <p:nvSpPr>
          <p:cNvPr id="89146" name="Text Box 58"/>
          <p:cNvSpPr txBox="1">
            <a:spLocks noChangeArrowheads="1"/>
          </p:cNvSpPr>
          <p:nvPr/>
        </p:nvSpPr>
        <p:spPr bwMode="auto">
          <a:xfrm>
            <a:off x="5562600" y="6248400"/>
            <a:ext cx="284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x=h</a:t>
            </a:r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最大值为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k.</a:t>
            </a:r>
          </a:p>
        </p:txBody>
      </p:sp>
      <p:sp>
        <p:nvSpPr>
          <p:cNvPr id="89147" name="Text Box 59"/>
          <p:cNvSpPr txBox="1">
            <a:spLocks noChangeArrowheads="1"/>
          </p:cNvSpPr>
          <p:nvPr/>
        </p:nvSpPr>
        <p:spPr bwMode="auto">
          <a:xfrm>
            <a:off x="1600200" y="5638800"/>
            <a:ext cx="3581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在对称轴的左侧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,y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随着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的增大而减小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在对称轴的右侧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, y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随着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的增大而增大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16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9148" name="Text Box 60"/>
          <p:cNvSpPr txBox="1">
            <a:spLocks noChangeArrowheads="1"/>
          </p:cNvSpPr>
          <p:nvPr/>
        </p:nvSpPr>
        <p:spPr bwMode="auto">
          <a:xfrm>
            <a:off x="5257800" y="5638800"/>
            <a:ext cx="3581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在对称轴的左侧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,y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随着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的增大而增大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在对称轴的右侧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, y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随着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1600">
                <a:solidFill>
                  <a:srgbClr val="0000FF"/>
                </a:solidFill>
                <a:latin typeface="Times New Roman" panose="02020603050405020304" pitchFamily="18" charset="0"/>
              </a:rPr>
              <a:t>的增大而减小</a:t>
            </a:r>
            <a:r>
              <a:rPr lang="en-US" altLang="zh-CN" sz="160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1600" b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9149" name="Text Box 61"/>
          <p:cNvSpPr txBox="1">
            <a:spLocks noChangeArrowheads="1"/>
          </p:cNvSpPr>
          <p:nvPr/>
        </p:nvSpPr>
        <p:spPr bwMode="auto">
          <a:xfrm>
            <a:off x="0" y="2209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根据图形填表：</a:t>
            </a:r>
          </a:p>
        </p:txBody>
      </p:sp>
      <p:pic>
        <p:nvPicPr>
          <p:cNvPr id="89150" name="Picture 62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98825" y="571500"/>
            <a:ext cx="2263775" cy="23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51" name="Line 63"/>
          <p:cNvSpPr>
            <a:spLocks noChangeShapeType="1"/>
          </p:cNvSpPr>
          <p:nvPr/>
        </p:nvSpPr>
        <p:spPr bwMode="auto">
          <a:xfrm>
            <a:off x="4154488" y="496888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89152" name="Picture 64" descr="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91175" y="585788"/>
            <a:ext cx="2352675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53" name="Line 65"/>
          <p:cNvSpPr>
            <a:spLocks noChangeShapeType="1"/>
          </p:cNvSpPr>
          <p:nvPr/>
        </p:nvSpPr>
        <p:spPr bwMode="auto">
          <a:xfrm>
            <a:off x="6973888" y="533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9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9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9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9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9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9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9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9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7" dur="500"/>
                                        <p:tgtEl>
                                          <p:spTgt spid="89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7" grpId="0" autoUpdateAnimBg="0"/>
      <p:bldP spid="89138" grpId="0" autoUpdateAnimBg="0"/>
      <p:bldP spid="89139" grpId="0" autoUpdateAnimBg="0"/>
      <p:bldP spid="89140" grpId="0" autoUpdateAnimBg="0"/>
      <p:bldP spid="89141" grpId="0" autoUpdateAnimBg="0"/>
      <p:bldP spid="89142" grpId="0" autoUpdateAnimBg="0"/>
      <p:bldP spid="89143" grpId="0" autoUpdateAnimBg="0"/>
      <p:bldP spid="89144" grpId="0" autoUpdateAnimBg="0"/>
      <p:bldP spid="89145" grpId="0" autoUpdateAnimBg="0"/>
      <p:bldP spid="89146" grpId="0" autoUpdateAnimBg="0"/>
      <p:bldP spid="89147" grpId="0" autoUpdateAnimBg="0"/>
      <p:bldP spid="891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88718" y="717550"/>
            <a:ext cx="8496300" cy="647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指出下列函数图象的开口方向对称轴和顶点坐标及最值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: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charset="-122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93662" y="4913313"/>
            <a:ext cx="8870826" cy="14680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对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于二次函数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y=3(x+1)</a:t>
            </a:r>
            <a:r>
              <a:rPr lang="en-US" altLang="zh-CN" sz="32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当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取哪些值时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,y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的值随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值的增大而增大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当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取哪些值时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,y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的值随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值的增大而减小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二次函数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y=3(x+1)</a:t>
            </a:r>
            <a:r>
              <a:rPr lang="en-US" altLang="zh-CN" sz="32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+4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呢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 </a:t>
            </a: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487363" y="1348606"/>
          <a:ext cx="33829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1396365" imgH="393700" progId="Equation.DSMT4">
                  <p:embed/>
                </p:oleObj>
              </mc:Choice>
              <mc:Fallback>
                <p:oleObj name="Equation" r:id="rId3" imgW="1396365" imgH="393700" progId="Equation.DSMT4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1348606"/>
                        <a:ext cx="3382962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4418806" y="1348606"/>
          <a:ext cx="36004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1485900" imgH="393700" progId="Equation.DSMT4">
                  <p:embed/>
                </p:oleObj>
              </mc:Choice>
              <mc:Fallback>
                <p:oleObj name="Equation" r:id="rId5" imgW="1485900" imgH="393700" progId="Equation.DSMT4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806" y="1348606"/>
                        <a:ext cx="36004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14312" y="2427362"/>
            <a:ext cx="8929688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zh-CN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2.(1)</a:t>
            </a:r>
            <a:r>
              <a:rPr lang="zh-CN" altLang="en-US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二次函数</a:t>
            </a:r>
            <a:r>
              <a:rPr kumimoji="0" lang="en-US" altLang="zh-CN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y=3(x+1)2</a:t>
            </a:r>
            <a:r>
              <a:rPr lang="zh-CN" altLang="en-US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的图象与二次函数</a:t>
            </a:r>
            <a:r>
              <a:rPr lang="en-US" altLang="zh-CN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y=3x2</a:t>
            </a:r>
            <a:r>
              <a:rPr lang="zh-CN" altLang="en-US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的图象有什么关系</a:t>
            </a:r>
            <a:r>
              <a:rPr lang="en-US" altLang="zh-CN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?</a:t>
            </a:r>
            <a:r>
              <a:rPr lang="zh-CN" altLang="en-US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它是轴对称图形吗</a:t>
            </a:r>
            <a:r>
              <a:rPr lang="en-US" altLang="zh-CN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?</a:t>
            </a:r>
            <a:r>
              <a:rPr lang="zh-CN" altLang="en-US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它的对称轴和顶点坐标分别是什么</a:t>
            </a:r>
            <a:r>
              <a:rPr lang="en-US" altLang="zh-CN" sz="3200" dirty="0">
                <a:latin typeface="Times New Roman" panose="02020603050405020304" pitchFamily="18" charset="0"/>
                <a:ea typeface="隶书" panose="02010509060101010101" pitchFamily="49" charset="-122"/>
              </a:rPr>
              <a:t>? 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03213" y="4731569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b="0">
              <a:latin typeface="Times New Roman" panose="02020603050405020304" pitchFamily="18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82691" y="3909225"/>
            <a:ext cx="8228013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二次函数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y=-3(x-2)2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+4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的图象与二次函数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y=-3x2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的图象有什么关系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? </a:t>
            </a:r>
            <a:endParaRPr lang="en-US" altLang="zh-CN" sz="2800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90118" grpId="0"/>
      <p:bldP spid="901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/>
        </p:nvSpPr>
        <p:spPr bwMode="auto">
          <a:xfrm>
            <a:off x="190500" y="4149080"/>
            <a:ext cx="8763000" cy="1967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不同点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只是位置不同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顶点不同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分别是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h,k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(0,0).</a:t>
            </a:r>
          </a:p>
          <a:p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(2)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对称轴不同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分别是直线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 h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(3)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最值不同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分别是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</a:t>
            </a:r>
          </a:p>
          <a:p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联系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y=a(x-h)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²+k(a≠0)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的图象可以看成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y=ax²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的图象先沿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轴整体左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右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|h|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h&gt;0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向右平移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h&lt;0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向左平移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再沿对称轴整体上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下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|k|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 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k&gt;0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时向上平移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k&lt;0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向下平移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得到的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/>
        </p:nvSpPr>
        <p:spPr bwMode="auto">
          <a:xfrm>
            <a:off x="0" y="914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endParaRPr kumimoji="0" lang="zh-CN" altLang="zh-CN" sz="2800" b="0">
              <a:solidFill>
                <a:srgbClr val="003366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91140" name="Rectangle 4"/>
          <p:cNvSpPr>
            <a:spLocks noGrp="1" noChangeArrowheads="1"/>
          </p:cNvSpPr>
          <p:nvPr/>
        </p:nvSpPr>
        <p:spPr bwMode="auto">
          <a:xfrm>
            <a:off x="144759" y="1828800"/>
            <a:ext cx="86868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相同点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(1)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形状相同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图像都是抛物线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开口方向相同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都是轴对称图形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都有最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大或小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(4)a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&gt;0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开口向上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在对称轴左侧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,y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都随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的增大而减小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在对称轴右侧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,y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都随 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的增大而增大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a&lt;0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开口向下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在对称轴左侧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,y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都随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的增大而增大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在对称轴右侧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,y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都随 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的增大而减小 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669925" y="5888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kumimoji="0" lang="zh-CN" altLang="zh-CN" b="0">
              <a:latin typeface="Times New Roman" panose="02020603050405020304" pitchFamily="18" charset="0"/>
            </a:endParaRP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title"/>
          </p:nvPr>
        </p:nvSpPr>
        <p:spPr>
          <a:xfrm>
            <a:off x="215106" y="914400"/>
            <a:ext cx="8713787" cy="609600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y=a(x-h)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²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+k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y=ax²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的关系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autoUpdateAnimBg="0"/>
      <p:bldP spid="91140" grpId="0" autoUpdateAnimBg="0"/>
      <p:bldP spid="9114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/>
        </p:nvSpPr>
        <p:spPr bwMode="auto">
          <a:xfrm>
            <a:off x="179512" y="792290"/>
            <a:ext cx="781236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zh-CN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指出下列函数图象的开口方向</a:t>
            </a:r>
            <a:r>
              <a:rPr lang="en-US" altLang="zh-CN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对称轴和顶点坐标</a:t>
            </a:r>
            <a:r>
              <a:rPr lang="en-US" altLang="zh-CN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必要时作出草图进行验证</a:t>
            </a:r>
            <a:r>
              <a:rPr lang="en-US" altLang="zh-CN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79512" y="3762506"/>
            <a:ext cx="864393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zh-CN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填写下表</a:t>
            </a:r>
            <a:r>
              <a:rPr lang="en-US" altLang="zh-CN" sz="36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graphicFrame>
        <p:nvGraphicFramePr>
          <p:cNvPr id="92164" name="Group 4"/>
          <p:cNvGraphicFramePr>
            <a:graphicFrameLocks noGrp="1"/>
          </p:cNvGraphicFramePr>
          <p:nvPr/>
        </p:nvGraphicFramePr>
        <p:xfrm>
          <a:off x="250825" y="4437063"/>
          <a:ext cx="8550275" cy="2160588"/>
        </p:xfrm>
        <a:graphic>
          <a:graphicData uri="http://schemas.openxmlformats.org/drawingml/2006/table">
            <a:tbl>
              <a:tblPr/>
              <a:tblGrid>
                <a:gridCol w="2138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8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y=a(x-h)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²</a:t>
                      </a: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+k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开口方向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对称轴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顶点坐标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a&gt;0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a&lt;0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2186" name="Object 26"/>
          <p:cNvGraphicFramePr>
            <a:graphicFrameLocks noChangeAspect="1"/>
          </p:cNvGraphicFramePr>
          <p:nvPr/>
        </p:nvGraphicFramePr>
        <p:xfrm>
          <a:off x="323850" y="2349500"/>
          <a:ext cx="24876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3" imgW="1206500" imgH="241300" progId="Equation.3">
                  <p:embed/>
                </p:oleObj>
              </mc:Choice>
              <mc:Fallback>
                <p:oleObj name="Equation" r:id="rId3" imgW="1206500" imgH="241300" progId="Equation.3">
                  <p:embed/>
                  <p:pic>
                    <p:nvPicPr>
                      <p:cNvPr id="0" name="图片 7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49500"/>
                        <a:ext cx="2487613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7" name="Object 27"/>
          <p:cNvGraphicFramePr>
            <a:graphicFrameLocks noChangeAspect="1"/>
          </p:cNvGraphicFramePr>
          <p:nvPr/>
        </p:nvGraphicFramePr>
        <p:xfrm>
          <a:off x="2987675" y="2276475"/>
          <a:ext cx="24876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5" imgW="1206500" imgH="241300" progId="Equation.3">
                  <p:embed/>
                </p:oleObj>
              </mc:Choice>
              <mc:Fallback>
                <p:oleObj name="Equation" r:id="rId5" imgW="1206500" imgH="241300" progId="Equation.3">
                  <p:embed/>
                  <p:pic>
                    <p:nvPicPr>
                      <p:cNvPr id="0" name="图片 7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276475"/>
                        <a:ext cx="2487613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8" name="Object 28"/>
          <p:cNvGraphicFramePr>
            <a:graphicFrameLocks noChangeAspect="1"/>
          </p:cNvGraphicFramePr>
          <p:nvPr/>
        </p:nvGraphicFramePr>
        <p:xfrm>
          <a:off x="5867400" y="2133600"/>
          <a:ext cx="21732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7" imgW="1054100" imgH="393700" progId="Equation.3">
                  <p:embed/>
                </p:oleObj>
              </mc:Choice>
              <mc:Fallback>
                <p:oleObj name="Equation" r:id="rId7" imgW="1054100" imgH="393700" progId="Equation.3">
                  <p:embed/>
                  <p:pic>
                    <p:nvPicPr>
                      <p:cNvPr id="0" name="图片 7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33600"/>
                        <a:ext cx="2173288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9" name="Object 29"/>
          <p:cNvGraphicFramePr>
            <a:graphicFrameLocks noChangeAspect="1"/>
          </p:cNvGraphicFramePr>
          <p:nvPr/>
        </p:nvGraphicFramePr>
        <p:xfrm>
          <a:off x="323850" y="3141663"/>
          <a:ext cx="256698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9" imgW="1244600" imgH="241300" progId="Equation.3">
                  <p:embed/>
                </p:oleObj>
              </mc:Choice>
              <mc:Fallback>
                <p:oleObj name="Equation" r:id="rId9" imgW="1244600" imgH="241300" progId="Equation.3">
                  <p:embed/>
                  <p:pic>
                    <p:nvPicPr>
                      <p:cNvPr id="0" name="图片 7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141663"/>
                        <a:ext cx="256698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0" name="Object 30"/>
          <p:cNvGraphicFramePr>
            <a:graphicFrameLocks noChangeAspect="1"/>
          </p:cNvGraphicFramePr>
          <p:nvPr/>
        </p:nvGraphicFramePr>
        <p:xfrm>
          <a:off x="2987675" y="3068638"/>
          <a:ext cx="28019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11" imgW="1358265" imgH="241300" progId="Equation.3">
                  <p:embed/>
                </p:oleObj>
              </mc:Choice>
              <mc:Fallback>
                <p:oleObj name="Equation" r:id="rId11" imgW="1358265" imgH="241300" progId="Equation.3">
                  <p:embed/>
                  <p:pic>
                    <p:nvPicPr>
                      <p:cNvPr id="0" name="图片 7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068638"/>
                        <a:ext cx="28019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1" name="Object 31"/>
          <p:cNvGraphicFramePr>
            <a:graphicFrameLocks noChangeAspect="1"/>
          </p:cNvGraphicFramePr>
          <p:nvPr/>
        </p:nvGraphicFramePr>
        <p:xfrm>
          <a:off x="5795963" y="2924175"/>
          <a:ext cx="2382837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13" imgW="1155700" imgH="393700" progId="Equation.3">
                  <p:embed/>
                </p:oleObj>
              </mc:Choice>
              <mc:Fallback>
                <p:oleObj name="Equation" r:id="rId13" imgW="1155700" imgH="393700" progId="Equation.3">
                  <p:embed/>
                  <p:pic>
                    <p:nvPicPr>
                      <p:cNvPr id="0" name="图片 7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924175"/>
                        <a:ext cx="2382837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/>
        </p:nvSpPr>
        <p:spPr bwMode="auto">
          <a:xfrm>
            <a:off x="107504" y="1628800"/>
            <a:ext cx="891540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US" sz="4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在同一坐标系中作出二次函数</a:t>
            </a:r>
            <a:r>
              <a:rPr kumimoji="0" lang="en-US" altLang="zh-CN" sz="4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y=3x</a:t>
            </a:r>
            <a:r>
              <a:rPr kumimoji="0" lang="en-US" altLang="zh-CN" sz="4000" baseline="30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0" lang="zh-CN" altLang="en-US" sz="4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      </a:t>
            </a:r>
            <a:r>
              <a:rPr kumimoji="0" lang="en-US" altLang="zh-CN" sz="4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y=3(x-1)</a:t>
            </a:r>
            <a:r>
              <a:rPr kumimoji="0" lang="en-US" altLang="zh-CN" sz="4000" baseline="30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0" lang="zh-CN" altLang="en-US" sz="4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的图象．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1052513"/>
            <a:ext cx="4692650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Rectangle 3"/>
          <p:cNvSpPr>
            <a:spLocks noGrp="1" noChangeArrowheads="1"/>
          </p:cNvSpPr>
          <p:nvPr/>
        </p:nvSpPr>
        <p:spPr bwMode="auto">
          <a:xfrm>
            <a:off x="385504" y="260648"/>
            <a:ext cx="5257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zh-CN" altLang="en-US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观察图象</a:t>
            </a:r>
            <a:r>
              <a:rPr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回答问题</a:t>
            </a:r>
            <a:endParaRPr kumimoji="0" lang="zh-CN" altLang="en-US" sz="3600" dirty="0">
              <a:solidFill>
                <a:schemeClr val="hlin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80900" name="Group 4"/>
          <p:cNvGrpSpPr/>
          <p:nvPr/>
        </p:nvGrpSpPr>
        <p:grpSpPr bwMode="auto">
          <a:xfrm>
            <a:off x="25400" y="4449763"/>
            <a:ext cx="1117600" cy="2332037"/>
            <a:chOff x="288" y="2640"/>
            <a:chExt cx="1049" cy="1584"/>
          </a:xfrm>
        </p:grpSpPr>
        <p:grpSp>
          <p:nvGrpSpPr>
            <p:cNvPr id="80901" name="Group 5"/>
            <p:cNvGrpSpPr/>
            <p:nvPr/>
          </p:nvGrpSpPr>
          <p:grpSpPr bwMode="auto">
            <a:xfrm>
              <a:off x="288" y="2956"/>
              <a:ext cx="1049" cy="1268"/>
              <a:chOff x="573" y="2956"/>
              <a:chExt cx="1049" cy="1268"/>
            </a:xfrm>
          </p:grpSpPr>
          <p:sp>
            <p:nvSpPr>
              <p:cNvPr id="80902" name="Freeform 6"/>
              <p:cNvSpPr/>
              <p:nvPr/>
            </p:nvSpPr>
            <p:spPr bwMode="auto">
              <a:xfrm>
                <a:off x="573" y="2956"/>
                <a:ext cx="1049" cy="1268"/>
              </a:xfrm>
              <a:custGeom>
                <a:avLst/>
                <a:gdLst>
                  <a:gd name="T0" fmla="*/ 1343 w 2098"/>
                  <a:gd name="T1" fmla="*/ 338 h 2536"/>
                  <a:gd name="T2" fmla="*/ 1257 w 2098"/>
                  <a:gd name="T3" fmla="*/ 485 h 2536"/>
                  <a:gd name="T4" fmla="*/ 1245 w 2098"/>
                  <a:gd name="T5" fmla="*/ 628 h 2536"/>
                  <a:gd name="T6" fmla="*/ 1205 w 2098"/>
                  <a:gd name="T7" fmla="*/ 823 h 2536"/>
                  <a:gd name="T8" fmla="*/ 1231 w 2098"/>
                  <a:gd name="T9" fmla="*/ 910 h 2536"/>
                  <a:gd name="T10" fmla="*/ 1253 w 2098"/>
                  <a:gd name="T11" fmla="*/ 952 h 2536"/>
                  <a:gd name="T12" fmla="*/ 1333 w 2098"/>
                  <a:gd name="T13" fmla="*/ 1028 h 2536"/>
                  <a:gd name="T14" fmla="*/ 1373 w 2098"/>
                  <a:gd name="T15" fmla="*/ 1212 h 2536"/>
                  <a:gd name="T16" fmla="*/ 1352 w 2098"/>
                  <a:gd name="T17" fmla="*/ 1529 h 2536"/>
                  <a:gd name="T18" fmla="*/ 1375 w 2098"/>
                  <a:gd name="T19" fmla="*/ 1581 h 2536"/>
                  <a:gd name="T20" fmla="*/ 1402 w 2098"/>
                  <a:gd name="T21" fmla="*/ 1621 h 2536"/>
                  <a:gd name="T22" fmla="*/ 1415 w 2098"/>
                  <a:gd name="T23" fmla="*/ 1673 h 2536"/>
                  <a:gd name="T24" fmla="*/ 1409 w 2098"/>
                  <a:gd name="T25" fmla="*/ 1720 h 2536"/>
                  <a:gd name="T26" fmla="*/ 1454 w 2098"/>
                  <a:gd name="T27" fmla="*/ 1746 h 2536"/>
                  <a:gd name="T28" fmla="*/ 1571 w 2098"/>
                  <a:gd name="T29" fmla="*/ 1796 h 2536"/>
                  <a:gd name="T30" fmla="*/ 1685 w 2098"/>
                  <a:gd name="T31" fmla="*/ 1850 h 2536"/>
                  <a:gd name="T32" fmla="*/ 1770 w 2098"/>
                  <a:gd name="T33" fmla="*/ 1891 h 2536"/>
                  <a:gd name="T34" fmla="*/ 1924 w 2098"/>
                  <a:gd name="T35" fmla="*/ 1967 h 2536"/>
                  <a:gd name="T36" fmla="*/ 2061 w 2098"/>
                  <a:gd name="T37" fmla="*/ 2035 h 2536"/>
                  <a:gd name="T38" fmla="*/ 2098 w 2098"/>
                  <a:gd name="T39" fmla="*/ 2087 h 2536"/>
                  <a:gd name="T40" fmla="*/ 2063 w 2098"/>
                  <a:gd name="T41" fmla="*/ 2141 h 2536"/>
                  <a:gd name="T42" fmla="*/ 1907 w 2098"/>
                  <a:gd name="T43" fmla="*/ 2196 h 2536"/>
                  <a:gd name="T44" fmla="*/ 1650 w 2098"/>
                  <a:gd name="T45" fmla="*/ 2286 h 2536"/>
                  <a:gd name="T46" fmla="*/ 1378 w 2098"/>
                  <a:gd name="T47" fmla="*/ 2373 h 2536"/>
                  <a:gd name="T48" fmla="*/ 1156 w 2098"/>
                  <a:gd name="T49" fmla="*/ 2439 h 2536"/>
                  <a:gd name="T50" fmla="*/ 931 w 2098"/>
                  <a:gd name="T51" fmla="*/ 2496 h 2536"/>
                  <a:gd name="T52" fmla="*/ 719 w 2098"/>
                  <a:gd name="T53" fmla="*/ 2536 h 2536"/>
                  <a:gd name="T54" fmla="*/ 131 w 2098"/>
                  <a:gd name="T55" fmla="*/ 1945 h 2536"/>
                  <a:gd name="T56" fmla="*/ 169 w 2098"/>
                  <a:gd name="T57" fmla="*/ 1903 h 2536"/>
                  <a:gd name="T58" fmla="*/ 175 w 2098"/>
                  <a:gd name="T59" fmla="*/ 1850 h 2536"/>
                  <a:gd name="T60" fmla="*/ 152 w 2098"/>
                  <a:gd name="T61" fmla="*/ 1785 h 2536"/>
                  <a:gd name="T62" fmla="*/ 88 w 2098"/>
                  <a:gd name="T63" fmla="*/ 1759 h 2536"/>
                  <a:gd name="T64" fmla="*/ 29 w 2098"/>
                  <a:gd name="T65" fmla="*/ 1576 h 2536"/>
                  <a:gd name="T66" fmla="*/ 10 w 2098"/>
                  <a:gd name="T67" fmla="*/ 1352 h 2536"/>
                  <a:gd name="T68" fmla="*/ 157 w 2098"/>
                  <a:gd name="T69" fmla="*/ 1253 h 2536"/>
                  <a:gd name="T70" fmla="*/ 256 w 2098"/>
                  <a:gd name="T71" fmla="*/ 1142 h 2536"/>
                  <a:gd name="T72" fmla="*/ 369 w 2098"/>
                  <a:gd name="T73" fmla="*/ 1031 h 2536"/>
                  <a:gd name="T74" fmla="*/ 615 w 2098"/>
                  <a:gd name="T75" fmla="*/ 810 h 2536"/>
                  <a:gd name="T76" fmla="*/ 565 w 2098"/>
                  <a:gd name="T77" fmla="*/ 685 h 2536"/>
                  <a:gd name="T78" fmla="*/ 539 w 2098"/>
                  <a:gd name="T79" fmla="*/ 321 h 2536"/>
                  <a:gd name="T80" fmla="*/ 523 w 2098"/>
                  <a:gd name="T81" fmla="*/ 253 h 2536"/>
                  <a:gd name="T82" fmla="*/ 456 w 2098"/>
                  <a:gd name="T83" fmla="*/ 265 h 2536"/>
                  <a:gd name="T84" fmla="*/ 430 w 2098"/>
                  <a:gd name="T85" fmla="*/ 227 h 2536"/>
                  <a:gd name="T86" fmla="*/ 469 w 2098"/>
                  <a:gd name="T87" fmla="*/ 243 h 2536"/>
                  <a:gd name="T88" fmla="*/ 509 w 2098"/>
                  <a:gd name="T89" fmla="*/ 231 h 2536"/>
                  <a:gd name="T90" fmla="*/ 548 w 2098"/>
                  <a:gd name="T91" fmla="*/ 229 h 2536"/>
                  <a:gd name="T92" fmla="*/ 639 w 2098"/>
                  <a:gd name="T93" fmla="*/ 179 h 2536"/>
                  <a:gd name="T94" fmla="*/ 681 w 2098"/>
                  <a:gd name="T95" fmla="*/ 132 h 2536"/>
                  <a:gd name="T96" fmla="*/ 721 w 2098"/>
                  <a:gd name="T97" fmla="*/ 97 h 2536"/>
                  <a:gd name="T98" fmla="*/ 795 w 2098"/>
                  <a:gd name="T99" fmla="*/ 59 h 2536"/>
                  <a:gd name="T100" fmla="*/ 849 w 2098"/>
                  <a:gd name="T101" fmla="*/ 42 h 2536"/>
                  <a:gd name="T102" fmla="*/ 962 w 2098"/>
                  <a:gd name="T103" fmla="*/ 2 h 2536"/>
                  <a:gd name="T104" fmla="*/ 1083 w 2098"/>
                  <a:gd name="T105" fmla="*/ 7 h 2536"/>
                  <a:gd name="T106" fmla="*/ 1194 w 2098"/>
                  <a:gd name="T107" fmla="*/ 43 h 2536"/>
                  <a:gd name="T108" fmla="*/ 1297 w 2098"/>
                  <a:gd name="T109" fmla="*/ 127 h 2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98" h="2536">
                    <a:moveTo>
                      <a:pt x="1337" y="194"/>
                    </a:moveTo>
                    <a:lnTo>
                      <a:pt x="1347" y="231"/>
                    </a:lnTo>
                    <a:lnTo>
                      <a:pt x="1350" y="267"/>
                    </a:lnTo>
                    <a:lnTo>
                      <a:pt x="1349" y="303"/>
                    </a:lnTo>
                    <a:lnTo>
                      <a:pt x="1343" y="338"/>
                    </a:lnTo>
                    <a:lnTo>
                      <a:pt x="1331" y="373"/>
                    </a:lnTo>
                    <a:lnTo>
                      <a:pt x="1316" y="406"/>
                    </a:lnTo>
                    <a:lnTo>
                      <a:pt x="1295" y="435"/>
                    </a:lnTo>
                    <a:lnTo>
                      <a:pt x="1271" y="461"/>
                    </a:lnTo>
                    <a:lnTo>
                      <a:pt x="1257" y="485"/>
                    </a:lnTo>
                    <a:lnTo>
                      <a:pt x="1250" y="511"/>
                    </a:lnTo>
                    <a:lnTo>
                      <a:pt x="1246" y="539"/>
                    </a:lnTo>
                    <a:lnTo>
                      <a:pt x="1246" y="569"/>
                    </a:lnTo>
                    <a:lnTo>
                      <a:pt x="1246" y="598"/>
                    </a:lnTo>
                    <a:lnTo>
                      <a:pt x="1245" y="628"/>
                    </a:lnTo>
                    <a:lnTo>
                      <a:pt x="1239" y="654"/>
                    </a:lnTo>
                    <a:lnTo>
                      <a:pt x="1226" y="680"/>
                    </a:lnTo>
                    <a:lnTo>
                      <a:pt x="1227" y="730"/>
                    </a:lnTo>
                    <a:lnTo>
                      <a:pt x="1219" y="777"/>
                    </a:lnTo>
                    <a:lnTo>
                      <a:pt x="1205" y="823"/>
                    </a:lnTo>
                    <a:lnTo>
                      <a:pt x="1191" y="870"/>
                    </a:lnTo>
                    <a:lnTo>
                      <a:pt x="1205" y="877"/>
                    </a:lnTo>
                    <a:lnTo>
                      <a:pt x="1217" y="886"/>
                    </a:lnTo>
                    <a:lnTo>
                      <a:pt x="1226" y="898"/>
                    </a:lnTo>
                    <a:lnTo>
                      <a:pt x="1231" y="910"/>
                    </a:lnTo>
                    <a:lnTo>
                      <a:pt x="1229" y="921"/>
                    </a:lnTo>
                    <a:lnTo>
                      <a:pt x="1231" y="931"/>
                    </a:lnTo>
                    <a:lnTo>
                      <a:pt x="1238" y="938"/>
                    </a:lnTo>
                    <a:lnTo>
                      <a:pt x="1245" y="945"/>
                    </a:lnTo>
                    <a:lnTo>
                      <a:pt x="1253" y="952"/>
                    </a:lnTo>
                    <a:lnTo>
                      <a:pt x="1262" y="959"/>
                    </a:lnTo>
                    <a:lnTo>
                      <a:pt x="1267" y="967"/>
                    </a:lnTo>
                    <a:lnTo>
                      <a:pt x="1271" y="976"/>
                    </a:lnTo>
                    <a:lnTo>
                      <a:pt x="1307" y="999"/>
                    </a:lnTo>
                    <a:lnTo>
                      <a:pt x="1333" y="1028"/>
                    </a:lnTo>
                    <a:lnTo>
                      <a:pt x="1350" y="1059"/>
                    </a:lnTo>
                    <a:lnTo>
                      <a:pt x="1363" y="1096"/>
                    </a:lnTo>
                    <a:lnTo>
                      <a:pt x="1368" y="1134"/>
                    </a:lnTo>
                    <a:lnTo>
                      <a:pt x="1371" y="1174"/>
                    </a:lnTo>
                    <a:lnTo>
                      <a:pt x="1373" y="1212"/>
                    </a:lnTo>
                    <a:lnTo>
                      <a:pt x="1375" y="1252"/>
                    </a:lnTo>
                    <a:lnTo>
                      <a:pt x="1364" y="1442"/>
                    </a:lnTo>
                    <a:lnTo>
                      <a:pt x="1359" y="1472"/>
                    </a:lnTo>
                    <a:lnTo>
                      <a:pt x="1356" y="1501"/>
                    </a:lnTo>
                    <a:lnTo>
                      <a:pt x="1352" y="1529"/>
                    </a:lnTo>
                    <a:lnTo>
                      <a:pt x="1345" y="1557"/>
                    </a:lnTo>
                    <a:lnTo>
                      <a:pt x="1352" y="1562"/>
                    </a:lnTo>
                    <a:lnTo>
                      <a:pt x="1359" y="1567"/>
                    </a:lnTo>
                    <a:lnTo>
                      <a:pt x="1368" y="1574"/>
                    </a:lnTo>
                    <a:lnTo>
                      <a:pt x="1375" y="1581"/>
                    </a:lnTo>
                    <a:lnTo>
                      <a:pt x="1382" y="1588"/>
                    </a:lnTo>
                    <a:lnTo>
                      <a:pt x="1389" y="1595"/>
                    </a:lnTo>
                    <a:lnTo>
                      <a:pt x="1395" y="1602"/>
                    </a:lnTo>
                    <a:lnTo>
                      <a:pt x="1401" y="1610"/>
                    </a:lnTo>
                    <a:lnTo>
                      <a:pt x="1402" y="1621"/>
                    </a:lnTo>
                    <a:lnTo>
                      <a:pt x="1404" y="1631"/>
                    </a:lnTo>
                    <a:lnTo>
                      <a:pt x="1402" y="1642"/>
                    </a:lnTo>
                    <a:lnTo>
                      <a:pt x="1397" y="1650"/>
                    </a:lnTo>
                    <a:lnTo>
                      <a:pt x="1408" y="1661"/>
                    </a:lnTo>
                    <a:lnTo>
                      <a:pt x="1415" y="1673"/>
                    </a:lnTo>
                    <a:lnTo>
                      <a:pt x="1416" y="1688"/>
                    </a:lnTo>
                    <a:lnTo>
                      <a:pt x="1415" y="1702"/>
                    </a:lnTo>
                    <a:lnTo>
                      <a:pt x="1409" y="1706"/>
                    </a:lnTo>
                    <a:lnTo>
                      <a:pt x="1408" y="1713"/>
                    </a:lnTo>
                    <a:lnTo>
                      <a:pt x="1409" y="1720"/>
                    </a:lnTo>
                    <a:lnTo>
                      <a:pt x="1416" y="1728"/>
                    </a:lnTo>
                    <a:lnTo>
                      <a:pt x="1420" y="1730"/>
                    </a:lnTo>
                    <a:lnTo>
                      <a:pt x="1427" y="1733"/>
                    </a:lnTo>
                    <a:lnTo>
                      <a:pt x="1439" y="1739"/>
                    </a:lnTo>
                    <a:lnTo>
                      <a:pt x="1454" y="1746"/>
                    </a:lnTo>
                    <a:lnTo>
                      <a:pt x="1474" y="1754"/>
                    </a:lnTo>
                    <a:lnTo>
                      <a:pt x="1496" y="1763"/>
                    </a:lnTo>
                    <a:lnTo>
                      <a:pt x="1520" y="1773"/>
                    </a:lnTo>
                    <a:lnTo>
                      <a:pt x="1545" y="1785"/>
                    </a:lnTo>
                    <a:lnTo>
                      <a:pt x="1571" y="1796"/>
                    </a:lnTo>
                    <a:lnTo>
                      <a:pt x="1597" y="1808"/>
                    </a:lnTo>
                    <a:lnTo>
                      <a:pt x="1621" y="1818"/>
                    </a:lnTo>
                    <a:lnTo>
                      <a:pt x="1645" y="1831"/>
                    </a:lnTo>
                    <a:lnTo>
                      <a:pt x="1666" y="1839"/>
                    </a:lnTo>
                    <a:lnTo>
                      <a:pt x="1685" y="1850"/>
                    </a:lnTo>
                    <a:lnTo>
                      <a:pt x="1702" y="1857"/>
                    </a:lnTo>
                    <a:lnTo>
                      <a:pt x="1715" y="1863"/>
                    </a:lnTo>
                    <a:lnTo>
                      <a:pt x="1728" y="1870"/>
                    </a:lnTo>
                    <a:lnTo>
                      <a:pt x="1748" y="1879"/>
                    </a:lnTo>
                    <a:lnTo>
                      <a:pt x="1770" y="1891"/>
                    </a:lnTo>
                    <a:lnTo>
                      <a:pt x="1798" y="1905"/>
                    </a:lnTo>
                    <a:lnTo>
                      <a:pt x="1827" y="1919"/>
                    </a:lnTo>
                    <a:lnTo>
                      <a:pt x="1858" y="1935"/>
                    </a:lnTo>
                    <a:lnTo>
                      <a:pt x="1891" y="1952"/>
                    </a:lnTo>
                    <a:lnTo>
                      <a:pt x="1924" y="1967"/>
                    </a:lnTo>
                    <a:lnTo>
                      <a:pt x="1956" y="1983"/>
                    </a:lnTo>
                    <a:lnTo>
                      <a:pt x="1987" y="1999"/>
                    </a:lnTo>
                    <a:lnTo>
                      <a:pt x="2015" y="2013"/>
                    </a:lnTo>
                    <a:lnTo>
                      <a:pt x="2041" y="2025"/>
                    </a:lnTo>
                    <a:lnTo>
                      <a:pt x="2061" y="2035"/>
                    </a:lnTo>
                    <a:lnTo>
                      <a:pt x="2077" y="2044"/>
                    </a:lnTo>
                    <a:lnTo>
                      <a:pt x="2087" y="2049"/>
                    </a:lnTo>
                    <a:lnTo>
                      <a:pt x="2091" y="2051"/>
                    </a:lnTo>
                    <a:lnTo>
                      <a:pt x="2096" y="2066"/>
                    </a:lnTo>
                    <a:lnTo>
                      <a:pt x="2098" y="2087"/>
                    </a:lnTo>
                    <a:lnTo>
                      <a:pt x="2098" y="2110"/>
                    </a:lnTo>
                    <a:lnTo>
                      <a:pt x="2091" y="2130"/>
                    </a:lnTo>
                    <a:lnTo>
                      <a:pt x="2087" y="2132"/>
                    </a:lnTo>
                    <a:lnTo>
                      <a:pt x="2079" y="2136"/>
                    </a:lnTo>
                    <a:lnTo>
                      <a:pt x="2063" y="2141"/>
                    </a:lnTo>
                    <a:lnTo>
                      <a:pt x="2042" y="2149"/>
                    </a:lnTo>
                    <a:lnTo>
                      <a:pt x="2016" y="2158"/>
                    </a:lnTo>
                    <a:lnTo>
                      <a:pt x="1983" y="2170"/>
                    </a:lnTo>
                    <a:lnTo>
                      <a:pt x="1949" y="2182"/>
                    </a:lnTo>
                    <a:lnTo>
                      <a:pt x="1907" y="2196"/>
                    </a:lnTo>
                    <a:lnTo>
                      <a:pt x="1864" y="2214"/>
                    </a:lnTo>
                    <a:lnTo>
                      <a:pt x="1815" y="2229"/>
                    </a:lnTo>
                    <a:lnTo>
                      <a:pt x="1763" y="2248"/>
                    </a:lnTo>
                    <a:lnTo>
                      <a:pt x="1708" y="2266"/>
                    </a:lnTo>
                    <a:lnTo>
                      <a:pt x="1650" y="2286"/>
                    </a:lnTo>
                    <a:lnTo>
                      <a:pt x="1590" y="2305"/>
                    </a:lnTo>
                    <a:lnTo>
                      <a:pt x="1527" y="2326"/>
                    </a:lnTo>
                    <a:lnTo>
                      <a:pt x="1463" y="2347"/>
                    </a:lnTo>
                    <a:lnTo>
                      <a:pt x="1420" y="2361"/>
                    </a:lnTo>
                    <a:lnTo>
                      <a:pt x="1378" y="2373"/>
                    </a:lnTo>
                    <a:lnTo>
                      <a:pt x="1333" y="2387"/>
                    </a:lnTo>
                    <a:lnTo>
                      <a:pt x="1290" y="2401"/>
                    </a:lnTo>
                    <a:lnTo>
                      <a:pt x="1245" y="2413"/>
                    </a:lnTo>
                    <a:lnTo>
                      <a:pt x="1201" y="2425"/>
                    </a:lnTo>
                    <a:lnTo>
                      <a:pt x="1156" y="2439"/>
                    </a:lnTo>
                    <a:lnTo>
                      <a:pt x="1111" y="2451"/>
                    </a:lnTo>
                    <a:lnTo>
                      <a:pt x="1066" y="2463"/>
                    </a:lnTo>
                    <a:lnTo>
                      <a:pt x="1021" y="2474"/>
                    </a:lnTo>
                    <a:lnTo>
                      <a:pt x="976" y="2486"/>
                    </a:lnTo>
                    <a:lnTo>
                      <a:pt x="931" y="2496"/>
                    </a:lnTo>
                    <a:lnTo>
                      <a:pt x="887" y="2507"/>
                    </a:lnTo>
                    <a:lnTo>
                      <a:pt x="842" y="2517"/>
                    </a:lnTo>
                    <a:lnTo>
                      <a:pt x="799" y="2527"/>
                    </a:lnTo>
                    <a:lnTo>
                      <a:pt x="756" y="2536"/>
                    </a:lnTo>
                    <a:lnTo>
                      <a:pt x="719" y="2536"/>
                    </a:lnTo>
                    <a:lnTo>
                      <a:pt x="163" y="2073"/>
                    </a:lnTo>
                    <a:lnTo>
                      <a:pt x="142" y="2045"/>
                    </a:lnTo>
                    <a:lnTo>
                      <a:pt x="130" y="2014"/>
                    </a:lnTo>
                    <a:lnTo>
                      <a:pt x="126" y="1980"/>
                    </a:lnTo>
                    <a:lnTo>
                      <a:pt x="131" y="1945"/>
                    </a:lnTo>
                    <a:lnTo>
                      <a:pt x="137" y="1935"/>
                    </a:lnTo>
                    <a:lnTo>
                      <a:pt x="143" y="1926"/>
                    </a:lnTo>
                    <a:lnTo>
                      <a:pt x="150" y="1919"/>
                    </a:lnTo>
                    <a:lnTo>
                      <a:pt x="161" y="1910"/>
                    </a:lnTo>
                    <a:lnTo>
                      <a:pt x="169" y="1903"/>
                    </a:lnTo>
                    <a:lnTo>
                      <a:pt x="180" y="1896"/>
                    </a:lnTo>
                    <a:lnTo>
                      <a:pt x="190" y="1891"/>
                    </a:lnTo>
                    <a:lnTo>
                      <a:pt x="199" y="1884"/>
                    </a:lnTo>
                    <a:lnTo>
                      <a:pt x="183" y="1869"/>
                    </a:lnTo>
                    <a:lnTo>
                      <a:pt x="175" y="1850"/>
                    </a:lnTo>
                    <a:lnTo>
                      <a:pt x="171" y="1831"/>
                    </a:lnTo>
                    <a:lnTo>
                      <a:pt x="171" y="1811"/>
                    </a:lnTo>
                    <a:lnTo>
                      <a:pt x="182" y="1787"/>
                    </a:lnTo>
                    <a:lnTo>
                      <a:pt x="168" y="1787"/>
                    </a:lnTo>
                    <a:lnTo>
                      <a:pt x="152" y="1785"/>
                    </a:lnTo>
                    <a:lnTo>
                      <a:pt x="138" y="1785"/>
                    </a:lnTo>
                    <a:lnTo>
                      <a:pt x="124" y="1782"/>
                    </a:lnTo>
                    <a:lnTo>
                      <a:pt x="111" y="1777"/>
                    </a:lnTo>
                    <a:lnTo>
                      <a:pt x="98" y="1770"/>
                    </a:lnTo>
                    <a:lnTo>
                      <a:pt x="88" y="1759"/>
                    </a:lnTo>
                    <a:lnTo>
                      <a:pt x="79" y="1747"/>
                    </a:lnTo>
                    <a:lnTo>
                      <a:pt x="64" y="1706"/>
                    </a:lnTo>
                    <a:lnTo>
                      <a:pt x="50" y="1664"/>
                    </a:lnTo>
                    <a:lnTo>
                      <a:pt x="39" y="1621"/>
                    </a:lnTo>
                    <a:lnTo>
                      <a:pt x="29" y="1576"/>
                    </a:lnTo>
                    <a:lnTo>
                      <a:pt x="20" y="1531"/>
                    </a:lnTo>
                    <a:lnTo>
                      <a:pt x="13" y="1486"/>
                    </a:lnTo>
                    <a:lnTo>
                      <a:pt x="6" y="1441"/>
                    </a:lnTo>
                    <a:lnTo>
                      <a:pt x="0" y="1395"/>
                    </a:lnTo>
                    <a:lnTo>
                      <a:pt x="10" y="1352"/>
                    </a:lnTo>
                    <a:lnTo>
                      <a:pt x="29" y="1319"/>
                    </a:lnTo>
                    <a:lnTo>
                      <a:pt x="57" y="1297"/>
                    </a:lnTo>
                    <a:lnTo>
                      <a:pt x="88" y="1279"/>
                    </a:lnTo>
                    <a:lnTo>
                      <a:pt x="123" y="1265"/>
                    </a:lnTo>
                    <a:lnTo>
                      <a:pt x="157" y="1253"/>
                    </a:lnTo>
                    <a:lnTo>
                      <a:pt x="192" y="1241"/>
                    </a:lnTo>
                    <a:lnTo>
                      <a:pt x="223" y="1226"/>
                    </a:lnTo>
                    <a:lnTo>
                      <a:pt x="228" y="1196"/>
                    </a:lnTo>
                    <a:lnTo>
                      <a:pt x="241" y="1168"/>
                    </a:lnTo>
                    <a:lnTo>
                      <a:pt x="256" y="1142"/>
                    </a:lnTo>
                    <a:lnTo>
                      <a:pt x="275" y="1118"/>
                    </a:lnTo>
                    <a:lnTo>
                      <a:pt x="298" y="1096"/>
                    </a:lnTo>
                    <a:lnTo>
                      <a:pt x="322" y="1073"/>
                    </a:lnTo>
                    <a:lnTo>
                      <a:pt x="346" y="1052"/>
                    </a:lnTo>
                    <a:lnTo>
                      <a:pt x="369" y="1031"/>
                    </a:lnTo>
                    <a:lnTo>
                      <a:pt x="574" y="884"/>
                    </a:lnTo>
                    <a:lnTo>
                      <a:pt x="593" y="869"/>
                    </a:lnTo>
                    <a:lnTo>
                      <a:pt x="601" y="849"/>
                    </a:lnTo>
                    <a:lnTo>
                      <a:pt x="606" y="830"/>
                    </a:lnTo>
                    <a:lnTo>
                      <a:pt x="615" y="810"/>
                    </a:lnTo>
                    <a:lnTo>
                      <a:pt x="605" y="806"/>
                    </a:lnTo>
                    <a:lnTo>
                      <a:pt x="593" y="801"/>
                    </a:lnTo>
                    <a:lnTo>
                      <a:pt x="582" y="796"/>
                    </a:lnTo>
                    <a:lnTo>
                      <a:pt x="574" y="787"/>
                    </a:lnTo>
                    <a:lnTo>
                      <a:pt x="565" y="685"/>
                    </a:lnTo>
                    <a:lnTo>
                      <a:pt x="548" y="584"/>
                    </a:lnTo>
                    <a:lnTo>
                      <a:pt x="530" y="485"/>
                    </a:lnTo>
                    <a:lnTo>
                      <a:pt x="523" y="385"/>
                    </a:lnTo>
                    <a:lnTo>
                      <a:pt x="528" y="352"/>
                    </a:lnTo>
                    <a:lnTo>
                      <a:pt x="539" y="321"/>
                    </a:lnTo>
                    <a:lnTo>
                      <a:pt x="551" y="290"/>
                    </a:lnTo>
                    <a:lnTo>
                      <a:pt x="565" y="260"/>
                    </a:lnTo>
                    <a:lnTo>
                      <a:pt x="549" y="251"/>
                    </a:lnTo>
                    <a:lnTo>
                      <a:pt x="537" y="250"/>
                    </a:lnTo>
                    <a:lnTo>
                      <a:pt x="523" y="253"/>
                    </a:lnTo>
                    <a:lnTo>
                      <a:pt x="511" y="260"/>
                    </a:lnTo>
                    <a:lnTo>
                      <a:pt x="499" y="265"/>
                    </a:lnTo>
                    <a:lnTo>
                      <a:pt x="485" y="271"/>
                    </a:lnTo>
                    <a:lnTo>
                      <a:pt x="471" y="271"/>
                    </a:lnTo>
                    <a:lnTo>
                      <a:pt x="456" y="265"/>
                    </a:lnTo>
                    <a:lnTo>
                      <a:pt x="443" y="257"/>
                    </a:lnTo>
                    <a:lnTo>
                      <a:pt x="433" y="243"/>
                    </a:lnTo>
                    <a:lnTo>
                      <a:pt x="426" y="229"/>
                    </a:lnTo>
                    <a:lnTo>
                      <a:pt x="423" y="224"/>
                    </a:lnTo>
                    <a:lnTo>
                      <a:pt x="430" y="227"/>
                    </a:lnTo>
                    <a:lnTo>
                      <a:pt x="438" y="231"/>
                    </a:lnTo>
                    <a:lnTo>
                      <a:pt x="445" y="234"/>
                    </a:lnTo>
                    <a:lnTo>
                      <a:pt x="452" y="238"/>
                    </a:lnTo>
                    <a:lnTo>
                      <a:pt x="461" y="241"/>
                    </a:lnTo>
                    <a:lnTo>
                      <a:pt x="469" y="243"/>
                    </a:lnTo>
                    <a:lnTo>
                      <a:pt x="478" y="243"/>
                    </a:lnTo>
                    <a:lnTo>
                      <a:pt x="487" y="241"/>
                    </a:lnTo>
                    <a:lnTo>
                      <a:pt x="495" y="241"/>
                    </a:lnTo>
                    <a:lnTo>
                      <a:pt x="504" y="238"/>
                    </a:lnTo>
                    <a:lnTo>
                      <a:pt x="509" y="231"/>
                    </a:lnTo>
                    <a:lnTo>
                      <a:pt x="516" y="224"/>
                    </a:lnTo>
                    <a:lnTo>
                      <a:pt x="523" y="219"/>
                    </a:lnTo>
                    <a:lnTo>
                      <a:pt x="530" y="217"/>
                    </a:lnTo>
                    <a:lnTo>
                      <a:pt x="539" y="219"/>
                    </a:lnTo>
                    <a:lnTo>
                      <a:pt x="548" y="229"/>
                    </a:lnTo>
                    <a:lnTo>
                      <a:pt x="572" y="229"/>
                    </a:lnTo>
                    <a:lnTo>
                      <a:pt x="591" y="222"/>
                    </a:lnTo>
                    <a:lnTo>
                      <a:pt x="608" y="210"/>
                    </a:lnTo>
                    <a:lnTo>
                      <a:pt x="624" y="194"/>
                    </a:lnTo>
                    <a:lnTo>
                      <a:pt x="639" y="179"/>
                    </a:lnTo>
                    <a:lnTo>
                      <a:pt x="655" y="163"/>
                    </a:lnTo>
                    <a:lnTo>
                      <a:pt x="672" y="149"/>
                    </a:lnTo>
                    <a:lnTo>
                      <a:pt x="693" y="141"/>
                    </a:lnTo>
                    <a:lnTo>
                      <a:pt x="686" y="137"/>
                    </a:lnTo>
                    <a:lnTo>
                      <a:pt x="681" y="132"/>
                    </a:lnTo>
                    <a:lnTo>
                      <a:pt x="676" y="127"/>
                    </a:lnTo>
                    <a:lnTo>
                      <a:pt x="676" y="120"/>
                    </a:lnTo>
                    <a:lnTo>
                      <a:pt x="690" y="109"/>
                    </a:lnTo>
                    <a:lnTo>
                      <a:pt x="705" y="102"/>
                    </a:lnTo>
                    <a:lnTo>
                      <a:pt x="721" y="97"/>
                    </a:lnTo>
                    <a:lnTo>
                      <a:pt x="738" y="94"/>
                    </a:lnTo>
                    <a:lnTo>
                      <a:pt x="756" y="90"/>
                    </a:lnTo>
                    <a:lnTo>
                      <a:pt x="771" y="85"/>
                    </a:lnTo>
                    <a:lnTo>
                      <a:pt x="785" y="75"/>
                    </a:lnTo>
                    <a:lnTo>
                      <a:pt x="795" y="59"/>
                    </a:lnTo>
                    <a:lnTo>
                      <a:pt x="806" y="59"/>
                    </a:lnTo>
                    <a:lnTo>
                      <a:pt x="816" y="57"/>
                    </a:lnTo>
                    <a:lnTo>
                      <a:pt x="827" y="56"/>
                    </a:lnTo>
                    <a:lnTo>
                      <a:pt x="830" y="56"/>
                    </a:lnTo>
                    <a:lnTo>
                      <a:pt x="849" y="42"/>
                    </a:lnTo>
                    <a:lnTo>
                      <a:pt x="870" y="30"/>
                    </a:lnTo>
                    <a:lnTo>
                      <a:pt x="893" y="21"/>
                    </a:lnTo>
                    <a:lnTo>
                      <a:pt x="915" y="12"/>
                    </a:lnTo>
                    <a:lnTo>
                      <a:pt x="938" y="7"/>
                    </a:lnTo>
                    <a:lnTo>
                      <a:pt x="962" y="2"/>
                    </a:lnTo>
                    <a:lnTo>
                      <a:pt x="984" y="0"/>
                    </a:lnTo>
                    <a:lnTo>
                      <a:pt x="1011" y="0"/>
                    </a:lnTo>
                    <a:lnTo>
                      <a:pt x="1035" y="0"/>
                    </a:lnTo>
                    <a:lnTo>
                      <a:pt x="1059" y="2"/>
                    </a:lnTo>
                    <a:lnTo>
                      <a:pt x="1083" y="7"/>
                    </a:lnTo>
                    <a:lnTo>
                      <a:pt x="1106" y="12"/>
                    </a:lnTo>
                    <a:lnTo>
                      <a:pt x="1130" y="17"/>
                    </a:lnTo>
                    <a:lnTo>
                      <a:pt x="1153" y="26"/>
                    </a:lnTo>
                    <a:lnTo>
                      <a:pt x="1174" y="33"/>
                    </a:lnTo>
                    <a:lnTo>
                      <a:pt x="1194" y="43"/>
                    </a:lnTo>
                    <a:lnTo>
                      <a:pt x="1217" y="57"/>
                    </a:lnTo>
                    <a:lnTo>
                      <a:pt x="1238" y="71"/>
                    </a:lnTo>
                    <a:lnTo>
                      <a:pt x="1258" y="89"/>
                    </a:lnTo>
                    <a:lnTo>
                      <a:pt x="1279" y="106"/>
                    </a:lnTo>
                    <a:lnTo>
                      <a:pt x="1297" y="127"/>
                    </a:lnTo>
                    <a:lnTo>
                      <a:pt x="1312" y="147"/>
                    </a:lnTo>
                    <a:lnTo>
                      <a:pt x="1326" y="170"/>
                    </a:lnTo>
                    <a:lnTo>
                      <a:pt x="1337" y="1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3" name="Freeform 7"/>
              <p:cNvSpPr/>
              <p:nvPr/>
            </p:nvSpPr>
            <p:spPr bwMode="auto">
              <a:xfrm>
                <a:off x="863" y="2981"/>
                <a:ext cx="363" cy="357"/>
              </a:xfrm>
              <a:custGeom>
                <a:avLst/>
                <a:gdLst>
                  <a:gd name="T0" fmla="*/ 726 w 726"/>
                  <a:gd name="T1" fmla="*/ 201 h 715"/>
                  <a:gd name="T2" fmla="*/ 716 w 726"/>
                  <a:gd name="T3" fmla="*/ 288 h 715"/>
                  <a:gd name="T4" fmla="*/ 671 w 726"/>
                  <a:gd name="T5" fmla="*/ 359 h 715"/>
                  <a:gd name="T6" fmla="*/ 652 w 726"/>
                  <a:gd name="T7" fmla="*/ 293 h 715"/>
                  <a:gd name="T8" fmla="*/ 617 w 726"/>
                  <a:gd name="T9" fmla="*/ 300 h 715"/>
                  <a:gd name="T10" fmla="*/ 588 w 726"/>
                  <a:gd name="T11" fmla="*/ 344 h 715"/>
                  <a:gd name="T12" fmla="*/ 548 w 726"/>
                  <a:gd name="T13" fmla="*/ 378 h 715"/>
                  <a:gd name="T14" fmla="*/ 501 w 726"/>
                  <a:gd name="T15" fmla="*/ 403 h 715"/>
                  <a:gd name="T16" fmla="*/ 497 w 726"/>
                  <a:gd name="T17" fmla="*/ 354 h 715"/>
                  <a:gd name="T18" fmla="*/ 496 w 726"/>
                  <a:gd name="T19" fmla="*/ 295 h 715"/>
                  <a:gd name="T20" fmla="*/ 414 w 726"/>
                  <a:gd name="T21" fmla="*/ 347 h 715"/>
                  <a:gd name="T22" fmla="*/ 324 w 726"/>
                  <a:gd name="T23" fmla="*/ 377 h 715"/>
                  <a:gd name="T24" fmla="*/ 262 w 726"/>
                  <a:gd name="T25" fmla="*/ 366 h 715"/>
                  <a:gd name="T26" fmla="*/ 241 w 726"/>
                  <a:gd name="T27" fmla="*/ 319 h 715"/>
                  <a:gd name="T28" fmla="*/ 210 w 726"/>
                  <a:gd name="T29" fmla="*/ 331 h 715"/>
                  <a:gd name="T30" fmla="*/ 185 w 726"/>
                  <a:gd name="T31" fmla="*/ 356 h 715"/>
                  <a:gd name="T32" fmla="*/ 173 w 726"/>
                  <a:gd name="T33" fmla="*/ 390 h 715"/>
                  <a:gd name="T34" fmla="*/ 145 w 726"/>
                  <a:gd name="T35" fmla="*/ 418 h 715"/>
                  <a:gd name="T36" fmla="*/ 121 w 726"/>
                  <a:gd name="T37" fmla="*/ 441 h 715"/>
                  <a:gd name="T38" fmla="*/ 92 w 726"/>
                  <a:gd name="T39" fmla="*/ 422 h 715"/>
                  <a:gd name="T40" fmla="*/ 67 w 726"/>
                  <a:gd name="T41" fmla="*/ 427 h 715"/>
                  <a:gd name="T42" fmla="*/ 48 w 726"/>
                  <a:gd name="T43" fmla="*/ 441 h 715"/>
                  <a:gd name="T44" fmla="*/ 26 w 726"/>
                  <a:gd name="T45" fmla="*/ 519 h 715"/>
                  <a:gd name="T46" fmla="*/ 71 w 726"/>
                  <a:gd name="T47" fmla="*/ 611 h 715"/>
                  <a:gd name="T48" fmla="*/ 59 w 726"/>
                  <a:gd name="T49" fmla="*/ 713 h 715"/>
                  <a:gd name="T50" fmla="*/ 29 w 726"/>
                  <a:gd name="T51" fmla="*/ 640 h 715"/>
                  <a:gd name="T52" fmla="*/ 0 w 726"/>
                  <a:gd name="T53" fmla="*/ 406 h 715"/>
                  <a:gd name="T54" fmla="*/ 50 w 726"/>
                  <a:gd name="T55" fmla="*/ 191 h 715"/>
                  <a:gd name="T56" fmla="*/ 121 w 726"/>
                  <a:gd name="T57" fmla="*/ 123 h 715"/>
                  <a:gd name="T58" fmla="*/ 147 w 726"/>
                  <a:gd name="T59" fmla="*/ 108 h 715"/>
                  <a:gd name="T60" fmla="*/ 166 w 726"/>
                  <a:gd name="T61" fmla="*/ 91 h 715"/>
                  <a:gd name="T62" fmla="*/ 168 w 726"/>
                  <a:gd name="T63" fmla="*/ 70 h 715"/>
                  <a:gd name="T64" fmla="*/ 206 w 726"/>
                  <a:gd name="T65" fmla="*/ 70 h 715"/>
                  <a:gd name="T66" fmla="*/ 225 w 726"/>
                  <a:gd name="T67" fmla="*/ 40 h 715"/>
                  <a:gd name="T68" fmla="*/ 237 w 726"/>
                  <a:gd name="T69" fmla="*/ 58 h 715"/>
                  <a:gd name="T70" fmla="*/ 284 w 726"/>
                  <a:gd name="T71" fmla="*/ 35 h 715"/>
                  <a:gd name="T72" fmla="*/ 352 w 726"/>
                  <a:gd name="T73" fmla="*/ 11 h 715"/>
                  <a:gd name="T74" fmla="*/ 425 w 726"/>
                  <a:gd name="T75" fmla="*/ 0 h 715"/>
                  <a:gd name="T76" fmla="*/ 499 w 726"/>
                  <a:gd name="T77" fmla="*/ 4 h 715"/>
                  <a:gd name="T78" fmla="*/ 569 w 726"/>
                  <a:gd name="T79" fmla="*/ 21 h 715"/>
                  <a:gd name="T80" fmla="*/ 627 w 726"/>
                  <a:gd name="T81" fmla="*/ 51 h 715"/>
                  <a:gd name="T82" fmla="*/ 671 w 726"/>
                  <a:gd name="T83" fmla="*/ 85 h 715"/>
                  <a:gd name="T84" fmla="*/ 707 w 726"/>
                  <a:gd name="T85" fmla="*/ 129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6" h="715">
                    <a:moveTo>
                      <a:pt x="716" y="144"/>
                    </a:moveTo>
                    <a:lnTo>
                      <a:pt x="723" y="172"/>
                    </a:lnTo>
                    <a:lnTo>
                      <a:pt x="726" y="201"/>
                    </a:lnTo>
                    <a:lnTo>
                      <a:pt x="726" y="231"/>
                    </a:lnTo>
                    <a:lnTo>
                      <a:pt x="723" y="259"/>
                    </a:lnTo>
                    <a:lnTo>
                      <a:pt x="716" y="288"/>
                    </a:lnTo>
                    <a:lnTo>
                      <a:pt x="705" y="314"/>
                    </a:lnTo>
                    <a:lnTo>
                      <a:pt x="690" y="338"/>
                    </a:lnTo>
                    <a:lnTo>
                      <a:pt x="671" y="359"/>
                    </a:lnTo>
                    <a:lnTo>
                      <a:pt x="667" y="337"/>
                    </a:lnTo>
                    <a:lnTo>
                      <a:pt x="662" y="314"/>
                    </a:lnTo>
                    <a:lnTo>
                      <a:pt x="652" y="293"/>
                    </a:lnTo>
                    <a:lnTo>
                      <a:pt x="636" y="274"/>
                    </a:lnTo>
                    <a:lnTo>
                      <a:pt x="624" y="285"/>
                    </a:lnTo>
                    <a:lnTo>
                      <a:pt x="617" y="300"/>
                    </a:lnTo>
                    <a:lnTo>
                      <a:pt x="610" y="316"/>
                    </a:lnTo>
                    <a:lnTo>
                      <a:pt x="600" y="330"/>
                    </a:lnTo>
                    <a:lnTo>
                      <a:pt x="588" y="344"/>
                    </a:lnTo>
                    <a:lnTo>
                      <a:pt x="575" y="356"/>
                    </a:lnTo>
                    <a:lnTo>
                      <a:pt x="562" y="368"/>
                    </a:lnTo>
                    <a:lnTo>
                      <a:pt x="548" y="378"/>
                    </a:lnTo>
                    <a:lnTo>
                      <a:pt x="534" y="389"/>
                    </a:lnTo>
                    <a:lnTo>
                      <a:pt x="518" y="397"/>
                    </a:lnTo>
                    <a:lnTo>
                      <a:pt x="501" y="403"/>
                    </a:lnTo>
                    <a:lnTo>
                      <a:pt x="484" y="406"/>
                    </a:lnTo>
                    <a:lnTo>
                      <a:pt x="494" y="382"/>
                    </a:lnTo>
                    <a:lnTo>
                      <a:pt x="497" y="354"/>
                    </a:lnTo>
                    <a:lnTo>
                      <a:pt x="499" y="326"/>
                    </a:lnTo>
                    <a:lnTo>
                      <a:pt x="501" y="300"/>
                    </a:lnTo>
                    <a:lnTo>
                      <a:pt x="496" y="295"/>
                    </a:lnTo>
                    <a:lnTo>
                      <a:pt x="470" y="316"/>
                    </a:lnTo>
                    <a:lnTo>
                      <a:pt x="442" y="333"/>
                    </a:lnTo>
                    <a:lnTo>
                      <a:pt x="414" y="347"/>
                    </a:lnTo>
                    <a:lnTo>
                      <a:pt x="385" y="359"/>
                    </a:lnTo>
                    <a:lnTo>
                      <a:pt x="355" y="370"/>
                    </a:lnTo>
                    <a:lnTo>
                      <a:pt x="324" y="377"/>
                    </a:lnTo>
                    <a:lnTo>
                      <a:pt x="293" y="382"/>
                    </a:lnTo>
                    <a:lnTo>
                      <a:pt x="260" y="383"/>
                    </a:lnTo>
                    <a:lnTo>
                      <a:pt x="262" y="366"/>
                    </a:lnTo>
                    <a:lnTo>
                      <a:pt x="262" y="347"/>
                    </a:lnTo>
                    <a:lnTo>
                      <a:pt x="255" y="331"/>
                    </a:lnTo>
                    <a:lnTo>
                      <a:pt x="241" y="319"/>
                    </a:lnTo>
                    <a:lnTo>
                      <a:pt x="229" y="321"/>
                    </a:lnTo>
                    <a:lnTo>
                      <a:pt x="218" y="326"/>
                    </a:lnTo>
                    <a:lnTo>
                      <a:pt x="210" y="331"/>
                    </a:lnTo>
                    <a:lnTo>
                      <a:pt x="201" y="338"/>
                    </a:lnTo>
                    <a:lnTo>
                      <a:pt x="192" y="345"/>
                    </a:lnTo>
                    <a:lnTo>
                      <a:pt x="185" y="356"/>
                    </a:lnTo>
                    <a:lnTo>
                      <a:pt x="180" y="364"/>
                    </a:lnTo>
                    <a:lnTo>
                      <a:pt x="175" y="375"/>
                    </a:lnTo>
                    <a:lnTo>
                      <a:pt x="173" y="390"/>
                    </a:lnTo>
                    <a:lnTo>
                      <a:pt x="163" y="397"/>
                    </a:lnTo>
                    <a:lnTo>
                      <a:pt x="154" y="406"/>
                    </a:lnTo>
                    <a:lnTo>
                      <a:pt x="145" y="418"/>
                    </a:lnTo>
                    <a:lnTo>
                      <a:pt x="138" y="429"/>
                    </a:lnTo>
                    <a:lnTo>
                      <a:pt x="130" y="437"/>
                    </a:lnTo>
                    <a:lnTo>
                      <a:pt x="121" y="441"/>
                    </a:lnTo>
                    <a:lnTo>
                      <a:pt x="112" y="435"/>
                    </a:lnTo>
                    <a:lnTo>
                      <a:pt x="100" y="423"/>
                    </a:lnTo>
                    <a:lnTo>
                      <a:pt x="92" y="422"/>
                    </a:lnTo>
                    <a:lnTo>
                      <a:pt x="83" y="422"/>
                    </a:lnTo>
                    <a:lnTo>
                      <a:pt x="74" y="423"/>
                    </a:lnTo>
                    <a:lnTo>
                      <a:pt x="67" y="427"/>
                    </a:lnTo>
                    <a:lnTo>
                      <a:pt x="60" y="430"/>
                    </a:lnTo>
                    <a:lnTo>
                      <a:pt x="53" y="435"/>
                    </a:lnTo>
                    <a:lnTo>
                      <a:pt x="48" y="441"/>
                    </a:lnTo>
                    <a:lnTo>
                      <a:pt x="41" y="446"/>
                    </a:lnTo>
                    <a:lnTo>
                      <a:pt x="27" y="481"/>
                    </a:lnTo>
                    <a:lnTo>
                      <a:pt x="26" y="519"/>
                    </a:lnTo>
                    <a:lnTo>
                      <a:pt x="33" y="557"/>
                    </a:lnTo>
                    <a:lnTo>
                      <a:pt x="50" y="590"/>
                    </a:lnTo>
                    <a:lnTo>
                      <a:pt x="71" y="611"/>
                    </a:lnTo>
                    <a:lnTo>
                      <a:pt x="79" y="709"/>
                    </a:lnTo>
                    <a:lnTo>
                      <a:pt x="69" y="711"/>
                    </a:lnTo>
                    <a:lnTo>
                      <a:pt x="59" y="713"/>
                    </a:lnTo>
                    <a:lnTo>
                      <a:pt x="48" y="715"/>
                    </a:lnTo>
                    <a:lnTo>
                      <a:pt x="36" y="715"/>
                    </a:lnTo>
                    <a:lnTo>
                      <a:pt x="29" y="640"/>
                    </a:lnTo>
                    <a:lnTo>
                      <a:pt x="17" y="564"/>
                    </a:lnTo>
                    <a:lnTo>
                      <a:pt x="7" y="484"/>
                    </a:lnTo>
                    <a:lnTo>
                      <a:pt x="0" y="406"/>
                    </a:lnTo>
                    <a:lnTo>
                      <a:pt x="1" y="330"/>
                    </a:lnTo>
                    <a:lnTo>
                      <a:pt x="17" y="257"/>
                    </a:lnTo>
                    <a:lnTo>
                      <a:pt x="50" y="191"/>
                    </a:lnTo>
                    <a:lnTo>
                      <a:pt x="105" y="134"/>
                    </a:lnTo>
                    <a:lnTo>
                      <a:pt x="114" y="129"/>
                    </a:lnTo>
                    <a:lnTo>
                      <a:pt x="121" y="123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7" y="108"/>
                    </a:lnTo>
                    <a:lnTo>
                      <a:pt x="154" y="103"/>
                    </a:lnTo>
                    <a:lnTo>
                      <a:pt x="161" y="97"/>
                    </a:lnTo>
                    <a:lnTo>
                      <a:pt x="166" y="91"/>
                    </a:lnTo>
                    <a:lnTo>
                      <a:pt x="147" y="75"/>
                    </a:lnTo>
                    <a:lnTo>
                      <a:pt x="156" y="70"/>
                    </a:lnTo>
                    <a:lnTo>
                      <a:pt x="168" y="70"/>
                    </a:lnTo>
                    <a:lnTo>
                      <a:pt x="180" y="70"/>
                    </a:lnTo>
                    <a:lnTo>
                      <a:pt x="194" y="71"/>
                    </a:lnTo>
                    <a:lnTo>
                      <a:pt x="206" y="70"/>
                    </a:lnTo>
                    <a:lnTo>
                      <a:pt x="216" y="66"/>
                    </a:lnTo>
                    <a:lnTo>
                      <a:pt x="223" y="58"/>
                    </a:lnTo>
                    <a:lnTo>
                      <a:pt x="225" y="40"/>
                    </a:lnTo>
                    <a:lnTo>
                      <a:pt x="227" y="47"/>
                    </a:lnTo>
                    <a:lnTo>
                      <a:pt x="232" y="52"/>
                    </a:lnTo>
                    <a:lnTo>
                      <a:pt x="237" y="58"/>
                    </a:lnTo>
                    <a:lnTo>
                      <a:pt x="242" y="59"/>
                    </a:lnTo>
                    <a:lnTo>
                      <a:pt x="262" y="45"/>
                    </a:lnTo>
                    <a:lnTo>
                      <a:pt x="284" y="35"/>
                    </a:lnTo>
                    <a:lnTo>
                      <a:pt x="305" y="25"/>
                    </a:lnTo>
                    <a:lnTo>
                      <a:pt x="327" y="16"/>
                    </a:lnTo>
                    <a:lnTo>
                      <a:pt x="352" y="11"/>
                    </a:lnTo>
                    <a:lnTo>
                      <a:pt x="376" y="6"/>
                    </a:lnTo>
                    <a:lnTo>
                      <a:pt x="400" y="2"/>
                    </a:lnTo>
                    <a:lnTo>
                      <a:pt x="425" y="0"/>
                    </a:lnTo>
                    <a:lnTo>
                      <a:pt x="449" y="0"/>
                    </a:lnTo>
                    <a:lnTo>
                      <a:pt x="473" y="2"/>
                    </a:lnTo>
                    <a:lnTo>
                      <a:pt x="499" y="4"/>
                    </a:lnTo>
                    <a:lnTo>
                      <a:pt x="522" y="9"/>
                    </a:lnTo>
                    <a:lnTo>
                      <a:pt x="546" y="14"/>
                    </a:lnTo>
                    <a:lnTo>
                      <a:pt x="569" y="21"/>
                    </a:lnTo>
                    <a:lnTo>
                      <a:pt x="591" y="30"/>
                    </a:lnTo>
                    <a:lnTo>
                      <a:pt x="612" y="40"/>
                    </a:lnTo>
                    <a:lnTo>
                      <a:pt x="627" y="51"/>
                    </a:lnTo>
                    <a:lnTo>
                      <a:pt x="641" y="61"/>
                    </a:lnTo>
                    <a:lnTo>
                      <a:pt x="657" y="73"/>
                    </a:lnTo>
                    <a:lnTo>
                      <a:pt x="671" y="85"/>
                    </a:lnTo>
                    <a:lnTo>
                      <a:pt x="685" y="99"/>
                    </a:lnTo>
                    <a:lnTo>
                      <a:pt x="697" y="113"/>
                    </a:lnTo>
                    <a:lnTo>
                      <a:pt x="707" y="129"/>
                    </a:lnTo>
                    <a:lnTo>
                      <a:pt x="716" y="144"/>
                    </a:lnTo>
                    <a:close/>
                  </a:path>
                </a:pathLst>
              </a:custGeom>
              <a:solidFill>
                <a:srgbClr val="A81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4" name="Freeform 8"/>
              <p:cNvSpPr/>
              <p:nvPr/>
            </p:nvSpPr>
            <p:spPr bwMode="auto">
              <a:xfrm>
                <a:off x="740" y="3076"/>
                <a:ext cx="40" cy="46"/>
              </a:xfrm>
              <a:custGeom>
                <a:avLst/>
                <a:gdLst>
                  <a:gd name="T0" fmla="*/ 79 w 82"/>
                  <a:gd name="T1" fmla="*/ 32 h 92"/>
                  <a:gd name="T2" fmla="*/ 82 w 82"/>
                  <a:gd name="T3" fmla="*/ 49 h 92"/>
                  <a:gd name="T4" fmla="*/ 79 w 82"/>
                  <a:gd name="T5" fmla="*/ 64 h 92"/>
                  <a:gd name="T6" fmla="*/ 68 w 82"/>
                  <a:gd name="T7" fmla="*/ 77 h 92"/>
                  <a:gd name="T8" fmla="*/ 56 w 82"/>
                  <a:gd name="T9" fmla="*/ 87 h 92"/>
                  <a:gd name="T10" fmla="*/ 46 w 82"/>
                  <a:gd name="T11" fmla="*/ 92 h 92"/>
                  <a:gd name="T12" fmla="*/ 35 w 82"/>
                  <a:gd name="T13" fmla="*/ 92 h 92"/>
                  <a:gd name="T14" fmla="*/ 25 w 82"/>
                  <a:gd name="T15" fmla="*/ 89 h 92"/>
                  <a:gd name="T16" fmla="*/ 16 w 82"/>
                  <a:gd name="T17" fmla="*/ 85 h 92"/>
                  <a:gd name="T18" fmla="*/ 7 w 82"/>
                  <a:gd name="T19" fmla="*/ 73 h 92"/>
                  <a:gd name="T20" fmla="*/ 2 w 82"/>
                  <a:gd name="T21" fmla="*/ 59 h 92"/>
                  <a:gd name="T22" fmla="*/ 0 w 82"/>
                  <a:gd name="T23" fmla="*/ 45 h 92"/>
                  <a:gd name="T24" fmla="*/ 2 w 82"/>
                  <a:gd name="T25" fmla="*/ 32 h 92"/>
                  <a:gd name="T26" fmla="*/ 11 w 82"/>
                  <a:gd name="T27" fmla="*/ 21 h 92"/>
                  <a:gd name="T28" fmla="*/ 20 w 82"/>
                  <a:gd name="T29" fmla="*/ 12 h 92"/>
                  <a:gd name="T30" fmla="*/ 28 w 82"/>
                  <a:gd name="T31" fmla="*/ 6 h 92"/>
                  <a:gd name="T32" fmla="*/ 39 w 82"/>
                  <a:gd name="T33" fmla="*/ 0 h 92"/>
                  <a:gd name="T34" fmla="*/ 52 w 82"/>
                  <a:gd name="T35" fmla="*/ 2 h 92"/>
                  <a:gd name="T36" fmla="*/ 63 w 82"/>
                  <a:gd name="T37" fmla="*/ 11 h 92"/>
                  <a:gd name="T38" fmla="*/ 72 w 82"/>
                  <a:gd name="T39" fmla="*/ 21 h 92"/>
                  <a:gd name="T40" fmla="*/ 79 w 82"/>
                  <a:gd name="T41" fmla="*/ 3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" h="92">
                    <a:moveTo>
                      <a:pt x="79" y="32"/>
                    </a:moveTo>
                    <a:lnTo>
                      <a:pt x="82" y="49"/>
                    </a:lnTo>
                    <a:lnTo>
                      <a:pt x="79" y="64"/>
                    </a:lnTo>
                    <a:lnTo>
                      <a:pt x="68" y="77"/>
                    </a:lnTo>
                    <a:lnTo>
                      <a:pt x="56" y="87"/>
                    </a:lnTo>
                    <a:lnTo>
                      <a:pt x="46" y="92"/>
                    </a:lnTo>
                    <a:lnTo>
                      <a:pt x="35" y="92"/>
                    </a:lnTo>
                    <a:lnTo>
                      <a:pt x="25" y="89"/>
                    </a:lnTo>
                    <a:lnTo>
                      <a:pt x="16" y="85"/>
                    </a:lnTo>
                    <a:lnTo>
                      <a:pt x="7" y="73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2" y="32"/>
                    </a:lnTo>
                    <a:lnTo>
                      <a:pt x="11" y="21"/>
                    </a:lnTo>
                    <a:lnTo>
                      <a:pt x="20" y="12"/>
                    </a:lnTo>
                    <a:lnTo>
                      <a:pt x="28" y="6"/>
                    </a:lnTo>
                    <a:lnTo>
                      <a:pt x="39" y="0"/>
                    </a:lnTo>
                    <a:lnTo>
                      <a:pt x="52" y="2"/>
                    </a:lnTo>
                    <a:lnTo>
                      <a:pt x="63" y="11"/>
                    </a:lnTo>
                    <a:lnTo>
                      <a:pt x="72" y="21"/>
                    </a:lnTo>
                    <a:lnTo>
                      <a:pt x="79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5" name="Freeform 9"/>
              <p:cNvSpPr/>
              <p:nvPr/>
            </p:nvSpPr>
            <p:spPr bwMode="auto">
              <a:xfrm>
                <a:off x="753" y="3086"/>
                <a:ext cx="15" cy="24"/>
              </a:xfrm>
              <a:custGeom>
                <a:avLst/>
                <a:gdLst>
                  <a:gd name="T0" fmla="*/ 32 w 32"/>
                  <a:gd name="T1" fmla="*/ 11 h 49"/>
                  <a:gd name="T2" fmla="*/ 32 w 32"/>
                  <a:gd name="T3" fmla="*/ 23 h 49"/>
                  <a:gd name="T4" fmla="*/ 30 w 32"/>
                  <a:gd name="T5" fmla="*/ 33 h 49"/>
                  <a:gd name="T6" fmla="*/ 25 w 32"/>
                  <a:gd name="T7" fmla="*/ 42 h 49"/>
                  <a:gd name="T8" fmla="*/ 16 w 32"/>
                  <a:gd name="T9" fmla="*/ 49 h 49"/>
                  <a:gd name="T10" fmla="*/ 13 w 32"/>
                  <a:gd name="T11" fmla="*/ 47 h 49"/>
                  <a:gd name="T12" fmla="*/ 7 w 32"/>
                  <a:gd name="T13" fmla="*/ 43 h 49"/>
                  <a:gd name="T14" fmla="*/ 4 w 32"/>
                  <a:gd name="T15" fmla="*/ 40 h 49"/>
                  <a:gd name="T16" fmla="*/ 0 w 32"/>
                  <a:gd name="T17" fmla="*/ 37 h 49"/>
                  <a:gd name="T18" fmla="*/ 0 w 32"/>
                  <a:gd name="T19" fmla="*/ 24 h 49"/>
                  <a:gd name="T20" fmla="*/ 2 w 32"/>
                  <a:gd name="T21" fmla="*/ 12 h 49"/>
                  <a:gd name="T22" fmla="*/ 7 w 32"/>
                  <a:gd name="T23" fmla="*/ 4 h 49"/>
                  <a:gd name="T24" fmla="*/ 18 w 32"/>
                  <a:gd name="T25" fmla="*/ 0 h 49"/>
                  <a:gd name="T26" fmla="*/ 23 w 32"/>
                  <a:gd name="T27" fmla="*/ 2 h 49"/>
                  <a:gd name="T28" fmla="*/ 26 w 32"/>
                  <a:gd name="T29" fmla="*/ 4 h 49"/>
                  <a:gd name="T30" fmla="*/ 30 w 32"/>
                  <a:gd name="T31" fmla="*/ 7 h 49"/>
                  <a:gd name="T32" fmla="*/ 32 w 32"/>
                  <a:gd name="T33" fmla="*/ 1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49">
                    <a:moveTo>
                      <a:pt x="32" y="11"/>
                    </a:moveTo>
                    <a:lnTo>
                      <a:pt x="32" y="23"/>
                    </a:lnTo>
                    <a:lnTo>
                      <a:pt x="30" y="33"/>
                    </a:lnTo>
                    <a:lnTo>
                      <a:pt x="25" y="42"/>
                    </a:lnTo>
                    <a:lnTo>
                      <a:pt x="16" y="49"/>
                    </a:lnTo>
                    <a:lnTo>
                      <a:pt x="13" y="47"/>
                    </a:lnTo>
                    <a:lnTo>
                      <a:pt x="7" y="43"/>
                    </a:lnTo>
                    <a:lnTo>
                      <a:pt x="4" y="40"/>
                    </a:lnTo>
                    <a:lnTo>
                      <a:pt x="0" y="37"/>
                    </a:lnTo>
                    <a:lnTo>
                      <a:pt x="0" y="24"/>
                    </a:lnTo>
                    <a:lnTo>
                      <a:pt x="2" y="12"/>
                    </a:lnTo>
                    <a:lnTo>
                      <a:pt x="7" y="4"/>
                    </a:lnTo>
                    <a:lnTo>
                      <a:pt x="18" y="0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30" y="7"/>
                    </a:lnTo>
                    <a:lnTo>
                      <a:pt x="32" y="11"/>
                    </a:lnTo>
                    <a:close/>
                  </a:path>
                </a:pathLst>
              </a:custGeom>
              <a:solidFill>
                <a:srgbClr val="B7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6" name="Freeform 10"/>
              <p:cNvSpPr/>
              <p:nvPr/>
            </p:nvSpPr>
            <p:spPr bwMode="auto">
              <a:xfrm>
                <a:off x="763" y="3123"/>
                <a:ext cx="36" cy="39"/>
              </a:xfrm>
              <a:custGeom>
                <a:avLst/>
                <a:gdLst>
                  <a:gd name="T0" fmla="*/ 71 w 71"/>
                  <a:gd name="T1" fmla="*/ 34 h 78"/>
                  <a:gd name="T2" fmla="*/ 70 w 71"/>
                  <a:gd name="T3" fmla="*/ 46 h 78"/>
                  <a:gd name="T4" fmla="*/ 64 w 71"/>
                  <a:gd name="T5" fmla="*/ 57 h 78"/>
                  <a:gd name="T6" fmla="*/ 58 w 71"/>
                  <a:gd name="T7" fmla="*/ 67 h 78"/>
                  <a:gd name="T8" fmla="*/ 45 w 71"/>
                  <a:gd name="T9" fmla="*/ 74 h 78"/>
                  <a:gd name="T10" fmla="*/ 35 w 71"/>
                  <a:gd name="T11" fmla="*/ 78 h 78"/>
                  <a:gd name="T12" fmla="*/ 23 w 71"/>
                  <a:gd name="T13" fmla="*/ 74 h 78"/>
                  <a:gd name="T14" fmla="*/ 12 w 71"/>
                  <a:gd name="T15" fmla="*/ 69 h 78"/>
                  <a:gd name="T16" fmla="*/ 5 w 71"/>
                  <a:gd name="T17" fmla="*/ 59 h 78"/>
                  <a:gd name="T18" fmla="*/ 4 w 71"/>
                  <a:gd name="T19" fmla="*/ 46 h 78"/>
                  <a:gd name="T20" fmla="*/ 0 w 71"/>
                  <a:gd name="T21" fmla="*/ 34 h 78"/>
                  <a:gd name="T22" fmla="*/ 0 w 71"/>
                  <a:gd name="T23" fmla="*/ 24 h 78"/>
                  <a:gd name="T24" fmla="*/ 5 w 71"/>
                  <a:gd name="T25" fmla="*/ 14 h 78"/>
                  <a:gd name="T26" fmla="*/ 12 w 71"/>
                  <a:gd name="T27" fmla="*/ 5 h 78"/>
                  <a:gd name="T28" fmla="*/ 23 w 71"/>
                  <a:gd name="T29" fmla="*/ 0 h 78"/>
                  <a:gd name="T30" fmla="*/ 32 w 71"/>
                  <a:gd name="T31" fmla="*/ 0 h 78"/>
                  <a:gd name="T32" fmla="*/ 42 w 71"/>
                  <a:gd name="T33" fmla="*/ 1 h 78"/>
                  <a:gd name="T34" fmla="*/ 52 w 71"/>
                  <a:gd name="T35" fmla="*/ 7 h 78"/>
                  <a:gd name="T36" fmla="*/ 61 w 71"/>
                  <a:gd name="T37" fmla="*/ 15 h 78"/>
                  <a:gd name="T38" fmla="*/ 68 w 71"/>
                  <a:gd name="T39" fmla="*/ 24 h 78"/>
                  <a:gd name="T40" fmla="*/ 71 w 71"/>
                  <a:gd name="T41" fmla="*/ 3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8">
                    <a:moveTo>
                      <a:pt x="71" y="34"/>
                    </a:moveTo>
                    <a:lnTo>
                      <a:pt x="70" y="46"/>
                    </a:lnTo>
                    <a:lnTo>
                      <a:pt x="64" y="57"/>
                    </a:lnTo>
                    <a:lnTo>
                      <a:pt x="58" y="67"/>
                    </a:lnTo>
                    <a:lnTo>
                      <a:pt x="45" y="74"/>
                    </a:lnTo>
                    <a:lnTo>
                      <a:pt x="35" y="78"/>
                    </a:lnTo>
                    <a:lnTo>
                      <a:pt x="23" y="74"/>
                    </a:lnTo>
                    <a:lnTo>
                      <a:pt x="12" y="69"/>
                    </a:lnTo>
                    <a:lnTo>
                      <a:pt x="5" y="59"/>
                    </a:lnTo>
                    <a:lnTo>
                      <a:pt x="4" y="46"/>
                    </a:lnTo>
                    <a:lnTo>
                      <a:pt x="0" y="34"/>
                    </a:lnTo>
                    <a:lnTo>
                      <a:pt x="0" y="24"/>
                    </a:lnTo>
                    <a:lnTo>
                      <a:pt x="5" y="14"/>
                    </a:lnTo>
                    <a:lnTo>
                      <a:pt x="12" y="5"/>
                    </a:lnTo>
                    <a:lnTo>
                      <a:pt x="23" y="0"/>
                    </a:lnTo>
                    <a:lnTo>
                      <a:pt x="32" y="0"/>
                    </a:lnTo>
                    <a:lnTo>
                      <a:pt x="42" y="1"/>
                    </a:lnTo>
                    <a:lnTo>
                      <a:pt x="52" y="7"/>
                    </a:lnTo>
                    <a:lnTo>
                      <a:pt x="61" y="15"/>
                    </a:lnTo>
                    <a:lnTo>
                      <a:pt x="68" y="24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7" name="Freeform 11"/>
              <p:cNvSpPr/>
              <p:nvPr/>
            </p:nvSpPr>
            <p:spPr bwMode="auto">
              <a:xfrm>
                <a:off x="775" y="3133"/>
                <a:ext cx="13" cy="18"/>
              </a:xfrm>
              <a:custGeom>
                <a:avLst/>
                <a:gdLst>
                  <a:gd name="T0" fmla="*/ 26 w 26"/>
                  <a:gd name="T1" fmla="*/ 21 h 36"/>
                  <a:gd name="T2" fmla="*/ 26 w 26"/>
                  <a:gd name="T3" fmla="*/ 26 h 36"/>
                  <a:gd name="T4" fmla="*/ 24 w 26"/>
                  <a:gd name="T5" fmla="*/ 29 h 36"/>
                  <a:gd name="T6" fmla="*/ 22 w 26"/>
                  <a:gd name="T7" fmla="*/ 33 h 36"/>
                  <a:gd name="T8" fmla="*/ 19 w 26"/>
                  <a:gd name="T9" fmla="*/ 36 h 36"/>
                  <a:gd name="T10" fmla="*/ 12 w 26"/>
                  <a:gd name="T11" fmla="*/ 34 h 36"/>
                  <a:gd name="T12" fmla="*/ 7 w 26"/>
                  <a:gd name="T13" fmla="*/ 31 h 36"/>
                  <a:gd name="T14" fmla="*/ 3 w 26"/>
                  <a:gd name="T15" fmla="*/ 26 h 36"/>
                  <a:gd name="T16" fmla="*/ 0 w 26"/>
                  <a:gd name="T17" fmla="*/ 21 h 36"/>
                  <a:gd name="T18" fmla="*/ 0 w 26"/>
                  <a:gd name="T19" fmla="*/ 14 h 36"/>
                  <a:gd name="T20" fmla="*/ 0 w 26"/>
                  <a:gd name="T21" fmla="*/ 8 h 36"/>
                  <a:gd name="T22" fmla="*/ 1 w 26"/>
                  <a:gd name="T23" fmla="*/ 3 h 36"/>
                  <a:gd name="T24" fmla="*/ 5 w 26"/>
                  <a:gd name="T25" fmla="*/ 0 h 36"/>
                  <a:gd name="T26" fmla="*/ 13 w 26"/>
                  <a:gd name="T27" fmla="*/ 0 h 36"/>
                  <a:gd name="T28" fmla="*/ 19 w 26"/>
                  <a:gd name="T29" fmla="*/ 5 h 36"/>
                  <a:gd name="T30" fmla="*/ 22 w 26"/>
                  <a:gd name="T31" fmla="*/ 14 h 36"/>
                  <a:gd name="T32" fmla="*/ 26 w 26"/>
                  <a:gd name="T33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36">
                    <a:moveTo>
                      <a:pt x="26" y="21"/>
                    </a:moveTo>
                    <a:lnTo>
                      <a:pt x="26" y="26"/>
                    </a:lnTo>
                    <a:lnTo>
                      <a:pt x="24" y="29"/>
                    </a:lnTo>
                    <a:lnTo>
                      <a:pt x="22" y="33"/>
                    </a:lnTo>
                    <a:lnTo>
                      <a:pt x="19" y="36"/>
                    </a:lnTo>
                    <a:lnTo>
                      <a:pt x="12" y="34"/>
                    </a:lnTo>
                    <a:lnTo>
                      <a:pt x="7" y="31"/>
                    </a:lnTo>
                    <a:lnTo>
                      <a:pt x="3" y="26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1" y="3"/>
                    </a:lnTo>
                    <a:lnTo>
                      <a:pt x="5" y="0"/>
                    </a:lnTo>
                    <a:lnTo>
                      <a:pt x="13" y="0"/>
                    </a:lnTo>
                    <a:lnTo>
                      <a:pt x="19" y="5"/>
                    </a:lnTo>
                    <a:lnTo>
                      <a:pt x="22" y="14"/>
                    </a:lnTo>
                    <a:lnTo>
                      <a:pt x="26" y="21"/>
                    </a:lnTo>
                    <a:close/>
                  </a:path>
                </a:pathLst>
              </a:custGeom>
              <a:solidFill>
                <a:srgbClr val="B7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8" name="Freeform 12"/>
              <p:cNvSpPr/>
              <p:nvPr/>
            </p:nvSpPr>
            <p:spPr bwMode="auto">
              <a:xfrm>
                <a:off x="888" y="3161"/>
                <a:ext cx="291" cy="385"/>
              </a:xfrm>
              <a:custGeom>
                <a:avLst/>
                <a:gdLst>
                  <a:gd name="T0" fmla="*/ 172 w 583"/>
                  <a:gd name="T1" fmla="*/ 37 h 772"/>
                  <a:gd name="T2" fmla="*/ 212 w 583"/>
                  <a:gd name="T3" fmla="*/ 63 h 772"/>
                  <a:gd name="T4" fmla="*/ 298 w 583"/>
                  <a:gd name="T5" fmla="*/ 57 h 772"/>
                  <a:gd name="T6" fmla="*/ 383 w 583"/>
                  <a:gd name="T7" fmla="*/ 42 h 772"/>
                  <a:gd name="T8" fmla="*/ 404 w 583"/>
                  <a:gd name="T9" fmla="*/ 52 h 772"/>
                  <a:gd name="T10" fmla="*/ 425 w 583"/>
                  <a:gd name="T11" fmla="*/ 73 h 772"/>
                  <a:gd name="T12" fmla="*/ 491 w 583"/>
                  <a:gd name="T13" fmla="*/ 64 h 772"/>
                  <a:gd name="T14" fmla="*/ 551 w 583"/>
                  <a:gd name="T15" fmla="*/ 37 h 772"/>
                  <a:gd name="T16" fmla="*/ 567 w 583"/>
                  <a:gd name="T17" fmla="*/ 49 h 772"/>
                  <a:gd name="T18" fmla="*/ 562 w 583"/>
                  <a:gd name="T19" fmla="*/ 76 h 772"/>
                  <a:gd name="T20" fmla="*/ 583 w 583"/>
                  <a:gd name="T21" fmla="*/ 71 h 772"/>
                  <a:gd name="T22" fmla="*/ 571 w 583"/>
                  <a:gd name="T23" fmla="*/ 206 h 772"/>
                  <a:gd name="T24" fmla="*/ 539 w 583"/>
                  <a:gd name="T25" fmla="*/ 290 h 772"/>
                  <a:gd name="T26" fmla="*/ 510 w 583"/>
                  <a:gd name="T27" fmla="*/ 349 h 772"/>
                  <a:gd name="T28" fmla="*/ 470 w 583"/>
                  <a:gd name="T29" fmla="*/ 402 h 772"/>
                  <a:gd name="T30" fmla="*/ 397 w 583"/>
                  <a:gd name="T31" fmla="*/ 420 h 772"/>
                  <a:gd name="T32" fmla="*/ 329 w 583"/>
                  <a:gd name="T33" fmla="*/ 446 h 772"/>
                  <a:gd name="T34" fmla="*/ 260 w 583"/>
                  <a:gd name="T35" fmla="*/ 465 h 772"/>
                  <a:gd name="T36" fmla="*/ 172 w 583"/>
                  <a:gd name="T37" fmla="*/ 411 h 772"/>
                  <a:gd name="T38" fmla="*/ 108 w 583"/>
                  <a:gd name="T39" fmla="*/ 335 h 772"/>
                  <a:gd name="T40" fmla="*/ 87 w 583"/>
                  <a:gd name="T41" fmla="*/ 304 h 772"/>
                  <a:gd name="T42" fmla="*/ 88 w 583"/>
                  <a:gd name="T43" fmla="*/ 345 h 772"/>
                  <a:gd name="T44" fmla="*/ 173 w 583"/>
                  <a:gd name="T45" fmla="*/ 442 h 772"/>
                  <a:gd name="T46" fmla="*/ 255 w 583"/>
                  <a:gd name="T47" fmla="*/ 503 h 772"/>
                  <a:gd name="T48" fmla="*/ 267 w 583"/>
                  <a:gd name="T49" fmla="*/ 518 h 772"/>
                  <a:gd name="T50" fmla="*/ 288 w 583"/>
                  <a:gd name="T51" fmla="*/ 538 h 772"/>
                  <a:gd name="T52" fmla="*/ 324 w 583"/>
                  <a:gd name="T53" fmla="*/ 546 h 772"/>
                  <a:gd name="T54" fmla="*/ 305 w 583"/>
                  <a:gd name="T55" fmla="*/ 586 h 772"/>
                  <a:gd name="T56" fmla="*/ 323 w 583"/>
                  <a:gd name="T57" fmla="*/ 619 h 772"/>
                  <a:gd name="T58" fmla="*/ 342 w 583"/>
                  <a:gd name="T59" fmla="*/ 647 h 772"/>
                  <a:gd name="T60" fmla="*/ 309 w 583"/>
                  <a:gd name="T61" fmla="*/ 700 h 772"/>
                  <a:gd name="T62" fmla="*/ 272 w 583"/>
                  <a:gd name="T63" fmla="*/ 752 h 772"/>
                  <a:gd name="T64" fmla="*/ 231 w 583"/>
                  <a:gd name="T65" fmla="*/ 699 h 772"/>
                  <a:gd name="T66" fmla="*/ 217 w 583"/>
                  <a:gd name="T67" fmla="*/ 584 h 772"/>
                  <a:gd name="T68" fmla="*/ 160 w 583"/>
                  <a:gd name="T69" fmla="*/ 512 h 772"/>
                  <a:gd name="T70" fmla="*/ 94 w 583"/>
                  <a:gd name="T71" fmla="*/ 444 h 772"/>
                  <a:gd name="T72" fmla="*/ 73 w 583"/>
                  <a:gd name="T73" fmla="*/ 336 h 772"/>
                  <a:gd name="T74" fmla="*/ 43 w 583"/>
                  <a:gd name="T75" fmla="*/ 245 h 772"/>
                  <a:gd name="T76" fmla="*/ 10 w 583"/>
                  <a:gd name="T77" fmla="*/ 196 h 772"/>
                  <a:gd name="T78" fmla="*/ 0 w 583"/>
                  <a:gd name="T79" fmla="*/ 137 h 772"/>
                  <a:gd name="T80" fmla="*/ 21 w 583"/>
                  <a:gd name="T81" fmla="*/ 96 h 772"/>
                  <a:gd name="T82" fmla="*/ 57 w 583"/>
                  <a:gd name="T83" fmla="*/ 106 h 772"/>
                  <a:gd name="T84" fmla="*/ 83 w 583"/>
                  <a:gd name="T85" fmla="*/ 144 h 772"/>
                  <a:gd name="T86" fmla="*/ 116 w 583"/>
                  <a:gd name="T87" fmla="*/ 99 h 772"/>
                  <a:gd name="T88" fmla="*/ 146 w 583"/>
                  <a:gd name="T89" fmla="*/ 54 h 772"/>
                  <a:gd name="T90" fmla="*/ 160 w 583"/>
                  <a:gd name="T91" fmla="*/ 12 h 772"/>
                  <a:gd name="T92" fmla="*/ 180 w 583"/>
                  <a:gd name="T93" fmla="*/ 0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83" h="772">
                    <a:moveTo>
                      <a:pt x="180" y="0"/>
                    </a:moveTo>
                    <a:lnTo>
                      <a:pt x="179" y="19"/>
                    </a:lnTo>
                    <a:lnTo>
                      <a:pt x="172" y="37"/>
                    </a:lnTo>
                    <a:lnTo>
                      <a:pt x="168" y="52"/>
                    </a:lnTo>
                    <a:lnTo>
                      <a:pt x="184" y="64"/>
                    </a:lnTo>
                    <a:lnTo>
                      <a:pt x="212" y="63"/>
                    </a:lnTo>
                    <a:lnTo>
                      <a:pt x="241" y="63"/>
                    </a:lnTo>
                    <a:lnTo>
                      <a:pt x="269" y="61"/>
                    </a:lnTo>
                    <a:lnTo>
                      <a:pt x="298" y="57"/>
                    </a:lnTo>
                    <a:lnTo>
                      <a:pt x="328" y="54"/>
                    </a:lnTo>
                    <a:lnTo>
                      <a:pt x="355" y="49"/>
                    </a:lnTo>
                    <a:lnTo>
                      <a:pt x="383" y="42"/>
                    </a:lnTo>
                    <a:lnTo>
                      <a:pt x="409" y="33"/>
                    </a:lnTo>
                    <a:lnTo>
                      <a:pt x="408" y="44"/>
                    </a:lnTo>
                    <a:lnTo>
                      <a:pt x="404" y="52"/>
                    </a:lnTo>
                    <a:lnTo>
                      <a:pt x="401" y="61"/>
                    </a:lnTo>
                    <a:lnTo>
                      <a:pt x="402" y="71"/>
                    </a:lnTo>
                    <a:lnTo>
                      <a:pt x="425" y="73"/>
                    </a:lnTo>
                    <a:lnTo>
                      <a:pt x="447" y="73"/>
                    </a:lnTo>
                    <a:lnTo>
                      <a:pt x="470" y="70"/>
                    </a:lnTo>
                    <a:lnTo>
                      <a:pt x="491" y="64"/>
                    </a:lnTo>
                    <a:lnTo>
                      <a:pt x="512" y="56"/>
                    </a:lnTo>
                    <a:lnTo>
                      <a:pt x="532" y="47"/>
                    </a:lnTo>
                    <a:lnTo>
                      <a:pt x="551" y="37"/>
                    </a:lnTo>
                    <a:lnTo>
                      <a:pt x="571" y="24"/>
                    </a:lnTo>
                    <a:lnTo>
                      <a:pt x="572" y="37"/>
                    </a:lnTo>
                    <a:lnTo>
                      <a:pt x="567" y="49"/>
                    </a:lnTo>
                    <a:lnTo>
                      <a:pt x="562" y="61"/>
                    </a:lnTo>
                    <a:lnTo>
                      <a:pt x="553" y="75"/>
                    </a:lnTo>
                    <a:lnTo>
                      <a:pt x="562" y="76"/>
                    </a:lnTo>
                    <a:lnTo>
                      <a:pt x="571" y="75"/>
                    </a:lnTo>
                    <a:lnTo>
                      <a:pt x="577" y="73"/>
                    </a:lnTo>
                    <a:lnTo>
                      <a:pt x="583" y="71"/>
                    </a:lnTo>
                    <a:lnTo>
                      <a:pt x="579" y="116"/>
                    </a:lnTo>
                    <a:lnTo>
                      <a:pt x="576" y="161"/>
                    </a:lnTo>
                    <a:lnTo>
                      <a:pt x="571" y="206"/>
                    </a:lnTo>
                    <a:lnTo>
                      <a:pt x="560" y="250"/>
                    </a:lnTo>
                    <a:lnTo>
                      <a:pt x="550" y="269"/>
                    </a:lnTo>
                    <a:lnTo>
                      <a:pt x="539" y="290"/>
                    </a:lnTo>
                    <a:lnTo>
                      <a:pt x="531" y="309"/>
                    </a:lnTo>
                    <a:lnTo>
                      <a:pt x="520" y="330"/>
                    </a:lnTo>
                    <a:lnTo>
                      <a:pt x="510" y="349"/>
                    </a:lnTo>
                    <a:lnTo>
                      <a:pt x="499" y="368"/>
                    </a:lnTo>
                    <a:lnTo>
                      <a:pt x="486" y="385"/>
                    </a:lnTo>
                    <a:lnTo>
                      <a:pt x="470" y="402"/>
                    </a:lnTo>
                    <a:lnTo>
                      <a:pt x="446" y="409"/>
                    </a:lnTo>
                    <a:lnTo>
                      <a:pt x="421" y="414"/>
                    </a:lnTo>
                    <a:lnTo>
                      <a:pt x="397" y="420"/>
                    </a:lnTo>
                    <a:lnTo>
                      <a:pt x="375" y="427"/>
                    </a:lnTo>
                    <a:lnTo>
                      <a:pt x="350" y="435"/>
                    </a:lnTo>
                    <a:lnTo>
                      <a:pt x="329" y="446"/>
                    </a:lnTo>
                    <a:lnTo>
                      <a:pt x="309" y="460"/>
                    </a:lnTo>
                    <a:lnTo>
                      <a:pt x="290" y="477"/>
                    </a:lnTo>
                    <a:lnTo>
                      <a:pt x="260" y="465"/>
                    </a:lnTo>
                    <a:lnTo>
                      <a:pt x="229" y="449"/>
                    </a:lnTo>
                    <a:lnTo>
                      <a:pt x="199" y="432"/>
                    </a:lnTo>
                    <a:lnTo>
                      <a:pt x="172" y="411"/>
                    </a:lnTo>
                    <a:lnTo>
                      <a:pt x="147" y="388"/>
                    </a:lnTo>
                    <a:lnTo>
                      <a:pt x="125" y="362"/>
                    </a:lnTo>
                    <a:lnTo>
                      <a:pt x="108" y="335"/>
                    </a:lnTo>
                    <a:lnTo>
                      <a:pt x="95" y="302"/>
                    </a:lnTo>
                    <a:lnTo>
                      <a:pt x="90" y="302"/>
                    </a:lnTo>
                    <a:lnTo>
                      <a:pt x="87" y="304"/>
                    </a:lnTo>
                    <a:lnTo>
                      <a:pt x="83" y="307"/>
                    </a:lnTo>
                    <a:lnTo>
                      <a:pt x="80" y="310"/>
                    </a:lnTo>
                    <a:lnTo>
                      <a:pt x="88" y="345"/>
                    </a:lnTo>
                    <a:lnTo>
                      <a:pt x="111" y="378"/>
                    </a:lnTo>
                    <a:lnTo>
                      <a:pt x="140" y="411"/>
                    </a:lnTo>
                    <a:lnTo>
                      <a:pt x="173" y="442"/>
                    </a:lnTo>
                    <a:lnTo>
                      <a:pt x="206" y="468"/>
                    </a:lnTo>
                    <a:lnTo>
                      <a:pt x="234" y="489"/>
                    </a:lnTo>
                    <a:lnTo>
                      <a:pt x="255" y="503"/>
                    </a:lnTo>
                    <a:lnTo>
                      <a:pt x="262" y="510"/>
                    </a:lnTo>
                    <a:lnTo>
                      <a:pt x="264" y="513"/>
                    </a:lnTo>
                    <a:lnTo>
                      <a:pt x="267" y="518"/>
                    </a:lnTo>
                    <a:lnTo>
                      <a:pt x="272" y="524"/>
                    </a:lnTo>
                    <a:lnTo>
                      <a:pt x="279" y="531"/>
                    </a:lnTo>
                    <a:lnTo>
                      <a:pt x="288" y="538"/>
                    </a:lnTo>
                    <a:lnTo>
                      <a:pt x="298" y="543"/>
                    </a:lnTo>
                    <a:lnTo>
                      <a:pt x="310" y="546"/>
                    </a:lnTo>
                    <a:lnTo>
                      <a:pt x="324" y="546"/>
                    </a:lnTo>
                    <a:lnTo>
                      <a:pt x="317" y="560"/>
                    </a:lnTo>
                    <a:lnTo>
                      <a:pt x="310" y="572"/>
                    </a:lnTo>
                    <a:lnTo>
                      <a:pt x="305" y="586"/>
                    </a:lnTo>
                    <a:lnTo>
                      <a:pt x="305" y="600"/>
                    </a:lnTo>
                    <a:lnTo>
                      <a:pt x="314" y="610"/>
                    </a:lnTo>
                    <a:lnTo>
                      <a:pt x="323" y="619"/>
                    </a:lnTo>
                    <a:lnTo>
                      <a:pt x="335" y="626"/>
                    </a:lnTo>
                    <a:lnTo>
                      <a:pt x="349" y="628"/>
                    </a:lnTo>
                    <a:lnTo>
                      <a:pt x="342" y="647"/>
                    </a:lnTo>
                    <a:lnTo>
                      <a:pt x="333" y="666"/>
                    </a:lnTo>
                    <a:lnTo>
                      <a:pt x="321" y="683"/>
                    </a:lnTo>
                    <a:lnTo>
                      <a:pt x="309" y="700"/>
                    </a:lnTo>
                    <a:lnTo>
                      <a:pt x="295" y="718"/>
                    </a:lnTo>
                    <a:lnTo>
                      <a:pt x="283" y="735"/>
                    </a:lnTo>
                    <a:lnTo>
                      <a:pt x="272" y="752"/>
                    </a:lnTo>
                    <a:lnTo>
                      <a:pt x="262" y="772"/>
                    </a:lnTo>
                    <a:lnTo>
                      <a:pt x="243" y="737"/>
                    </a:lnTo>
                    <a:lnTo>
                      <a:pt x="231" y="699"/>
                    </a:lnTo>
                    <a:lnTo>
                      <a:pt x="224" y="659"/>
                    </a:lnTo>
                    <a:lnTo>
                      <a:pt x="224" y="616"/>
                    </a:lnTo>
                    <a:lnTo>
                      <a:pt x="217" y="584"/>
                    </a:lnTo>
                    <a:lnTo>
                      <a:pt x="201" y="558"/>
                    </a:lnTo>
                    <a:lnTo>
                      <a:pt x="182" y="534"/>
                    </a:lnTo>
                    <a:lnTo>
                      <a:pt x="160" y="512"/>
                    </a:lnTo>
                    <a:lnTo>
                      <a:pt x="135" y="491"/>
                    </a:lnTo>
                    <a:lnTo>
                      <a:pt x="113" y="468"/>
                    </a:lnTo>
                    <a:lnTo>
                      <a:pt x="94" y="444"/>
                    </a:lnTo>
                    <a:lnTo>
                      <a:pt x="80" y="418"/>
                    </a:lnTo>
                    <a:lnTo>
                      <a:pt x="78" y="376"/>
                    </a:lnTo>
                    <a:lnTo>
                      <a:pt x="73" y="336"/>
                    </a:lnTo>
                    <a:lnTo>
                      <a:pt x="66" y="297"/>
                    </a:lnTo>
                    <a:lnTo>
                      <a:pt x="59" y="257"/>
                    </a:lnTo>
                    <a:lnTo>
                      <a:pt x="43" y="245"/>
                    </a:lnTo>
                    <a:lnTo>
                      <a:pt x="29" y="231"/>
                    </a:lnTo>
                    <a:lnTo>
                      <a:pt x="19" y="215"/>
                    </a:lnTo>
                    <a:lnTo>
                      <a:pt x="10" y="196"/>
                    </a:lnTo>
                    <a:lnTo>
                      <a:pt x="3" y="177"/>
                    </a:lnTo>
                    <a:lnTo>
                      <a:pt x="2" y="158"/>
                    </a:lnTo>
                    <a:lnTo>
                      <a:pt x="0" y="137"/>
                    </a:lnTo>
                    <a:lnTo>
                      <a:pt x="3" y="116"/>
                    </a:lnTo>
                    <a:lnTo>
                      <a:pt x="10" y="104"/>
                    </a:lnTo>
                    <a:lnTo>
                      <a:pt x="21" y="96"/>
                    </a:lnTo>
                    <a:lnTo>
                      <a:pt x="33" y="92"/>
                    </a:lnTo>
                    <a:lnTo>
                      <a:pt x="47" y="96"/>
                    </a:lnTo>
                    <a:lnTo>
                      <a:pt x="57" y="106"/>
                    </a:lnTo>
                    <a:lnTo>
                      <a:pt x="66" y="118"/>
                    </a:lnTo>
                    <a:lnTo>
                      <a:pt x="73" y="132"/>
                    </a:lnTo>
                    <a:lnTo>
                      <a:pt x="83" y="144"/>
                    </a:lnTo>
                    <a:lnTo>
                      <a:pt x="94" y="128"/>
                    </a:lnTo>
                    <a:lnTo>
                      <a:pt x="104" y="113"/>
                    </a:lnTo>
                    <a:lnTo>
                      <a:pt x="116" y="99"/>
                    </a:lnTo>
                    <a:lnTo>
                      <a:pt x="127" y="85"/>
                    </a:lnTo>
                    <a:lnTo>
                      <a:pt x="137" y="70"/>
                    </a:lnTo>
                    <a:lnTo>
                      <a:pt x="146" y="54"/>
                    </a:lnTo>
                    <a:lnTo>
                      <a:pt x="153" y="37"/>
                    </a:lnTo>
                    <a:lnTo>
                      <a:pt x="156" y="18"/>
                    </a:lnTo>
                    <a:lnTo>
                      <a:pt x="160" y="12"/>
                    </a:lnTo>
                    <a:lnTo>
                      <a:pt x="166" y="5"/>
                    </a:lnTo>
                    <a:lnTo>
                      <a:pt x="172" y="2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9" name="Freeform 13"/>
              <p:cNvSpPr/>
              <p:nvPr/>
            </p:nvSpPr>
            <p:spPr bwMode="auto">
              <a:xfrm>
                <a:off x="793" y="3162"/>
                <a:ext cx="31" cy="33"/>
              </a:xfrm>
              <a:custGeom>
                <a:avLst/>
                <a:gdLst>
                  <a:gd name="T0" fmla="*/ 61 w 61"/>
                  <a:gd name="T1" fmla="*/ 27 h 66"/>
                  <a:gd name="T2" fmla="*/ 61 w 61"/>
                  <a:gd name="T3" fmla="*/ 40 h 66"/>
                  <a:gd name="T4" fmla="*/ 57 w 61"/>
                  <a:gd name="T5" fmla="*/ 50 h 66"/>
                  <a:gd name="T6" fmla="*/ 52 w 61"/>
                  <a:gd name="T7" fmla="*/ 60 h 66"/>
                  <a:gd name="T8" fmla="*/ 40 w 61"/>
                  <a:gd name="T9" fmla="*/ 66 h 66"/>
                  <a:gd name="T10" fmla="*/ 28 w 61"/>
                  <a:gd name="T11" fmla="*/ 64 h 66"/>
                  <a:gd name="T12" fmla="*/ 17 w 61"/>
                  <a:gd name="T13" fmla="*/ 59 h 66"/>
                  <a:gd name="T14" fmla="*/ 9 w 61"/>
                  <a:gd name="T15" fmla="*/ 52 h 66"/>
                  <a:gd name="T16" fmla="*/ 3 w 61"/>
                  <a:gd name="T17" fmla="*/ 43 h 66"/>
                  <a:gd name="T18" fmla="*/ 0 w 61"/>
                  <a:gd name="T19" fmla="*/ 29 h 66"/>
                  <a:gd name="T20" fmla="*/ 3 w 61"/>
                  <a:gd name="T21" fmla="*/ 15 h 66"/>
                  <a:gd name="T22" fmla="*/ 10 w 61"/>
                  <a:gd name="T23" fmla="*/ 5 h 66"/>
                  <a:gd name="T24" fmla="*/ 24 w 61"/>
                  <a:gd name="T25" fmla="*/ 0 h 66"/>
                  <a:gd name="T26" fmla="*/ 36 w 61"/>
                  <a:gd name="T27" fmla="*/ 3 h 66"/>
                  <a:gd name="T28" fmla="*/ 47 w 61"/>
                  <a:gd name="T29" fmla="*/ 8 h 66"/>
                  <a:gd name="T30" fmla="*/ 54 w 61"/>
                  <a:gd name="T31" fmla="*/ 17 h 66"/>
                  <a:gd name="T32" fmla="*/ 61 w 61"/>
                  <a:gd name="T33" fmla="*/ 2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66">
                    <a:moveTo>
                      <a:pt x="61" y="27"/>
                    </a:moveTo>
                    <a:lnTo>
                      <a:pt x="61" y="40"/>
                    </a:lnTo>
                    <a:lnTo>
                      <a:pt x="57" y="50"/>
                    </a:lnTo>
                    <a:lnTo>
                      <a:pt x="52" y="60"/>
                    </a:lnTo>
                    <a:lnTo>
                      <a:pt x="40" y="66"/>
                    </a:lnTo>
                    <a:lnTo>
                      <a:pt x="28" y="64"/>
                    </a:lnTo>
                    <a:lnTo>
                      <a:pt x="17" y="59"/>
                    </a:lnTo>
                    <a:lnTo>
                      <a:pt x="9" y="52"/>
                    </a:lnTo>
                    <a:lnTo>
                      <a:pt x="3" y="43"/>
                    </a:lnTo>
                    <a:lnTo>
                      <a:pt x="0" y="29"/>
                    </a:lnTo>
                    <a:lnTo>
                      <a:pt x="3" y="15"/>
                    </a:lnTo>
                    <a:lnTo>
                      <a:pt x="10" y="5"/>
                    </a:lnTo>
                    <a:lnTo>
                      <a:pt x="24" y="0"/>
                    </a:lnTo>
                    <a:lnTo>
                      <a:pt x="36" y="3"/>
                    </a:lnTo>
                    <a:lnTo>
                      <a:pt x="47" y="8"/>
                    </a:lnTo>
                    <a:lnTo>
                      <a:pt x="54" y="17"/>
                    </a:lnTo>
                    <a:lnTo>
                      <a:pt x="6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0" name="Freeform 14"/>
              <p:cNvSpPr/>
              <p:nvPr/>
            </p:nvSpPr>
            <p:spPr bwMode="auto">
              <a:xfrm>
                <a:off x="803" y="3171"/>
                <a:ext cx="10" cy="14"/>
              </a:xfrm>
              <a:custGeom>
                <a:avLst/>
                <a:gdLst>
                  <a:gd name="T0" fmla="*/ 17 w 19"/>
                  <a:gd name="T1" fmla="*/ 5 h 28"/>
                  <a:gd name="T2" fmla="*/ 17 w 19"/>
                  <a:gd name="T3" fmla="*/ 10 h 28"/>
                  <a:gd name="T4" fmla="*/ 19 w 19"/>
                  <a:gd name="T5" fmla="*/ 17 h 28"/>
                  <a:gd name="T6" fmla="*/ 17 w 19"/>
                  <a:gd name="T7" fmla="*/ 23 h 28"/>
                  <a:gd name="T8" fmla="*/ 10 w 19"/>
                  <a:gd name="T9" fmla="*/ 26 h 28"/>
                  <a:gd name="T10" fmla="*/ 5 w 19"/>
                  <a:gd name="T11" fmla="*/ 28 h 28"/>
                  <a:gd name="T12" fmla="*/ 4 w 19"/>
                  <a:gd name="T13" fmla="*/ 24 h 28"/>
                  <a:gd name="T14" fmla="*/ 2 w 19"/>
                  <a:gd name="T15" fmla="*/ 19 h 28"/>
                  <a:gd name="T16" fmla="*/ 0 w 19"/>
                  <a:gd name="T17" fmla="*/ 16 h 28"/>
                  <a:gd name="T18" fmla="*/ 0 w 19"/>
                  <a:gd name="T19" fmla="*/ 9 h 28"/>
                  <a:gd name="T20" fmla="*/ 5 w 19"/>
                  <a:gd name="T21" fmla="*/ 2 h 28"/>
                  <a:gd name="T22" fmla="*/ 10 w 19"/>
                  <a:gd name="T23" fmla="*/ 0 h 28"/>
                  <a:gd name="T24" fmla="*/ 17 w 19"/>
                  <a:gd name="T25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28">
                    <a:moveTo>
                      <a:pt x="17" y="5"/>
                    </a:moveTo>
                    <a:lnTo>
                      <a:pt x="17" y="10"/>
                    </a:lnTo>
                    <a:lnTo>
                      <a:pt x="19" y="17"/>
                    </a:lnTo>
                    <a:lnTo>
                      <a:pt x="17" y="23"/>
                    </a:lnTo>
                    <a:lnTo>
                      <a:pt x="10" y="26"/>
                    </a:lnTo>
                    <a:lnTo>
                      <a:pt x="5" y="28"/>
                    </a:lnTo>
                    <a:lnTo>
                      <a:pt x="4" y="24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5" y="2"/>
                    </a:lnTo>
                    <a:lnTo>
                      <a:pt x="10" y="0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B7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1" name="Freeform 15"/>
              <p:cNvSpPr/>
              <p:nvPr/>
            </p:nvSpPr>
            <p:spPr bwMode="auto">
              <a:xfrm>
                <a:off x="904" y="3221"/>
                <a:ext cx="14" cy="44"/>
              </a:xfrm>
              <a:custGeom>
                <a:avLst/>
                <a:gdLst>
                  <a:gd name="T0" fmla="*/ 28 w 28"/>
                  <a:gd name="T1" fmla="*/ 36 h 88"/>
                  <a:gd name="T2" fmla="*/ 28 w 28"/>
                  <a:gd name="T3" fmla="*/ 50 h 88"/>
                  <a:gd name="T4" fmla="*/ 26 w 28"/>
                  <a:gd name="T5" fmla="*/ 64 h 88"/>
                  <a:gd name="T6" fmla="*/ 24 w 28"/>
                  <a:gd name="T7" fmla="*/ 76 h 88"/>
                  <a:gd name="T8" fmla="*/ 19 w 28"/>
                  <a:gd name="T9" fmla="*/ 88 h 88"/>
                  <a:gd name="T10" fmla="*/ 12 w 28"/>
                  <a:gd name="T11" fmla="*/ 88 h 88"/>
                  <a:gd name="T12" fmla="*/ 9 w 28"/>
                  <a:gd name="T13" fmla="*/ 84 h 88"/>
                  <a:gd name="T14" fmla="*/ 5 w 28"/>
                  <a:gd name="T15" fmla="*/ 79 h 88"/>
                  <a:gd name="T16" fmla="*/ 2 w 28"/>
                  <a:gd name="T17" fmla="*/ 74 h 88"/>
                  <a:gd name="T18" fmla="*/ 5 w 28"/>
                  <a:gd name="T19" fmla="*/ 53 h 88"/>
                  <a:gd name="T20" fmla="*/ 3 w 28"/>
                  <a:gd name="T21" fmla="*/ 36 h 88"/>
                  <a:gd name="T22" fmla="*/ 0 w 28"/>
                  <a:gd name="T23" fmla="*/ 17 h 88"/>
                  <a:gd name="T24" fmla="*/ 3 w 28"/>
                  <a:gd name="T25" fmla="*/ 0 h 88"/>
                  <a:gd name="T26" fmla="*/ 12 w 28"/>
                  <a:gd name="T27" fmla="*/ 5 h 88"/>
                  <a:gd name="T28" fmla="*/ 19 w 28"/>
                  <a:gd name="T29" fmla="*/ 15 h 88"/>
                  <a:gd name="T30" fmla="*/ 24 w 28"/>
                  <a:gd name="T31" fmla="*/ 26 h 88"/>
                  <a:gd name="T32" fmla="*/ 28 w 28"/>
                  <a:gd name="T33" fmla="*/ 3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" h="88">
                    <a:moveTo>
                      <a:pt x="28" y="36"/>
                    </a:moveTo>
                    <a:lnTo>
                      <a:pt x="28" y="50"/>
                    </a:lnTo>
                    <a:lnTo>
                      <a:pt x="26" y="64"/>
                    </a:lnTo>
                    <a:lnTo>
                      <a:pt x="24" y="76"/>
                    </a:lnTo>
                    <a:lnTo>
                      <a:pt x="19" y="88"/>
                    </a:lnTo>
                    <a:lnTo>
                      <a:pt x="12" y="88"/>
                    </a:lnTo>
                    <a:lnTo>
                      <a:pt x="9" y="84"/>
                    </a:lnTo>
                    <a:lnTo>
                      <a:pt x="5" y="79"/>
                    </a:lnTo>
                    <a:lnTo>
                      <a:pt x="2" y="74"/>
                    </a:lnTo>
                    <a:lnTo>
                      <a:pt x="5" y="53"/>
                    </a:lnTo>
                    <a:lnTo>
                      <a:pt x="3" y="36"/>
                    </a:lnTo>
                    <a:lnTo>
                      <a:pt x="0" y="17"/>
                    </a:lnTo>
                    <a:lnTo>
                      <a:pt x="3" y="0"/>
                    </a:lnTo>
                    <a:lnTo>
                      <a:pt x="12" y="5"/>
                    </a:lnTo>
                    <a:lnTo>
                      <a:pt x="19" y="15"/>
                    </a:lnTo>
                    <a:lnTo>
                      <a:pt x="24" y="26"/>
                    </a:lnTo>
                    <a:lnTo>
                      <a:pt x="28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2" name="Freeform 16"/>
              <p:cNvSpPr/>
              <p:nvPr/>
            </p:nvSpPr>
            <p:spPr bwMode="auto">
              <a:xfrm>
                <a:off x="1088" y="3228"/>
                <a:ext cx="26" cy="88"/>
              </a:xfrm>
              <a:custGeom>
                <a:avLst/>
                <a:gdLst>
                  <a:gd name="T0" fmla="*/ 45 w 52"/>
                  <a:gd name="T1" fmla="*/ 47 h 175"/>
                  <a:gd name="T2" fmla="*/ 41 w 52"/>
                  <a:gd name="T3" fmla="*/ 82 h 175"/>
                  <a:gd name="T4" fmla="*/ 46 w 52"/>
                  <a:gd name="T5" fmla="*/ 117 h 175"/>
                  <a:gd name="T6" fmla="*/ 43 w 52"/>
                  <a:gd name="T7" fmla="*/ 149 h 175"/>
                  <a:gd name="T8" fmla="*/ 20 w 52"/>
                  <a:gd name="T9" fmla="*/ 175 h 175"/>
                  <a:gd name="T10" fmla="*/ 0 w 52"/>
                  <a:gd name="T11" fmla="*/ 174 h 175"/>
                  <a:gd name="T12" fmla="*/ 1 w 52"/>
                  <a:gd name="T13" fmla="*/ 163 h 175"/>
                  <a:gd name="T14" fmla="*/ 8 w 52"/>
                  <a:gd name="T15" fmla="*/ 160 h 175"/>
                  <a:gd name="T16" fmla="*/ 19 w 52"/>
                  <a:gd name="T17" fmla="*/ 156 h 175"/>
                  <a:gd name="T18" fmla="*/ 26 w 52"/>
                  <a:gd name="T19" fmla="*/ 151 h 175"/>
                  <a:gd name="T20" fmla="*/ 27 w 52"/>
                  <a:gd name="T21" fmla="*/ 113 h 175"/>
                  <a:gd name="T22" fmla="*/ 26 w 52"/>
                  <a:gd name="T23" fmla="*/ 73 h 175"/>
                  <a:gd name="T24" fmla="*/ 29 w 52"/>
                  <a:gd name="T25" fmla="*/ 35 h 175"/>
                  <a:gd name="T26" fmla="*/ 39 w 52"/>
                  <a:gd name="T27" fmla="*/ 0 h 175"/>
                  <a:gd name="T28" fmla="*/ 52 w 52"/>
                  <a:gd name="T29" fmla="*/ 7 h 175"/>
                  <a:gd name="T30" fmla="*/ 52 w 52"/>
                  <a:gd name="T31" fmla="*/ 19 h 175"/>
                  <a:gd name="T32" fmla="*/ 46 w 52"/>
                  <a:gd name="T33" fmla="*/ 33 h 175"/>
                  <a:gd name="T34" fmla="*/ 45 w 52"/>
                  <a:gd name="T35" fmla="*/ 4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" h="175">
                    <a:moveTo>
                      <a:pt x="45" y="47"/>
                    </a:moveTo>
                    <a:lnTo>
                      <a:pt x="41" y="82"/>
                    </a:lnTo>
                    <a:lnTo>
                      <a:pt x="46" y="117"/>
                    </a:lnTo>
                    <a:lnTo>
                      <a:pt x="43" y="149"/>
                    </a:lnTo>
                    <a:lnTo>
                      <a:pt x="20" y="175"/>
                    </a:lnTo>
                    <a:lnTo>
                      <a:pt x="0" y="174"/>
                    </a:lnTo>
                    <a:lnTo>
                      <a:pt x="1" y="163"/>
                    </a:lnTo>
                    <a:lnTo>
                      <a:pt x="8" y="160"/>
                    </a:lnTo>
                    <a:lnTo>
                      <a:pt x="19" y="156"/>
                    </a:lnTo>
                    <a:lnTo>
                      <a:pt x="26" y="151"/>
                    </a:lnTo>
                    <a:lnTo>
                      <a:pt x="27" y="113"/>
                    </a:lnTo>
                    <a:lnTo>
                      <a:pt x="26" y="73"/>
                    </a:lnTo>
                    <a:lnTo>
                      <a:pt x="29" y="35"/>
                    </a:lnTo>
                    <a:lnTo>
                      <a:pt x="39" y="0"/>
                    </a:lnTo>
                    <a:lnTo>
                      <a:pt x="52" y="7"/>
                    </a:lnTo>
                    <a:lnTo>
                      <a:pt x="52" y="19"/>
                    </a:lnTo>
                    <a:lnTo>
                      <a:pt x="46" y="33"/>
                    </a:lnTo>
                    <a:lnTo>
                      <a:pt x="45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3" name="Freeform 17"/>
              <p:cNvSpPr/>
              <p:nvPr/>
            </p:nvSpPr>
            <p:spPr bwMode="auto">
              <a:xfrm>
                <a:off x="1047" y="3302"/>
                <a:ext cx="23" cy="9"/>
              </a:xfrm>
              <a:custGeom>
                <a:avLst/>
                <a:gdLst>
                  <a:gd name="T0" fmla="*/ 47 w 47"/>
                  <a:gd name="T1" fmla="*/ 14 h 19"/>
                  <a:gd name="T2" fmla="*/ 35 w 47"/>
                  <a:gd name="T3" fmla="*/ 15 h 19"/>
                  <a:gd name="T4" fmla="*/ 23 w 47"/>
                  <a:gd name="T5" fmla="*/ 19 h 19"/>
                  <a:gd name="T6" fmla="*/ 11 w 47"/>
                  <a:gd name="T7" fmla="*/ 19 h 19"/>
                  <a:gd name="T8" fmla="*/ 0 w 47"/>
                  <a:gd name="T9" fmla="*/ 14 h 19"/>
                  <a:gd name="T10" fmla="*/ 4 w 47"/>
                  <a:gd name="T11" fmla="*/ 7 h 19"/>
                  <a:gd name="T12" fmla="*/ 11 w 47"/>
                  <a:gd name="T13" fmla="*/ 3 h 19"/>
                  <a:gd name="T14" fmla="*/ 16 w 47"/>
                  <a:gd name="T15" fmla="*/ 1 h 19"/>
                  <a:gd name="T16" fmla="*/ 21 w 47"/>
                  <a:gd name="T17" fmla="*/ 0 h 19"/>
                  <a:gd name="T18" fmla="*/ 30 w 47"/>
                  <a:gd name="T19" fmla="*/ 1 h 19"/>
                  <a:gd name="T20" fmla="*/ 38 w 47"/>
                  <a:gd name="T21" fmla="*/ 3 h 19"/>
                  <a:gd name="T22" fmla="*/ 45 w 47"/>
                  <a:gd name="T23" fmla="*/ 5 h 19"/>
                  <a:gd name="T24" fmla="*/ 47 w 47"/>
                  <a:gd name="T25" fmla="*/ 1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19">
                    <a:moveTo>
                      <a:pt x="47" y="14"/>
                    </a:moveTo>
                    <a:lnTo>
                      <a:pt x="35" y="15"/>
                    </a:lnTo>
                    <a:lnTo>
                      <a:pt x="23" y="19"/>
                    </a:lnTo>
                    <a:lnTo>
                      <a:pt x="11" y="19"/>
                    </a:lnTo>
                    <a:lnTo>
                      <a:pt x="0" y="14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6" y="1"/>
                    </a:lnTo>
                    <a:lnTo>
                      <a:pt x="21" y="0"/>
                    </a:lnTo>
                    <a:lnTo>
                      <a:pt x="30" y="1"/>
                    </a:lnTo>
                    <a:lnTo>
                      <a:pt x="38" y="3"/>
                    </a:lnTo>
                    <a:lnTo>
                      <a:pt x="45" y="5"/>
                    </a:lnTo>
                    <a:lnTo>
                      <a:pt x="47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4" name="Freeform 18"/>
              <p:cNvSpPr/>
              <p:nvPr/>
            </p:nvSpPr>
            <p:spPr bwMode="auto">
              <a:xfrm>
                <a:off x="1143" y="3326"/>
                <a:ext cx="29" cy="50"/>
              </a:xfrm>
              <a:custGeom>
                <a:avLst/>
                <a:gdLst>
                  <a:gd name="T0" fmla="*/ 29 w 57"/>
                  <a:gd name="T1" fmla="*/ 99 h 99"/>
                  <a:gd name="T2" fmla="*/ 0 w 57"/>
                  <a:gd name="T3" fmla="*/ 83 h 99"/>
                  <a:gd name="T4" fmla="*/ 7 w 57"/>
                  <a:gd name="T5" fmla="*/ 73 h 99"/>
                  <a:gd name="T6" fmla="*/ 15 w 57"/>
                  <a:gd name="T7" fmla="*/ 63 h 99"/>
                  <a:gd name="T8" fmla="*/ 22 w 57"/>
                  <a:gd name="T9" fmla="*/ 52 h 99"/>
                  <a:gd name="T10" fmla="*/ 31 w 57"/>
                  <a:gd name="T11" fmla="*/ 42 h 99"/>
                  <a:gd name="T12" fmla="*/ 38 w 57"/>
                  <a:gd name="T13" fmla="*/ 31 h 99"/>
                  <a:gd name="T14" fmla="*/ 45 w 57"/>
                  <a:gd name="T15" fmla="*/ 21 h 99"/>
                  <a:gd name="T16" fmla="*/ 50 w 57"/>
                  <a:gd name="T17" fmla="*/ 11 h 99"/>
                  <a:gd name="T18" fmla="*/ 57 w 57"/>
                  <a:gd name="T19" fmla="*/ 0 h 99"/>
                  <a:gd name="T20" fmla="*/ 50 w 57"/>
                  <a:gd name="T21" fmla="*/ 21 h 99"/>
                  <a:gd name="T22" fmla="*/ 48 w 57"/>
                  <a:gd name="T23" fmla="*/ 44 h 99"/>
                  <a:gd name="T24" fmla="*/ 43 w 57"/>
                  <a:gd name="T25" fmla="*/ 70 h 99"/>
                  <a:gd name="T26" fmla="*/ 29 w 57"/>
                  <a:gd name="T27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99">
                    <a:moveTo>
                      <a:pt x="29" y="99"/>
                    </a:moveTo>
                    <a:lnTo>
                      <a:pt x="0" y="83"/>
                    </a:lnTo>
                    <a:lnTo>
                      <a:pt x="7" y="73"/>
                    </a:lnTo>
                    <a:lnTo>
                      <a:pt x="15" y="63"/>
                    </a:lnTo>
                    <a:lnTo>
                      <a:pt x="22" y="52"/>
                    </a:lnTo>
                    <a:lnTo>
                      <a:pt x="31" y="42"/>
                    </a:lnTo>
                    <a:lnTo>
                      <a:pt x="38" y="31"/>
                    </a:lnTo>
                    <a:lnTo>
                      <a:pt x="45" y="21"/>
                    </a:lnTo>
                    <a:lnTo>
                      <a:pt x="50" y="11"/>
                    </a:lnTo>
                    <a:lnTo>
                      <a:pt x="57" y="0"/>
                    </a:lnTo>
                    <a:lnTo>
                      <a:pt x="50" y="21"/>
                    </a:lnTo>
                    <a:lnTo>
                      <a:pt x="48" y="44"/>
                    </a:lnTo>
                    <a:lnTo>
                      <a:pt x="43" y="70"/>
                    </a:lnTo>
                    <a:lnTo>
                      <a:pt x="29" y="99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5" name="Freeform 19"/>
              <p:cNvSpPr/>
              <p:nvPr/>
            </p:nvSpPr>
            <p:spPr bwMode="auto">
              <a:xfrm>
                <a:off x="1031" y="3342"/>
                <a:ext cx="70" cy="19"/>
              </a:xfrm>
              <a:custGeom>
                <a:avLst/>
                <a:gdLst>
                  <a:gd name="T0" fmla="*/ 135 w 141"/>
                  <a:gd name="T1" fmla="*/ 13 h 39"/>
                  <a:gd name="T2" fmla="*/ 141 w 141"/>
                  <a:gd name="T3" fmla="*/ 20 h 39"/>
                  <a:gd name="T4" fmla="*/ 127 w 141"/>
                  <a:gd name="T5" fmla="*/ 28 h 39"/>
                  <a:gd name="T6" fmla="*/ 109 w 141"/>
                  <a:gd name="T7" fmla="*/ 35 h 39"/>
                  <a:gd name="T8" fmla="*/ 94 w 141"/>
                  <a:gd name="T9" fmla="*/ 37 h 39"/>
                  <a:gd name="T10" fmla="*/ 76 w 141"/>
                  <a:gd name="T11" fmla="*/ 39 h 39"/>
                  <a:gd name="T12" fmla="*/ 57 w 141"/>
                  <a:gd name="T13" fmla="*/ 39 h 39"/>
                  <a:gd name="T14" fmla="*/ 42 w 141"/>
                  <a:gd name="T15" fmla="*/ 35 h 39"/>
                  <a:gd name="T16" fmla="*/ 24 w 141"/>
                  <a:gd name="T17" fmla="*/ 32 h 39"/>
                  <a:gd name="T18" fmla="*/ 11 w 141"/>
                  <a:gd name="T19" fmla="*/ 28 h 39"/>
                  <a:gd name="T20" fmla="*/ 5 w 141"/>
                  <a:gd name="T21" fmla="*/ 23 h 39"/>
                  <a:gd name="T22" fmla="*/ 2 w 141"/>
                  <a:gd name="T23" fmla="*/ 16 h 39"/>
                  <a:gd name="T24" fmla="*/ 0 w 141"/>
                  <a:gd name="T25" fmla="*/ 7 h 39"/>
                  <a:gd name="T26" fmla="*/ 0 w 141"/>
                  <a:gd name="T27" fmla="*/ 0 h 39"/>
                  <a:gd name="T28" fmla="*/ 16 w 141"/>
                  <a:gd name="T29" fmla="*/ 6 h 39"/>
                  <a:gd name="T30" fmla="*/ 33 w 141"/>
                  <a:gd name="T31" fmla="*/ 9 h 39"/>
                  <a:gd name="T32" fmla="*/ 49 w 141"/>
                  <a:gd name="T33" fmla="*/ 13 h 39"/>
                  <a:gd name="T34" fmla="*/ 68 w 141"/>
                  <a:gd name="T35" fmla="*/ 14 h 39"/>
                  <a:gd name="T36" fmla="*/ 85 w 141"/>
                  <a:gd name="T37" fmla="*/ 14 h 39"/>
                  <a:gd name="T38" fmla="*/ 102 w 141"/>
                  <a:gd name="T39" fmla="*/ 14 h 39"/>
                  <a:gd name="T40" fmla="*/ 120 w 141"/>
                  <a:gd name="T41" fmla="*/ 14 h 39"/>
                  <a:gd name="T42" fmla="*/ 135 w 141"/>
                  <a:gd name="T43" fmla="*/ 1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1" h="39">
                    <a:moveTo>
                      <a:pt x="135" y="13"/>
                    </a:moveTo>
                    <a:lnTo>
                      <a:pt x="141" y="20"/>
                    </a:lnTo>
                    <a:lnTo>
                      <a:pt x="127" y="28"/>
                    </a:lnTo>
                    <a:lnTo>
                      <a:pt x="109" y="35"/>
                    </a:lnTo>
                    <a:lnTo>
                      <a:pt x="94" y="37"/>
                    </a:lnTo>
                    <a:lnTo>
                      <a:pt x="76" y="39"/>
                    </a:lnTo>
                    <a:lnTo>
                      <a:pt x="57" y="39"/>
                    </a:lnTo>
                    <a:lnTo>
                      <a:pt x="42" y="35"/>
                    </a:lnTo>
                    <a:lnTo>
                      <a:pt x="24" y="32"/>
                    </a:lnTo>
                    <a:lnTo>
                      <a:pt x="11" y="28"/>
                    </a:lnTo>
                    <a:lnTo>
                      <a:pt x="5" y="23"/>
                    </a:lnTo>
                    <a:lnTo>
                      <a:pt x="2" y="16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33" y="9"/>
                    </a:lnTo>
                    <a:lnTo>
                      <a:pt x="49" y="13"/>
                    </a:lnTo>
                    <a:lnTo>
                      <a:pt x="68" y="14"/>
                    </a:lnTo>
                    <a:lnTo>
                      <a:pt x="85" y="14"/>
                    </a:lnTo>
                    <a:lnTo>
                      <a:pt x="102" y="14"/>
                    </a:lnTo>
                    <a:lnTo>
                      <a:pt x="120" y="14"/>
                    </a:lnTo>
                    <a:lnTo>
                      <a:pt x="135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6" name="Freeform 20"/>
              <p:cNvSpPr/>
              <p:nvPr/>
            </p:nvSpPr>
            <p:spPr bwMode="auto">
              <a:xfrm>
                <a:off x="893" y="3356"/>
                <a:ext cx="92" cy="153"/>
              </a:xfrm>
              <a:custGeom>
                <a:avLst/>
                <a:gdLst>
                  <a:gd name="T0" fmla="*/ 181 w 184"/>
                  <a:gd name="T1" fmla="*/ 210 h 305"/>
                  <a:gd name="T2" fmla="*/ 184 w 184"/>
                  <a:gd name="T3" fmla="*/ 227 h 305"/>
                  <a:gd name="T4" fmla="*/ 182 w 184"/>
                  <a:gd name="T5" fmla="*/ 244 h 305"/>
                  <a:gd name="T6" fmla="*/ 181 w 184"/>
                  <a:gd name="T7" fmla="*/ 262 h 305"/>
                  <a:gd name="T8" fmla="*/ 179 w 184"/>
                  <a:gd name="T9" fmla="*/ 279 h 305"/>
                  <a:gd name="T10" fmla="*/ 165 w 184"/>
                  <a:gd name="T11" fmla="*/ 270 h 305"/>
                  <a:gd name="T12" fmla="*/ 150 w 184"/>
                  <a:gd name="T13" fmla="*/ 263 h 305"/>
                  <a:gd name="T14" fmla="*/ 137 w 184"/>
                  <a:gd name="T15" fmla="*/ 255 h 305"/>
                  <a:gd name="T16" fmla="*/ 136 w 184"/>
                  <a:gd name="T17" fmla="*/ 243 h 305"/>
                  <a:gd name="T18" fmla="*/ 141 w 184"/>
                  <a:gd name="T19" fmla="*/ 234 h 305"/>
                  <a:gd name="T20" fmla="*/ 148 w 184"/>
                  <a:gd name="T21" fmla="*/ 232 h 305"/>
                  <a:gd name="T22" fmla="*/ 158 w 184"/>
                  <a:gd name="T23" fmla="*/ 236 h 305"/>
                  <a:gd name="T24" fmla="*/ 165 w 184"/>
                  <a:gd name="T25" fmla="*/ 239 h 305"/>
                  <a:gd name="T26" fmla="*/ 167 w 184"/>
                  <a:gd name="T27" fmla="*/ 239 h 305"/>
                  <a:gd name="T28" fmla="*/ 170 w 184"/>
                  <a:gd name="T29" fmla="*/ 237 h 305"/>
                  <a:gd name="T30" fmla="*/ 172 w 184"/>
                  <a:gd name="T31" fmla="*/ 236 h 305"/>
                  <a:gd name="T32" fmla="*/ 174 w 184"/>
                  <a:gd name="T33" fmla="*/ 234 h 305"/>
                  <a:gd name="T34" fmla="*/ 169 w 184"/>
                  <a:gd name="T35" fmla="*/ 220 h 305"/>
                  <a:gd name="T36" fmla="*/ 156 w 184"/>
                  <a:gd name="T37" fmla="*/ 210 h 305"/>
                  <a:gd name="T38" fmla="*/ 143 w 184"/>
                  <a:gd name="T39" fmla="*/ 203 h 305"/>
                  <a:gd name="T40" fmla="*/ 130 w 184"/>
                  <a:gd name="T41" fmla="*/ 196 h 305"/>
                  <a:gd name="T42" fmla="*/ 113 w 184"/>
                  <a:gd name="T43" fmla="*/ 201 h 305"/>
                  <a:gd name="T44" fmla="*/ 98 w 184"/>
                  <a:gd name="T45" fmla="*/ 210 h 305"/>
                  <a:gd name="T46" fmla="*/ 84 w 184"/>
                  <a:gd name="T47" fmla="*/ 222 h 305"/>
                  <a:gd name="T48" fmla="*/ 73 w 184"/>
                  <a:gd name="T49" fmla="*/ 237 h 305"/>
                  <a:gd name="T50" fmla="*/ 65 w 184"/>
                  <a:gd name="T51" fmla="*/ 255 h 305"/>
                  <a:gd name="T52" fmla="*/ 58 w 184"/>
                  <a:gd name="T53" fmla="*/ 272 h 305"/>
                  <a:gd name="T54" fmla="*/ 51 w 184"/>
                  <a:gd name="T55" fmla="*/ 289 h 305"/>
                  <a:gd name="T56" fmla="*/ 45 w 184"/>
                  <a:gd name="T57" fmla="*/ 305 h 305"/>
                  <a:gd name="T58" fmla="*/ 11 w 184"/>
                  <a:gd name="T59" fmla="*/ 120 h 305"/>
                  <a:gd name="T60" fmla="*/ 0 w 184"/>
                  <a:gd name="T61" fmla="*/ 90 h 305"/>
                  <a:gd name="T62" fmla="*/ 2 w 184"/>
                  <a:gd name="T63" fmla="*/ 59 h 305"/>
                  <a:gd name="T64" fmla="*/ 13 w 184"/>
                  <a:gd name="T65" fmla="*/ 28 h 305"/>
                  <a:gd name="T66" fmla="*/ 25 w 184"/>
                  <a:gd name="T67" fmla="*/ 0 h 305"/>
                  <a:gd name="T68" fmla="*/ 54 w 184"/>
                  <a:gd name="T69" fmla="*/ 66 h 305"/>
                  <a:gd name="T70" fmla="*/ 181 w 184"/>
                  <a:gd name="T71" fmla="*/ 21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4" h="305">
                    <a:moveTo>
                      <a:pt x="181" y="210"/>
                    </a:moveTo>
                    <a:lnTo>
                      <a:pt x="184" y="227"/>
                    </a:lnTo>
                    <a:lnTo>
                      <a:pt x="182" y="244"/>
                    </a:lnTo>
                    <a:lnTo>
                      <a:pt x="181" y="262"/>
                    </a:lnTo>
                    <a:lnTo>
                      <a:pt x="179" y="279"/>
                    </a:lnTo>
                    <a:lnTo>
                      <a:pt x="165" y="270"/>
                    </a:lnTo>
                    <a:lnTo>
                      <a:pt x="150" y="263"/>
                    </a:lnTo>
                    <a:lnTo>
                      <a:pt x="137" y="255"/>
                    </a:lnTo>
                    <a:lnTo>
                      <a:pt x="136" y="243"/>
                    </a:lnTo>
                    <a:lnTo>
                      <a:pt x="141" y="234"/>
                    </a:lnTo>
                    <a:lnTo>
                      <a:pt x="148" y="232"/>
                    </a:lnTo>
                    <a:lnTo>
                      <a:pt x="158" y="236"/>
                    </a:lnTo>
                    <a:lnTo>
                      <a:pt x="165" y="239"/>
                    </a:lnTo>
                    <a:lnTo>
                      <a:pt x="167" y="239"/>
                    </a:lnTo>
                    <a:lnTo>
                      <a:pt x="170" y="237"/>
                    </a:lnTo>
                    <a:lnTo>
                      <a:pt x="172" y="236"/>
                    </a:lnTo>
                    <a:lnTo>
                      <a:pt x="174" y="234"/>
                    </a:lnTo>
                    <a:lnTo>
                      <a:pt x="169" y="220"/>
                    </a:lnTo>
                    <a:lnTo>
                      <a:pt x="156" y="210"/>
                    </a:lnTo>
                    <a:lnTo>
                      <a:pt x="143" y="203"/>
                    </a:lnTo>
                    <a:lnTo>
                      <a:pt x="130" y="196"/>
                    </a:lnTo>
                    <a:lnTo>
                      <a:pt x="113" y="201"/>
                    </a:lnTo>
                    <a:lnTo>
                      <a:pt x="98" y="210"/>
                    </a:lnTo>
                    <a:lnTo>
                      <a:pt x="84" y="222"/>
                    </a:lnTo>
                    <a:lnTo>
                      <a:pt x="73" y="237"/>
                    </a:lnTo>
                    <a:lnTo>
                      <a:pt x="65" y="255"/>
                    </a:lnTo>
                    <a:lnTo>
                      <a:pt x="58" y="272"/>
                    </a:lnTo>
                    <a:lnTo>
                      <a:pt x="51" y="289"/>
                    </a:lnTo>
                    <a:lnTo>
                      <a:pt x="45" y="305"/>
                    </a:lnTo>
                    <a:lnTo>
                      <a:pt x="11" y="120"/>
                    </a:lnTo>
                    <a:lnTo>
                      <a:pt x="0" y="90"/>
                    </a:lnTo>
                    <a:lnTo>
                      <a:pt x="2" y="59"/>
                    </a:lnTo>
                    <a:lnTo>
                      <a:pt x="13" y="28"/>
                    </a:lnTo>
                    <a:lnTo>
                      <a:pt x="25" y="0"/>
                    </a:lnTo>
                    <a:lnTo>
                      <a:pt x="54" y="66"/>
                    </a:lnTo>
                    <a:lnTo>
                      <a:pt x="181" y="210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7" name="Freeform 21"/>
              <p:cNvSpPr/>
              <p:nvPr/>
            </p:nvSpPr>
            <p:spPr bwMode="auto">
              <a:xfrm>
                <a:off x="1039" y="3362"/>
                <a:ext cx="32" cy="11"/>
              </a:xfrm>
              <a:custGeom>
                <a:avLst/>
                <a:gdLst>
                  <a:gd name="T0" fmla="*/ 64 w 64"/>
                  <a:gd name="T1" fmla="*/ 9 h 23"/>
                  <a:gd name="T2" fmla="*/ 62 w 64"/>
                  <a:gd name="T3" fmla="*/ 19 h 23"/>
                  <a:gd name="T4" fmla="*/ 57 w 64"/>
                  <a:gd name="T5" fmla="*/ 23 h 23"/>
                  <a:gd name="T6" fmla="*/ 47 w 64"/>
                  <a:gd name="T7" fmla="*/ 23 h 23"/>
                  <a:gd name="T8" fmla="*/ 34 w 64"/>
                  <a:gd name="T9" fmla="*/ 21 h 23"/>
                  <a:gd name="T10" fmla="*/ 26 w 64"/>
                  <a:gd name="T11" fmla="*/ 19 h 23"/>
                  <a:gd name="T12" fmla="*/ 17 w 64"/>
                  <a:gd name="T13" fmla="*/ 18 h 23"/>
                  <a:gd name="T14" fmla="*/ 8 w 64"/>
                  <a:gd name="T15" fmla="*/ 14 h 23"/>
                  <a:gd name="T16" fmla="*/ 0 w 64"/>
                  <a:gd name="T17" fmla="*/ 11 h 23"/>
                  <a:gd name="T18" fmla="*/ 0 w 64"/>
                  <a:gd name="T19" fmla="*/ 7 h 23"/>
                  <a:gd name="T20" fmla="*/ 1 w 64"/>
                  <a:gd name="T21" fmla="*/ 4 h 23"/>
                  <a:gd name="T22" fmla="*/ 3 w 64"/>
                  <a:gd name="T23" fmla="*/ 2 h 23"/>
                  <a:gd name="T24" fmla="*/ 7 w 64"/>
                  <a:gd name="T25" fmla="*/ 0 h 23"/>
                  <a:gd name="T26" fmla="*/ 14 w 64"/>
                  <a:gd name="T27" fmla="*/ 2 h 23"/>
                  <a:gd name="T28" fmla="*/ 21 w 64"/>
                  <a:gd name="T29" fmla="*/ 4 h 23"/>
                  <a:gd name="T30" fmla="*/ 27 w 64"/>
                  <a:gd name="T31" fmla="*/ 6 h 23"/>
                  <a:gd name="T32" fmla="*/ 34 w 64"/>
                  <a:gd name="T33" fmla="*/ 7 h 23"/>
                  <a:gd name="T34" fmla="*/ 41 w 64"/>
                  <a:gd name="T35" fmla="*/ 7 h 23"/>
                  <a:gd name="T36" fmla="*/ 48 w 64"/>
                  <a:gd name="T37" fmla="*/ 9 h 23"/>
                  <a:gd name="T38" fmla="*/ 57 w 64"/>
                  <a:gd name="T39" fmla="*/ 9 h 23"/>
                  <a:gd name="T40" fmla="*/ 64 w 64"/>
                  <a:gd name="T41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4" h="23">
                    <a:moveTo>
                      <a:pt x="64" y="9"/>
                    </a:moveTo>
                    <a:lnTo>
                      <a:pt x="62" y="19"/>
                    </a:lnTo>
                    <a:lnTo>
                      <a:pt x="57" y="23"/>
                    </a:lnTo>
                    <a:lnTo>
                      <a:pt x="47" y="23"/>
                    </a:lnTo>
                    <a:lnTo>
                      <a:pt x="34" y="21"/>
                    </a:lnTo>
                    <a:lnTo>
                      <a:pt x="26" y="19"/>
                    </a:lnTo>
                    <a:lnTo>
                      <a:pt x="17" y="18"/>
                    </a:lnTo>
                    <a:lnTo>
                      <a:pt x="8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4" y="2"/>
                    </a:lnTo>
                    <a:lnTo>
                      <a:pt x="21" y="4"/>
                    </a:lnTo>
                    <a:lnTo>
                      <a:pt x="27" y="6"/>
                    </a:lnTo>
                    <a:lnTo>
                      <a:pt x="34" y="7"/>
                    </a:lnTo>
                    <a:lnTo>
                      <a:pt x="41" y="7"/>
                    </a:lnTo>
                    <a:lnTo>
                      <a:pt x="48" y="9"/>
                    </a:lnTo>
                    <a:lnTo>
                      <a:pt x="57" y="9"/>
                    </a:lnTo>
                    <a:lnTo>
                      <a:pt x="64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8" name="Freeform 22"/>
              <p:cNvSpPr/>
              <p:nvPr/>
            </p:nvSpPr>
            <p:spPr bwMode="auto">
              <a:xfrm>
                <a:off x="1042" y="3378"/>
                <a:ext cx="194" cy="511"/>
              </a:xfrm>
              <a:custGeom>
                <a:avLst/>
                <a:gdLst>
                  <a:gd name="T0" fmla="*/ 223 w 386"/>
                  <a:gd name="T1" fmla="*/ 35 h 1021"/>
                  <a:gd name="T2" fmla="*/ 255 w 386"/>
                  <a:gd name="T3" fmla="*/ 59 h 1021"/>
                  <a:gd name="T4" fmla="*/ 265 w 386"/>
                  <a:gd name="T5" fmla="*/ 99 h 1021"/>
                  <a:gd name="T6" fmla="*/ 296 w 386"/>
                  <a:gd name="T7" fmla="*/ 148 h 1021"/>
                  <a:gd name="T8" fmla="*/ 286 w 386"/>
                  <a:gd name="T9" fmla="*/ 213 h 1021"/>
                  <a:gd name="T10" fmla="*/ 253 w 386"/>
                  <a:gd name="T11" fmla="*/ 283 h 1021"/>
                  <a:gd name="T12" fmla="*/ 225 w 386"/>
                  <a:gd name="T13" fmla="*/ 354 h 1021"/>
                  <a:gd name="T14" fmla="*/ 241 w 386"/>
                  <a:gd name="T15" fmla="*/ 453 h 1021"/>
                  <a:gd name="T16" fmla="*/ 272 w 386"/>
                  <a:gd name="T17" fmla="*/ 581 h 1021"/>
                  <a:gd name="T18" fmla="*/ 336 w 386"/>
                  <a:gd name="T19" fmla="*/ 714 h 1021"/>
                  <a:gd name="T20" fmla="*/ 381 w 386"/>
                  <a:gd name="T21" fmla="*/ 855 h 1021"/>
                  <a:gd name="T22" fmla="*/ 379 w 386"/>
                  <a:gd name="T23" fmla="*/ 987 h 1021"/>
                  <a:gd name="T24" fmla="*/ 333 w 386"/>
                  <a:gd name="T25" fmla="*/ 1019 h 1021"/>
                  <a:gd name="T26" fmla="*/ 298 w 386"/>
                  <a:gd name="T27" fmla="*/ 1004 h 1021"/>
                  <a:gd name="T28" fmla="*/ 268 w 386"/>
                  <a:gd name="T29" fmla="*/ 981 h 1021"/>
                  <a:gd name="T30" fmla="*/ 215 w 386"/>
                  <a:gd name="T31" fmla="*/ 898 h 1021"/>
                  <a:gd name="T32" fmla="*/ 192 w 386"/>
                  <a:gd name="T33" fmla="*/ 801 h 1021"/>
                  <a:gd name="T34" fmla="*/ 168 w 386"/>
                  <a:gd name="T35" fmla="*/ 650 h 1021"/>
                  <a:gd name="T36" fmla="*/ 145 w 386"/>
                  <a:gd name="T37" fmla="*/ 390 h 1021"/>
                  <a:gd name="T38" fmla="*/ 109 w 386"/>
                  <a:gd name="T39" fmla="*/ 345 h 1021"/>
                  <a:gd name="T40" fmla="*/ 86 w 386"/>
                  <a:gd name="T41" fmla="*/ 293 h 1021"/>
                  <a:gd name="T42" fmla="*/ 107 w 386"/>
                  <a:gd name="T43" fmla="*/ 239 h 1021"/>
                  <a:gd name="T44" fmla="*/ 137 w 386"/>
                  <a:gd name="T45" fmla="*/ 186 h 1021"/>
                  <a:gd name="T46" fmla="*/ 145 w 386"/>
                  <a:gd name="T47" fmla="*/ 198 h 1021"/>
                  <a:gd name="T48" fmla="*/ 119 w 386"/>
                  <a:gd name="T49" fmla="*/ 259 h 1021"/>
                  <a:gd name="T50" fmla="*/ 125 w 386"/>
                  <a:gd name="T51" fmla="*/ 331 h 1021"/>
                  <a:gd name="T52" fmla="*/ 152 w 386"/>
                  <a:gd name="T53" fmla="*/ 366 h 1021"/>
                  <a:gd name="T54" fmla="*/ 149 w 386"/>
                  <a:gd name="T55" fmla="*/ 337 h 1021"/>
                  <a:gd name="T56" fmla="*/ 152 w 386"/>
                  <a:gd name="T57" fmla="*/ 264 h 1021"/>
                  <a:gd name="T58" fmla="*/ 182 w 386"/>
                  <a:gd name="T59" fmla="*/ 208 h 1021"/>
                  <a:gd name="T60" fmla="*/ 201 w 386"/>
                  <a:gd name="T61" fmla="*/ 215 h 1021"/>
                  <a:gd name="T62" fmla="*/ 206 w 386"/>
                  <a:gd name="T63" fmla="*/ 194 h 1021"/>
                  <a:gd name="T64" fmla="*/ 189 w 386"/>
                  <a:gd name="T65" fmla="*/ 174 h 1021"/>
                  <a:gd name="T66" fmla="*/ 168 w 386"/>
                  <a:gd name="T67" fmla="*/ 155 h 1021"/>
                  <a:gd name="T68" fmla="*/ 140 w 386"/>
                  <a:gd name="T69" fmla="*/ 156 h 1021"/>
                  <a:gd name="T70" fmla="*/ 105 w 386"/>
                  <a:gd name="T71" fmla="*/ 179 h 1021"/>
                  <a:gd name="T72" fmla="*/ 85 w 386"/>
                  <a:gd name="T73" fmla="*/ 213 h 1021"/>
                  <a:gd name="T74" fmla="*/ 64 w 386"/>
                  <a:gd name="T75" fmla="*/ 213 h 1021"/>
                  <a:gd name="T76" fmla="*/ 83 w 386"/>
                  <a:gd name="T77" fmla="*/ 153 h 1021"/>
                  <a:gd name="T78" fmla="*/ 175 w 386"/>
                  <a:gd name="T79" fmla="*/ 109 h 1021"/>
                  <a:gd name="T80" fmla="*/ 206 w 386"/>
                  <a:gd name="T81" fmla="*/ 111 h 1021"/>
                  <a:gd name="T82" fmla="*/ 234 w 386"/>
                  <a:gd name="T83" fmla="*/ 106 h 1021"/>
                  <a:gd name="T84" fmla="*/ 204 w 386"/>
                  <a:gd name="T85" fmla="*/ 85 h 1021"/>
                  <a:gd name="T86" fmla="*/ 163 w 386"/>
                  <a:gd name="T87" fmla="*/ 77 h 1021"/>
                  <a:gd name="T88" fmla="*/ 119 w 386"/>
                  <a:gd name="T89" fmla="*/ 87 h 1021"/>
                  <a:gd name="T90" fmla="*/ 79 w 386"/>
                  <a:gd name="T91" fmla="*/ 108 h 1021"/>
                  <a:gd name="T92" fmla="*/ 60 w 386"/>
                  <a:gd name="T93" fmla="*/ 75 h 1021"/>
                  <a:gd name="T94" fmla="*/ 111 w 386"/>
                  <a:gd name="T95" fmla="*/ 59 h 1021"/>
                  <a:gd name="T96" fmla="*/ 164 w 386"/>
                  <a:gd name="T97" fmla="*/ 52 h 1021"/>
                  <a:gd name="T98" fmla="*/ 206 w 386"/>
                  <a:gd name="T99" fmla="*/ 61 h 1021"/>
                  <a:gd name="T100" fmla="*/ 220 w 386"/>
                  <a:gd name="T101" fmla="*/ 52 h 1021"/>
                  <a:gd name="T102" fmla="*/ 197 w 386"/>
                  <a:gd name="T103" fmla="*/ 38 h 1021"/>
                  <a:gd name="T104" fmla="*/ 154 w 386"/>
                  <a:gd name="T105" fmla="*/ 26 h 1021"/>
                  <a:gd name="T106" fmla="*/ 100 w 386"/>
                  <a:gd name="T107" fmla="*/ 33 h 1021"/>
                  <a:gd name="T108" fmla="*/ 48 w 386"/>
                  <a:gd name="T109" fmla="*/ 47 h 1021"/>
                  <a:gd name="T110" fmla="*/ 15 w 386"/>
                  <a:gd name="T111" fmla="*/ 78 h 1021"/>
                  <a:gd name="T112" fmla="*/ 29 w 386"/>
                  <a:gd name="T113" fmla="*/ 38 h 1021"/>
                  <a:gd name="T114" fmla="*/ 83 w 386"/>
                  <a:gd name="T115" fmla="*/ 11 h 1021"/>
                  <a:gd name="T116" fmla="*/ 156 w 386"/>
                  <a:gd name="T117" fmla="*/ 0 h 1021"/>
                  <a:gd name="T118" fmla="*/ 178 w 386"/>
                  <a:gd name="T119" fmla="*/ 2 h 1021"/>
                  <a:gd name="T120" fmla="*/ 197 w 386"/>
                  <a:gd name="T121" fmla="*/ 7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6" h="1021">
                    <a:moveTo>
                      <a:pt x="211" y="12"/>
                    </a:moveTo>
                    <a:lnTo>
                      <a:pt x="215" y="26"/>
                    </a:lnTo>
                    <a:lnTo>
                      <a:pt x="223" y="35"/>
                    </a:lnTo>
                    <a:lnTo>
                      <a:pt x="234" y="44"/>
                    </a:lnTo>
                    <a:lnTo>
                      <a:pt x="244" y="52"/>
                    </a:lnTo>
                    <a:lnTo>
                      <a:pt x="255" y="59"/>
                    </a:lnTo>
                    <a:lnTo>
                      <a:pt x="263" y="70"/>
                    </a:lnTo>
                    <a:lnTo>
                      <a:pt x="267" y="82"/>
                    </a:lnTo>
                    <a:lnTo>
                      <a:pt x="265" y="99"/>
                    </a:lnTo>
                    <a:lnTo>
                      <a:pt x="272" y="116"/>
                    </a:lnTo>
                    <a:lnTo>
                      <a:pt x="284" y="132"/>
                    </a:lnTo>
                    <a:lnTo>
                      <a:pt x="296" y="148"/>
                    </a:lnTo>
                    <a:lnTo>
                      <a:pt x="305" y="165"/>
                    </a:lnTo>
                    <a:lnTo>
                      <a:pt x="296" y="189"/>
                    </a:lnTo>
                    <a:lnTo>
                      <a:pt x="286" y="213"/>
                    </a:lnTo>
                    <a:lnTo>
                      <a:pt x="275" y="238"/>
                    </a:lnTo>
                    <a:lnTo>
                      <a:pt x="263" y="260"/>
                    </a:lnTo>
                    <a:lnTo>
                      <a:pt x="253" y="283"/>
                    </a:lnTo>
                    <a:lnTo>
                      <a:pt x="241" y="305"/>
                    </a:lnTo>
                    <a:lnTo>
                      <a:pt x="232" y="330"/>
                    </a:lnTo>
                    <a:lnTo>
                      <a:pt x="225" y="354"/>
                    </a:lnTo>
                    <a:lnTo>
                      <a:pt x="230" y="387"/>
                    </a:lnTo>
                    <a:lnTo>
                      <a:pt x="237" y="420"/>
                    </a:lnTo>
                    <a:lnTo>
                      <a:pt x="241" y="453"/>
                    </a:lnTo>
                    <a:lnTo>
                      <a:pt x="242" y="487"/>
                    </a:lnTo>
                    <a:lnTo>
                      <a:pt x="255" y="536"/>
                    </a:lnTo>
                    <a:lnTo>
                      <a:pt x="272" y="581"/>
                    </a:lnTo>
                    <a:lnTo>
                      <a:pt x="291" y="626"/>
                    </a:lnTo>
                    <a:lnTo>
                      <a:pt x="314" y="669"/>
                    </a:lnTo>
                    <a:lnTo>
                      <a:pt x="336" y="714"/>
                    </a:lnTo>
                    <a:lnTo>
                      <a:pt x="355" y="759"/>
                    </a:lnTo>
                    <a:lnTo>
                      <a:pt x="371" y="806"/>
                    </a:lnTo>
                    <a:lnTo>
                      <a:pt x="381" y="855"/>
                    </a:lnTo>
                    <a:lnTo>
                      <a:pt x="385" y="898"/>
                    </a:lnTo>
                    <a:lnTo>
                      <a:pt x="386" y="945"/>
                    </a:lnTo>
                    <a:lnTo>
                      <a:pt x="379" y="987"/>
                    </a:lnTo>
                    <a:lnTo>
                      <a:pt x="357" y="1021"/>
                    </a:lnTo>
                    <a:lnTo>
                      <a:pt x="345" y="1021"/>
                    </a:lnTo>
                    <a:lnTo>
                      <a:pt x="333" y="1019"/>
                    </a:lnTo>
                    <a:lnTo>
                      <a:pt x="320" y="1016"/>
                    </a:lnTo>
                    <a:lnTo>
                      <a:pt x="310" y="1011"/>
                    </a:lnTo>
                    <a:lnTo>
                      <a:pt x="298" y="1004"/>
                    </a:lnTo>
                    <a:lnTo>
                      <a:pt x="288" y="997"/>
                    </a:lnTo>
                    <a:lnTo>
                      <a:pt x="279" y="990"/>
                    </a:lnTo>
                    <a:lnTo>
                      <a:pt x="268" y="981"/>
                    </a:lnTo>
                    <a:lnTo>
                      <a:pt x="246" y="955"/>
                    </a:lnTo>
                    <a:lnTo>
                      <a:pt x="229" y="928"/>
                    </a:lnTo>
                    <a:lnTo>
                      <a:pt x="215" y="898"/>
                    </a:lnTo>
                    <a:lnTo>
                      <a:pt x="204" y="865"/>
                    </a:lnTo>
                    <a:lnTo>
                      <a:pt x="197" y="834"/>
                    </a:lnTo>
                    <a:lnTo>
                      <a:pt x="192" y="801"/>
                    </a:lnTo>
                    <a:lnTo>
                      <a:pt x="185" y="768"/>
                    </a:lnTo>
                    <a:lnTo>
                      <a:pt x="180" y="735"/>
                    </a:lnTo>
                    <a:lnTo>
                      <a:pt x="168" y="650"/>
                    </a:lnTo>
                    <a:lnTo>
                      <a:pt x="157" y="565"/>
                    </a:lnTo>
                    <a:lnTo>
                      <a:pt x="149" y="479"/>
                    </a:lnTo>
                    <a:lnTo>
                      <a:pt x="145" y="390"/>
                    </a:lnTo>
                    <a:lnTo>
                      <a:pt x="133" y="375"/>
                    </a:lnTo>
                    <a:lnTo>
                      <a:pt x="121" y="361"/>
                    </a:lnTo>
                    <a:lnTo>
                      <a:pt x="109" y="345"/>
                    </a:lnTo>
                    <a:lnTo>
                      <a:pt x="99" y="330"/>
                    </a:lnTo>
                    <a:lnTo>
                      <a:pt x="90" y="312"/>
                    </a:lnTo>
                    <a:lnTo>
                      <a:pt x="86" y="293"/>
                    </a:lnTo>
                    <a:lnTo>
                      <a:pt x="86" y="274"/>
                    </a:lnTo>
                    <a:lnTo>
                      <a:pt x="92" y="253"/>
                    </a:lnTo>
                    <a:lnTo>
                      <a:pt x="107" y="239"/>
                    </a:lnTo>
                    <a:lnTo>
                      <a:pt x="119" y="222"/>
                    </a:lnTo>
                    <a:lnTo>
                      <a:pt x="128" y="205"/>
                    </a:lnTo>
                    <a:lnTo>
                      <a:pt x="137" y="186"/>
                    </a:lnTo>
                    <a:lnTo>
                      <a:pt x="140" y="189"/>
                    </a:lnTo>
                    <a:lnTo>
                      <a:pt x="144" y="193"/>
                    </a:lnTo>
                    <a:lnTo>
                      <a:pt x="145" y="198"/>
                    </a:lnTo>
                    <a:lnTo>
                      <a:pt x="145" y="205"/>
                    </a:lnTo>
                    <a:lnTo>
                      <a:pt x="130" y="231"/>
                    </a:lnTo>
                    <a:lnTo>
                      <a:pt x="119" y="259"/>
                    </a:lnTo>
                    <a:lnTo>
                      <a:pt x="114" y="286"/>
                    </a:lnTo>
                    <a:lnTo>
                      <a:pt x="118" y="317"/>
                    </a:lnTo>
                    <a:lnTo>
                      <a:pt x="125" y="331"/>
                    </a:lnTo>
                    <a:lnTo>
                      <a:pt x="131" y="347"/>
                    </a:lnTo>
                    <a:lnTo>
                      <a:pt x="140" y="359"/>
                    </a:lnTo>
                    <a:lnTo>
                      <a:pt x="152" y="366"/>
                    </a:lnTo>
                    <a:lnTo>
                      <a:pt x="156" y="357"/>
                    </a:lnTo>
                    <a:lnTo>
                      <a:pt x="154" y="347"/>
                    </a:lnTo>
                    <a:lnTo>
                      <a:pt x="149" y="337"/>
                    </a:lnTo>
                    <a:lnTo>
                      <a:pt x="147" y="326"/>
                    </a:lnTo>
                    <a:lnTo>
                      <a:pt x="145" y="293"/>
                    </a:lnTo>
                    <a:lnTo>
                      <a:pt x="152" y="264"/>
                    </a:lnTo>
                    <a:lnTo>
                      <a:pt x="164" y="234"/>
                    </a:lnTo>
                    <a:lnTo>
                      <a:pt x="177" y="207"/>
                    </a:lnTo>
                    <a:lnTo>
                      <a:pt x="182" y="208"/>
                    </a:lnTo>
                    <a:lnTo>
                      <a:pt x="189" y="212"/>
                    </a:lnTo>
                    <a:lnTo>
                      <a:pt x="194" y="215"/>
                    </a:lnTo>
                    <a:lnTo>
                      <a:pt x="201" y="215"/>
                    </a:lnTo>
                    <a:lnTo>
                      <a:pt x="204" y="208"/>
                    </a:lnTo>
                    <a:lnTo>
                      <a:pt x="208" y="201"/>
                    </a:lnTo>
                    <a:lnTo>
                      <a:pt x="206" y="194"/>
                    </a:lnTo>
                    <a:lnTo>
                      <a:pt x="203" y="187"/>
                    </a:lnTo>
                    <a:lnTo>
                      <a:pt x="196" y="182"/>
                    </a:lnTo>
                    <a:lnTo>
                      <a:pt x="189" y="174"/>
                    </a:lnTo>
                    <a:lnTo>
                      <a:pt x="182" y="167"/>
                    </a:lnTo>
                    <a:lnTo>
                      <a:pt x="175" y="160"/>
                    </a:lnTo>
                    <a:lnTo>
                      <a:pt x="168" y="155"/>
                    </a:lnTo>
                    <a:lnTo>
                      <a:pt x="159" y="151"/>
                    </a:lnTo>
                    <a:lnTo>
                      <a:pt x="151" y="153"/>
                    </a:lnTo>
                    <a:lnTo>
                      <a:pt x="140" y="156"/>
                    </a:lnTo>
                    <a:lnTo>
                      <a:pt x="125" y="161"/>
                    </a:lnTo>
                    <a:lnTo>
                      <a:pt x="114" y="168"/>
                    </a:lnTo>
                    <a:lnTo>
                      <a:pt x="105" y="179"/>
                    </a:lnTo>
                    <a:lnTo>
                      <a:pt x="99" y="191"/>
                    </a:lnTo>
                    <a:lnTo>
                      <a:pt x="92" y="203"/>
                    </a:lnTo>
                    <a:lnTo>
                      <a:pt x="85" y="213"/>
                    </a:lnTo>
                    <a:lnTo>
                      <a:pt x="74" y="224"/>
                    </a:lnTo>
                    <a:lnTo>
                      <a:pt x="62" y="233"/>
                    </a:lnTo>
                    <a:lnTo>
                      <a:pt x="64" y="213"/>
                    </a:lnTo>
                    <a:lnTo>
                      <a:pt x="67" y="193"/>
                    </a:lnTo>
                    <a:lnTo>
                      <a:pt x="74" y="174"/>
                    </a:lnTo>
                    <a:lnTo>
                      <a:pt x="83" y="153"/>
                    </a:lnTo>
                    <a:lnTo>
                      <a:pt x="156" y="108"/>
                    </a:lnTo>
                    <a:lnTo>
                      <a:pt x="164" y="109"/>
                    </a:lnTo>
                    <a:lnTo>
                      <a:pt x="175" y="109"/>
                    </a:lnTo>
                    <a:lnTo>
                      <a:pt x="185" y="111"/>
                    </a:lnTo>
                    <a:lnTo>
                      <a:pt x="196" y="111"/>
                    </a:lnTo>
                    <a:lnTo>
                      <a:pt x="206" y="111"/>
                    </a:lnTo>
                    <a:lnTo>
                      <a:pt x="215" y="111"/>
                    </a:lnTo>
                    <a:lnTo>
                      <a:pt x="225" y="109"/>
                    </a:lnTo>
                    <a:lnTo>
                      <a:pt x="234" y="106"/>
                    </a:lnTo>
                    <a:lnTo>
                      <a:pt x="229" y="96"/>
                    </a:lnTo>
                    <a:lnTo>
                      <a:pt x="218" y="89"/>
                    </a:lnTo>
                    <a:lnTo>
                      <a:pt x="204" y="85"/>
                    </a:lnTo>
                    <a:lnTo>
                      <a:pt x="192" y="80"/>
                    </a:lnTo>
                    <a:lnTo>
                      <a:pt x="177" y="77"/>
                    </a:lnTo>
                    <a:lnTo>
                      <a:pt x="163" y="77"/>
                    </a:lnTo>
                    <a:lnTo>
                      <a:pt x="147" y="78"/>
                    </a:lnTo>
                    <a:lnTo>
                      <a:pt x="133" y="82"/>
                    </a:lnTo>
                    <a:lnTo>
                      <a:pt x="119" y="87"/>
                    </a:lnTo>
                    <a:lnTo>
                      <a:pt x="105" y="94"/>
                    </a:lnTo>
                    <a:lnTo>
                      <a:pt x="92" y="101"/>
                    </a:lnTo>
                    <a:lnTo>
                      <a:pt x="79" y="108"/>
                    </a:lnTo>
                    <a:lnTo>
                      <a:pt x="43" y="167"/>
                    </a:lnTo>
                    <a:lnTo>
                      <a:pt x="33" y="161"/>
                    </a:lnTo>
                    <a:lnTo>
                      <a:pt x="60" y="75"/>
                    </a:lnTo>
                    <a:lnTo>
                      <a:pt x="78" y="70"/>
                    </a:lnTo>
                    <a:lnTo>
                      <a:pt x="93" y="64"/>
                    </a:lnTo>
                    <a:lnTo>
                      <a:pt x="111" y="59"/>
                    </a:lnTo>
                    <a:lnTo>
                      <a:pt x="130" y="56"/>
                    </a:lnTo>
                    <a:lnTo>
                      <a:pt x="147" y="54"/>
                    </a:lnTo>
                    <a:lnTo>
                      <a:pt x="164" y="52"/>
                    </a:lnTo>
                    <a:lnTo>
                      <a:pt x="183" y="56"/>
                    </a:lnTo>
                    <a:lnTo>
                      <a:pt x="201" y="61"/>
                    </a:lnTo>
                    <a:lnTo>
                      <a:pt x="206" y="61"/>
                    </a:lnTo>
                    <a:lnTo>
                      <a:pt x="211" y="59"/>
                    </a:lnTo>
                    <a:lnTo>
                      <a:pt x="215" y="57"/>
                    </a:lnTo>
                    <a:lnTo>
                      <a:pt x="220" y="52"/>
                    </a:lnTo>
                    <a:lnTo>
                      <a:pt x="216" y="44"/>
                    </a:lnTo>
                    <a:lnTo>
                      <a:pt x="208" y="40"/>
                    </a:lnTo>
                    <a:lnTo>
                      <a:pt x="197" y="38"/>
                    </a:lnTo>
                    <a:lnTo>
                      <a:pt x="189" y="35"/>
                    </a:lnTo>
                    <a:lnTo>
                      <a:pt x="171" y="30"/>
                    </a:lnTo>
                    <a:lnTo>
                      <a:pt x="154" y="26"/>
                    </a:lnTo>
                    <a:lnTo>
                      <a:pt x="137" y="28"/>
                    </a:lnTo>
                    <a:lnTo>
                      <a:pt x="118" y="30"/>
                    </a:lnTo>
                    <a:lnTo>
                      <a:pt x="100" y="33"/>
                    </a:lnTo>
                    <a:lnTo>
                      <a:pt x="83" y="37"/>
                    </a:lnTo>
                    <a:lnTo>
                      <a:pt x="66" y="42"/>
                    </a:lnTo>
                    <a:lnTo>
                      <a:pt x="48" y="47"/>
                    </a:lnTo>
                    <a:lnTo>
                      <a:pt x="40" y="61"/>
                    </a:lnTo>
                    <a:lnTo>
                      <a:pt x="29" y="73"/>
                    </a:lnTo>
                    <a:lnTo>
                      <a:pt x="15" y="78"/>
                    </a:lnTo>
                    <a:lnTo>
                      <a:pt x="0" y="75"/>
                    </a:lnTo>
                    <a:lnTo>
                      <a:pt x="14" y="54"/>
                    </a:lnTo>
                    <a:lnTo>
                      <a:pt x="29" y="38"/>
                    </a:lnTo>
                    <a:lnTo>
                      <a:pt x="45" y="26"/>
                    </a:lnTo>
                    <a:lnTo>
                      <a:pt x="62" y="16"/>
                    </a:lnTo>
                    <a:lnTo>
                      <a:pt x="83" y="11"/>
                    </a:lnTo>
                    <a:lnTo>
                      <a:pt x="104" y="5"/>
                    </a:lnTo>
                    <a:lnTo>
                      <a:pt x="128" y="2"/>
                    </a:lnTo>
                    <a:lnTo>
                      <a:pt x="156" y="0"/>
                    </a:lnTo>
                    <a:lnTo>
                      <a:pt x="164" y="0"/>
                    </a:lnTo>
                    <a:lnTo>
                      <a:pt x="171" y="0"/>
                    </a:lnTo>
                    <a:lnTo>
                      <a:pt x="178" y="2"/>
                    </a:lnTo>
                    <a:lnTo>
                      <a:pt x="185" y="4"/>
                    </a:lnTo>
                    <a:lnTo>
                      <a:pt x="190" y="5"/>
                    </a:lnTo>
                    <a:lnTo>
                      <a:pt x="197" y="7"/>
                    </a:lnTo>
                    <a:lnTo>
                      <a:pt x="204" y="11"/>
                    </a:lnTo>
                    <a:lnTo>
                      <a:pt x="211" y="12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9" name="Freeform 23"/>
              <p:cNvSpPr/>
              <p:nvPr/>
            </p:nvSpPr>
            <p:spPr bwMode="auto">
              <a:xfrm>
                <a:off x="689" y="3409"/>
                <a:ext cx="412" cy="418"/>
              </a:xfrm>
              <a:custGeom>
                <a:avLst/>
                <a:gdLst>
                  <a:gd name="T0" fmla="*/ 435 w 826"/>
                  <a:gd name="T1" fmla="*/ 265 h 835"/>
                  <a:gd name="T2" fmla="*/ 451 w 826"/>
                  <a:gd name="T3" fmla="*/ 248 h 835"/>
                  <a:gd name="T4" fmla="*/ 474 w 826"/>
                  <a:gd name="T5" fmla="*/ 216 h 835"/>
                  <a:gd name="T6" fmla="*/ 496 w 826"/>
                  <a:gd name="T7" fmla="*/ 182 h 835"/>
                  <a:gd name="T8" fmla="*/ 529 w 826"/>
                  <a:gd name="T9" fmla="*/ 176 h 835"/>
                  <a:gd name="T10" fmla="*/ 571 w 826"/>
                  <a:gd name="T11" fmla="*/ 206 h 835"/>
                  <a:gd name="T12" fmla="*/ 604 w 826"/>
                  <a:gd name="T13" fmla="*/ 248 h 835"/>
                  <a:gd name="T14" fmla="*/ 633 w 826"/>
                  <a:gd name="T15" fmla="*/ 291 h 835"/>
                  <a:gd name="T16" fmla="*/ 644 w 826"/>
                  <a:gd name="T17" fmla="*/ 364 h 835"/>
                  <a:gd name="T18" fmla="*/ 647 w 826"/>
                  <a:gd name="T19" fmla="*/ 473 h 835"/>
                  <a:gd name="T20" fmla="*/ 673 w 826"/>
                  <a:gd name="T21" fmla="*/ 530 h 835"/>
                  <a:gd name="T22" fmla="*/ 702 w 826"/>
                  <a:gd name="T23" fmla="*/ 539 h 835"/>
                  <a:gd name="T24" fmla="*/ 732 w 826"/>
                  <a:gd name="T25" fmla="*/ 542 h 835"/>
                  <a:gd name="T26" fmla="*/ 761 w 826"/>
                  <a:gd name="T27" fmla="*/ 537 h 835"/>
                  <a:gd name="T28" fmla="*/ 784 w 826"/>
                  <a:gd name="T29" fmla="*/ 520 h 835"/>
                  <a:gd name="T30" fmla="*/ 782 w 826"/>
                  <a:gd name="T31" fmla="*/ 414 h 835"/>
                  <a:gd name="T32" fmla="*/ 789 w 826"/>
                  <a:gd name="T33" fmla="*/ 308 h 835"/>
                  <a:gd name="T34" fmla="*/ 815 w 826"/>
                  <a:gd name="T35" fmla="*/ 365 h 835"/>
                  <a:gd name="T36" fmla="*/ 817 w 826"/>
                  <a:gd name="T37" fmla="*/ 435 h 835"/>
                  <a:gd name="T38" fmla="*/ 631 w 826"/>
                  <a:gd name="T39" fmla="*/ 579 h 835"/>
                  <a:gd name="T40" fmla="*/ 567 w 826"/>
                  <a:gd name="T41" fmla="*/ 579 h 835"/>
                  <a:gd name="T42" fmla="*/ 501 w 826"/>
                  <a:gd name="T43" fmla="*/ 577 h 835"/>
                  <a:gd name="T44" fmla="*/ 434 w 826"/>
                  <a:gd name="T45" fmla="*/ 573 h 835"/>
                  <a:gd name="T46" fmla="*/ 370 w 826"/>
                  <a:gd name="T47" fmla="*/ 568 h 835"/>
                  <a:gd name="T48" fmla="*/ 350 w 826"/>
                  <a:gd name="T49" fmla="*/ 487 h 835"/>
                  <a:gd name="T50" fmla="*/ 323 w 826"/>
                  <a:gd name="T51" fmla="*/ 410 h 835"/>
                  <a:gd name="T52" fmla="*/ 288 w 826"/>
                  <a:gd name="T53" fmla="*/ 338 h 835"/>
                  <a:gd name="T54" fmla="*/ 250 w 826"/>
                  <a:gd name="T55" fmla="*/ 265 h 835"/>
                  <a:gd name="T56" fmla="*/ 236 w 826"/>
                  <a:gd name="T57" fmla="*/ 249 h 835"/>
                  <a:gd name="T58" fmla="*/ 219 w 826"/>
                  <a:gd name="T59" fmla="*/ 242 h 835"/>
                  <a:gd name="T60" fmla="*/ 236 w 826"/>
                  <a:gd name="T61" fmla="*/ 293 h 835"/>
                  <a:gd name="T62" fmla="*/ 257 w 826"/>
                  <a:gd name="T63" fmla="*/ 345 h 835"/>
                  <a:gd name="T64" fmla="*/ 279 w 826"/>
                  <a:gd name="T65" fmla="*/ 395 h 835"/>
                  <a:gd name="T66" fmla="*/ 300 w 826"/>
                  <a:gd name="T67" fmla="*/ 447 h 835"/>
                  <a:gd name="T68" fmla="*/ 319 w 826"/>
                  <a:gd name="T69" fmla="*/ 511 h 835"/>
                  <a:gd name="T70" fmla="*/ 312 w 826"/>
                  <a:gd name="T71" fmla="*/ 577 h 835"/>
                  <a:gd name="T72" fmla="*/ 297 w 826"/>
                  <a:gd name="T73" fmla="*/ 644 h 835"/>
                  <a:gd name="T74" fmla="*/ 290 w 826"/>
                  <a:gd name="T75" fmla="*/ 714 h 835"/>
                  <a:gd name="T76" fmla="*/ 279 w 826"/>
                  <a:gd name="T77" fmla="*/ 742 h 835"/>
                  <a:gd name="T78" fmla="*/ 253 w 826"/>
                  <a:gd name="T79" fmla="*/ 748 h 835"/>
                  <a:gd name="T80" fmla="*/ 222 w 826"/>
                  <a:gd name="T81" fmla="*/ 748 h 835"/>
                  <a:gd name="T82" fmla="*/ 194 w 826"/>
                  <a:gd name="T83" fmla="*/ 754 h 835"/>
                  <a:gd name="T84" fmla="*/ 146 w 826"/>
                  <a:gd name="T85" fmla="*/ 768 h 835"/>
                  <a:gd name="T86" fmla="*/ 99 w 826"/>
                  <a:gd name="T87" fmla="*/ 787 h 835"/>
                  <a:gd name="T88" fmla="*/ 52 w 826"/>
                  <a:gd name="T89" fmla="*/ 809 h 835"/>
                  <a:gd name="T90" fmla="*/ 9 w 826"/>
                  <a:gd name="T91" fmla="*/ 835 h 835"/>
                  <a:gd name="T92" fmla="*/ 0 w 826"/>
                  <a:gd name="T93" fmla="*/ 740 h 835"/>
                  <a:gd name="T94" fmla="*/ 5 w 826"/>
                  <a:gd name="T95" fmla="*/ 643 h 835"/>
                  <a:gd name="T96" fmla="*/ 19 w 826"/>
                  <a:gd name="T97" fmla="*/ 547 h 835"/>
                  <a:gd name="T98" fmla="*/ 44 w 826"/>
                  <a:gd name="T99" fmla="*/ 456 h 835"/>
                  <a:gd name="T100" fmla="*/ 49 w 826"/>
                  <a:gd name="T101" fmla="*/ 362 h 835"/>
                  <a:gd name="T102" fmla="*/ 82 w 826"/>
                  <a:gd name="T103" fmla="*/ 277 h 835"/>
                  <a:gd name="T104" fmla="*/ 134 w 826"/>
                  <a:gd name="T105" fmla="*/ 202 h 835"/>
                  <a:gd name="T106" fmla="*/ 203 w 826"/>
                  <a:gd name="T107" fmla="*/ 144 h 835"/>
                  <a:gd name="T108" fmla="*/ 246 w 826"/>
                  <a:gd name="T109" fmla="*/ 109 h 835"/>
                  <a:gd name="T110" fmla="*/ 291 w 826"/>
                  <a:gd name="T111" fmla="*/ 74 h 835"/>
                  <a:gd name="T112" fmla="*/ 335 w 826"/>
                  <a:gd name="T113" fmla="*/ 38 h 835"/>
                  <a:gd name="T114" fmla="*/ 378 w 826"/>
                  <a:gd name="T115" fmla="*/ 0 h 835"/>
                  <a:gd name="T116" fmla="*/ 392 w 826"/>
                  <a:gd name="T117" fmla="*/ 66 h 835"/>
                  <a:gd name="T118" fmla="*/ 404 w 826"/>
                  <a:gd name="T119" fmla="*/ 133 h 835"/>
                  <a:gd name="T120" fmla="*/ 416 w 826"/>
                  <a:gd name="T121" fmla="*/ 199 h 835"/>
                  <a:gd name="T122" fmla="*/ 430 w 826"/>
                  <a:gd name="T123" fmla="*/ 26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26" h="835">
                    <a:moveTo>
                      <a:pt x="430" y="265"/>
                    </a:moveTo>
                    <a:lnTo>
                      <a:pt x="435" y="265"/>
                    </a:lnTo>
                    <a:lnTo>
                      <a:pt x="442" y="260"/>
                    </a:lnTo>
                    <a:lnTo>
                      <a:pt x="451" y="248"/>
                    </a:lnTo>
                    <a:lnTo>
                      <a:pt x="463" y="234"/>
                    </a:lnTo>
                    <a:lnTo>
                      <a:pt x="474" y="216"/>
                    </a:lnTo>
                    <a:lnTo>
                      <a:pt x="486" y="199"/>
                    </a:lnTo>
                    <a:lnTo>
                      <a:pt x="496" y="182"/>
                    </a:lnTo>
                    <a:lnTo>
                      <a:pt x="505" y="168"/>
                    </a:lnTo>
                    <a:lnTo>
                      <a:pt x="529" y="176"/>
                    </a:lnTo>
                    <a:lnTo>
                      <a:pt x="552" y="189"/>
                    </a:lnTo>
                    <a:lnTo>
                      <a:pt x="571" y="206"/>
                    </a:lnTo>
                    <a:lnTo>
                      <a:pt x="588" y="225"/>
                    </a:lnTo>
                    <a:lnTo>
                      <a:pt x="604" y="248"/>
                    </a:lnTo>
                    <a:lnTo>
                      <a:pt x="619" y="268"/>
                    </a:lnTo>
                    <a:lnTo>
                      <a:pt x="633" y="291"/>
                    </a:lnTo>
                    <a:lnTo>
                      <a:pt x="649" y="310"/>
                    </a:lnTo>
                    <a:lnTo>
                      <a:pt x="644" y="364"/>
                    </a:lnTo>
                    <a:lnTo>
                      <a:pt x="642" y="419"/>
                    </a:lnTo>
                    <a:lnTo>
                      <a:pt x="647" y="473"/>
                    </a:lnTo>
                    <a:lnTo>
                      <a:pt x="661" y="523"/>
                    </a:lnTo>
                    <a:lnTo>
                      <a:pt x="673" y="530"/>
                    </a:lnTo>
                    <a:lnTo>
                      <a:pt x="687" y="535"/>
                    </a:lnTo>
                    <a:lnTo>
                      <a:pt x="702" y="539"/>
                    </a:lnTo>
                    <a:lnTo>
                      <a:pt x="716" y="540"/>
                    </a:lnTo>
                    <a:lnTo>
                      <a:pt x="732" y="542"/>
                    </a:lnTo>
                    <a:lnTo>
                      <a:pt x="748" y="540"/>
                    </a:lnTo>
                    <a:lnTo>
                      <a:pt x="761" y="537"/>
                    </a:lnTo>
                    <a:lnTo>
                      <a:pt x="775" y="534"/>
                    </a:lnTo>
                    <a:lnTo>
                      <a:pt x="784" y="520"/>
                    </a:lnTo>
                    <a:lnTo>
                      <a:pt x="781" y="466"/>
                    </a:lnTo>
                    <a:lnTo>
                      <a:pt x="782" y="414"/>
                    </a:lnTo>
                    <a:lnTo>
                      <a:pt x="786" y="360"/>
                    </a:lnTo>
                    <a:lnTo>
                      <a:pt x="789" y="308"/>
                    </a:lnTo>
                    <a:lnTo>
                      <a:pt x="810" y="332"/>
                    </a:lnTo>
                    <a:lnTo>
                      <a:pt x="815" y="365"/>
                    </a:lnTo>
                    <a:lnTo>
                      <a:pt x="815" y="400"/>
                    </a:lnTo>
                    <a:lnTo>
                      <a:pt x="817" y="435"/>
                    </a:lnTo>
                    <a:lnTo>
                      <a:pt x="826" y="568"/>
                    </a:lnTo>
                    <a:lnTo>
                      <a:pt x="631" y="579"/>
                    </a:lnTo>
                    <a:lnTo>
                      <a:pt x="598" y="579"/>
                    </a:lnTo>
                    <a:lnTo>
                      <a:pt x="567" y="579"/>
                    </a:lnTo>
                    <a:lnTo>
                      <a:pt x="534" y="579"/>
                    </a:lnTo>
                    <a:lnTo>
                      <a:pt x="501" y="577"/>
                    </a:lnTo>
                    <a:lnTo>
                      <a:pt x="467" y="577"/>
                    </a:lnTo>
                    <a:lnTo>
                      <a:pt x="434" y="573"/>
                    </a:lnTo>
                    <a:lnTo>
                      <a:pt x="402" y="572"/>
                    </a:lnTo>
                    <a:lnTo>
                      <a:pt x="370" y="568"/>
                    </a:lnTo>
                    <a:lnTo>
                      <a:pt x="361" y="527"/>
                    </a:lnTo>
                    <a:lnTo>
                      <a:pt x="350" y="487"/>
                    </a:lnTo>
                    <a:lnTo>
                      <a:pt x="338" y="449"/>
                    </a:lnTo>
                    <a:lnTo>
                      <a:pt x="323" y="410"/>
                    </a:lnTo>
                    <a:lnTo>
                      <a:pt x="307" y="374"/>
                    </a:lnTo>
                    <a:lnTo>
                      <a:pt x="288" y="338"/>
                    </a:lnTo>
                    <a:lnTo>
                      <a:pt x="269" y="301"/>
                    </a:lnTo>
                    <a:lnTo>
                      <a:pt x="250" y="265"/>
                    </a:lnTo>
                    <a:lnTo>
                      <a:pt x="243" y="258"/>
                    </a:lnTo>
                    <a:lnTo>
                      <a:pt x="236" y="249"/>
                    </a:lnTo>
                    <a:lnTo>
                      <a:pt x="229" y="242"/>
                    </a:lnTo>
                    <a:lnTo>
                      <a:pt x="219" y="242"/>
                    </a:lnTo>
                    <a:lnTo>
                      <a:pt x="227" y="268"/>
                    </a:lnTo>
                    <a:lnTo>
                      <a:pt x="236" y="293"/>
                    </a:lnTo>
                    <a:lnTo>
                      <a:pt x="246" y="319"/>
                    </a:lnTo>
                    <a:lnTo>
                      <a:pt x="257" y="345"/>
                    </a:lnTo>
                    <a:lnTo>
                      <a:pt x="267" y="369"/>
                    </a:lnTo>
                    <a:lnTo>
                      <a:pt x="279" y="395"/>
                    </a:lnTo>
                    <a:lnTo>
                      <a:pt x="290" y="421"/>
                    </a:lnTo>
                    <a:lnTo>
                      <a:pt x="300" y="447"/>
                    </a:lnTo>
                    <a:lnTo>
                      <a:pt x="314" y="478"/>
                    </a:lnTo>
                    <a:lnTo>
                      <a:pt x="319" y="511"/>
                    </a:lnTo>
                    <a:lnTo>
                      <a:pt x="318" y="544"/>
                    </a:lnTo>
                    <a:lnTo>
                      <a:pt x="312" y="577"/>
                    </a:lnTo>
                    <a:lnTo>
                      <a:pt x="304" y="610"/>
                    </a:lnTo>
                    <a:lnTo>
                      <a:pt x="297" y="644"/>
                    </a:lnTo>
                    <a:lnTo>
                      <a:pt x="291" y="679"/>
                    </a:lnTo>
                    <a:lnTo>
                      <a:pt x="290" y="714"/>
                    </a:lnTo>
                    <a:lnTo>
                      <a:pt x="286" y="731"/>
                    </a:lnTo>
                    <a:lnTo>
                      <a:pt x="279" y="742"/>
                    </a:lnTo>
                    <a:lnTo>
                      <a:pt x="267" y="747"/>
                    </a:lnTo>
                    <a:lnTo>
                      <a:pt x="253" y="748"/>
                    </a:lnTo>
                    <a:lnTo>
                      <a:pt x="238" y="748"/>
                    </a:lnTo>
                    <a:lnTo>
                      <a:pt x="222" y="748"/>
                    </a:lnTo>
                    <a:lnTo>
                      <a:pt x="208" y="748"/>
                    </a:lnTo>
                    <a:lnTo>
                      <a:pt x="194" y="754"/>
                    </a:lnTo>
                    <a:lnTo>
                      <a:pt x="170" y="761"/>
                    </a:lnTo>
                    <a:lnTo>
                      <a:pt x="146" y="768"/>
                    </a:lnTo>
                    <a:lnTo>
                      <a:pt x="122" y="776"/>
                    </a:lnTo>
                    <a:lnTo>
                      <a:pt x="99" y="787"/>
                    </a:lnTo>
                    <a:lnTo>
                      <a:pt x="75" y="797"/>
                    </a:lnTo>
                    <a:lnTo>
                      <a:pt x="52" y="809"/>
                    </a:lnTo>
                    <a:lnTo>
                      <a:pt x="31" y="821"/>
                    </a:lnTo>
                    <a:lnTo>
                      <a:pt x="9" y="835"/>
                    </a:lnTo>
                    <a:lnTo>
                      <a:pt x="4" y="787"/>
                    </a:lnTo>
                    <a:lnTo>
                      <a:pt x="0" y="740"/>
                    </a:lnTo>
                    <a:lnTo>
                      <a:pt x="2" y="691"/>
                    </a:lnTo>
                    <a:lnTo>
                      <a:pt x="5" y="643"/>
                    </a:lnTo>
                    <a:lnTo>
                      <a:pt x="11" y="594"/>
                    </a:lnTo>
                    <a:lnTo>
                      <a:pt x="19" y="547"/>
                    </a:lnTo>
                    <a:lnTo>
                      <a:pt x="31" y="501"/>
                    </a:lnTo>
                    <a:lnTo>
                      <a:pt x="44" y="456"/>
                    </a:lnTo>
                    <a:lnTo>
                      <a:pt x="42" y="407"/>
                    </a:lnTo>
                    <a:lnTo>
                      <a:pt x="49" y="362"/>
                    </a:lnTo>
                    <a:lnTo>
                      <a:pt x="63" y="319"/>
                    </a:lnTo>
                    <a:lnTo>
                      <a:pt x="82" y="277"/>
                    </a:lnTo>
                    <a:lnTo>
                      <a:pt x="106" y="239"/>
                    </a:lnTo>
                    <a:lnTo>
                      <a:pt x="134" y="202"/>
                    </a:lnTo>
                    <a:lnTo>
                      <a:pt x="167" y="171"/>
                    </a:lnTo>
                    <a:lnTo>
                      <a:pt x="203" y="144"/>
                    </a:lnTo>
                    <a:lnTo>
                      <a:pt x="226" y="126"/>
                    </a:lnTo>
                    <a:lnTo>
                      <a:pt x="246" y="109"/>
                    </a:lnTo>
                    <a:lnTo>
                      <a:pt x="269" y="92"/>
                    </a:lnTo>
                    <a:lnTo>
                      <a:pt x="291" y="74"/>
                    </a:lnTo>
                    <a:lnTo>
                      <a:pt x="312" y="55"/>
                    </a:lnTo>
                    <a:lnTo>
                      <a:pt x="335" y="38"/>
                    </a:lnTo>
                    <a:lnTo>
                      <a:pt x="356" y="19"/>
                    </a:lnTo>
                    <a:lnTo>
                      <a:pt x="378" y="0"/>
                    </a:lnTo>
                    <a:lnTo>
                      <a:pt x="385" y="33"/>
                    </a:lnTo>
                    <a:lnTo>
                      <a:pt x="392" y="66"/>
                    </a:lnTo>
                    <a:lnTo>
                      <a:pt x="397" y="100"/>
                    </a:lnTo>
                    <a:lnTo>
                      <a:pt x="404" y="133"/>
                    </a:lnTo>
                    <a:lnTo>
                      <a:pt x="409" y="166"/>
                    </a:lnTo>
                    <a:lnTo>
                      <a:pt x="416" y="199"/>
                    </a:lnTo>
                    <a:lnTo>
                      <a:pt x="422" y="232"/>
                    </a:lnTo>
                    <a:lnTo>
                      <a:pt x="430" y="265"/>
                    </a:lnTo>
                    <a:close/>
                  </a:path>
                </a:pathLst>
              </a:custGeom>
              <a:solidFill>
                <a:srgbClr val="33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0" name="Freeform 24"/>
              <p:cNvSpPr/>
              <p:nvPr/>
            </p:nvSpPr>
            <p:spPr bwMode="auto">
              <a:xfrm>
                <a:off x="1178" y="3473"/>
                <a:ext cx="60" cy="244"/>
              </a:xfrm>
              <a:custGeom>
                <a:avLst/>
                <a:gdLst>
                  <a:gd name="T0" fmla="*/ 122 w 122"/>
                  <a:gd name="T1" fmla="*/ 194 h 487"/>
                  <a:gd name="T2" fmla="*/ 120 w 122"/>
                  <a:gd name="T3" fmla="*/ 270 h 487"/>
                  <a:gd name="T4" fmla="*/ 115 w 122"/>
                  <a:gd name="T5" fmla="*/ 343 h 487"/>
                  <a:gd name="T6" fmla="*/ 106 w 122"/>
                  <a:gd name="T7" fmla="*/ 416 h 487"/>
                  <a:gd name="T8" fmla="*/ 96 w 122"/>
                  <a:gd name="T9" fmla="*/ 487 h 487"/>
                  <a:gd name="T10" fmla="*/ 76 w 122"/>
                  <a:gd name="T11" fmla="*/ 456 h 487"/>
                  <a:gd name="T12" fmla="*/ 59 w 122"/>
                  <a:gd name="T13" fmla="*/ 425 h 487"/>
                  <a:gd name="T14" fmla="*/ 45 w 122"/>
                  <a:gd name="T15" fmla="*/ 392 h 487"/>
                  <a:gd name="T16" fmla="*/ 33 w 122"/>
                  <a:gd name="T17" fmla="*/ 357 h 487"/>
                  <a:gd name="T18" fmla="*/ 23 w 122"/>
                  <a:gd name="T19" fmla="*/ 324 h 487"/>
                  <a:gd name="T20" fmla="*/ 16 w 122"/>
                  <a:gd name="T21" fmla="*/ 288 h 487"/>
                  <a:gd name="T22" fmla="*/ 12 w 122"/>
                  <a:gd name="T23" fmla="*/ 251 h 487"/>
                  <a:gd name="T24" fmla="*/ 11 w 122"/>
                  <a:gd name="T25" fmla="*/ 213 h 487"/>
                  <a:gd name="T26" fmla="*/ 2 w 122"/>
                  <a:gd name="T27" fmla="*/ 194 h 487"/>
                  <a:gd name="T28" fmla="*/ 0 w 122"/>
                  <a:gd name="T29" fmla="*/ 173 h 487"/>
                  <a:gd name="T30" fmla="*/ 2 w 122"/>
                  <a:gd name="T31" fmla="*/ 154 h 487"/>
                  <a:gd name="T32" fmla="*/ 9 w 122"/>
                  <a:gd name="T33" fmla="*/ 133 h 487"/>
                  <a:gd name="T34" fmla="*/ 19 w 122"/>
                  <a:gd name="T35" fmla="*/ 114 h 487"/>
                  <a:gd name="T36" fmla="*/ 28 w 122"/>
                  <a:gd name="T37" fmla="*/ 94 h 487"/>
                  <a:gd name="T38" fmla="*/ 38 w 122"/>
                  <a:gd name="T39" fmla="*/ 74 h 487"/>
                  <a:gd name="T40" fmla="*/ 47 w 122"/>
                  <a:gd name="T41" fmla="*/ 55 h 487"/>
                  <a:gd name="T42" fmla="*/ 68 w 122"/>
                  <a:gd name="T43" fmla="*/ 0 h 487"/>
                  <a:gd name="T44" fmla="*/ 85 w 122"/>
                  <a:gd name="T45" fmla="*/ 19 h 487"/>
                  <a:gd name="T46" fmla="*/ 99 w 122"/>
                  <a:gd name="T47" fmla="*/ 40 h 487"/>
                  <a:gd name="T48" fmla="*/ 108 w 122"/>
                  <a:gd name="T49" fmla="*/ 62 h 487"/>
                  <a:gd name="T50" fmla="*/ 115 w 122"/>
                  <a:gd name="T51" fmla="*/ 87 h 487"/>
                  <a:gd name="T52" fmla="*/ 118 w 122"/>
                  <a:gd name="T53" fmla="*/ 113 h 487"/>
                  <a:gd name="T54" fmla="*/ 120 w 122"/>
                  <a:gd name="T55" fmla="*/ 140 h 487"/>
                  <a:gd name="T56" fmla="*/ 122 w 122"/>
                  <a:gd name="T57" fmla="*/ 166 h 487"/>
                  <a:gd name="T58" fmla="*/ 122 w 122"/>
                  <a:gd name="T59" fmla="*/ 194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2" h="487">
                    <a:moveTo>
                      <a:pt x="122" y="194"/>
                    </a:moveTo>
                    <a:lnTo>
                      <a:pt x="120" y="270"/>
                    </a:lnTo>
                    <a:lnTo>
                      <a:pt x="115" y="343"/>
                    </a:lnTo>
                    <a:lnTo>
                      <a:pt x="106" y="416"/>
                    </a:lnTo>
                    <a:lnTo>
                      <a:pt x="96" y="487"/>
                    </a:lnTo>
                    <a:lnTo>
                      <a:pt x="76" y="456"/>
                    </a:lnTo>
                    <a:lnTo>
                      <a:pt x="59" y="425"/>
                    </a:lnTo>
                    <a:lnTo>
                      <a:pt x="45" y="392"/>
                    </a:lnTo>
                    <a:lnTo>
                      <a:pt x="33" y="357"/>
                    </a:lnTo>
                    <a:lnTo>
                      <a:pt x="23" y="324"/>
                    </a:lnTo>
                    <a:lnTo>
                      <a:pt x="16" y="288"/>
                    </a:lnTo>
                    <a:lnTo>
                      <a:pt x="12" y="251"/>
                    </a:lnTo>
                    <a:lnTo>
                      <a:pt x="11" y="213"/>
                    </a:lnTo>
                    <a:lnTo>
                      <a:pt x="2" y="194"/>
                    </a:lnTo>
                    <a:lnTo>
                      <a:pt x="0" y="173"/>
                    </a:lnTo>
                    <a:lnTo>
                      <a:pt x="2" y="154"/>
                    </a:lnTo>
                    <a:lnTo>
                      <a:pt x="9" y="133"/>
                    </a:lnTo>
                    <a:lnTo>
                      <a:pt x="19" y="114"/>
                    </a:lnTo>
                    <a:lnTo>
                      <a:pt x="28" y="94"/>
                    </a:lnTo>
                    <a:lnTo>
                      <a:pt x="38" y="74"/>
                    </a:lnTo>
                    <a:lnTo>
                      <a:pt x="47" y="55"/>
                    </a:lnTo>
                    <a:lnTo>
                      <a:pt x="68" y="0"/>
                    </a:lnTo>
                    <a:lnTo>
                      <a:pt x="85" y="19"/>
                    </a:lnTo>
                    <a:lnTo>
                      <a:pt x="99" y="40"/>
                    </a:lnTo>
                    <a:lnTo>
                      <a:pt x="108" y="62"/>
                    </a:lnTo>
                    <a:lnTo>
                      <a:pt x="115" y="87"/>
                    </a:lnTo>
                    <a:lnTo>
                      <a:pt x="118" y="113"/>
                    </a:lnTo>
                    <a:lnTo>
                      <a:pt x="120" y="140"/>
                    </a:lnTo>
                    <a:lnTo>
                      <a:pt x="122" y="166"/>
                    </a:lnTo>
                    <a:lnTo>
                      <a:pt x="122" y="194"/>
                    </a:lnTo>
                    <a:close/>
                  </a:path>
                </a:pathLst>
              </a:custGeom>
              <a:solidFill>
                <a:srgbClr val="33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1" name="Freeform 25"/>
              <p:cNvSpPr/>
              <p:nvPr/>
            </p:nvSpPr>
            <p:spPr bwMode="auto">
              <a:xfrm>
                <a:off x="1044" y="3509"/>
                <a:ext cx="23" cy="25"/>
              </a:xfrm>
              <a:custGeom>
                <a:avLst/>
                <a:gdLst>
                  <a:gd name="T0" fmla="*/ 45 w 45"/>
                  <a:gd name="T1" fmla="*/ 19 h 50"/>
                  <a:gd name="T2" fmla="*/ 0 w 45"/>
                  <a:gd name="T3" fmla="*/ 50 h 50"/>
                  <a:gd name="T4" fmla="*/ 37 w 45"/>
                  <a:gd name="T5" fmla="*/ 0 h 50"/>
                  <a:gd name="T6" fmla="*/ 40 w 45"/>
                  <a:gd name="T7" fmla="*/ 5 h 50"/>
                  <a:gd name="T8" fmla="*/ 43 w 45"/>
                  <a:gd name="T9" fmla="*/ 9 h 50"/>
                  <a:gd name="T10" fmla="*/ 45 w 45"/>
                  <a:gd name="T11" fmla="*/ 12 h 50"/>
                  <a:gd name="T12" fmla="*/ 45 w 45"/>
                  <a:gd name="T13" fmla="*/ 1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50">
                    <a:moveTo>
                      <a:pt x="45" y="19"/>
                    </a:moveTo>
                    <a:lnTo>
                      <a:pt x="0" y="50"/>
                    </a:lnTo>
                    <a:lnTo>
                      <a:pt x="37" y="0"/>
                    </a:lnTo>
                    <a:lnTo>
                      <a:pt x="40" y="5"/>
                    </a:lnTo>
                    <a:lnTo>
                      <a:pt x="43" y="9"/>
                    </a:lnTo>
                    <a:lnTo>
                      <a:pt x="45" y="12"/>
                    </a:lnTo>
                    <a:lnTo>
                      <a:pt x="45" y="19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2" name="Freeform 26"/>
              <p:cNvSpPr/>
              <p:nvPr/>
            </p:nvSpPr>
            <p:spPr bwMode="auto">
              <a:xfrm>
                <a:off x="1028" y="3536"/>
                <a:ext cx="39" cy="131"/>
              </a:xfrm>
              <a:custGeom>
                <a:avLst/>
                <a:gdLst>
                  <a:gd name="T0" fmla="*/ 78 w 78"/>
                  <a:gd name="T1" fmla="*/ 261 h 261"/>
                  <a:gd name="T2" fmla="*/ 12 w 78"/>
                  <a:gd name="T3" fmla="*/ 261 h 261"/>
                  <a:gd name="T4" fmla="*/ 4 w 78"/>
                  <a:gd name="T5" fmla="*/ 213 h 261"/>
                  <a:gd name="T6" fmla="*/ 0 w 78"/>
                  <a:gd name="T7" fmla="*/ 161 h 261"/>
                  <a:gd name="T8" fmla="*/ 0 w 78"/>
                  <a:gd name="T9" fmla="*/ 109 h 261"/>
                  <a:gd name="T10" fmla="*/ 5 w 78"/>
                  <a:gd name="T11" fmla="*/ 57 h 261"/>
                  <a:gd name="T12" fmla="*/ 12 w 78"/>
                  <a:gd name="T13" fmla="*/ 48 h 261"/>
                  <a:gd name="T14" fmla="*/ 19 w 78"/>
                  <a:gd name="T15" fmla="*/ 41 h 261"/>
                  <a:gd name="T16" fmla="*/ 28 w 78"/>
                  <a:gd name="T17" fmla="*/ 33 h 261"/>
                  <a:gd name="T18" fmla="*/ 37 w 78"/>
                  <a:gd name="T19" fmla="*/ 24 h 261"/>
                  <a:gd name="T20" fmla="*/ 45 w 78"/>
                  <a:gd name="T21" fmla="*/ 17 h 261"/>
                  <a:gd name="T22" fmla="*/ 54 w 78"/>
                  <a:gd name="T23" fmla="*/ 10 h 261"/>
                  <a:gd name="T24" fmla="*/ 63 w 78"/>
                  <a:gd name="T25" fmla="*/ 5 h 261"/>
                  <a:gd name="T26" fmla="*/ 73 w 78"/>
                  <a:gd name="T27" fmla="*/ 0 h 261"/>
                  <a:gd name="T28" fmla="*/ 71 w 78"/>
                  <a:gd name="T29" fmla="*/ 64 h 261"/>
                  <a:gd name="T30" fmla="*/ 68 w 78"/>
                  <a:gd name="T31" fmla="*/ 130 h 261"/>
                  <a:gd name="T32" fmla="*/ 70 w 78"/>
                  <a:gd name="T33" fmla="*/ 197 h 261"/>
                  <a:gd name="T34" fmla="*/ 78 w 78"/>
                  <a:gd name="T35" fmla="*/ 261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8" h="261">
                    <a:moveTo>
                      <a:pt x="78" y="261"/>
                    </a:moveTo>
                    <a:lnTo>
                      <a:pt x="12" y="261"/>
                    </a:lnTo>
                    <a:lnTo>
                      <a:pt x="4" y="213"/>
                    </a:lnTo>
                    <a:lnTo>
                      <a:pt x="0" y="161"/>
                    </a:lnTo>
                    <a:lnTo>
                      <a:pt x="0" y="109"/>
                    </a:lnTo>
                    <a:lnTo>
                      <a:pt x="5" y="57"/>
                    </a:lnTo>
                    <a:lnTo>
                      <a:pt x="12" y="48"/>
                    </a:lnTo>
                    <a:lnTo>
                      <a:pt x="19" y="41"/>
                    </a:lnTo>
                    <a:lnTo>
                      <a:pt x="28" y="33"/>
                    </a:lnTo>
                    <a:lnTo>
                      <a:pt x="37" y="24"/>
                    </a:lnTo>
                    <a:lnTo>
                      <a:pt x="45" y="17"/>
                    </a:lnTo>
                    <a:lnTo>
                      <a:pt x="54" y="10"/>
                    </a:lnTo>
                    <a:lnTo>
                      <a:pt x="63" y="5"/>
                    </a:lnTo>
                    <a:lnTo>
                      <a:pt x="73" y="0"/>
                    </a:lnTo>
                    <a:lnTo>
                      <a:pt x="71" y="64"/>
                    </a:lnTo>
                    <a:lnTo>
                      <a:pt x="68" y="130"/>
                    </a:lnTo>
                    <a:lnTo>
                      <a:pt x="70" y="197"/>
                    </a:lnTo>
                    <a:lnTo>
                      <a:pt x="78" y="261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3" name="Freeform 27"/>
              <p:cNvSpPr/>
              <p:nvPr/>
            </p:nvSpPr>
            <p:spPr bwMode="auto">
              <a:xfrm>
                <a:off x="598" y="3591"/>
                <a:ext cx="84" cy="244"/>
              </a:xfrm>
              <a:custGeom>
                <a:avLst/>
                <a:gdLst>
                  <a:gd name="T0" fmla="*/ 167 w 168"/>
                  <a:gd name="T1" fmla="*/ 0 h 487"/>
                  <a:gd name="T2" fmla="*/ 168 w 168"/>
                  <a:gd name="T3" fmla="*/ 41 h 487"/>
                  <a:gd name="T4" fmla="*/ 163 w 168"/>
                  <a:gd name="T5" fmla="*/ 79 h 487"/>
                  <a:gd name="T6" fmla="*/ 156 w 168"/>
                  <a:gd name="T7" fmla="*/ 118 h 487"/>
                  <a:gd name="T8" fmla="*/ 147 w 168"/>
                  <a:gd name="T9" fmla="*/ 154 h 487"/>
                  <a:gd name="T10" fmla="*/ 139 w 168"/>
                  <a:gd name="T11" fmla="*/ 190 h 487"/>
                  <a:gd name="T12" fmla="*/ 128 w 168"/>
                  <a:gd name="T13" fmla="*/ 227 h 487"/>
                  <a:gd name="T14" fmla="*/ 123 w 168"/>
                  <a:gd name="T15" fmla="*/ 265 h 487"/>
                  <a:gd name="T16" fmla="*/ 120 w 168"/>
                  <a:gd name="T17" fmla="*/ 305 h 487"/>
                  <a:gd name="T18" fmla="*/ 120 w 168"/>
                  <a:gd name="T19" fmla="*/ 350 h 487"/>
                  <a:gd name="T20" fmla="*/ 121 w 168"/>
                  <a:gd name="T21" fmla="*/ 393 h 487"/>
                  <a:gd name="T22" fmla="*/ 123 w 168"/>
                  <a:gd name="T23" fmla="*/ 436 h 487"/>
                  <a:gd name="T24" fmla="*/ 127 w 168"/>
                  <a:gd name="T25" fmla="*/ 480 h 487"/>
                  <a:gd name="T26" fmla="*/ 108 w 168"/>
                  <a:gd name="T27" fmla="*/ 487 h 487"/>
                  <a:gd name="T28" fmla="*/ 94 w 168"/>
                  <a:gd name="T29" fmla="*/ 487 h 487"/>
                  <a:gd name="T30" fmla="*/ 83 w 168"/>
                  <a:gd name="T31" fmla="*/ 480 h 487"/>
                  <a:gd name="T32" fmla="*/ 75 w 168"/>
                  <a:gd name="T33" fmla="*/ 469 h 487"/>
                  <a:gd name="T34" fmla="*/ 69 w 168"/>
                  <a:gd name="T35" fmla="*/ 456 h 487"/>
                  <a:gd name="T36" fmla="*/ 66 w 168"/>
                  <a:gd name="T37" fmla="*/ 440 h 487"/>
                  <a:gd name="T38" fmla="*/ 61 w 168"/>
                  <a:gd name="T39" fmla="*/ 426 h 487"/>
                  <a:gd name="T40" fmla="*/ 57 w 168"/>
                  <a:gd name="T41" fmla="*/ 414 h 487"/>
                  <a:gd name="T42" fmla="*/ 7 w 168"/>
                  <a:gd name="T43" fmla="*/ 190 h 487"/>
                  <a:gd name="T44" fmla="*/ 7 w 168"/>
                  <a:gd name="T45" fmla="*/ 175 h 487"/>
                  <a:gd name="T46" fmla="*/ 5 w 168"/>
                  <a:gd name="T47" fmla="*/ 156 h 487"/>
                  <a:gd name="T48" fmla="*/ 2 w 168"/>
                  <a:gd name="T49" fmla="*/ 138 h 487"/>
                  <a:gd name="T50" fmla="*/ 0 w 168"/>
                  <a:gd name="T51" fmla="*/ 119 h 487"/>
                  <a:gd name="T52" fmla="*/ 0 w 168"/>
                  <a:gd name="T53" fmla="*/ 102 h 487"/>
                  <a:gd name="T54" fmla="*/ 5 w 168"/>
                  <a:gd name="T55" fmla="*/ 86 h 487"/>
                  <a:gd name="T56" fmla="*/ 14 w 168"/>
                  <a:gd name="T57" fmla="*/ 72 h 487"/>
                  <a:gd name="T58" fmla="*/ 31 w 168"/>
                  <a:gd name="T59" fmla="*/ 62 h 487"/>
                  <a:gd name="T60" fmla="*/ 54 w 168"/>
                  <a:gd name="T61" fmla="*/ 50 h 487"/>
                  <a:gd name="T62" fmla="*/ 73 w 168"/>
                  <a:gd name="T63" fmla="*/ 40 h 487"/>
                  <a:gd name="T64" fmla="*/ 90 w 168"/>
                  <a:gd name="T65" fmla="*/ 31 h 487"/>
                  <a:gd name="T66" fmla="*/ 104 w 168"/>
                  <a:gd name="T67" fmla="*/ 24 h 487"/>
                  <a:gd name="T68" fmla="*/ 120 w 168"/>
                  <a:gd name="T69" fmla="*/ 17 h 487"/>
                  <a:gd name="T70" fmla="*/ 134 w 168"/>
                  <a:gd name="T71" fmla="*/ 12 h 487"/>
                  <a:gd name="T72" fmla="*/ 149 w 168"/>
                  <a:gd name="T73" fmla="*/ 5 h 487"/>
                  <a:gd name="T74" fmla="*/ 167 w 168"/>
                  <a:gd name="T75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8" h="487">
                    <a:moveTo>
                      <a:pt x="167" y="0"/>
                    </a:moveTo>
                    <a:lnTo>
                      <a:pt x="168" y="41"/>
                    </a:lnTo>
                    <a:lnTo>
                      <a:pt x="163" y="79"/>
                    </a:lnTo>
                    <a:lnTo>
                      <a:pt x="156" y="118"/>
                    </a:lnTo>
                    <a:lnTo>
                      <a:pt x="147" y="154"/>
                    </a:lnTo>
                    <a:lnTo>
                      <a:pt x="139" y="190"/>
                    </a:lnTo>
                    <a:lnTo>
                      <a:pt x="128" y="227"/>
                    </a:lnTo>
                    <a:lnTo>
                      <a:pt x="123" y="265"/>
                    </a:lnTo>
                    <a:lnTo>
                      <a:pt x="120" y="305"/>
                    </a:lnTo>
                    <a:lnTo>
                      <a:pt x="120" y="350"/>
                    </a:lnTo>
                    <a:lnTo>
                      <a:pt x="121" y="393"/>
                    </a:lnTo>
                    <a:lnTo>
                      <a:pt x="123" y="436"/>
                    </a:lnTo>
                    <a:lnTo>
                      <a:pt x="127" y="480"/>
                    </a:lnTo>
                    <a:lnTo>
                      <a:pt x="108" y="487"/>
                    </a:lnTo>
                    <a:lnTo>
                      <a:pt x="94" y="487"/>
                    </a:lnTo>
                    <a:lnTo>
                      <a:pt x="83" y="480"/>
                    </a:lnTo>
                    <a:lnTo>
                      <a:pt x="75" y="469"/>
                    </a:lnTo>
                    <a:lnTo>
                      <a:pt x="69" y="456"/>
                    </a:lnTo>
                    <a:lnTo>
                      <a:pt x="66" y="440"/>
                    </a:lnTo>
                    <a:lnTo>
                      <a:pt x="61" y="426"/>
                    </a:lnTo>
                    <a:lnTo>
                      <a:pt x="57" y="414"/>
                    </a:lnTo>
                    <a:lnTo>
                      <a:pt x="7" y="190"/>
                    </a:lnTo>
                    <a:lnTo>
                      <a:pt x="7" y="175"/>
                    </a:lnTo>
                    <a:lnTo>
                      <a:pt x="5" y="156"/>
                    </a:lnTo>
                    <a:lnTo>
                      <a:pt x="2" y="138"/>
                    </a:lnTo>
                    <a:lnTo>
                      <a:pt x="0" y="119"/>
                    </a:lnTo>
                    <a:lnTo>
                      <a:pt x="0" y="102"/>
                    </a:lnTo>
                    <a:lnTo>
                      <a:pt x="5" y="86"/>
                    </a:lnTo>
                    <a:lnTo>
                      <a:pt x="14" y="72"/>
                    </a:lnTo>
                    <a:lnTo>
                      <a:pt x="31" y="62"/>
                    </a:lnTo>
                    <a:lnTo>
                      <a:pt x="54" y="50"/>
                    </a:lnTo>
                    <a:lnTo>
                      <a:pt x="73" y="40"/>
                    </a:lnTo>
                    <a:lnTo>
                      <a:pt x="90" y="31"/>
                    </a:lnTo>
                    <a:lnTo>
                      <a:pt x="104" y="24"/>
                    </a:lnTo>
                    <a:lnTo>
                      <a:pt x="120" y="17"/>
                    </a:lnTo>
                    <a:lnTo>
                      <a:pt x="134" y="12"/>
                    </a:lnTo>
                    <a:lnTo>
                      <a:pt x="149" y="5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AA72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4" name="Freeform 28"/>
              <p:cNvSpPr/>
              <p:nvPr/>
            </p:nvSpPr>
            <p:spPr bwMode="auto">
              <a:xfrm>
                <a:off x="1036" y="3592"/>
                <a:ext cx="22" cy="42"/>
              </a:xfrm>
              <a:custGeom>
                <a:avLst/>
                <a:gdLst>
                  <a:gd name="T0" fmla="*/ 39 w 43"/>
                  <a:gd name="T1" fmla="*/ 19 h 84"/>
                  <a:gd name="T2" fmla="*/ 43 w 43"/>
                  <a:gd name="T3" fmla="*/ 35 h 84"/>
                  <a:gd name="T4" fmla="*/ 43 w 43"/>
                  <a:gd name="T5" fmla="*/ 52 h 84"/>
                  <a:gd name="T6" fmla="*/ 38 w 43"/>
                  <a:gd name="T7" fmla="*/ 68 h 84"/>
                  <a:gd name="T8" fmla="*/ 29 w 43"/>
                  <a:gd name="T9" fmla="*/ 82 h 84"/>
                  <a:gd name="T10" fmla="*/ 26 w 43"/>
                  <a:gd name="T11" fmla="*/ 84 h 84"/>
                  <a:gd name="T12" fmla="*/ 22 w 43"/>
                  <a:gd name="T13" fmla="*/ 84 h 84"/>
                  <a:gd name="T14" fmla="*/ 17 w 43"/>
                  <a:gd name="T15" fmla="*/ 84 h 84"/>
                  <a:gd name="T16" fmla="*/ 13 w 43"/>
                  <a:gd name="T17" fmla="*/ 84 h 84"/>
                  <a:gd name="T18" fmla="*/ 1 w 43"/>
                  <a:gd name="T19" fmla="*/ 68 h 84"/>
                  <a:gd name="T20" fmla="*/ 0 w 43"/>
                  <a:gd name="T21" fmla="*/ 51 h 84"/>
                  <a:gd name="T22" fmla="*/ 1 w 43"/>
                  <a:gd name="T23" fmla="*/ 30 h 84"/>
                  <a:gd name="T24" fmla="*/ 0 w 43"/>
                  <a:gd name="T25" fmla="*/ 13 h 84"/>
                  <a:gd name="T26" fmla="*/ 8 w 43"/>
                  <a:gd name="T27" fmla="*/ 0 h 84"/>
                  <a:gd name="T28" fmla="*/ 20 w 43"/>
                  <a:gd name="T29" fmla="*/ 0 h 84"/>
                  <a:gd name="T30" fmla="*/ 32 w 43"/>
                  <a:gd name="T31" fmla="*/ 7 h 84"/>
                  <a:gd name="T32" fmla="*/ 39 w 43"/>
                  <a:gd name="T33" fmla="*/ 1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84">
                    <a:moveTo>
                      <a:pt x="39" y="19"/>
                    </a:moveTo>
                    <a:lnTo>
                      <a:pt x="43" y="35"/>
                    </a:lnTo>
                    <a:lnTo>
                      <a:pt x="43" y="52"/>
                    </a:lnTo>
                    <a:lnTo>
                      <a:pt x="38" y="68"/>
                    </a:lnTo>
                    <a:lnTo>
                      <a:pt x="29" y="82"/>
                    </a:lnTo>
                    <a:lnTo>
                      <a:pt x="26" y="84"/>
                    </a:lnTo>
                    <a:lnTo>
                      <a:pt x="22" y="84"/>
                    </a:lnTo>
                    <a:lnTo>
                      <a:pt x="17" y="84"/>
                    </a:lnTo>
                    <a:lnTo>
                      <a:pt x="13" y="84"/>
                    </a:lnTo>
                    <a:lnTo>
                      <a:pt x="1" y="68"/>
                    </a:lnTo>
                    <a:lnTo>
                      <a:pt x="0" y="51"/>
                    </a:lnTo>
                    <a:lnTo>
                      <a:pt x="1" y="30"/>
                    </a:lnTo>
                    <a:lnTo>
                      <a:pt x="0" y="13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32" y="7"/>
                    </a:lnTo>
                    <a:lnTo>
                      <a:pt x="3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5" name="Freeform 29"/>
              <p:cNvSpPr/>
              <p:nvPr/>
            </p:nvSpPr>
            <p:spPr bwMode="auto">
              <a:xfrm>
                <a:off x="1043" y="3602"/>
                <a:ext cx="8" cy="23"/>
              </a:xfrm>
              <a:custGeom>
                <a:avLst/>
                <a:gdLst>
                  <a:gd name="T0" fmla="*/ 0 w 16"/>
                  <a:gd name="T1" fmla="*/ 2 h 47"/>
                  <a:gd name="T2" fmla="*/ 2 w 16"/>
                  <a:gd name="T3" fmla="*/ 2 h 47"/>
                  <a:gd name="T4" fmla="*/ 6 w 16"/>
                  <a:gd name="T5" fmla="*/ 0 h 47"/>
                  <a:gd name="T6" fmla="*/ 9 w 16"/>
                  <a:gd name="T7" fmla="*/ 0 h 47"/>
                  <a:gd name="T8" fmla="*/ 11 w 16"/>
                  <a:gd name="T9" fmla="*/ 4 h 47"/>
                  <a:gd name="T10" fmla="*/ 13 w 16"/>
                  <a:gd name="T11" fmla="*/ 13 h 47"/>
                  <a:gd name="T12" fmla="*/ 16 w 16"/>
                  <a:gd name="T13" fmla="*/ 25 h 47"/>
                  <a:gd name="T14" fmla="*/ 16 w 16"/>
                  <a:gd name="T15" fmla="*/ 37 h 47"/>
                  <a:gd name="T16" fmla="*/ 11 w 16"/>
                  <a:gd name="T17" fmla="*/ 46 h 47"/>
                  <a:gd name="T18" fmla="*/ 6 w 16"/>
                  <a:gd name="T19" fmla="*/ 47 h 47"/>
                  <a:gd name="T20" fmla="*/ 4 w 16"/>
                  <a:gd name="T21" fmla="*/ 44 h 47"/>
                  <a:gd name="T22" fmla="*/ 2 w 16"/>
                  <a:gd name="T23" fmla="*/ 39 h 47"/>
                  <a:gd name="T24" fmla="*/ 2 w 16"/>
                  <a:gd name="T25" fmla="*/ 37 h 47"/>
                  <a:gd name="T26" fmla="*/ 0 w 16"/>
                  <a:gd name="T27" fmla="*/ 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47">
                    <a:moveTo>
                      <a:pt x="0" y="2"/>
                    </a:moveTo>
                    <a:lnTo>
                      <a:pt x="2" y="2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1" y="4"/>
                    </a:lnTo>
                    <a:lnTo>
                      <a:pt x="13" y="13"/>
                    </a:lnTo>
                    <a:lnTo>
                      <a:pt x="16" y="25"/>
                    </a:lnTo>
                    <a:lnTo>
                      <a:pt x="16" y="37"/>
                    </a:lnTo>
                    <a:lnTo>
                      <a:pt x="11" y="46"/>
                    </a:lnTo>
                    <a:lnTo>
                      <a:pt x="6" y="47"/>
                    </a:lnTo>
                    <a:lnTo>
                      <a:pt x="4" y="44"/>
                    </a:lnTo>
                    <a:lnTo>
                      <a:pt x="2" y="39"/>
                    </a:lnTo>
                    <a:lnTo>
                      <a:pt x="2" y="3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6" name="Freeform 30"/>
              <p:cNvSpPr/>
              <p:nvPr/>
            </p:nvSpPr>
            <p:spPr bwMode="auto">
              <a:xfrm>
                <a:off x="867" y="3706"/>
                <a:ext cx="240" cy="67"/>
              </a:xfrm>
              <a:custGeom>
                <a:avLst/>
                <a:gdLst>
                  <a:gd name="T0" fmla="*/ 472 w 479"/>
                  <a:gd name="T1" fmla="*/ 0 h 136"/>
                  <a:gd name="T2" fmla="*/ 470 w 479"/>
                  <a:gd name="T3" fmla="*/ 20 h 136"/>
                  <a:gd name="T4" fmla="*/ 472 w 479"/>
                  <a:gd name="T5" fmla="*/ 37 h 136"/>
                  <a:gd name="T6" fmla="*/ 474 w 479"/>
                  <a:gd name="T7" fmla="*/ 54 h 136"/>
                  <a:gd name="T8" fmla="*/ 472 w 479"/>
                  <a:gd name="T9" fmla="*/ 72 h 136"/>
                  <a:gd name="T10" fmla="*/ 476 w 479"/>
                  <a:gd name="T11" fmla="*/ 82 h 136"/>
                  <a:gd name="T12" fmla="*/ 479 w 479"/>
                  <a:gd name="T13" fmla="*/ 92 h 136"/>
                  <a:gd name="T14" fmla="*/ 479 w 479"/>
                  <a:gd name="T15" fmla="*/ 103 h 136"/>
                  <a:gd name="T16" fmla="*/ 479 w 479"/>
                  <a:gd name="T17" fmla="*/ 115 h 136"/>
                  <a:gd name="T18" fmla="*/ 271 w 479"/>
                  <a:gd name="T19" fmla="*/ 136 h 136"/>
                  <a:gd name="T20" fmla="*/ 58 w 479"/>
                  <a:gd name="T21" fmla="*/ 136 h 136"/>
                  <a:gd name="T22" fmla="*/ 0 w 479"/>
                  <a:gd name="T23" fmla="*/ 129 h 136"/>
                  <a:gd name="T24" fmla="*/ 14 w 479"/>
                  <a:gd name="T25" fmla="*/ 2 h 136"/>
                  <a:gd name="T26" fmla="*/ 153 w 479"/>
                  <a:gd name="T27" fmla="*/ 11 h 136"/>
                  <a:gd name="T28" fmla="*/ 392 w 479"/>
                  <a:gd name="T29" fmla="*/ 7 h 136"/>
                  <a:gd name="T30" fmla="*/ 403 w 479"/>
                  <a:gd name="T31" fmla="*/ 6 h 136"/>
                  <a:gd name="T32" fmla="*/ 411 w 479"/>
                  <a:gd name="T33" fmla="*/ 6 h 136"/>
                  <a:gd name="T34" fmla="*/ 422 w 479"/>
                  <a:gd name="T35" fmla="*/ 4 h 136"/>
                  <a:gd name="T36" fmla="*/ 432 w 479"/>
                  <a:gd name="T37" fmla="*/ 4 h 136"/>
                  <a:gd name="T38" fmla="*/ 441 w 479"/>
                  <a:gd name="T39" fmla="*/ 2 h 136"/>
                  <a:gd name="T40" fmla="*/ 451 w 479"/>
                  <a:gd name="T41" fmla="*/ 2 h 136"/>
                  <a:gd name="T42" fmla="*/ 462 w 479"/>
                  <a:gd name="T43" fmla="*/ 0 h 136"/>
                  <a:gd name="T44" fmla="*/ 472 w 479"/>
                  <a:gd name="T4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9" h="136">
                    <a:moveTo>
                      <a:pt x="472" y="0"/>
                    </a:moveTo>
                    <a:lnTo>
                      <a:pt x="470" y="20"/>
                    </a:lnTo>
                    <a:lnTo>
                      <a:pt x="472" y="37"/>
                    </a:lnTo>
                    <a:lnTo>
                      <a:pt x="474" y="54"/>
                    </a:lnTo>
                    <a:lnTo>
                      <a:pt x="472" y="72"/>
                    </a:lnTo>
                    <a:lnTo>
                      <a:pt x="476" y="82"/>
                    </a:lnTo>
                    <a:lnTo>
                      <a:pt x="479" y="92"/>
                    </a:lnTo>
                    <a:lnTo>
                      <a:pt x="479" y="103"/>
                    </a:lnTo>
                    <a:lnTo>
                      <a:pt x="479" y="115"/>
                    </a:lnTo>
                    <a:lnTo>
                      <a:pt x="271" y="136"/>
                    </a:lnTo>
                    <a:lnTo>
                      <a:pt x="58" y="136"/>
                    </a:lnTo>
                    <a:lnTo>
                      <a:pt x="0" y="129"/>
                    </a:lnTo>
                    <a:lnTo>
                      <a:pt x="14" y="2"/>
                    </a:lnTo>
                    <a:lnTo>
                      <a:pt x="153" y="11"/>
                    </a:lnTo>
                    <a:lnTo>
                      <a:pt x="392" y="7"/>
                    </a:lnTo>
                    <a:lnTo>
                      <a:pt x="403" y="6"/>
                    </a:lnTo>
                    <a:lnTo>
                      <a:pt x="411" y="6"/>
                    </a:lnTo>
                    <a:lnTo>
                      <a:pt x="422" y="4"/>
                    </a:lnTo>
                    <a:lnTo>
                      <a:pt x="432" y="4"/>
                    </a:lnTo>
                    <a:lnTo>
                      <a:pt x="441" y="2"/>
                    </a:lnTo>
                    <a:lnTo>
                      <a:pt x="451" y="2"/>
                    </a:lnTo>
                    <a:lnTo>
                      <a:pt x="462" y="0"/>
                    </a:lnTo>
                    <a:lnTo>
                      <a:pt x="472" y="0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7" name="Freeform 31"/>
              <p:cNvSpPr/>
              <p:nvPr/>
            </p:nvSpPr>
            <p:spPr bwMode="auto">
              <a:xfrm>
                <a:off x="1238" y="3749"/>
                <a:ext cx="16" cy="17"/>
              </a:xfrm>
              <a:custGeom>
                <a:avLst/>
                <a:gdLst>
                  <a:gd name="T0" fmla="*/ 31 w 31"/>
                  <a:gd name="T1" fmla="*/ 33 h 33"/>
                  <a:gd name="T2" fmla="*/ 19 w 31"/>
                  <a:gd name="T3" fmla="*/ 31 h 33"/>
                  <a:gd name="T4" fmla="*/ 10 w 31"/>
                  <a:gd name="T5" fmla="*/ 24 h 33"/>
                  <a:gd name="T6" fmla="*/ 5 w 31"/>
                  <a:gd name="T7" fmla="*/ 12 h 33"/>
                  <a:gd name="T8" fmla="*/ 0 w 31"/>
                  <a:gd name="T9" fmla="*/ 0 h 33"/>
                  <a:gd name="T10" fmla="*/ 10 w 31"/>
                  <a:gd name="T11" fmla="*/ 5 h 33"/>
                  <a:gd name="T12" fmla="*/ 17 w 31"/>
                  <a:gd name="T13" fmla="*/ 14 h 33"/>
                  <a:gd name="T14" fmla="*/ 24 w 31"/>
                  <a:gd name="T15" fmla="*/ 23 h 33"/>
                  <a:gd name="T16" fmla="*/ 31 w 31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3">
                    <a:moveTo>
                      <a:pt x="31" y="33"/>
                    </a:moveTo>
                    <a:lnTo>
                      <a:pt x="19" y="31"/>
                    </a:lnTo>
                    <a:lnTo>
                      <a:pt x="10" y="24"/>
                    </a:lnTo>
                    <a:lnTo>
                      <a:pt x="5" y="12"/>
                    </a:lnTo>
                    <a:lnTo>
                      <a:pt x="0" y="0"/>
                    </a:lnTo>
                    <a:lnTo>
                      <a:pt x="10" y="5"/>
                    </a:lnTo>
                    <a:lnTo>
                      <a:pt x="17" y="14"/>
                    </a:lnTo>
                    <a:lnTo>
                      <a:pt x="24" y="23"/>
                    </a:lnTo>
                    <a:lnTo>
                      <a:pt x="31" y="33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8" name="Freeform 32"/>
              <p:cNvSpPr/>
              <p:nvPr/>
            </p:nvSpPr>
            <p:spPr bwMode="auto">
              <a:xfrm>
                <a:off x="1249" y="3779"/>
                <a:ext cx="16" cy="18"/>
              </a:xfrm>
              <a:custGeom>
                <a:avLst/>
                <a:gdLst>
                  <a:gd name="T0" fmla="*/ 26 w 33"/>
                  <a:gd name="T1" fmla="*/ 15 h 34"/>
                  <a:gd name="T2" fmla="*/ 33 w 33"/>
                  <a:gd name="T3" fmla="*/ 34 h 34"/>
                  <a:gd name="T4" fmla="*/ 25 w 33"/>
                  <a:gd name="T5" fmla="*/ 31 h 34"/>
                  <a:gd name="T6" fmla="*/ 18 w 33"/>
                  <a:gd name="T7" fmla="*/ 28 h 34"/>
                  <a:gd name="T8" fmla="*/ 9 w 33"/>
                  <a:gd name="T9" fmla="*/ 24 h 34"/>
                  <a:gd name="T10" fmla="*/ 2 w 33"/>
                  <a:gd name="T11" fmla="*/ 19 h 34"/>
                  <a:gd name="T12" fmla="*/ 0 w 33"/>
                  <a:gd name="T13" fmla="*/ 0 h 34"/>
                  <a:gd name="T14" fmla="*/ 9 w 33"/>
                  <a:gd name="T15" fmla="*/ 2 h 34"/>
                  <a:gd name="T16" fmla="*/ 16 w 33"/>
                  <a:gd name="T17" fmla="*/ 5 h 34"/>
                  <a:gd name="T18" fmla="*/ 23 w 33"/>
                  <a:gd name="T19" fmla="*/ 8 h 34"/>
                  <a:gd name="T20" fmla="*/ 26 w 33"/>
                  <a:gd name="T21" fmla="*/ 1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34">
                    <a:moveTo>
                      <a:pt x="26" y="15"/>
                    </a:moveTo>
                    <a:lnTo>
                      <a:pt x="33" y="34"/>
                    </a:lnTo>
                    <a:lnTo>
                      <a:pt x="25" y="31"/>
                    </a:lnTo>
                    <a:lnTo>
                      <a:pt x="18" y="28"/>
                    </a:lnTo>
                    <a:lnTo>
                      <a:pt x="9" y="24"/>
                    </a:lnTo>
                    <a:lnTo>
                      <a:pt x="2" y="19"/>
                    </a:lnTo>
                    <a:lnTo>
                      <a:pt x="0" y="0"/>
                    </a:lnTo>
                    <a:lnTo>
                      <a:pt x="9" y="2"/>
                    </a:lnTo>
                    <a:lnTo>
                      <a:pt x="16" y="5"/>
                    </a:lnTo>
                    <a:lnTo>
                      <a:pt x="23" y="8"/>
                    </a:lnTo>
                    <a:lnTo>
                      <a:pt x="26" y="15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29" name="Freeform 33"/>
              <p:cNvSpPr/>
              <p:nvPr/>
            </p:nvSpPr>
            <p:spPr bwMode="auto">
              <a:xfrm>
                <a:off x="864" y="3780"/>
                <a:ext cx="207" cy="25"/>
              </a:xfrm>
              <a:custGeom>
                <a:avLst/>
                <a:gdLst>
                  <a:gd name="T0" fmla="*/ 415 w 415"/>
                  <a:gd name="T1" fmla="*/ 1 h 50"/>
                  <a:gd name="T2" fmla="*/ 389 w 415"/>
                  <a:gd name="T3" fmla="*/ 22 h 50"/>
                  <a:gd name="T4" fmla="*/ 361 w 415"/>
                  <a:gd name="T5" fmla="*/ 36 h 50"/>
                  <a:gd name="T6" fmla="*/ 332 w 415"/>
                  <a:gd name="T7" fmla="*/ 43 h 50"/>
                  <a:gd name="T8" fmla="*/ 299 w 415"/>
                  <a:gd name="T9" fmla="*/ 48 h 50"/>
                  <a:gd name="T10" fmla="*/ 266 w 415"/>
                  <a:gd name="T11" fmla="*/ 50 h 50"/>
                  <a:gd name="T12" fmla="*/ 233 w 415"/>
                  <a:gd name="T13" fmla="*/ 50 h 50"/>
                  <a:gd name="T14" fmla="*/ 198 w 415"/>
                  <a:gd name="T15" fmla="*/ 48 h 50"/>
                  <a:gd name="T16" fmla="*/ 165 w 415"/>
                  <a:gd name="T17" fmla="*/ 50 h 50"/>
                  <a:gd name="T18" fmla="*/ 0 w 415"/>
                  <a:gd name="T19" fmla="*/ 43 h 50"/>
                  <a:gd name="T20" fmla="*/ 0 w 415"/>
                  <a:gd name="T21" fmla="*/ 32 h 50"/>
                  <a:gd name="T22" fmla="*/ 2 w 415"/>
                  <a:gd name="T23" fmla="*/ 24 h 50"/>
                  <a:gd name="T24" fmla="*/ 4 w 415"/>
                  <a:gd name="T25" fmla="*/ 15 h 50"/>
                  <a:gd name="T26" fmla="*/ 4 w 415"/>
                  <a:gd name="T27" fmla="*/ 5 h 50"/>
                  <a:gd name="T28" fmla="*/ 65 w 415"/>
                  <a:gd name="T29" fmla="*/ 10 h 50"/>
                  <a:gd name="T30" fmla="*/ 370 w 415"/>
                  <a:gd name="T31" fmla="*/ 6 h 50"/>
                  <a:gd name="T32" fmla="*/ 380 w 415"/>
                  <a:gd name="T33" fmla="*/ 5 h 50"/>
                  <a:gd name="T34" fmla="*/ 392 w 415"/>
                  <a:gd name="T35" fmla="*/ 1 h 50"/>
                  <a:gd name="T36" fmla="*/ 403 w 415"/>
                  <a:gd name="T37" fmla="*/ 0 h 50"/>
                  <a:gd name="T38" fmla="*/ 415 w 415"/>
                  <a:gd name="T39" fmla="*/ 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15" h="50">
                    <a:moveTo>
                      <a:pt x="415" y="1"/>
                    </a:moveTo>
                    <a:lnTo>
                      <a:pt x="389" y="22"/>
                    </a:lnTo>
                    <a:lnTo>
                      <a:pt x="361" y="36"/>
                    </a:lnTo>
                    <a:lnTo>
                      <a:pt x="332" y="43"/>
                    </a:lnTo>
                    <a:lnTo>
                      <a:pt x="299" y="48"/>
                    </a:lnTo>
                    <a:lnTo>
                      <a:pt x="266" y="50"/>
                    </a:lnTo>
                    <a:lnTo>
                      <a:pt x="233" y="50"/>
                    </a:lnTo>
                    <a:lnTo>
                      <a:pt x="198" y="48"/>
                    </a:lnTo>
                    <a:lnTo>
                      <a:pt x="165" y="50"/>
                    </a:lnTo>
                    <a:lnTo>
                      <a:pt x="0" y="43"/>
                    </a:lnTo>
                    <a:lnTo>
                      <a:pt x="0" y="32"/>
                    </a:lnTo>
                    <a:lnTo>
                      <a:pt x="2" y="24"/>
                    </a:lnTo>
                    <a:lnTo>
                      <a:pt x="4" y="15"/>
                    </a:lnTo>
                    <a:lnTo>
                      <a:pt x="4" y="5"/>
                    </a:lnTo>
                    <a:lnTo>
                      <a:pt x="65" y="10"/>
                    </a:lnTo>
                    <a:lnTo>
                      <a:pt x="370" y="6"/>
                    </a:lnTo>
                    <a:lnTo>
                      <a:pt x="380" y="5"/>
                    </a:lnTo>
                    <a:lnTo>
                      <a:pt x="392" y="1"/>
                    </a:lnTo>
                    <a:lnTo>
                      <a:pt x="403" y="0"/>
                    </a:lnTo>
                    <a:lnTo>
                      <a:pt x="415" y="1"/>
                    </a:lnTo>
                    <a:close/>
                  </a:path>
                </a:pathLst>
              </a:custGeom>
              <a:solidFill>
                <a:srgbClr val="33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0" name="Freeform 34"/>
              <p:cNvSpPr/>
              <p:nvPr/>
            </p:nvSpPr>
            <p:spPr bwMode="auto">
              <a:xfrm>
                <a:off x="775" y="3785"/>
                <a:ext cx="353" cy="129"/>
              </a:xfrm>
              <a:custGeom>
                <a:avLst/>
                <a:gdLst>
                  <a:gd name="T0" fmla="*/ 705 w 705"/>
                  <a:gd name="T1" fmla="*/ 109 h 256"/>
                  <a:gd name="T2" fmla="*/ 691 w 705"/>
                  <a:gd name="T3" fmla="*/ 116 h 256"/>
                  <a:gd name="T4" fmla="*/ 676 w 705"/>
                  <a:gd name="T5" fmla="*/ 121 h 256"/>
                  <a:gd name="T6" fmla="*/ 659 w 705"/>
                  <a:gd name="T7" fmla="*/ 123 h 256"/>
                  <a:gd name="T8" fmla="*/ 643 w 705"/>
                  <a:gd name="T9" fmla="*/ 125 h 256"/>
                  <a:gd name="T10" fmla="*/ 624 w 705"/>
                  <a:gd name="T11" fmla="*/ 125 h 256"/>
                  <a:gd name="T12" fmla="*/ 607 w 705"/>
                  <a:gd name="T13" fmla="*/ 125 h 256"/>
                  <a:gd name="T14" fmla="*/ 591 w 705"/>
                  <a:gd name="T15" fmla="*/ 123 h 256"/>
                  <a:gd name="T16" fmla="*/ 574 w 705"/>
                  <a:gd name="T17" fmla="*/ 121 h 256"/>
                  <a:gd name="T18" fmla="*/ 470 w 705"/>
                  <a:gd name="T19" fmla="*/ 149 h 256"/>
                  <a:gd name="T20" fmla="*/ 244 w 705"/>
                  <a:gd name="T21" fmla="*/ 222 h 256"/>
                  <a:gd name="T22" fmla="*/ 215 w 705"/>
                  <a:gd name="T23" fmla="*/ 229 h 256"/>
                  <a:gd name="T24" fmla="*/ 185 w 705"/>
                  <a:gd name="T25" fmla="*/ 236 h 256"/>
                  <a:gd name="T26" fmla="*/ 156 w 705"/>
                  <a:gd name="T27" fmla="*/ 243 h 256"/>
                  <a:gd name="T28" fmla="*/ 124 w 705"/>
                  <a:gd name="T29" fmla="*/ 248 h 256"/>
                  <a:gd name="T30" fmla="*/ 95 w 705"/>
                  <a:gd name="T31" fmla="*/ 251 h 256"/>
                  <a:gd name="T32" fmla="*/ 64 w 705"/>
                  <a:gd name="T33" fmla="*/ 255 h 256"/>
                  <a:gd name="T34" fmla="*/ 33 w 705"/>
                  <a:gd name="T35" fmla="*/ 256 h 256"/>
                  <a:gd name="T36" fmla="*/ 0 w 705"/>
                  <a:gd name="T37" fmla="*/ 256 h 256"/>
                  <a:gd name="T38" fmla="*/ 1 w 705"/>
                  <a:gd name="T39" fmla="*/ 230 h 256"/>
                  <a:gd name="T40" fmla="*/ 5 w 705"/>
                  <a:gd name="T41" fmla="*/ 206 h 256"/>
                  <a:gd name="T42" fmla="*/ 12 w 705"/>
                  <a:gd name="T43" fmla="*/ 182 h 256"/>
                  <a:gd name="T44" fmla="*/ 22 w 705"/>
                  <a:gd name="T45" fmla="*/ 158 h 256"/>
                  <a:gd name="T46" fmla="*/ 34 w 705"/>
                  <a:gd name="T47" fmla="*/ 137 h 256"/>
                  <a:gd name="T48" fmla="*/ 48 w 705"/>
                  <a:gd name="T49" fmla="*/ 116 h 256"/>
                  <a:gd name="T50" fmla="*/ 67 w 705"/>
                  <a:gd name="T51" fmla="*/ 97 h 256"/>
                  <a:gd name="T52" fmla="*/ 90 w 705"/>
                  <a:gd name="T53" fmla="*/ 81 h 256"/>
                  <a:gd name="T54" fmla="*/ 280 w 705"/>
                  <a:gd name="T55" fmla="*/ 81 h 256"/>
                  <a:gd name="T56" fmla="*/ 313 w 705"/>
                  <a:gd name="T57" fmla="*/ 85 h 256"/>
                  <a:gd name="T58" fmla="*/ 345 w 705"/>
                  <a:gd name="T59" fmla="*/ 87 h 256"/>
                  <a:gd name="T60" fmla="*/ 378 w 705"/>
                  <a:gd name="T61" fmla="*/ 87 h 256"/>
                  <a:gd name="T62" fmla="*/ 411 w 705"/>
                  <a:gd name="T63" fmla="*/ 85 h 256"/>
                  <a:gd name="T64" fmla="*/ 444 w 705"/>
                  <a:gd name="T65" fmla="*/ 83 h 256"/>
                  <a:gd name="T66" fmla="*/ 475 w 705"/>
                  <a:gd name="T67" fmla="*/ 78 h 256"/>
                  <a:gd name="T68" fmla="*/ 506 w 705"/>
                  <a:gd name="T69" fmla="*/ 73 h 256"/>
                  <a:gd name="T70" fmla="*/ 537 w 705"/>
                  <a:gd name="T71" fmla="*/ 68 h 256"/>
                  <a:gd name="T72" fmla="*/ 554 w 705"/>
                  <a:gd name="T73" fmla="*/ 59 h 256"/>
                  <a:gd name="T74" fmla="*/ 570 w 705"/>
                  <a:gd name="T75" fmla="*/ 50 h 256"/>
                  <a:gd name="T76" fmla="*/ 587 w 705"/>
                  <a:gd name="T77" fmla="*/ 42 h 256"/>
                  <a:gd name="T78" fmla="*/ 605 w 705"/>
                  <a:gd name="T79" fmla="*/ 33 h 256"/>
                  <a:gd name="T80" fmla="*/ 620 w 705"/>
                  <a:gd name="T81" fmla="*/ 24 h 256"/>
                  <a:gd name="T82" fmla="*/ 638 w 705"/>
                  <a:gd name="T83" fmla="*/ 16 h 256"/>
                  <a:gd name="T84" fmla="*/ 653 w 705"/>
                  <a:gd name="T85" fmla="*/ 7 h 256"/>
                  <a:gd name="T86" fmla="*/ 671 w 705"/>
                  <a:gd name="T87" fmla="*/ 0 h 256"/>
                  <a:gd name="T88" fmla="*/ 676 w 705"/>
                  <a:gd name="T89" fmla="*/ 28 h 256"/>
                  <a:gd name="T90" fmla="*/ 683 w 705"/>
                  <a:gd name="T91" fmla="*/ 57 h 256"/>
                  <a:gd name="T92" fmla="*/ 693 w 705"/>
                  <a:gd name="T93" fmla="*/ 83 h 256"/>
                  <a:gd name="T94" fmla="*/ 705 w 705"/>
                  <a:gd name="T95" fmla="*/ 10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05" h="256">
                    <a:moveTo>
                      <a:pt x="705" y="109"/>
                    </a:moveTo>
                    <a:lnTo>
                      <a:pt x="691" y="116"/>
                    </a:lnTo>
                    <a:lnTo>
                      <a:pt x="676" y="121"/>
                    </a:lnTo>
                    <a:lnTo>
                      <a:pt x="659" y="123"/>
                    </a:lnTo>
                    <a:lnTo>
                      <a:pt x="643" y="125"/>
                    </a:lnTo>
                    <a:lnTo>
                      <a:pt x="624" y="125"/>
                    </a:lnTo>
                    <a:lnTo>
                      <a:pt x="607" y="125"/>
                    </a:lnTo>
                    <a:lnTo>
                      <a:pt x="591" y="123"/>
                    </a:lnTo>
                    <a:lnTo>
                      <a:pt x="574" y="121"/>
                    </a:lnTo>
                    <a:lnTo>
                      <a:pt x="470" y="149"/>
                    </a:lnTo>
                    <a:lnTo>
                      <a:pt x="244" y="222"/>
                    </a:lnTo>
                    <a:lnTo>
                      <a:pt x="215" y="229"/>
                    </a:lnTo>
                    <a:lnTo>
                      <a:pt x="185" y="236"/>
                    </a:lnTo>
                    <a:lnTo>
                      <a:pt x="156" y="243"/>
                    </a:lnTo>
                    <a:lnTo>
                      <a:pt x="124" y="248"/>
                    </a:lnTo>
                    <a:lnTo>
                      <a:pt x="95" y="251"/>
                    </a:lnTo>
                    <a:lnTo>
                      <a:pt x="64" y="255"/>
                    </a:lnTo>
                    <a:lnTo>
                      <a:pt x="33" y="256"/>
                    </a:lnTo>
                    <a:lnTo>
                      <a:pt x="0" y="256"/>
                    </a:lnTo>
                    <a:lnTo>
                      <a:pt x="1" y="230"/>
                    </a:lnTo>
                    <a:lnTo>
                      <a:pt x="5" y="206"/>
                    </a:lnTo>
                    <a:lnTo>
                      <a:pt x="12" y="182"/>
                    </a:lnTo>
                    <a:lnTo>
                      <a:pt x="22" y="158"/>
                    </a:lnTo>
                    <a:lnTo>
                      <a:pt x="34" y="137"/>
                    </a:lnTo>
                    <a:lnTo>
                      <a:pt x="48" y="116"/>
                    </a:lnTo>
                    <a:lnTo>
                      <a:pt x="67" y="97"/>
                    </a:lnTo>
                    <a:lnTo>
                      <a:pt x="90" y="81"/>
                    </a:lnTo>
                    <a:lnTo>
                      <a:pt x="280" y="81"/>
                    </a:lnTo>
                    <a:lnTo>
                      <a:pt x="313" y="85"/>
                    </a:lnTo>
                    <a:lnTo>
                      <a:pt x="345" y="87"/>
                    </a:lnTo>
                    <a:lnTo>
                      <a:pt x="378" y="87"/>
                    </a:lnTo>
                    <a:lnTo>
                      <a:pt x="411" y="85"/>
                    </a:lnTo>
                    <a:lnTo>
                      <a:pt x="444" y="83"/>
                    </a:lnTo>
                    <a:lnTo>
                      <a:pt x="475" y="78"/>
                    </a:lnTo>
                    <a:lnTo>
                      <a:pt x="506" y="73"/>
                    </a:lnTo>
                    <a:lnTo>
                      <a:pt x="537" y="68"/>
                    </a:lnTo>
                    <a:lnTo>
                      <a:pt x="554" y="59"/>
                    </a:lnTo>
                    <a:lnTo>
                      <a:pt x="570" y="50"/>
                    </a:lnTo>
                    <a:lnTo>
                      <a:pt x="587" y="42"/>
                    </a:lnTo>
                    <a:lnTo>
                      <a:pt x="605" y="33"/>
                    </a:lnTo>
                    <a:lnTo>
                      <a:pt x="620" y="24"/>
                    </a:lnTo>
                    <a:lnTo>
                      <a:pt x="638" y="16"/>
                    </a:lnTo>
                    <a:lnTo>
                      <a:pt x="653" y="7"/>
                    </a:lnTo>
                    <a:lnTo>
                      <a:pt x="671" y="0"/>
                    </a:lnTo>
                    <a:lnTo>
                      <a:pt x="676" y="28"/>
                    </a:lnTo>
                    <a:lnTo>
                      <a:pt x="683" y="57"/>
                    </a:lnTo>
                    <a:lnTo>
                      <a:pt x="693" y="83"/>
                    </a:lnTo>
                    <a:lnTo>
                      <a:pt x="705" y="109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1" name="Freeform 35"/>
              <p:cNvSpPr/>
              <p:nvPr/>
            </p:nvSpPr>
            <p:spPr bwMode="auto">
              <a:xfrm>
                <a:off x="686" y="3798"/>
                <a:ext cx="157" cy="126"/>
              </a:xfrm>
              <a:custGeom>
                <a:avLst/>
                <a:gdLst>
                  <a:gd name="T0" fmla="*/ 314 w 314"/>
                  <a:gd name="T1" fmla="*/ 5 h 251"/>
                  <a:gd name="T2" fmla="*/ 307 w 314"/>
                  <a:gd name="T3" fmla="*/ 9 h 251"/>
                  <a:gd name="T4" fmla="*/ 298 w 314"/>
                  <a:gd name="T5" fmla="*/ 12 h 251"/>
                  <a:gd name="T6" fmla="*/ 288 w 314"/>
                  <a:gd name="T7" fmla="*/ 14 h 251"/>
                  <a:gd name="T8" fmla="*/ 279 w 314"/>
                  <a:gd name="T9" fmla="*/ 17 h 251"/>
                  <a:gd name="T10" fmla="*/ 248 w 314"/>
                  <a:gd name="T11" fmla="*/ 36 h 251"/>
                  <a:gd name="T12" fmla="*/ 218 w 314"/>
                  <a:gd name="T13" fmla="*/ 59 h 251"/>
                  <a:gd name="T14" fmla="*/ 192 w 314"/>
                  <a:gd name="T15" fmla="*/ 85 h 251"/>
                  <a:gd name="T16" fmla="*/ 172 w 314"/>
                  <a:gd name="T17" fmla="*/ 114 h 251"/>
                  <a:gd name="T18" fmla="*/ 154 w 314"/>
                  <a:gd name="T19" fmla="*/ 146 h 251"/>
                  <a:gd name="T20" fmla="*/ 142 w 314"/>
                  <a:gd name="T21" fmla="*/ 180 h 251"/>
                  <a:gd name="T22" fmla="*/ 135 w 314"/>
                  <a:gd name="T23" fmla="*/ 215 h 251"/>
                  <a:gd name="T24" fmla="*/ 135 w 314"/>
                  <a:gd name="T25" fmla="*/ 251 h 251"/>
                  <a:gd name="T26" fmla="*/ 123 w 314"/>
                  <a:gd name="T27" fmla="*/ 251 h 251"/>
                  <a:gd name="T28" fmla="*/ 113 w 314"/>
                  <a:gd name="T29" fmla="*/ 250 h 251"/>
                  <a:gd name="T30" fmla="*/ 102 w 314"/>
                  <a:gd name="T31" fmla="*/ 246 h 251"/>
                  <a:gd name="T32" fmla="*/ 92 w 314"/>
                  <a:gd name="T33" fmla="*/ 243 h 251"/>
                  <a:gd name="T34" fmla="*/ 81 w 314"/>
                  <a:gd name="T35" fmla="*/ 237 h 251"/>
                  <a:gd name="T36" fmla="*/ 73 w 314"/>
                  <a:gd name="T37" fmla="*/ 230 h 251"/>
                  <a:gd name="T38" fmla="*/ 66 w 314"/>
                  <a:gd name="T39" fmla="*/ 224 h 251"/>
                  <a:gd name="T40" fmla="*/ 59 w 314"/>
                  <a:gd name="T41" fmla="*/ 215 h 251"/>
                  <a:gd name="T42" fmla="*/ 64 w 314"/>
                  <a:gd name="T43" fmla="*/ 189 h 251"/>
                  <a:gd name="T44" fmla="*/ 73 w 314"/>
                  <a:gd name="T45" fmla="*/ 165 h 251"/>
                  <a:gd name="T46" fmla="*/ 85 w 314"/>
                  <a:gd name="T47" fmla="*/ 142 h 251"/>
                  <a:gd name="T48" fmla="*/ 97 w 314"/>
                  <a:gd name="T49" fmla="*/ 120 h 251"/>
                  <a:gd name="T50" fmla="*/ 85 w 314"/>
                  <a:gd name="T51" fmla="*/ 114 h 251"/>
                  <a:gd name="T52" fmla="*/ 75 w 314"/>
                  <a:gd name="T53" fmla="*/ 114 h 251"/>
                  <a:gd name="T54" fmla="*/ 66 w 314"/>
                  <a:gd name="T55" fmla="*/ 120 h 251"/>
                  <a:gd name="T56" fmla="*/ 59 w 314"/>
                  <a:gd name="T57" fmla="*/ 126 h 251"/>
                  <a:gd name="T58" fmla="*/ 50 w 314"/>
                  <a:gd name="T59" fmla="*/ 137 h 251"/>
                  <a:gd name="T60" fmla="*/ 43 w 314"/>
                  <a:gd name="T61" fmla="*/ 147 h 251"/>
                  <a:gd name="T62" fmla="*/ 33 w 314"/>
                  <a:gd name="T63" fmla="*/ 156 h 251"/>
                  <a:gd name="T64" fmla="*/ 23 w 314"/>
                  <a:gd name="T65" fmla="*/ 161 h 251"/>
                  <a:gd name="T66" fmla="*/ 14 w 314"/>
                  <a:gd name="T67" fmla="*/ 158 h 251"/>
                  <a:gd name="T68" fmla="*/ 9 w 314"/>
                  <a:gd name="T69" fmla="*/ 151 h 251"/>
                  <a:gd name="T70" fmla="*/ 5 w 314"/>
                  <a:gd name="T71" fmla="*/ 142 h 251"/>
                  <a:gd name="T72" fmla="*/ 0 w 314"/>
                  <a:gd name="T73" fmla="*/ 135 h 251"/>
                  <a:gd name="T74" fmla="*/ 3 w 314"/>
                  <a:gd name="T75" fmla="*/ 123 h 251"/>
                  <a:gd name="T76" fmla="*/ 10 w 314"/>
                  <a:gd name="T77" fmla="*/ 111 h 251"/>
                  <a:gd name="T78" fmla="*/ 19 w 314"/>
                  <a:gd name="T79" fmla="*/ 100 h 251"/>
                  <a:gd name="T80" fmla="*/ 29 w 314"/>
                  <a:gd name="T81" fmla="*/ 90 h 251"/>
                  <a:gd name="T82" fmla="*/ 40 w 314"/>
                  <a:gd name="T83" fmla="*/ 81 h 251"/>
                  <a:gd name="T84" fmla="*/ 52 w 314"/>
                  <a:gd name="T85" fmla="*/ 73 h 251"/>
                  <a:gd name="T86" fmla="*/ 62 w 314"/>
                  <a:gd name="T87" fmla="*/ 64 h 251"/>
                  <a:gd name="T88" fmla="*/ 71 w 314"/>
                  <a:gd name="T89" fmla="*/ 55 h 251"/>
                  <a:gd name="T90" fmla="*/ 99 w 314"/>
                  <a:gd name="T91" fmla="*/ 42 h 251"/>
                  <a:gd name="T92" fmla="*/ 128 w 314"/>
                  <a:gd name="T93" fmla="*/ 29 h 251"/>
                  <a:gd name="T94" fmla="*/ 158 w 314"/>
                  <a:gd name="T95" fmla="*/ 19 h 251"/>
                  <a:gd name="T96" fmla="*/ 187 w 314"/>
                  <a:gd name="T97" fmla="*/ 10 h 251"/>
                  <a:gd name="T98" fmla="*/ 218 w 314"/>
                  <a:gd name="T99" fmla="*/ 3 h 251"/>
                  <a:gd name="T100" fmla="*/ 250 w 314"/>
                  <a:gd name="T101" fmla="*/ 0 h 251"/>
                  <a:gd name="T102" fmla="*/ 281 w 314"/>
                  <a:gd name="T103" fmla="*/ 2 h 251"/>
                  <a:gd name="T104" fmla="*/ 314 w 314"/>
                  <a:gd name="T105" fmla="*/ 5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14" h="251">
                    <a:moveTo>
                      <a:pt x="314" y="5"/>
                    </a:moveTo>
                    <a:lnTo>
                      <a:pt x="307" y="9"/>
                    </a:lnTo>
                    <a:lnTo>
                      <a:pt x="298" y="12"/>
                    </a:lnTo>
                    <a:lnTo>
                      <a:pt x="288" y="14"/>
                    </a:lnTo>
                    <a:lnTo>
                      <a:pt x="279" y="17"/>
                    </a:lnTo>
                    <a:lnTo>
                      <a:pt x="248" y="36"/>
                    </a:lnTo>
                    <a:lnTo>
                      <a:pt x="218" y="59"/>
                    </a:lnTo>
                    <a:lnTo>
                      <a:pt x="192" y="85"/>
                    </a:lnTo>
                    <a:lnTo>
                      <a:pt x="172" y="114"/>
                    </a:lnTo>
                    <a:lnTo>
                      <a:pt x="154" y="146"/>
                    </a:lnTo>
                    <a:lnTo>
                      <a:pt x="142" y="180"/>
                    </a:lnTo>
                    <a:lnTo>
                      <a:pt x="135" y="215"/>
                    </a:lnTo>
                    <a:lnTo>
                      <a:pt x="135" y="251"/>
                    </a:lnTo>
                    <a:lnTo>
                      <a:pt x="123" y="251"/>
                    </a:lnTo>
                    <a:lnTo>
                      <a:pt x="113" y="250"/>
                    </a:lnTo>
                    <a:lnTo>
                      <a:pt x="102" y="246"/>
                    </a:lnTo>
                    <a:lnTo>
                      <a:pt x="92" y="243"/>
                    </a:lnTo>
                    <a:lnTo>
                      <a:pt x="81" y="237"/>
                    </a:lnTo>
                    <a:lnTo>
                      <a:pt x="73" y="230"/>
                    </a:lnTo>
                    <a:lnTo>
                      <a:pt x="66" y="224"/>
                    </a:lnTo>
                    <a:lnTo>
                      <a:pt x="59" y="215"/>
                    </a:lnTo>
                    <a:lnTo>
                      <a:pt x="64" y="189"/>
                    </a:lnTo>
                    <a:lnTo>
                      <a:pt x="73" y="165"/>
                    </a:lnTo>
                    <a:lnTo>
                      <a:pt x="85" y="142"/>
                    </a:lnTo>
                    <a:lnTo>
                      <a:pt x="97" y="120"/>
                    </a:lnTo>
                    <a:lnTo>
                      <a:pt x="85" y="114"/>
                    </a:lnTo>
                    <a:lnTo>
                      <a:pt x="75" y="114"/>
                    </a:lnTo>
                    <a:lnTo>
                      <a:pt x="66" y="120"/>
                    </a:lnTo>
                    <a:lnTo>
                      <a:pt x="59" y="126"/>
                    </a:lnTo>
                    <a:lnTo>
                      <a:pt x="50" y="137"/>
                    </a:lnTo>
                    <a:lnTo>
                      <a:pt x="43" y="147"/>
                    </a:lnTo>
                    <a:lnTo>
                      <a:pt x="33" y="156"/>
                    </a:lnTo>
                    <a:lnTo>
                      <a:pt x="23" y="161"/>
                    </a:lnTo>
                    <a:lnTo>
                      <a:pt x="14" y="158"/>
                    </a:lnTo>
                    <a:lnTo>
                      <a:pt x="9" y="151"/>
                    </a:lnTo>
                    <a:lnTo>
                      <a:pt x="5" y="142"/>
                    </a:lnTo>
                    <a:lnTo>
                      <a:pt x="0" y="135"/>
                    </a:lnTo>
                    <a:lnTo>
                      <a:pt x="3" y="123"/>
                    </a:lnTo>
                    <a:lnTo>
                      <a:pt x="10" y="111"/>
                    </a:lnTo>
                    <a:lnTo>
                      <a:pt x="19" y="100"/>
                    </a:lnTo>
                    <a:lnTo>
                      <a:pt x="29" y="90"/>
                    </a:lnTo>
                    <a:lnTo>
                      <a:pt x="40" y="81"/>
                    </a:lnTo>
                    <a:lnTo>
                      <a:pt x="52" y="73"/>
                    </a:lnTo>
                    <a:lnTo>
                      <a:pt x="62" y="64"/>
                    </a:lnTo>
                    <a:lnTo>
                      <a:pt x="71" y="55"/>
                    </a:lnTo>
                    <a:lnTo>
                      <a:pt x="99" y="42"/>
                    </a:lnTo>
                    <a:lnTo>
                      <a:pt x="128" y="29"/>
                    </a:lnTo>
                    <a:lnTo>
                      <a:pt x="158" y="19"/>
                    </a:lnTo>
                    <a:lnTo>
                      <a:pt x="187" y="10"/>
                    </a:lnTo>
                    <a:lnTo>
                      <a:pt x="218" y="3"/>
                    </a:lnTo>
                    <a:lnTo>
                      <a:pt x="250" y="0"/>
                    </a:lnTo>
                    <a:lnTo>
                      <a:pt x="281" y="2"/>
                    </a:lnTo>
                    <a:lnTo>
                      <a:pt x="314" y="5"/>
                    </a:lnTo>
                    <a:close/>
                  </a:path>
                </a:pathLst>
              </a:custGeom>
              <a:solidFill>
                <a:srgbClr val="33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2" name="Freeform 36"/>
              <p:cNvSpPr/>
              <p:nvPr/>
            </p:nvSpPr>
            <p:spPr bwMode="auto">
              <a:xfrm>
                <a:off x="1251" y="3806"/>
                <a:ext cx="11" cy="18"/>
              </a:xfrm>
              <a:custGeom>
                <a:avLst/>
                <a:gdLst>
                  <a:gd name="T0" fmla="*/ 20 w 20"/>
                  <a:gd name="T1" fmla="*/ 34 h 34"/>
                  <a:gd name="T2" fmla="*/ 0 w 20"/>
                  <a:gd name="T3" fmla="*/ 34 h 34"/>
                  <a:gd name="T4" fmla="*/ 5 w 20"/>
                  <a:gd name="T5" fmla="*/ 0 h 34"/>
                  <a:gd name="T6" fmla="*/ 12 w 20"/>
                  <a:gd name="T7" fmla="*/ 8 h 34"/>
                  <a:gd name="T8" fmla="*/ 15 w 20"/>
                  <a:gd name="T9" fmla="*/ 15 h 34"/>
                  <a:gd name="T10" fmla="*/ 19 w 20"/>
                  <a:gd name="T11" fmla="*/ 24 h 34"/>
                  <a:gd name="T12" fmla="*/ 20 w 20"/>
                  <a:gd name="T13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4">
                    <a:moveTo>
                      <a:pt x="20" y="34"/>
                    </a:moveTo>
                    <a:lnTo>
                      <a:pt x="0" y="34"/>
                    </a:lnTo>
                    <a:lnTo>
                      <a:pt x="5" y="0"/>
                    </a:lnTo>
                    <a:lnTo>
                      <a:pt x="12" y="8"/>
                    </a:lnTo>
                    <a:lnTo>
                      <a:pt x="15" y="15"/>
                    </a:lnTo>
                    <a:lnTo>
                      <a:pt x="19" y="24"/>
                    </a:lnTo>
                    <a:lnTo>
                      <a:pt x="20" y="34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3" name="Freeform 37"/>
              <p:cNvSpPr/>
              <p:nvPr/>
            </p:nvSpPr>
            <p:spPr bwMode="auto">
              <a:xfrm>
                <a:off x="661" y="3834"/>
                <a:ext cx="928" cy="353"/>
              </a:xfrm>
              <a:custGeom>
                <a:avLst/>
                <a:gdLst>
                  <a:gd name="T0" fmla="*/ 1857 w 1857"/>
                  <a:gd name="T1" fmla="*/ 315 h 705"/>
                  <a:gd name="T2" fmla="*/ 1399 w 1857"/>
                  <a:gd name="T3" fmla="*/ 475 h 705"/>
                  <a:gd name="T4" fmla="*/ 903 w 1857"/>
                  <a:gd name="T5" fmla="*/ 622 h 705"/>
                  <a:gd name="T6" fmla="*/ 584 w 1857"/>
                  <a:gd name="T7" fmla="*/ 705 h 705"/>
                  <a:gd name="T8" fmla="*/ 563 w 1857"/>
                  <a:gd name="T9" fmla="*/ 700 h 705"/>
                  <a:gd name="T10" fmla="*/ 508 w 1857"/>
                  <a:gd name="T11" fmla="*/ 667 h 705"/>
                  <a:gd name="T12" fmla="*/ 418 w 1857"/>
                  <a:gd name="T13" fmla="*/ 605 h 705"/>
                  <a:gd name="T14" fmla="*/ 326 w 1857"/>
                  <a:gd name="T15" fmla="*/ 530 h 705"/>
                  <a:gd name="T16" fmla="*/ 236 w 1857"/>
                  <a:gd name="T17" fmla="*/ 452 h 705"/>
                  <a:gd name="T18" fmla="*/ 152 w 1857"/>
                  <a:gd name="T19" fmla="*/ 376 h 705"/>
                  <a:gd name="T20" fmla="*/ 83 w 1857"/>
                  <a:gd name="T21" fmla="*/ 309 h 705"/>
                  <a:gd name="T22" fmla="*/ 31 w 1857"/>
                  <a:gd name="T23" fmla="*/ 258 h 705"/>
                  <a:gd name="T24" fmla="*/ 3 w 1857"/>
                  <a:gd name="T25" fmla="*/ 229 h 705"/>
                  <a:gd name="T26" fmla="*/ 0 w 1857"/>
                  <a:gd name="T27" fmla="*/ 211 h 705"/>
                  <a:gd name="T28" fmla="*/ 7 w 1857"/>
                  <a:gd name="T29" fmla="*/ 185 h 705"/>
                  <a:gd name="T30" fmla="*/ 24 w 1857"/>
                  <a:gd name="T31" fmla="*/ 172 h 705"/>
                  <a:gd name="T32" fmla="*/ 40 w 1857"/>
                  <a:gd name="T33" fmla="*/ 159 h 705"/>
                  <a:gd name="T34" fmla="*/ 57 w 1857"/>
                  <a:gd name="T35" fmla="*/ 153 h 705"/>
                  <a:gd name="T36" fmla="*/ 73 w 1857"/>
                  <a:gd name="T37" fmla="*/ 156 h 705"/>
                  <a:gd name="T38" fmla="*/ 81 w 1857"/>
                  <a:gd name="T39" fmla="*/ 177 h 705"/>
                  <a:gd name="T40" fmla="*/ 92 w 1857"/>
                  <a:gd name="T41" fmla="*/ 199 h 705"/>
                  <a:gd name="T42" fmla="*/ 123 w 1857"/>
                  <a:gd name="T43" fmla="*/ 217 h 705"/>
                  <a:gd name="T44" fmla="*/ 164 w 1857"/>
                  <a:gd name="T45" fmla="*/ 220 h 705"/>
                  <a:gd name="T46" fmla="*/ 206 w 1857"/>
                  <a:gd name="T47" fmla="*/ 217 h 705"/>
                  <a:gd name="T48" fmla="*/ 248 w 1857"/>
                  <a:gd name="T49" fmla="*/ 215 h 705"/>
                  <a:gd name="T50" fmla="*/ 303 w 1857"/>
                  <a:gd name="T51" fmla="*/ 217 h 705"/>
                  <a:gd name="T52" fmla="*/ 367 w 1857"/>
                  <a:gd name="T53" fmla="*/ 205 h 705"/>
                  <a:gd name="T54" fmla="*/ 430 w 1857"/>
                  <a:gd name="T55" fmla="*/ 184 h 705"/>
                  <a:gd name="T56" fmla="*/ 492 w 1857"/>
                  <a:gd name="T57" fmla="*/ 161 h 705"/>
                  <a:gd name="T58" fmla="*/ 820 w 1857"/>
                  <a:gd name="T59" fmla="*/ 59 h 705"/>
                  <a:gd name="T60" fmla="*/ 853 w 1857"/>
                  <a:gd name="T61" fmla="*/ 68 h 705"/>
                  <a:gd name="T62" fmla="*/ 888 w 1857"/>
                  <a:gd name="T63" fmla="*/ 69 h 705"/>
                  <a:gd name="T64" fmla="*/ 922 w 1857"/>
                  <a:gd name="T65" fmla="*/ 64 h 705"/>
                  <a:gd name="T66" fmla="*/ 952 w 1857"/>
                  <a:gd name="T67" fmla="*/ 52 h 705"/>
                  <a:gd name="T68" fmla="*/ 978 w 1857"/>
                  <a:gd name="T69" fmla="*/ 85 h 705"/>
                  <a:gd name="T70" fmla="*/ 1011 w 1857"/>
                  <a:gd name="T71" fmla="*/ 111 h 705"/>
                  <a:gd name="T72" fmla="*/ 1049 w 1857"/>
                  <a:gd name="T73" fmla="*/ 132 h 705"/>
                  <a:gd name="T74" fmla="*/ 1085 w 1857"/>
                  <a:gd name="T75" fmla="*/ 151 h 705"/>
                  <a:gd name="T76" fmla="*/ 1101 w 1857"/>
                  <a:gd name="T77" fmla="*/ 153 h 705"/>
                  <a:gd name="T78" fmla="*/ 1115 w 1857"/>
                  <a:gd name="T79" fmla="*/ 149 h 705"/>
                  <a:gd name="T80" fmla="*/ 1130 w 1857"/>
                  <a:gd name="T81" fmla="*/ 144 h 705"/>
                  <a:gd name="T82" fmla="*/ 1144 w 1857"/>
                  <a:gd name="T83" fmla="*/ 139 h 705"/>
                  <a:gd name="T84" fmla="*/ 1165 w 1857"/>
                  <a:gd name="T85" fmla="*/ 116 h 705"/>
                  <a:gd name="T86" fmla="*/ 1174 w 1857"/>
                  <a:gd name="T87" fmla="*/ 90 h 705"/>
                  <a:gd name="T88" fmla="*/ 1184 w 1857"/>
                  <a:gd name="T89" fmla="*/ 66 h 705"/>
                  <a:gd name="T90" fmla="*/ 1208 w 1857"/>
                  <a:gd name="T91" fmla="*/ 52 h 705"/>
                  <a:gd name="T92" fmla="*/ 1222 w 1857"/>
                  <a:gd name="T93" fmla="*/ 28 h 705"/>
                  <a:gd name="T94" fmla="*/ 1229 w 1857"/>
                  <a:gd name="T95" fmla="*/ 0 h 705"/>
                  <a:gd name="T96" fmla="*/ 1670 w 1857"/>
                  <a:gd name="T97" fmla="*/ 20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57" h="705">
                    <a:moveTo>
                      <a:pt x="1670" y="203"/>
                    </a:moveTo>
                    <a:lnTo>
                      <a:pt x="1857" y="315"/>
                    </a:lnTo>
                    <a:lnTo>
                      <a:pt x="1699" y="374"/>
                    </a:lnTo>
                    <a:lnTo>
                      <a:pt x="1399" y="475"/>
                    </a:lnTo>
                    <a:lnTo>
                      <a:pt x="1153" y="553"/>
                    </a:lnTo>
                    <a:lnTo>
                      <a:pt x="903" y="622"/>
                    </a:lnTo>
                    <a:lnTo>
                      <a:pt x="596" y="704"/>
                    </a:lnTo>
                    <a:lnTo>
                      <a:pt x="584" y="705"/>
                    </a:lnTo>
                    <a:lnTo>
                      <a:pt x="574" y="704"/>
                    </a:lnTo>
                    <a:lnTo>
                      <a:pt x="563" y="700"/>
                    </a:lnTo>
                    <a:lnTo>
                      <a:pt x="551" y="693"/>
                    </a:lnTo>
                    <a:lnTo>
                      <a:pt x="508" y="667"/>
                    </a:lnTo>
                    <a:lnTo>
                      <a:pt x="464" y="638"/>
                    </a:lnTo>
                    <a:lnTo>
                      <a:pt x="418" y="605"/>
                    </a:lnTo>
                    <a:lnTo>
                      <a:pt x="373" y="569"/>
                    </a:lnTo>
                    <a:lnTo>
                      <a:pt x="326" y="530"/>
                    </a:lnTo>
                    <a:lnTo>
                      <a:pt x="281" y="491"/>
                    </a:lnTo>
                    <a:lnTo>
                      <a:pt x="236" y="452"/>
                    </a:lnTo>
                    <a:lnTo>
                      <a:pt x="192" y="413"/>
                    </a:lnTo>
                    <a:lnTo>
                      <a:pt x="152" y="376"/>
                    </a:lnTo>
                    <a:lnTo>
                      <a:pt x="116" y="341"/>
                    </a:lnTo>
                    <a:lnTo>
                      <a:pt x="83" y="309"/>
                    </a:lnTo>
                    <a:lnTo>
                      <a:pt x="55" y="281"/>
                    </a:lnTo>
                    <a:lnTo>
                      <a:pt x="31" y="258"/>
                    </a:lnTo>
                    <a:lnTo>
                      <a:pt x="14" y="241"/>
                    </a:lnTo>
                    <a:lnTo>
                      <a:pt x="3" y="229"/>
                    </a:lnTo>
                    <a:lnTo>
                      <a:pt x="0" y="225"/>
                    </a:lnTo>
                    <a:lnTo>
                      <a:pt x="0" y="211"/>
                    </a:lnTo>
                    <a:lnTo>
                      <a:pt x="1" y="199"/>
                    </a:lnTo>
                    <a:lnTo>
                      <a:pt x="7" y="185"/>
                    </a:lnTo>
                    <a:lnTo>
                      <a:pt x="15" y="175"/>
                    </a:lnTo>
                    <a:lnTo>
                      <a:pt x="24" y="172"/>
                    </a:lnTo>
                    <a:lnTo>
                      <a:pt x="31" y="166"/>
                    </a:lnTo>
                    <a:lnTo>
                      <a:pt x="40" y="159"/>
                    </a:lnTo>
                    <a:lnTo>
                      <a:pt x="48" y="156"/>
                    </a:lnTo>
                    <a:lnTo>
                      <a:pt x="57" y="153"/>
                    </a:lnTo>
                    <a:lnTo>
                      <a:pt x="66" y="153"/>
                    </a:lnTo>
                    <a:lnTo>
                      <a:pt x="73" y="156"/>
                    </a:lnTo>
                    <a:lnTo>
                      <a:pt x="79" y="163"/>
                    </a:lnTo>
                    <a:lnTo>
                      <a:pt x="81" y="177"/>
                    </a:lnTo>
                    <a:lnTo>
                      <a:pt x="85" y="189"/>
                    </a:lnTo>
                    <a:lnTo>
                      <a:pt x="92" y="199"/>
                    </a:lnTo>
                    <a:lnTo>
                      <a:pt x="104" y="208"/>
                    </a:lnTo>
                    <a:lnTo>
                      <a:pt x="123" y="217"/>
                    </a:lnTo>
                    <a:lnTo>
                      <a:pt x="144" y="220"/>
                    </a:lnTo>
                    <a:lnTo>
                      <a:pt x="164" y="220"/>
                    </a:lnTo>
                    <a:lnTo>
                      <a:pt x="185" y="220"/>
                    </a:lnTo>
                    <a:lnTo>
                      <a:pt x="206" y="217"/>
                    </a:lnTo>
                    <a:lnTo>
                      <a:pt x="227" y="215"/>
                    </a:lnTo>
                    <a:lnTo>
                      <a:pt x="248" y="215"/>
                    </a:lnTo>
                    <a:lnTo>
                      <a:pt x="268" y="217"/>
                    </a:lnTo>
                    <a:lnTo>
                      <a:pt x="303" y="217"/>
                    </a:lnTo>
                    <a:lnTo>
                      <a:pt x="336" y="211"/>
                    </a:lnTo>
                    <a:lnTo>
                      <a:pt x="367" y="205"/>
                    </a:lnTo>
                    <a:lnTo>
                      <a:pt x="399" y="194"/>
                    </a:lnTo>
                    <a:lnTo>
                      <a:pt x="430" y="184"/>
                    </a:lnTo>
                    <a:lnTo>
                      <a:pt x="461" y="173"/>
                    </a:lnTo>
                    <a:lnTo>
                      <a:pt x="492" y="161"/>
                    </a:lnTo>
                    <a:lnTo>
                      <a:pt x="523" y="151"/>
                    </a:lnTo>
                    <a:lnTo>
                      <a:pt x="820" y="59"/>
                    </a:lnTo>
                    <a:lnTo>
                      <a:pt x="836" y="64"/>
                    </a:lnTo>
                    <a:lnTo>
                      <a:pt x="853" y="68"/>
                    </a:lnTo>
                    <a:lnTo>
                      <a:pt x="870" y="69"/>
                    </a:lnTo>
                    <a:lnTo>
                      <a:pt x="888" y="69"/>
                    </a:lnTo>
                    <a:lnTo>
                      <a:pt x="905" y="68"/>
                    </a:lnTo>
                    <a:lnTo>
                      <a:pt x="922" y="64"/>
                    </a:lnTo>
                    <a:lnTo>
                      <a:pt x="938" y="59"/>
                    </a:lnTo>
                    <a:lnTo>
                      <a:pt x="952" y="52"/>
                    </a:lnTo>
                    <a:lnTo>
                      <a:pt x="964" y="69"/>
                    </a:lnTo>
                    <a:lnTo>
                      <a:pt x="978" y="85"/>
                    </a:lnTo>
                    <a:lnTo>
                      <a:pt x="993" y="99"/>
                    </a:lnTo>
                    <a:lnTo>
                      <a:pt x="1011" y="111"/>
                    </a:lnTo>
                    <a:lnTo>
                      <a:pt x="1030" y="121"/>
                    </a:lnTo>
                    <a:lnTo>
                      <a:pt x="1049" y="132"/>
                    </a:lnTo>
                    <a:lnTo>
                      <a:pt x="1066" y="142"/>
                    </a:lnTo>
                    <a:lnTo>
                      <a:pt x="1085" y="151"/>
                    </a:lnTo>
                    <a:lnTo>
                      <a:pt x="1092" y="153"/>
                    </a:lnTo>
                    <a:lnTo>
                      <a:pt x="1101" y="153"/>
                    </a:lnTo>
                    <a:lnTo>
                      <a:pt x="1108" y="153"/>
                    </a:lnTo>
                    <a:lnTo>
                      <a:pt x="1115" y="149"/>
                    </a:lnTo>
                    <a:lnTo>
                      <a:pt x="1123" y="147"/>
                    </a:lnTo>
                    <a:lnTo>
                      <a:pt x="1130" y="144"/>
                    </a:lnTo>
                    <a:lnTo>
                      <a:pt x="1137" y="142"/>
                    </a:lnTo>
                    <a:lnTo>
                      <a:pt x="1144" y="139"/>
                    </a:lnTo>
                    <a:lnTo>
                      <a:pt x="1156" y="128"/>
                    </a:lnTo>
                    <a:lnTo>
                      <a:pt x="1165" y="116"/>
                    </a:lnTo>
                    <a:lnTo>
                      <a:pt x="1170" y="104"/>
                    </a:lnTo>
                    <a:lnTo>
                      <a:pt x="1174" y="90"/>
                    </a:lnTo>
                    <a:lnTo>
                      <a:pt x="1177" y="76"/>
                    </a:lnTo>
                    <a:lnTo>
                      <a:pt x="1184" y="66"/>
                    </a:lnTo>
                    <a:lnTo>
                      <a:pt x="1194" y="57"/>
                    </a:lnTo>
                    <a:lnTo>
                      <a:pt x="1208" y="52"/>
                    </a:lnTo>
                    <a:lnTo>
                      <a:pt x="1215" y="40"/>
                    </a:lnTo>
                    <a:lnTo>
                      <a:pt x="1222" y="28"/>
                    </a:lnTo>
                    <a:lnTo>
                      <a:pt x="1227" y="14"/>
                    </a:lnTo>
                    <a:lnTo>
                      <a:pt x="1229" y="0"/>
                    </a:lnTo>
                    <a:lnTo>
                      <a:pt x="1446" y="92"/>
                    </a:lnTo>
                    <a:lnTo>
                      <a:pt x="1670" y="203"/>
                    </a:lnTo>
                    <a:close/>
                  </a:path>
                </a:pathLst>
              </a:custGeom>
              <a:solidFill>
                <a:srgbClr val="AA72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4" name="Freeform 38"/>
              <p:cNvSpPr/>
              <p:nvPr/>
            </p:nvSpPr>
            <p:spPr bwMode="auto">
              <a:xfrm>
                <a:off x="878" y="3945"/>
                <a:ext cx="603" cy="178"/>
              </a:xfrm>
              <a:custGeom>
                <a:avLst/>
                <a:gdLst>
                  <a:gd name="T0" fmla="*/ 1112 w 1207"/>
                  <a:gd name="T1" fmla="*/ 48 h 355"/>
                  <a:gd name="T2" fmla="*/ 683 w 1207"/>
                  <a:gd name="T3" fmla="*/ 192 h 355"/>
                  <a:gd name="T4" fmla="*/ 337 w 1207"/>
                  <a:gd name="T5" fmla="*/ 288 h 355"/>
                  <a:gd name="T6" fmla="*/ 64 w 1207"/>
                  <a:gd name="T7" fmla="*/ 353 h 355"/>
                  <a:gd name="T8" fmla="*/ 54 w 1207"/>
                  <a:gd name="T9" fmla="*/ 355 h 355"/>
                  <a:gd name="T10" fmla="*/ 44 w 1207"/>
                  <a:gd name="T11" fmla="*/ 355 h 355"/>
                  <a:gd name="T12" fmla="*/ 33 w 1207"/>
                  <a:gd name="T13" fmla="*/ 355 h 355"/>
                  <a:gd name="T14" fmla="*/ 23 w 1207"/>
                  <a:gd name="T15" fmla="*/ 355 h 355"/>
                  <a:gd name="T16" fmla="*/ 14 w 1207"/>
                  <a:gd name="T17" fmla="*/ 353 h 355"/>
                  <a:gd name="T18" fmla="*/ 7 w 1207"/>
                  <a:gd name="T19" fmla="*/ 353 h 355"/>
                  <a:gd name="T20" fmla="*/ 2 w 1207"/>
                  <a:gd name="T21" fmla="*/ 352 h 355"/>
                  <a:gd name="T22" fmla="*/ 0 w 1207"/>
                  <a:gd name="T23" fmla="*/ 352 h 355"/>
                  <a:gd name="T24" fmla="*/ 23 w 1207"/>
                  <a:gd name="T25" fmla="*/ 345 h 355"/>
                  <a:gd name="T26" fmla="*/ 45 w 1207"/>
                  <a:gd name="T27" fmla="*/ 338 h 355"/>
                  <a:gd name="T28" fmla="*/ 70 w 1207"/>
                  <a:gd name="T29" fmla="*/ 333 h 355"/>
                  <a:gd name="T30" fmla="*/ 92 w 1207"/>
                  <a:gd name="T31" fmla="*/ 329 h 355"/>
                  <a:gd name="T32" fmla="*/ 116 w 1207"/>
                  <a:gd name="T33" fmla="*/ 324 h 355"/>
                  <a:gd name="T34" fmla="*/ 139 w 1207"/>
                  <a:gd name="T35" fmla="*/ 319 h 355"/>
                  <a:gd name="T36" fmla="*/ 163 w 1207"/>
                  <a:gd name="T37" fmla="*/ 314 h 355"/>
                  <a:gd name="T38" fmla="*/ 186 w 1207"/>
                  <a:gd name="T39" fmla="*/ 307 h 355"/>
                  <a:gd name="T40" fmla="*/ 458 w 1207"/>
                  <a:gd name="T41" fmla="*/ 237 h 355"/>
                  <a:gd name="T42" fmla="*/ 817 w 1207"/>
                  <a:gd name="T43" fmla="*/ 132 h 355"/>
                  <a:gd name="T44" fmla="*/ 1148 w 1207"/>
                  <a:gd name="T45" fmla="*/ 14 h 355"/>
                  <a:gd name="T46" fmla="*/ 1155 w 1207"/>
                  <a:gd name="T47" fmla="*/ 10 h 355"/>
                  <a:gd name="T48" fmla="*/ 1162 w 1207"/>
                  <a:gd name="T49" fmla="*/ 9 h 355"/>
                  <a:gd name="T50" fmla="*/ 1169 w 1207"/>
                  <a:gd name="T51" fmla="*/ 5 h 355"/>
                  <a:gd name="T52" fmla="*/ 1178 w 1207"/>
                  <a:gd name="T53" fmla="*/ 2 h 355"/>
                  <a:gd name="T54" fmla="*/ 1185 w 1207"/>
                  <a:gd name="T55" fmla="*/ 0 h 355"/>
                  <a:gd name="T56" fmla="*/ 1192 w 1207"/>
                  <a:gd name="T57" fmla="*/ 0 h 355"/>
                  <a:gd name="T58" fmla="*/ 1200 w 1207"/>
                  <a:gd name="T59" fmla="*/ 0 h 355"/>
                  <a:gd name="T60" fmla="*/ 1207 w 1207"/>
                  <a:gd name="T61" fmla="*/ 2 h 355"/>
                  <a:gd name="T62" fmla="*/ 1112 w 1207"/>
                  <a:gd name="T63" fmla="*/ 4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07" h="355">
                    <a:moveTo>
                      <a:pt x="1112" y="48"/>
                    </a:moveTo>
                    <a:lnTo>
                      <a:pt x="683" y="192"/>
                    </a:lnTo>
                    <a:lnTo>
                      <a:pt x="337" y="288"/>
                    </a:lnTo>
                    <a:lnTo>
                      <a:pt x="64" y="353"/>
                    </a:lnTo>
                    <a:lnTo>
                      <a:pt x="54" y="355"/>
                    </a:lnTo>
                    <a:lnTo>
                      <a:pt x="44" y="355"/>
                    </a:lnTo>
                    <a:lnTo>
                      <a:pt x="33" y="355"/>
                    </a:lnTo>
                    <a:lnTo>
                      <a:pt x="23" y="355"/>
                    </a:lnTo>
                    <a:lnTo>
                      <a:pt x="14" y="353"/>
                    </a:lnTo>
                    <a:lnTo>
                      <a:pt x="7" y="353"/>
                    </a:lnTo>
                    <a:lnTo>
                      <a:pt x="2" y="352"/>
                    </a:lnTo>
                    <a:lnTo>
                      <a:pt x="0" y="352"/>
                    </a:lnTo>
                    <a:lnTo>
                      <a:pt x="23" y="345"/>
                    </a:lnTo>
                    <a:lnTo>
                      <a:pt x="45" y="338"/>
                    </a:lnTo>
                    <a:lnTo>
                      <a:pt x="70" y="333"/>
                    </a:lnTo>
                    <a:lnTo>
                      <a:pt x="92" y="329"/>
                    </a:lnTo>
                    <a:lnTo>
                      <a:pt x="116" y="324"/>
                    </a:lnTo>
                    <a:lnTo>
                      <a:pt x="139" y="319"/>
                    </a:lnTo>
                    <a:lnTo>
                      <a:pt x="163" y="314"/>
                    </a:lnTo>
                    <a:lnTo>
                      <a:pt x="186" y="307"/>
                    </a:lnTo>
                    <a:lnTo>
                      <a:pt x="458" y="237"/>
                    </a:lnTo>
                    <a:lnTo>
                      <a:pt x="817" y="132"/>
                    </a:lnTo>
                    <a:lnTo>
                      <a:pt x="1148" y="14"/>
                    </a:lnTo>
                    <a:lnTo>
                      <a:pt x="1155" y="10"/>
                    </a:lnTo>
                    <a:lnTo>
                      <a:pt x="1162" y="9"/>
                    </a:lnTo>
                    <a:lnTo>
                      <a:pt x="1169" y="5"/>
                    </a:lnTo>
                    <a:lnTo>
                      <a:pt x="1178" y="2"/>
                    </a:lnTo>
                    <a:lnTo>
                      <a:pt x="1185" y="0"/>
                    </a:lnTo>
                    <a:lnTo>
                      <a:pt x="1192" y="0"/>
                    </a:lnTo>
                    <a:lnTo>
                      <a:pt x="1200" y="0"/>
                    </a:lnTo>
                    <a:lnTo>
                      <a:pt x="1207" y="2"/>
                    </a:lnTo>
                    <a:lnTo>
                      <a:pt x="1112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5" name="Freeform 39"/>
              <p:cNvSpPr/>
              <p:nvPr/>
            </p:nvSpPr>
            <p:spPr bwMode="auto">
              <a:xfrm>
                <a:off x="1015" y="3213"/>
                <a:ext cx="50" cy="22"/>
              </a:xfrm>
              <a:custGeom>
                <a:avLst/>
                <a:gdLst>
                  <a:gd name="T0" fmla="*/ 54 w 101"/>
                  <a:gd name="T1" fmla="*/ 0 h 43"/>
                  <a:gd name="T2" fmla="*/ 73 w 101"/>
                  <a:gd name="T3" fmla="*/ 3 h 43"/>
                  <a:gd name="T4" fmla="*/ 89 w 101"/>
                  <a:gd name="T5" fmla="*/ 10 h 43"/>
                  <a:gd name="T6" fmla="*/ 97 w 101"/>
                  <a:gd name="T7" fmla="*/ 19 h 43"/>
                  <a:gd name="T8" fmla="*/ 101 w 101"/>
                  <a:gd name="T9" fmla="*/ 28 h 43"/>
                  <a:gd name="T10" fmla="*/ 99 w 101"/>
                  <a:gd name="T11" fmla="*/ 31 h 43"/>
                  <a:gd name="T12" fmla="*/ 97 w 101"/>
                  <a:gd name="T13" fmla="*/ 36 h 43"/>
                  <a:gd name="T14" fmla="*/ 92 w 101"/>
                  <a:gd name="T15" fmla="*/ 38 h 43"/>
                  <a:gd name="T16" fmla="*/ 85 w 101"/>
                  <a:gd name="T17" fmla="*/ 42 h 43"/>
                  <a:gd name="T18" fmla="*/ 78 w 101"/>
                  <a:gd name="T19" fmla="*/ 43 h 43"/>
                  <a:gd name="T20" fmla="*/ 68 w 101"/>
                  <a:gd name="T21" fmla="*/ 43 h 43"/>
                  <a:gd name="T22" fmla="*/ 59 w 101"/>
                  <a:gd name="T23" fmla="*/ 43 h 43"/>
                  <a:gd name="T24" fmla="*/ 49 w 101"/>
                  <a:gd name="T25" fmla="*/ 43 h 43"/>
                  <a:gd name="T26" fmla="*/ 30 w 101"/>
                  <a:gd name="T27" fmla="*/ 40 h 43"/>
                  <a:gd name="T28" fmla="*/ 14 w 101"/>
                  <a:gd name="T29" fmla="*/ 33 h 43"/>
                  <a:gd name="T30" fmla="*/ 4 w 101"/>
                  <a:gd name="T31" fmla="*/ 24 h 43"/>
                  <a:gd name="T32" fmla="*/ 0 w 101"/>
                  <a:gd name="T33" fmla="*/ 16 h 43"/>
                  <a:gd name="T34" fmla="*/ 2 w 101"/>
                  <a:gd name="T35" fmla="*/ 12 h 43"/>
                  <a:gd name="T36" fmla="*/ 5 w 101"/>
                  <a:gd name="T37" fmla="*/ 7 h 43"/>
                  <a:gd name="T38" fmla="*/ 11 w 101"/>
                  <a:gd name="T39" fmla="*/ 5 h 43"/>
                  <a:gd name="T40" fmla="*/ 18 w 101"/>
                  <a:gd name="T41" fmla="*/ 2 h 43"/>
                  <a:gd name="T42" fmla="*/ 24 w 101"/>
                  <a:gd name="T43" fmla="*/ 0 h 43"/>
                  <a:gd name="T44" fmla="*/ 33 w 101"/>
                  <a:gd name="T45" fmla="*/ 0 h 43"/>
                  <a:gd name="T46" fmla="*/ 44 w 101"/>
                  <a:gd name="T47" fmla="*/ 0 h 43"/>
                  <a:gd name="T48" fmla="*/ 54 w 101"/>
                  <a:gd name="T4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1" h="43">
                    <a:moveTo>
                      <a:pt x="54" y="0"/>
                    </a:moveTo>
                    <a:lnTo>
                      <a:pt x="73" y="3"/>
                    </a:lnTo>
                    <a:lnTo>
                      <a:pt x="89" y="10"/>
                    </a:lnTo>
                    <a:lnTo>
                      <a:pt x="97" y="19"/>
                    </a:lnTo>
                    <a:lnTo>
                      <a:pt x="101" y="28"/>
                    </a:lnTo>
                    <a:lnTo>
                      <a:pt x="99" y="31"/>
                    </a:lnTo>
                    <a:lnTo>
                      <a:pt x="97" y="36"/>
                    </a:lnTo>
                    <a:lnTo>
                      <a:pt x="92" y="38"/>
                    </a:lnTo>
                    <a:lnTo>
                      <a:pt x="85" y="42"/>
                    </a:lnTo>
                    <a:lnTo>
                      <a:pt x="78" y="43"/>
                    </a:lnTo>
                    <a:lnTo>
                      <a:pt x="68" y="43"/>
                    </a:lnTo>
                    <a:lnTo>
                      <a:pt x="59" y="43"/>
                    </a:lnTo>
                    <a:lnTo>
                      <a:pt x="49" y="43"/>
                    </a:lnTo>
                    <a:lnTo>
                      <a:pt x="30" y="40"/>
                    </a:lnTo>
                    <a:lnTo>
                      <a:pt x="14" y="33"/>
                    </a:lnTo>
                    <a:lnTo>
                      <a:pt x="4" y="24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5" y="7"/>
                    </a:lnTo>
                    <a:lnTo>
                      <a:pt x="11" y="5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33" y="0"/>
                    </a:lnTo>
                    <a:lnTo>
                      <a:pt x="4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6" name="Freeform 40"/>
              <p:cNvSpPr/>
              <p:nvPr/>
            </p:nvSpPr>
            <p:spPr bwMode="auto">
              <a:xfrm>
                <a:off x="1122" y="3221"/>
                <a:ext cx="43" cy="18"/>
              </a:xfrm>
              <a:custGeom>
                <a:avLst/>
                <a:gdLst>
                  <a:gd name="T0" fmla="*/ 45 w 87"/>
                  <a:gd name="T1" fmla="*/ 0 h 36"/>
                  <a:gd name="T2" fmla="*/ 63 w 87"/>
                  <a:gd name="T3" fmla="*/ 3 h 36"/>
                  <a:gd name="T4" fmla="*/ 77 w 87"/>
                  <a:gd name="T5" fmla="*/ 8 h 36"/>
                  <a:gd name="T6" fmla="*/ 85 w 87"/>
                  <a:gd name="T7" fmla="*/ 15 h 36"/>
                  <a:gd name="T8" fmla="*/ 87 w 87"/>
                  <a:gd name="T9" fmla="*/ 22 h 36"/>
                  <a:gd name="T10" fmla="*/ 82 w 87"/>
                  <a:gd name="T11" fmla="*/ 29 h 36"/>
                  <a:gd name="T12" fmla="*/ 73 w 87"/>
                  <a:gd name="T13" fmla="*/ 34 h 36"/>
                  <a:gd name="T14" fmla="*/ 59 w 87"/>
                  <a:gd name="T15" fmla="*/ 36 h 36"/>
                  <a:gd name="T16" fmla="*/ 42 w 87"/>
                  <a:gd name="T17" fmla="*/ 36 h 36"/>
                  <a:gd name="T18" fmla="*/ 24 w 87"/>
                  <a:gd name="T19" fmla="*/ 32 h 36"/>
                  <a:gd name="T20" fmla="*/ 11 w 87"/>
                  <a:gd name="T21" fmla="*/ 27 h 36"/>
                  <a:gd name="T22" fmla="*/ 2 w 87"/>
                  <a:gd name="T23" fmla="*/ 20 h 36"/>
                  <a:gd name="T24" fmla="*/ 0 w 87"/>
                  <a:gd name="T25" fmla="*/ 13 h 36"/>
                  <a:gd name="T26" fmla="*/ 5 w 87"/>
                  <a:gd name="T27" fmla="*/ 6 h 36"/>
                  <a:gd name="T28" fmla="*/ 14 w 87"/>
                  <a:gd name="T29" fmla="*/ 1 h 36"/>
                  <a:gd name="T30" fmla="*/ 28 w 87"/>
                  <a:gd name="T31" fmla="*/ 0 h 36"/>
                  <a:gd name="T32" fmla="*/ 45 w 87"/>
                  <a:gd name="T3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7" h="36">
                    <a:moveTo>
                      <a:pt x="45" y="0"/>
                    </a:moveTo>
                    <a:lnTo>
                      <a:pt x="63" y="3"/>
                    </a:lnTo>
                    <a:lnTo>
                      <a:pt x="77" y="8"/>
                    </a:lnTo>
                    <a:lnTo>
                      <a:pt x="85" y="15"/>
                    </a:lnTo>
                    <a:lnTo>
                      <a:pt x="87" y="22"/>
                    </a:lnTo>
                    <a:lnTo>
                      <a:pt x="82" y="29"/>
                    </a:lnTo>
                    <a:lnTo>
                      <a:pt x="73" y="34"/>
                    </a:lnTo>
                    <a:lnTo>
                      <a:pt x="59" y="36"/>
                    </a:lnTo>
                    <a:lnTo>
                      <a:pt x="42" y="36"/>
                    </a:lnTo>
                    <a:lnTo>
                      <a:pt x="24" y="32"/>
                    </a:lnTo>
                    <a:lnTo>
                      <a:pt x="11" y="27"/>
                    </a:lnTo>
                    <a:lnTo>
                      <a:pt x="2" y="20"/>
                    </a:lnTo>
                    <a:lnTo>
                      <a:pt x="0" y="13"/>
                    </a:lnTo>
                    <a:lnTo>
                      <a:pt x="5" y="6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7" name="Freeform 41"/>
              <p:cNvSpPr/>
              <p:nvPr/>
            </p:nvSpPr>
            <p:spPr bwMode="auto">
              <a:xfrm>
                <a:off x="1013" y="3208"/>
                <a:ext cx="54" cy="25"/>
              </a:xfrm>
              <a:custGeom>
                <a:avLst/>
                <a:gdLst>
                  <a:gd name="T0" fmla="*/ 107 w 107"/>
                  <a:gd name="T1" fmla="*/ 39 h 48"/>
                  <a:gd name="T2" fmla="*/ 97 w 107"/>
                  <a:gd name="T3" fmla="*/ 45 h 48"/>
                  <a:gd name="T4" fmla="*/ 85 w 107"/>
                  <a:gd name="T5" fmla="*/ 38 h 48"/>
                  <a:gd name="T6" fmla="*/ 73 w 107"/>
                  <a:gd name="T7" fmla="*/ 31 h 48"/>
                  <a:gd name="T8" fmla="*/ 60 w 107"/>
                  <a:gd name="T9" fmla="*/ 29 h 48"/>
                  <a:gd name="T10" fmla="*/ 57 w 107"/>
                  <a:gd name="T11" fmla="*/ 34 h 48"/>
                  <a:gd name="T12" fmla="*/ 53 w 107"/>
                  <a:gd name="T13" fmla="*/ 41 h 48"/>
                  <a:gd name="T14" fmla="*/ 48 w 107"/>
                  <a:gd name="T15" fmla="*/ 46 h 48"/>
                  <a:gd name="T16" fmla="*/ 41 w 107"/>
                  <a:gd name="T17" fmla="*/ 48 h 48"/>
                  <a:gd name="T18" fmla="*/ 29 w 107"/>
                  <a:gd name="T19" fmla="*/ 48 h 48"/>
                  <a:gd name="T20" fmla="*/ 19 w 107"/>
                  <a:gd name="T21" fmla="*/ 43 h 48"/>
                  <a:gd name="T22" fmla="*/ 8 w 107"/>
                  <a:gd name="T23" fmla="*/ 36 h 48"/>
                  <a:gd name="T24" fmla="*/ 0 w 107"/>
                  <a:gd name="T25" fmla="*/ 29 h 48"/>
                  <a:gd name="T26" fmla="*/ 5 w 107"/>
                  <a:gd name="T27" fmla="*/ 22 h 48"/>
                  <a:gd name="T28" fmla="*/ 10 w 107"/>
                  <a:gd name="T29" fmla="*/ 15 h 48"/>
                  <a:gd name="T30" fmla="*/ 15 w 107"/>
                  <a:gd name="T31" fmla="*/ 10 h 48"/>
                  <a:gd name="T32" fmla="*/ 22 w 107"/>
                  <a:gd name="T33" fmla="*/ 6 h 48"/>
                  <a:gd name="T34" fmla="*/ 31 w 107"/>
                  <a:gd name="T35" fmla="*/ 3 h 48"/>
                  <a:gd name="T36" fmla="*/ 38 w 107"/>
                  <a:gd name="T37" fmla="*/ 1 h 48"/>
                  <a:gd name="T38" fmla="*/ 47 w 107"/>
                  <a:gd name="T39" fmla="*/ 0 h 48"/>
                  <a:gd name="T40" fmla="*/ 55 w 107"/>
                  <a:gd name="T41" fmla="*/ 0 h 48"/>
                  <a:gd name="T42" fmla="*/ 64 w 107"/>
                  <a:gd name="T43" fmla="*/ 1 h 48"/>
                  <a:gd name="T44" fmla="*/ 71 w 107"/>
                  <a:gd name="T45" fmla="*/ 5 h 48"/>
                  <a:gd name="T46" fmla="*/ 79 w 107"/>
                  <a:gd name="T47" fmla="*/ 8 h 48"/>
                  <a:gd name="T48" fmla="*/ 86 w 107"/>
                  <a:gd name="T49" fmla="*/ 13 h 48"/>
                  <a:gd name="T50" fmla="*/ 93 w 107"/>
                  <a:gd name="T51" fmla="*/ 19 h 48"/>
                  <a:gd name="T52" fmla="*/ 99 w 107"/>
                  <a:gd name="T53" fmla="*/ 24 h 48"/>
                  <a:gd name="T54" fmla="*/ 104 w 107"/>
                  <a:gd name="T55" fmla="*/ 31 h 48"/>
                  <a:gd name="T56" fmla="*/ 107 w 107"/>
                  <a:gd name="T57" fmla="*/ 3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7" h="48">
                    <a:moveTo>
                      <a:pt x="107" y="39"/>
                    </a:moveTo>
                    <a:lnTo>
                      <a:pt x="97" y="45"/>
                    </a:lnTo>
                    <a:lnTo>
                      <a:pt x="85" y="38"/>
                    </a:lnTo>
                    <a:lnTo>
                      <a:pt x="73" y="31"/>
                    </a:lnTo>
                    <a:lnTo>
                      <a:pt x="60" y="29"/>
                    </a:lnTo>
                    <a:lnTo>
                      <a:pt x="57" y="34"/>
                    </a:lnTo>
                    <a:lnTo>
                      <a:pt x="53" y="41"/>
                    </a:lnTo>
                    <a:lnTo>
                      <a:pt x="48" y="46"/>
                    </a:lnTo>
                    <a:lnTo>
                      <a:pt x="41" y="48"/>
                    </a:lnTo>
                    <a:lnTo>
                      <a:pt x="29" y="48"/>
                    </a:lnTo>
                    <a:lnTo>
                      <a:pt x="19" y="43"/>
                    </a:lnTo>
                    <a:lnTo>
                      <a:pt x="8" y="36"/>
                    </a:lnTo>
                    <a:lnTo>
                      <a:pt x="0" y="29"/>
                    </a:lnTo>
                    <a:lnTo>
                      <a:pt x="5" y="22"/>
                    </a:lnTo>
                    <a:lnTo>
                      <a:pt x="10" y="15"/>
                    </a:lnTo>
                    <a:lnTo>
                      <a:pt x="15" y="10"/>
                    </a:lnTo>
                    <a:lnTo>
                      <a:pt x="22" y="6"/>
                    </a:lnTo>
                    <a:lnTo>
                      <a:pt x="31" y="3"/>
                    </a:lnTo>
                    <a:lnTo>
                      <a:pt x="38" y="1"/>
                    </a:lnTo>
                    <a:lnTo>
                      <a:pt x="47" y="0"/>
                    </a:lnTo>
                    <a:lnTo>
                      <a:pt x="55" y="0"/>
                    </a:lnTo>
                    <a:lnTo>
                      <a:pt x="64" y="1"/>
                    </a:lnTo>
                    <a:lnTo>
                      <a:pt x="71" y="5"/>
                    </a:lnTo>
                    <a:lnTo>
                      <a:pt x="79" y="8"/>
                    </a:lnTo>
                    <a:lnTo>
                      <a:pt x="86" y="13"/>
                    </a:lnTo>
                    <a:lnTo>
                      <a:pt x="93" y="19"/>
                    </a:lnTo>
                    <a:lnTo>
                      <a:pt x="99" y="24"/>
                    </a:lnTo>
                    <a:lnTo>
                      <a:pt x="104" y="31"/>
                    </a:lnTo>
                    <a:lnTo>
                      <a:pt x="107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38" name="Freeform 42"/>
              <p:cNvSpPr/>
              <p:nvPr/>
            </p:nvSpPr>
            <p:spPr bwMode="auto">
              <a:xfrm>
                <a:off x="1120" y="3215"/>
                <a:ext cx="45" cy="23"/>
              </a:xfrm>
              <a:custGeom>
                <a:avLst/>
                <a:gdLst>
                  <a:gd name="T0" fmla="*/ 78 w 88"/>
                  <a:gd name="T1" fmla="*/ 13 h 45"/>
                  <a:gd name="T2" fmla="*/ 83 w 88"/>
                  <a:gd name="T3" fmla="*/ 19 h 45"/>
                  <a:gd name="T4" fmla="*/ 88 w 88"/>
                  <a:gd name="T5" fmla="*/ 25 h 45"/>
                  <a:gd name="T6" fmla="*/ 88 w 88"/>
                  <a:gd name="T7" fmla="*/ 30 h 45"/>
                  <a:gd name="T8" fmla="*/ 81 w 88"/>
                  <a:gd name="T9" fmla="*/ 37 h 45"/>
                  <a:gd name="T10" fmla="*/ 78 w 88"/>
                  <a:gd name="T11" fmla="*/ 30 h 45"/>
                  <a:gd name="T12" fmla="*/ 71 w 88"/>
                  <a:gd name="T13" fmla="*/ 25 h 45"/>
                  <a:gd name="T14" fmla="*/ 64 w 88"/>
                  <a:gd name="T15" fmla="*/ 21 h 45"/>
                  <a:gd name="T16" fmla="*/ 55 w 88"/>
                  <a:gd name="T17" fmla="*/ 21 h 45"/>
                  <a:gd name="T18" fmla="*/ 52 w 88"/>
                  <a:gd name="T19" fmla="*/ 28 h 45"/>
                  <a:gd name="T20" fmla="*/ 48 w 88"/>
                  <a:gd name="T21" fmla="*/ 33 h 45"/>
                  <a:gd name="T22" fmla="*/ 45 w 88"/>
                  <a:gd name="T23" fmla="*/ 39 h 45"/>
                  <a:gd name="T24" fmla="*/ 38 w 88"/>
                  <a:gd name="T25" fmla="*/ 42 h 45"/>
                  <a:gd name="T26" fmla="*/ 26 w 88"/>
                  <a:gd name="T27" fmla="*/ 45 h 45"/>
                  <a:gd name="T28" fmla="*/ 17 w 88"/>
                  <a:gd name="T29" fmla="*/ 42 h 45"/>
                  <a:gd name="T30" fmla="*/ 7 w 88"/>
                  <a:gd name="T31" fmla="*/ 35 h 45"/>
                  <a:gd name="T32" fmla="*/ 0 w 88"/>
                  <a:gd name="T33" fmla="*/ 26 h 45"/>
                  <a:gd name="T34" fmla="*/ 8 w 88"/>
                  <a:gd name="T35" fmla="*/ 18 h 45"/>
                  <a:gd name="T36" fmla="*/ 19 w 88"/>
                  <a:gd name="T37" fmla="*/ 9 h 45"/>
                  <a:gd name="T38" fmla="*/ 31 w 88"/>
                  <a:gd name="T39" fmla="*/ 4 h 45"/>
                  <a:gd name="T40" fmla="*/ 45 w 88"/>
                  <a:gd name="T41" fmla="*/ 0 h 45"/>
                  <a:gd name="T42" fmla="*/ 55 w 88"/>
                  <a:gd name="T43" fmla="*/ 0 h 45"/>
                  <a:gd name="T44" fmla="*/ 64 w 88"/>
                  <a:gd name="T45" fmla="*/ 2 h 45"/>
                  <a:gd name="T46" fmla="*/ 71 w 88"/>
                  <a:gd name="T47" fmla="*/ 7 h 45"/>
                  <a:gd name="T48" fmla="*/ 78 w 88"/>
                  <a:gd name="T4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45">
                    <a:moveTo>
                      <a:pt x="78" y="13"/>
                    </a:moveTo>
                    <a:lnTo>
                      <a:pt x="83" y="19"/>
                    </a:lnTo>
                    <a:lnTo>
                      <a:pt x="88" y="25"/>
                    </a:lnTo>
                    <a:lnTo>
                      <a:pt x="88" y="30"/>
                    </a:lnTo>
                    <a:lnTo>
                      <a:pt x="81" y="37"/>
                    </a:lnTo>
                    <a:lnTo>
                      <a:pt x="78" y="30"/>
                    </a:lnTo>
                    <a:lnTo>
                      <a:pt x="71" y="25"/>
                    </a:lnTo>
                    <a:lnTo>
                      <a:pt x="64" y="21"/>
                    </a:lnTo>
                    <a:lnTo>
                      <a:pt x="55" y="21"/>
                    </a:lnTo>
                    <a:lnTo>
                      <a:pt x="52" y="28"/>
                    </a:lnTo>
                    <a:lnTo>
                      <a:pt x="48" y="33"/>
                    </a:lnTo>
                    <a:lnTo>
                      <a:pt x="45" y="39"/>
                    </a:lnTo>
                    <a:lnTo>
                      <a:pt x="38" y="42"/>
                    </a:lnTo>
                    <a:lnTo>
                      <a:pt x="26" y="45"/>
                    </a:lnTo>
                    <a:lnTo>
                      <a:pt x="17" y="42"/>
                    </a:lnTo>
                    <a:lnTo>
                      <a:pt x="7" y="35"/>
                    </a:lnTo>
                    <a:lnTo>
                      <a:pt x="0" y="26"/>
                    </a:lnTo>
                    <a:lnTo>
                      <a:pt x="8" y="18"/>
                    </a:lnTo>
                    <a:lnTo>
                      <a:pt x="19" y="9"/>
                    </a:lnTo>
                    <a:lnTo>
                      <a:pt x="31" y="4"/>
                    </a:lnTo>
                    <a:lnTo>
                      <a:pt x="45" y="0"/>
                    </a:lnTo>
                    <a:lnTo>
                      <a:pt x="55" y="0"/>
                    </a:lnTo>
                    <a:lnTo>
                      <a:pt x="64" y="2"/>
                    </a:lnTo>
                    <a:lnTo>
                      <a:pt x="71" y="7"/>
                    </a:lnTo>
                    <a:lnTo>
                      <a:pt x="78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0939" name="Text Box 43"/>
            <p:cNvSpPr txBox="1">
              <a:spLocks noChangeArrowheads="1"/>
            </p:cNvSpPr>
            <p:nvPr/>
          </p:nvSpPr>
          <p:spPr bwMode="auto">
            <a:xfrm>
              <a:off x="336" y="2640"/>
              <a:ext cx="432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80940" name="Rectangle 44"/>
          <p:cNvSpPr>
            <a:spLocks noGrp="1" noChangeArrowheads="1"/>
          </p:cNvSpPr>
          <p:nvPr/>
        </p:nvSpPr>
        <p:spPr bwMode="auto">
          <a:xfrm>
            <a:off x="5148064" y="1628800"/>
            <a:ext cx="3581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eaLnBrk="0" hangingPunct="0"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kumimoji="0"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28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0"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的图象与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kumimoji="0" lang="en-US" altLang="zh-CN" sz="28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0"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的图象有什么关系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kumimoji="0"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它是轴对称图形吗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kumimoji="0"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它的对称轴和顶点坐标分别是什么</a:t>
            </a:r>
            <a:r>
              <a:rPr kumimoji="0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</a:p>
        </p:txBody>
      </p:sp>
      <p:sp>
        <p:nvSpPr>
          <p:cNvPr id="80941" name="Rectangle 45"/>
          <p:cNvSpPr>
            <a:spLocks noGrp="1" noChangeArrowheads="1"/>
          </p:cNvSpPr>
          <p:nvPr/>
        </p:nvSpPr>
        <p:spPr bwMode="auto">
          <a:xfrm>
            <a:off x="1438275" y="5160858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(2)x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取哪些值时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的值随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值的增大而增大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?x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取哪些值时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的值随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的增大而减少？ </a:t>
            </a:r>
          </a:p>
        </p:txBody>
      </p:sp>
      <p:graphicFrame>
        <p:nvGraphicFramePr>
          <p:cNvPr id="80942" name="Object 46"/>
          <p:cNvGraphicFramePr>
            <a:graphicFrameLocks noChangeAspect="1"/>
          </p:cNvGraphicFramePr>
          <p:nvPr/>
        </p:nvGraphicFramePr>
        <p:xfrm>
          <a:off x="609600" y="2066925"/>
          <a:ext cx="12588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6" imgW="647700" imgH="304800" progId="Equation.3">
                  <p:embed/>
                </p:oleObj>
              </mc:Choice>
              <mc:Fallback>
                <p:oleObj name="Equation" r:id="rId6" imgW="647700" imgH="304800" progId="Equation.3">
                  <p:embed/>
                  <p:pic>
                    <p:nvPicPr>
                      <p:cNvPr id="0" name="图片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66925"/>
                        <a:ext cx="12588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43" name="Object 47"/>
          <p:cNvGraphicFramePr>
            <a:graphicFrameLocks noChangeAspect="1"/>
          </p:cNvGraphicFramePr>
          <p:nvPr/>
        </p:nvGraphicFramePr>
        <p:xfrm>
          <a:off x="3224213" y="2057400"/>
          <a:ext cx="15224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8" imgW="761365" imgH="241300" progId="Equation.3">
                  <p:embed/>
                </p:oleObj>
              </mc:Choice>
              <mc:Fallback>
                <p:oleObj name="Equation" r:id="rId8" imgW="761365" imgH="241300" progId="Equation.3">
                  <p:embed/>
                  <p:pic>
                    <p:nvPicPr>
                      <p:cNvPr id="0" name="图片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2057400"/>
                        <a:ext cx="15224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40" grpId="0" autoUpdateAnimBg="0"/>
      <p:bldP spid="8094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5872" y="925513"/>
            <a:ext cx="6819900" cy="460375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我思考，我进步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/>
        </p:nvSpPr>
        <p:spPr bwMode="auto">
          <a:xfrm>
            <a:off x="428790" y="1772816"/>
            <a:ext cx="868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在同一坐标系中作出二次函数</a:t>
            </a: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ahoma" panose="020B0604030504040204" pitchFamily="34" charset="0"/>
              </a:rPr>
              <a:t>²</a:t>
            </a: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kumimoji="0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36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0"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kumimoji="0"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36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</a:t>
            </a:r>
            <a:r>
              <a:rPr lang="en-US" altLang="zh-CN" sz="36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81924" name="Picture 4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488" y="620713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25" name="Group 5"/>
          <p:cNvGrpSpPr/>
          <p:nvPr/>
        </p:nvGrpSpPr>
        <p:grpSpPr bwMode="auto">
          <a:xfrm>
            <a:off x="0" y="5016500"/>
            <a:ext cx="1427163" cy="1765300"/>
            <a:chOff x="288" y="2640"/>
            <a:chExt cx="1049" cy="1584"/>
          </a:xfrm>
        </p:grpSpPr>
        <p:grpSp>
          <p:nvGrpSpPr>
            <p:cNvPr id="81926" name="Group 6"/>
            <p:cNvGrpSpPr/>
            <p:nvPr/>
          </p:nvGrpSpPr>
          <p:grpSpPr bwMode="auto">
            <a:xfrm>
              <a:off x="288" y="2956"/>
              <a:ext cx="1049" cy="1268"/>
              <a:chOff x="573" y="2956"/>
              <a:chExt cx="1049" cy="1268"/>
            </a:xfrm>
          </p:grpSpPr>
          <p:sp>
            <p:nvSpPr>
              <p:cNvPr id="81927" name="Freeform 7"/>
              <p:cNvSpPr/>
              <p:nvPr/>
            </p:nvSpPr>
            <p:spPr bwMode="auto">
              <a:xfrm>
                <a:off x="573" y="2956"/>
                <a:ext cx="1049" cy="1268"/>
              </a:xfrm>
              <a:custGeom>
                <a:avLst/>
                <a:gdLst>
                  <a:gd name="T0" fmla="*/ 1343 w 2098"/>
                  <a:gd name="T1" fmla="*/ 338 h 2536"/>
                  <a:gd name="T2" fmla="*/ 1257 w 2098"/>
                  <a:gd name="T3" fmla="*/ 485 h 2536"/>
                  <a:gd name="T4" fmla="*/ 1245 w 2098"/>
                  <a:gd name="T5" fmla="*/ 628 h 2536"/>
                  <a:gd name="T6" fmla="*/ 1205 w 2098"/>
                  <a:gd name="T7" fmla="*/ 823 h 2536"/>
                  <a:gd name="T8" fmla="*/ 1231 w 2098"/>
                  <a:gd name="T9" fmla="*/ 910 h 2536"/>
                  <a:gd name="T10" fmla="*/ 1253 w 2098"/>
                  <a:gd name="T11" fmla="*/ 952 h 2536"/>
                  <a:gd name="T12" fmla="*/ 1333 w 2098"/>
                  <a:gd name="T13" fmla="*/ 1028 h 2536"/>
                  <a:gd name="T14" fmla="*/ 1373 w 2098"/>
                  <a:gd name="T15" fmla="*/ 1212 h 2536"/>
                  <a:gd name="T16" fmla="*/ 1352 w 2098"/>
                  <a:gd name="T17" fmla="*/ 1529 h 2536"/>
                  <a:gd name="T18" fmla="*/ 1375 w 2098"/>
                  <a:gd name="T19" fmla="*/ 1581 h 2536"/>
                  <a:gd name="T20" fmla="*/ 1402 w 2098"/>
                  <a:gd name="T21" fmla="*/ 1621 h 2536"/>
                  <a:gd name="T22" fmla="*/ 1415 w 2098"/>
                  <a:gd name="T23" fmla="*/ 1673 h 2536"/>
                  <a:gd name="T24" fmla="*/ 1409 w 2098"/>
                  <a:gd name="T25" fmla="*/ 1720 h 2536"/>
                  <a:gd name="T26" fmla="*/ 1454 w 2098"/>
                  <a:gd name="T27" fmla="*/ 1746 h 2536"/>
                  <a:gd name="T28" fmla="*/ 1571 w 2098"/>
                  <a:gd name="T29" fmla="*/ 1796 h 2536"/>
                  <a:gd name="T30" fmla="*/ 1685 w 2098"/>
                  <a:gd name="T31" fmla="*/ 1850 h 2536"/>
                  <a:gd name="T32" fmla="*/ 1770 w 2098"/>
                  <a:gd name="T33" fmla="*/ 1891 h 2536"/>
                  <a:gd name="T34" fmla="*/ 1924 w 2098"/>
                  <a:gd name="T35" fmla="*/ 1967 h 2536"/>
                  <a:gd name="T36" fmla="*/ 2061 w 2098"/>
                  <a:gd name="T37" fmla="*/ 2035 h 2536"/>
                  <a:gd name="T38" fmla="*/ 2098 w 2098"/>
                  <a:gd name="T39" fmla="*/ 2087 h 2536"/>
                  <a:gd name="T40" fmla="*/ 2063 w 2098"/>
                  <a:gd name="T41" fmla="*/ 2141 h 2536"/>
                  <a:gd name="T42" fmla="*/ 1907 w 2098"/>
                  <a:gd name="T43" fmla="*/ 2196 h 2536"/>
                  <a:gd name="T44" fmla="*/ 1650 w 2098"/>
                  <a:gd name="T45" fmla="*/ 2286 h 2536"/>
                  <a:gd name="T46" fmla="*/ 1378 w 2098"/>
                  <a:gd name="T47" fmla="*/ 2373 h 2536"/>
                  <a:gd name="T48" fmla="*/ 1156 w 2098"/>
                  <a:gd name="T49" fmla="*/ 2439 h 2536"/>
                  <a:gd name="T50" fmla="*/ 931 w 2098"/>
                  <a:gd name="T51" fmla="*/ 2496 h 2536"/>
                  <a:gd name="T52" fmla="*/ 719 w 2098"/>
                  <a:gd name="T53" fmla="*/ 2536 h 2536"/>
                  <a:gd name="T54" fmla="*/ 131 w 2098"/>
                  <a:gd name="T55" fmla="*/ 1945 h 2536"/>
                  <a:gd name="T56" fmla="*/ 169 w 2098"/>
                  <a:gd name="T57" fmla="*/ 1903 h 2536"/>
                  <a:gd name="T58" fmla="*/ 175 w 2098"/>
                  <a:gd name="T59" fmla="*/ 1850 h 2536"/>
                  <a:gd name="T60" fmla="*/ 152 w 2098"/>
                  <a:gd name="T61" fmla="*/ 1785 h 2536"/>
                  <a:gd name="T62" fmla="*/ 88 w 2098"/>
                  <a:gd name="T63" fmla="*/ 1759 h 2536"/>
                  <a:gd name="T64" fmla="*/ 29 w 2098"/>
                  <a:gd name="T65" fmla="*/ 1576 h 2536"/>
                  <a:gd name="T66" fmla="*/ 10 w 2098"/>
                  <a:gd name="T67" fmla="*/ 1352 h 2536"/>
                  <a:gd name="T68" fmla="*/ 157 w 2098"/>
                  <a:gd name="T69" fmla="*/ 1253 h 2536"/>
                  <a:gd name="T70" fmla="*/ 256 w 2098"/>
                  <a:gd name="T71" fmla="*/ 1142 h 2536"/>
                  <a:gd name="T72" fmla="*/ 369 w 2098"/>
                  <a:gd name="T73" fmla="*/ 1031 h 2536"/>
                  <a:gd name="T74" fmla="*/ 615 w 2098"/>
                  <a:gd name="T75" fmla="*/ 810 h 2536"/>
                  <a:gd name="T76" fmla="*/ 565 w 2098"/>
                  <a:gd name="T77" fmla="*/ 685 h 2536"/>
                  <a:gd name="T78" fmla="*/ 539 w 2098"/>
                  <a:gd name="T79" fmla="*/ 321 h 2536"/>
                  <a:gd name="T80" fmla="*/ 523 w 2098"/>
                  <a:gd name="T81" fmla="*/ 253 h 2536"/>
                  <a:gd name="T82" fmla="*/ 456 w 2098"/>
                  <a:gd name="T83" fmla="*/ 265 h 2536"/>
                  <a:gd name="T84" fmla="*/ 430 w 2098"/>
                  <a:gd name="T85" fmla="*/ 227 h 2536"/>
                  <a:gd name="T86" fmla="*/ 469 w 2098"/>
                  <a:gd name="T87" fmla="*/ 243 h 2536"/>
                  <a:gd name="T88" fmla="*/ 509 w 2098"/>
                  <a:gd name="T89" fmla="*/ 231 h 2536"/>
                  <a:gd name="T90" fmla="*/ 548 w 2098"/>
                  <a:gd name="T91" fmla="*/ 229 h 2536"/>
                  <a:gd name="T92" fmla="*/ 639 w 2098"/>
                  <a:gd name="T93" fmla="*/ 179 h 2536"/>
                  <a:gd name="T94" fmla="*/ 681 w 2098"/>
                  <a:gd name="T95" fmla="*/ 132 h 2536"/>
                  <a:gd name="T96" fmla="*/ 721 w 2098"/>
                  <a:gd name="T97" fmla="*/ 97 h 2536"/>
                  <a:gd name="T98" fmla="*/ 795 w 2098"/>
                  <a:gd name="T99" fmla="*/ 59 h 2536"/>
                  <a:gd name="T100" fmla="*/ 849 w 2098"/>
                  <a:gd name="T101" fmla="*/ 42 h 2536"/>
                  <a:gd name="T102" fmla="*/ 962 w 2098"/>
                  <a:gd name="T103" fmla="*/ 2 h 2536"/>
                  <a:gd name="T104" fmla="*/ 1083 w 2098"/>
                  <a:gd name="T105" fmla="*/ 7 h 2536"/>
                  <a:gd name="T106" fmla="*/ 1194 w 2098"/>
                  <a:gd name="T107" fmla="*/ 43 h 2536"/>
                  <a:gd name="T108" fmla="*/ 1297 w 2098"/>
                  <a:gd name="T109" fmla="*/ 127 h 2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98" h="2536">
                    <a:moveTo>
                      <a:pt x="1337" y="194"/>
                    </a:moveTo>
                    <a:lnTo>
                      <a:pt x="1347" y="231"/>
                    </a:lnTo>
                    <a:lnTo>
                      <a:pt x="1350" y="267"/>
                    </a:lnTo>
                    <a:lnTo>
                      <a:pt x="1349" y="303"/>
                    </a:lnTo>
                    <a:lnTo>
                      <a:pt x="1343" y="338"/>
                    </a:lnTo>
                    <a:lnTo>
                      <a:pt x="1331" y="373"/>
                    </a:lnTo>
                    <a:lnTo>
                      <a:pt x="1316" y="406"/>
                    </a:lnTo>
                    <a:lnTo>
                      <a:pt x="1295" y="435"/>
                    </a:lnTo>
                    <a:lnTo>
                      <a:pt x="1271" y="461"/>
                    </a:lnTo>
                    <a:lnTo>
                      <a:pt x="1257" y="485"/>
                    </a:lnTo>
                    <a:lnTo>
                      <a:pt x="1250" y="511"/>
                    </a:lnTo>
                    <a:lnTo>
                      <a:pt x="1246" y="539"/>
                    </a:lnTo>
                    <a:lnTo>
                      <a:pt x="1246" y="569"/>
                    </a:lnTo>
                    <a:lnTo>
                      <a:pt x="1246" y="598"/>
                    </a:lnTo>
                    <a:lnTo>
                      <a:pt x="1245" y="628"/>
                    </a:lnTo>
                    <a:lnTo>
                      <a:pt x="1239" y="654"/>
                    </a:lnTo>
                    <a:lnTo>
                      <a:pt x="1226" y="680"/>
                    </a:lnTo>
                    <a:lnTo>
                      <a:pt x="1227" y="730"/>
                    </a:lnTo>
                    <a:lnTo>
                      <a:pt x="1219" y="777"/>
                    </a:lnTo>
                    <a:lnTo>
                      <a:pt x="1205" y="823"/>
                    </a:lnTo>
                    <a:lnTo>
                      <a:pt x="1191" y="870"/>
                    </a:lnTo>
                    <a:lnTo>
                      <a:pt x="1205" y="877"/>
                    </a:lnTo>
                    <a:lnTo>
                      <a:pt x="1217" y="886"/>
                    </a:lnTo>
                    <a:lnTo>
                      <a:pt x="1226" y="898"/>
                    </a:lnTo>
                    <a:lnTo>
                      <a:pt x="1231" y="910"/>
                    </a:lnTo>
                    <a:lnTo>
                      <a:pt x="1229" y="921"/>
                    </a:lnTo>
                    <a:lnTo>
                      <a:pt x="1231" y="931"/>
                    </a:lnTo>
                    <a:lnTo>
                      <a:pt x="1238" y="938"/>
                    </a:lnTo>
                    <a:lnTo>
                      <a:pt x="1245" y="945"/>
                    </a:lnTo>
                    <a:lnTo>
                      <a:pt x="1253" y="952"/>
                    </a:lnTo>
                    <a:lnTo>
                      <a:pt x="1262" y="959"/>
                    </a:lnTo>
                    <a:lnTo>
                      <a:pt x="1267" y="967"/>
                    </a:lnTo>
                    <a:lnTo>
                      <a:pt x="1271" y="976"/>
                    </a:lnTo>
                    <a:lnTo>
                      <a:pt x="1307" y="999"/>
                    </a:lnTo>
                    <a:lnTo>
                      <a:pt x="1333" y="1028"/>
                    </a:lnTo>
                    <a:lnTo>
                      <a:pt x="1350" y="1059"/>
                    </a:lnTo>
                    <a:lnTo>
                      <a:pt x="1363" y="1096"/>
                    </a:lnTo>
                    <a:lnTo>
                      <a:pt x="1368" y="1134"/>
                    </a:lnTo>
                    <a:lnTo>
                      <a:pt x="1371" y="1174"/>
                    </a:lnTo>
                    <a:lnTo>
                      <a:pt x="1373" y="1212"/>
                    </a:lnTo>
                    <a:lnTo>
                      <a:pt x="1375" y="1252"/>
                    </a:lnTo>
                    <a:lnTo>
                      <a:pt x="1364" y="1442"/>
                    </a:lnTo>
                    <a:lnTo>
                      <a:pt x="1359" y="1472"/>
                    </a:lnTo>
                    <a:lnTo>
                      <a:pt x="1356" y="1501"/>
                    </a:lnTo>
                    <a:lnTo>
                      <a:pt x="1352" y="1529"/>
                    </a:lnTo>
                    <a:lnTo>
                      <a:pt x="1345" y="1557"/>
                    </a:lnTo>
                    <a:lnTo>
                      <a:pt x="1352" y="1562"/>
                    </a:lnTo>
                    <a:lnTo>
                      <a:pt x="1359" y="1567"/>
                    </a:lnTo>
                    <a:lnTo>
                      <a:pt x="1368" y="1574"/>
                    </a:lnTo>
                    <a:lnTo>
                      <a:pt x="1375" y="1581"/>
                    </a:lnTo>
                    <a:lnTo>
                      <a:pt x="1382" y="1588"/>
                    </a:lnTo>
                    <a:lnTo>
                      <a:pt x="1389" y="1595"/>
                    </a:lnTo>
                    <a:lnTo>
                      <a:pt x="1395" y="1602"/>
                    </a:lnTo>
                    <a:lnTo>
                      <a:pt x="1401" y="1610"/>
                    </a:lnTo>
                    <a:lnTo>
                      <a:pt x="1402" y="1621"/>
                    </a:lnTo>
                    <a:lnTo>
                      <a:pt x="1404" y="1631"/>
                    </a:lnTo>
                    <a:lnTo>
                      <a:pt x="1402" y="1642"/>
                    </a:lnTo>
                    <a:lnTo>
                      <a:pt x="1397" y="1650"/>
                    </a:lnTo>
                    <a:lnTo>
                      <a:pt x="1408" y="1661"/>
                    </a:lnTo>
                    <a:lnTo>
                      <a:pt x="1415" y="1673"/>
                    </a:lnTo>
                    <a:lnTo>
                      <a:pt x="1416" y="1688"/>
                    </a:lnTo>
                    <a:lnTo>
                      <a:pt x="1415" y="1702"/>
                    </a:lnTo>
                    <a:lnTo>
                      <a:pt x="1409" y="1706"/>
                    </a:lnTo>
                    <a:lnTo>
                      <a:pt x="1408" y="1713"/>
                    </a:lnTo>
                    <a:lnTo>
                      <a:pt x="1409" y="1720"/>
                    </a:lnTo>
                    <a:lnTo>
                      <a:pt x="1416" y="1728"/>
                    </a:lnTo>
                    <a:lnTo>
                      <a:pt x="1420" y="1730"/>
                    </a:lnTo>
                    <a:lnTo>
                      <a:pt x="1427" y="1733"/>
                    </a:lnTo>
                    <a:lnTo>
                      <a:pt x="1439" y="1739"/>
                    </a:lnTo>
                    <a:lnTo>
                      <a:pt x="1454" y="1746"/>
                    </a:lnTo>
                    <a:lnTo>
                      <a:pt x="1474" y="1754"/>
                    </a:lnTo>
                    <a:lnTo>
                      <a:pt x="1496" y="1763"/>
                    </a:lnTo>
                    <a:lnTo>
                      <a:pt x="1520" y="1773"/>
                    </a:lnTo>
                    <a:lnTo>
                      <a:pt x="1545" y="1785"/>
                    </a:lnTo>
                    <a:lnTo>
                      <a:pt x="1571" y="1796"/>
                    </a:lnTo>
                    <a:lnTo>
                      <a:pt x="1597" y="1808"/>
                    </a:lnTo>
                    <a:lnTo>
                      <a:pt x="1621" y="1818"/>
                    </a:lnTo>
                    <a:lnTo>
                      <a:pt x="1645" y="1831"/>
                    </a:lnTo>
                    <a:lnTo>
                      <a:pt x="1666" y="1839"/>
                    </a:lnTo>
                    <a:lnTo>
                      <a:pt x="1685" y="1850"/>
                    </a:lnTo>
                    <a:lnTo>
                      <a:pt x="1702" y="1857"/>
                    </a:lnTo>
                    <a:lnTo>
                      <a:pt x="1715" y="1863"/>
                    </a:lnTo>
                    <a:lnTo>
                      <a:pt x="1728" y="1870"/>
                    </a:lnTo>
                    <a:lnTo>
                      <a:pt x="1748" y="1879"/>
                    </a:lnTo>
                    <a:lnTo>
                      <a:pt x="1770" y="1891"/>
                    </a:lnTo>
                    <a:lnTo>
                      <a:pt x="1798" y="1905"/>
                    </a:lnTo>
                    <a:lnTo>
                      <a:pt x="1827" y="1919"/>
                    </a:lnTo>
                    <a:lnTo>
                      <a:pt x="1858" y="1935"/>
                    </a:lnTo>
                    <a:lnTo>
                      <a:pt x="1891" y="1952"/>
                    </a:lnTo>
                    <a:lnTo>
                      <a:pt x="1924" y="1967"/>
                    </a:lnTo>
                    <a:lnTo>
                      <a:pt x="1956" y="1983"/>
                    </a:lnTo>
                    <a:lnTo>
                      <a:pt x="1987" y="1999"/>
                    </a:lnTo>
                    <a:lnTo>
                      <a:pt x="2015" y="2013"/>
                    </a:lnTo>
                    <a:lnTo>
                      <a:pt x="2041" y="2025"/>
                    </a:lnTo>
                    <a:lnTo>
                      <a:pt x="2061" y="2035"/>
                    </a:lnTo>
                    <a:lnTo>
                      <a:pt x="2077" y="2044"/>
                    </a:lnTo>
                    <a:lnTo>
                      <a:pt x="2087" y="2049"/>
                    </a:lnTo>
                    <a:lnTo>
                      <a:pt x="2091" y="2051"/>
                    </a:lnTo>
                    <a:lnTo>
                      <a:pt x="2096" y="2066"/>
                    </a:lnTo>
                    <a:lnTo>
                      <a:pt x="2098" y="2087"/>
                    </a:lnTo>
                    <a:lnTo>
                      <a:pt x="2098" y="2110"/>
                    </a:lnTo>
                    <a:lnTo>
                      <a:pt x="2091" y="2130"/>
                    </a:lnTo>
                    <a:lnTo>
                      <a:pt x="2087" y="2132"/>
                    </a:lnTo>
                    <a:lnTo>
                      <a:pt x="2079" y="2136"/>
                    </a:lnTo>
                    <a:lnTo>
                      <a:pt x="2063" y="2141"/>
                    </a:lnTo>
                    <a:lnTo>
                      <a:pt x="2042" y="2149"/>
                    </a:lnTo>
                    <a:lnTo>
                      <a:pt x="2016" y="2158"/>
                    </a:lnTo>
                    <a:lnTo>
                      <a:pt x="1983" y="2170"/>
                    </a:lnTo>
                    <a:lnTo>
                      <a:pt x="1949" y="2182"/>
                    </a:lnTo>
                    <a:lnTo>
                      <a:pt x="1907" y="2196"/>
                    </a:lnTo>
                    <a:lnTo>
                      <a:pt x="1864" y="2214"/>
                    </a:lnTo>
                    <a:lnTo>
                      <a:pt x="1815" y="2229"/>
                    </a:lnTo>
                    <a:lnTo>
                      <a:pt x="1763" y="2248"/>
                    </a:lnTo>
                    <a:lnTo>
                      <a:pt x="1708" y="2266"/>
                    </a:lnTo>
                    <a:lnTo>
                      <a:pt x="1650" y="2286"/>
                    </a:lnTo>
                    <a:lnTo>
                      <a:pt x="1590" y="2305"/>
                    </a:lnTo>
                    <a:lnTo>
                      <a:pt x="1527" y="2326"/>
                    </a:lnTo>
                    <a:lnTo>
                      <a:pt x="1463" y="2347"/>
                    </a:lnTo>
                    <a:lnTo>
                      <a:pt x="1420" y="2361"/>
                    </a:lnTo>
                    <a:lnTo>
                      <a:pt x="1378" y="2373"/>
                    </a:lnTo>
                    <a:lnTo>
                      <a:pt x="1333" y="2387"/>
                    </a:lnTo>
                    <a:lnTo>
                      <a:pt x="1290" y="2401"/>
                    </a:lnTo>
                    <a:lnTo>
                      <a:pt x="1245" y="2413"/>
                    </a:lnTo>
                    <a:lnTo>
                      <a:pt x="1201" y="2425"/>
                    </a:lnTo>
                    <a:lnTo>
                      <a:pt x="1156" y="2439"/>
                    </a:lnTo>
                    <a:lnTo>
                      <a:pt x="1111" y="2451"/>
                    </a:lnTo>
                    <a:lnTo>
                      <a:pt x="1066" y="2463"/>
                    </a:lnTo>
                    <a:lnTo>
                      <a:pt x="1021" y="2474"/>
                    </a:lnTo>
                    <a:lnTo>
                      <a:pt x="976" y="2486"/>
                    </a:lnTo>
                    <a:lnTo>
                      <a:pt x="931" y="2496"/>
                    </a:lnTo>
                    <a:lnTo>
                      <a:pt x="887" y="2507"/>
                    </a:lnTo>
                    <a:lnTo>
                      <a:pt x="842" y="2517"/>
                    </a:lnTo>
                    <a:lnTo>
                      <a:pt x="799" y="2527"/>
                    </a:lnTo>
                    <a:lnTo>
                      <a:pt x="756" y="2536"/>
                    </a:lnTo>
                    <a:lnTo>
                      <a:pt x="719" y="2536"/>
                    </a:lnTo>
                    <a:lnTo>
                      <a:pt x="163" y="2073"/>
                    </a:lnTo>
                    <a:lnTo>
                      <a:pt x="142" y="2045"/>
                    </a:lnTo>
                    <a:lnTo>
                      <a:pt x="130" y="2014"/>
                    </a:lnTo>
                    <a:lnTo>
                      <a:pt x="126" y="1980"/>
                    </a:lnTo>
                    <a:lnTo>
                      <a:pt x="131" y="1945"/>
                    </a:lnTo>
                    <a:lnTo>
                      <a:pt x="137" y="1935"/>
                    </a:lnTo>
                    <a:lnTo>
                      <a:pt x="143" y="1926"/>
                    </a:lnTo>
                    <a:lnTo>
                      <a:pt x="150" y="1919"/>
                    </a:lnTo>
                    <a:lnTo>
                      <a:pt x="161" y="1910"/>
                    </a:lnTo>
                    <a:lnTo>
                      <a:pt x="169" y="1903"/>
                    </a:lnTo>
                    <a:lnTo>
                      <a:pt x="180" y="1896"/>
                    </a:lnTo>
                    <a:lnTo>
                      <a:pt x="190" y="1891"/>
                    </a:lnTo>
                    <a:lnTo>
                      <a:pt x="199" y="1884"/>
                    </a:lnTo>
                    <a:lnTo>
                      <a:pt x="183" y="1869"/>
                    </a:lnTo>
                    <a:lnTo>
                      <a:pt x="175" y="1850"/>
                    </a:lnTo>
                    <a:lnTo>
                      <a:pt x="171" y="1831"/>
                    </a:lnTo>
                    <a:lnTo>
                      <a:pt x="171" y="1811"/>
                    </a:lnTo>
                    <a:lnTo>
                      <a:pt x="182" y="1787"/>
                    </a:lnTo>
                    <a:lnTo>
                      <a:pt x="168" y="1787"/>
                    </a:lnTo>
                    <a:lnTo>
                      <a:pt x="152" y="1785"/>
                    </a:lnTo>
                    <a:lnTo>
                      <a:pt x="138" y="1785"/>
                    </a:lnTo>
                    <a:lnTo>
                      <a:pt x="124" y="1782"/>
                    </a:lnTo>
                    <a:lnTo>
                      <a:pt x="111" y="1777"/>
                    </a:lnTo>
                    <a:lnTo>
                      <a:pt x="98" y="1770"/>
                    </a:lnTo>
                    <a:lnTo>
                      <a:pt x="88" y="1759"/>
                    </a:lnTo>
                    <a:lnTo>
                      <a:pt x="79" y="1747"/>
                    </a:lnTo>
                    <a:lnTo>
                      <a:pt x="64" y="1706"/>
                    </a:lnTo>
                    <a:lnTo>
                      <a:pt x="50" y="1664"/>
                    </a:lnTo>
                    <a:lnTo>
                      <a:pt x="39" y="1621"/>
                    </a:lnTo>
                    <a:lnTo>
                      <a:pt x="29" y="1576"/>
                    </a:lnTo>
                    <a:lnTo>
                      <a:pt x="20" y="1531"/>
                    </a:lnTo>
                    <a:lnTo>
                      <a:pt x="13" y="1486"/>
                    </a:lnTo>
                    <a:lnTo>
                      <a:pt x="6" y="1441"/>
                    </a:lnTo>
                    <a:lnTo>
                      <a:pt x="0" y="1395"/>
                    </a:lnTo>
                    <a:lnTo>
                      <a:pt x="10" y="1352"/>
                    </a:lnTo>
                    <a:lnTo>
                      <a:pt x="29" y="1319"/>
                    </a:lnTo>
                    <a:lnTo>
                      <a:pt x="57" y="1297"/>
                    </a:lnTo>
                    <a:lnTo>
                      <a:pt x="88" y="1279"/>
                    </a:lnTo>
                    <a:lnTo>
                      <a:pt x="123" y="1265"/>
                    </a:lnTo>
                    <a:lnTo>
                      <a:pt x="157" y="1253"/>
                    </a:lnTo>
                    <a:lnTo>
                      <a:pt x="192" y="1241"/>
                    </a:lnTo>
                    <a:lnTo>
                      <a:pt x="223" y="1226"/>
                    </a:lnTo>
                    <a:lnTo>
                      <a:pt x="228" y="1196"/>
                    </a:lnTo>
                    <a:lnTo>
                      <a:pt x="241" y="1168"/>
                    </a:lnTo>
                    <a:lnTo>
                      <a:pt x="256" y="1142"/>
                    </a:lnTo>
                    <a:lnTo>
                      <a:pt x="275" y="1118"/>
                    </a:lnTo>
                    <a:lnTo>
                      <a:pt x="298" y="1096"/>
                    </a:lnTo>
                    <a:lnTo>
                      <a:pt x="322" y="1073"/>
                    </a:lnTo>
                    <a:lnTo>
                      <a:pt x="346" y="1052"/>
                    </a:lnTo>
                    <a:lnTo>
                      <a:pt x="369" y="1031"/>
                    </a:lnTo>
                    <a:lnTo>
                      <a:pt x="574" y="884"/>
                    </a:lnTo>
                    <a:lnTo>
                      <a:pt x="593" y="869"/>
                    </a:lnTo>
                    <a:lnTo>
                      <a:pt x="601" y="849"/>
                    </a:lnTo>
                    <a:lnTo>
                      <a:pt x="606" y="830"/>
                    </a:lnTo>
                    <a:lnTo>
                      <a:pt x="615" y="810"/>
                    </a:lnTo>
                    <a:lnTo>
                      <a:pt x="605" y="806"/>
                    </a:lnTo>
                    <a:lnTo>
                      <a:pt x="593" y="801"/>
                    </a:lnTo>
                    <a:lnTo>
                      <a:pt x="582" y="796"/>
                    </a:lnTo>
                    <a:lnTo>
                      <a:pt x="574" y="787"/>
                    </a:lnTo>
                    <a:lnTo>
                      <a:pt x="565" y="685"/>
                    </a:lnTo>
                    <a:lnTo>
                      <a:pt x="548" y="584"/>
                    </a:lnTo>
                    <a:lnTo>
                      <a:pt x="530" y="485"/>
                    </a:lnTo>
                    <a:lnTo>
                      <a:pt x="523" y="385"/>
                    </a:lnTo>
                    <a:lnTo>
                      <a:pt x="528" y="352"/>
                    </a:lnTo>
                    <a:lnTo>
                      <a:pt x="539" y="321"/>
                    </a:lnTo>
                    <a:lnTo>
                      <a:pt x="551" y="290"/>
                    </a:lnTo>
                    <a:lnTo>
                      <a:pt x="565" y="260"/>
                    </a:lnTo>
                    <a:lnTo>
                      <a:pt x="549" y="251"/>
                    </a:lnTo>
                    <a:lnTo>
                      <a:pt x="537" y="250"/>
                    </a:lnTo>
                    <a:lnTo>
                      <a:pt x="523" y="253"/>
                    </a:lnTo>
                    <a:lnTo>
                      <a:pt x="511" y="260"/>
                    </a:lnTo>
                    <a:lnTo>
                      <a:pt x="499" y="265"/>
                    </a:lnTo>
                    <a:lnTo>
                      <a:pt x="485" y="271"/>
                    </a:lnTo>
                    <a:lnTo>
                      <a:pt x="471" y="271"/>
                    </a:lnTo>
                    <a:lnTo>
                      <a:pt x="456" y="265"/>
                    </a:lnTo>
                    <a:lnTo>
                      <a:pt x="443" y="257"/>
                    </a:lnTo>
                    <a:lnTo>
                      <a:pt x="433" y="243"/>
                    </a:lnTo>
                    <a:lnTo>
                      <a:pt x="426" y="229"/>
                    </a:lnTo>
                    <a:lnTo>
                      <a:pt x="423" y="224"/>
                    </a:lnTo>
                    <a:lnTo>
                      <a:pt x="430" y="227"/>
                    </a:lnTo>
                    <a:lnTo>
                      <a:pt x="438" y="231"/>
                    </a:lnTo>
                    <a:lnTo>
                      <a:pt x="445" y="234"/>
                    </a:lnTo>
                    <a:lnTo>
                      <a:pt x="452" y="238"/>
                    </a:lnTo>
                    <a:lnTo>
                      <a:pt x="461" y="241"/>
                    </a:lnTo>
                    <a:lnTo>
                      <a:pt x="469" y="243"/>
                    </a:lnTo>
                    <a:lnTo>
                      <a:pt x="478" y="243"/>
                    </a:lnTo>
                    <a:lnTo>
                      <a:pt x="487" y="241"/>
                    </a:lnTo>
                    <a:lnTo>
                      <a:pt x="495" y="241"/>
                    </a:lnTo>
                    <a:lnTo>
                      <a:pt x="504" y="238"/>
                    </a:lnTo>
                    <a:lnTo>
                      <a:pt x="509" y="231"/>
                    </a:lnTo>
                    <a:lnTo>
                      <a:pt x="516" y="224"/>
                    </a:lnTo>
                    <a:lnTo>
                      <a:pt x="523" y="219"/>
                    </a:lnTo>
                    <a:lnTo>
                      <a:pt x="530" y="217"/>
                    </a:lnTo>
                    <a:lnTo>
                      <a:pt x="539" y="219"/>
                    </a:lnTo>
                    <a:lnTo>
                      <a:pt x="548" y="229"/>
                    </a:lnTo>
                    <a:lnTo>
                      <a:pt x="572" y="229"/>
                    </a:lnTo>
                    <a:lnTo>
                      <a:pt x="591" y="222"/>
                    </a:lnTo>
                    <a:lnTo>
                      <a:pt x="608" y="210"/>
                    </a:lnTo>
                    <a:lnTo>
                      <a:pt x="624" y="194"/>
                    </a:lnTo>
                    <a:lnTo>
                      <a:pt x="639" y="179"/>
                    </a:lnTo>
                    <a:lnTo>
                      <a:pt x="655" y="163"/>
                    </a:lnTo>
                    <a:lnTo>
                      <a:pt x="672" y="149"/>
                    </a:lnTo>
                    <a:lnTo>
                      <a:pt x="693" y="141"/>
                    </a:lnTo>
                    <a:lnTo>
                      <a:pt x="686" y="137"/>
                    </a:lnTo>
                    <a:lnTo>
                      <a:pt x="681" y="132"/>
                    </a:lnTo>
                    <a:lnTo>
                      <a:pt x="676" y="127"/>
                    </a:lnTo>
                    <a:lnTo>
                      <a:pt x="676" y="120"/>
                    </a:lnTo>
                    <a:lnTo>
                      <a:pt x="690" y="109"/>
                    </a:lnTo>
                    <a:lnTo>
                      <a:pt x="705" y="102"/>
                    </a:lnTo>
                    <a:lnTo>
                      <a:pt x="721" y="97"/>
                    </a:lnTo>
                    <a:lnTo>
                      <a:pt x="738" y="94"/>
                    </a:lnTo>
                    <a:lnTo>
                      <a:pt x="756" y="90"/>
                    </a:lnTo>
                    <a:lnTo>
                      <a:pt x="771" y="85"/>
                    </a:lnTo>
                    <a:lnTo>
                      <a:pt x="785" y="75"/>
                    </a:lnTo>
                    <a:lnTo>
                      <a:pt x="795" y="59"/>
                    </a:lnTo>
                    <a:lnTo>
                      <a:pt x="806" y="59"/>
                    </a:lnTo>
                    <a:lnTo>
                      <a:pt x="816" y="57"/>
                    </a:lnTo>
                    <a:lnTo>
                      <a:pt x="827" y="56"/>
                    </a:lnTo>
                    <a:lnTo>
                      <a:pt x="830" y="56"/>
                    </a:lnTo>
                    <a:lnTo>
                      <a:pt x="849" y="42"/>
                    </a:lnTo>
                    <a:lnTo>
                      <a:pt x="870" y="30"/>
                    </a:lnTo>
                    <a:lnTo>
                      <a:pt x="893" y="21"/>
                    </a:lnTo>
                    <a:lnTo>
                      <a:pt x="915" y="12"/>
                    </a:lnTo>
                    <a:lnTo>
                      <a:pt x="938" y="7"/>
                    </a:lnTo>
                    <a:lnTo>
                      <a:pt x="962" y="2"/>
                    </a:lnTo>
                    <a:lnTo>
                      <a:pt x="984" y="0"/>
                    </a:lnTo>
                    <a:lnTo>
                      <a:pt x="1011" y="0"/>
                    </a:lnTo>
                    <a:lnTo>
                      <a:pt x="1035" y="0"/>
                    </a:lnTo>
                    <a:lnTo>
                      <a:pt x="1059" y="2"/>
                    </a:lnTo>
                    <a:lnTo>
                      <a:pt x="1083" y="7"/>
                    </a:lnTo>
                    <a:lnTo>
                      <a:pt x="1106" y="12"/>
                    </a:lnTo>
                    <a:lnTo>
                      <a:pt x="1130" y="17"/>
                    </a:lnTo>
                    <a:lnTo>
                      <a:pt x="1153" y="26"/>
                    </a:lnTo>
                    <a:lnTo>
                      <a:pt x="1174" y="33"/>
                    </a:lnTo>
                    <a:lnTo>
                      <a:pt x="1194" y="43"/>
                    </a:lnTo>
                    <a:lnTo>
                      <a:pt x="1217" y="57"/>
                    </a:lnTo>
                    <a:lnTo>
                      <a:pt x="1238" y="71"/>
                    </a:lnTo>
                    <a:lnTo>
                      <a:pt x="1258" y="89"/>
                    </a:lnTo>
                    <a:lnTo>
                      <a:pt x="1279" y="106"/>
                    </a:lnTo>
                    <a:lnTo>
                      <a:pt x="1297" y="127"/>
                    </a:lnTo>
                    <a:lnTo>
                      <a:pt x="1312" y="147"/>
                    </a:lnTo>
                    <a:lnTo>
                      <a:pt x="1326" y="170"/>
                    </a:lnTo>
                    <a:lnTo>
                      <a:pt x="1337" y="1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28" name="Freeform 8"/>
              <p:cNvSpPr/>
              <p:nvPr/>
            </p:nvSpPr>
            <p:spPr bwMode="auto">
              <a:xfrm>
                <a:off x="863" y="2981"/>
                <a:ext cx="363" cy="357"/>
              </a:xfrm>
              <a:custGeom>
                <a:avLst/>
                <a:gdLst>
                  <a:gd name="T0" fmla="*/ 726 w 726"/>
                  <a:gd name="T1" fmla="*/ 201 h 715"/>
                  <a:gd name="T2" fmla="*/ 716 w 726"/>
                  <a:gd name="T3" fmla="*/ 288 h 715"/>
                  <a:gd name="T4" fmla="*/ 671 w 726"/>
                  <a:gd name="T5" fmla="*/ 359 h 715"/>
                  <a:gd name="T6" fmla="*/ 652 w 726"/>
                  <a:gd name="T7" fmla="*/ 293 h 715"/>
                  <a:gd name="T8" fmla="*/ 617 w 726"/>
                  <a:gd name="T9" fmla="*/ 300 h 715"/>
                  <a:gd name="T10" fmla="*/ 588 w 726"/>
                  <a:gd name="T11" fmla="*/ 344 h 715"/>
                  <a:gd name="T12" fmla="*/ 548 w 726"/>
                  <a:gd name="T13" fmla="*/ 378 h 715"/>
                  <a:gd name="T14" fmla="*/ 501 w 726"/>
                  <a:gd name="T15" fmla="*/ 403 h 715"/>
                  <a:gd name="T16" fmla="*/ 497 w 726"/>
                  <a:gd name="T17" fmla="*/ 354 h 715"/>
                  <a:gd name="T18" fmla="*/ 496 w 726"/>
                  <a:gd name="T19" fmla="*/ 295 h 715"/>
                  <a:gd name="T20" fmla="*/ 414 w 726"/>
                  <a:gd name="T21" fmla="*/ 347 h 715"/>
                  <a:gd name="T22" fmla="*/ 324 w 726"/>
                  <a:gd name="T23" fmla="*/ 377 h 715"/>
                  <a:gd name="T24" fmla="*/ 262 w 726"/>
                  <a:gd name="T25" fmla="*/ 366 h 715"/>
                  <a:gd name="T26" fmla="*/ 241 w 726"/>
                  <a:gd name="T27" fmla="*/ 319 h 715"/>
                  <a:gd name="T28" fmla="*/ 210 w 726"/>
                  <a:gd name="T29" fmla="*/ 331 h 715"/>
                  <a:gd name="T30" fmla="*/ 185 w 726"/>
                  <a:gd name="T31" fmla="*/ 356 h 715"/>
                  <a:gd name="T32" fmla="*/ 173 w 726"/>
                  <a:gd name="T33" fmla="*/ 390 h 715"/>
                  <a:gd name="T34" fmla="*/ 145 w 726"/>
                  <a:gd name="T35" fmla="*/ 418 h 715"/>
                  <a:gd name="T36" fmla="*/ 121 w 726"/>
                  <a:gd name="T37" fmla="*/ 441 h 715"/>
                  <a:gd name="T38" fmla="*/ 92 w 726"/>
                  <a:gd name="T39" fmla="*/ 422 h 715"/>
                  <a:gd name="T40" fmla="*/ 67 w 726"/>
                  <a:gd name="T41" fmla="*/ 427 h 715"/>
                  <a:gd name="T42" fmla="*/ 48 w 726"/>
                  <a:gd name="T43" fmla="*/ 441 h 715"/>
                  <a:gd name="T44" fmla="*/ 26 w 726"/>
                  <a:gd name="T45" fmla="*/ 519 h 715"/>
                  <a:gd name="T46" fmla="*/ 71 w 726"/>
                  <a:gd name="T47" fmla="*/ 611 h 715"/>
                  <a:gd name="T48" fmla="*/ 59 w 726"/>
                  <a:gd name="T49" fmla="*/ 713 h 715"/>
                  <a:gd name="T50" fmla="*/ 29 w 726"/>
                  <a:gd name="T51" fmla="*/ 640 h 715"/>
                  <a:gd name="T52" fmla="*/ 0 w 726"/>
                  <a:gd name="T53" fmla="*/ 406 h 715"/>
                  <a:gd name="T54" fmla="*/ 50 w 726"/>
                  <a:gd name="T55" fmla="*/ 191 h 715"/>
                  <a:gd name="T56" fmla="*/ 121 w 726"/>
                  <a:gd name="T57" fmla="*/ 123 h 715"/>
                  <a:gd name="T58" fmla="*/ 147 w 726"/>
                  <a:gd name="T59" fmla="*/ 108 h 715"/>
                  <a:gd name="T60" fmla="*/ 166 w 726"/>
                  <a:gd name="T61" fmla="*/ 91 h 715"/>
                  <a:gd name="T62" fmla="*/ 168 w 726"/>
                  <a:gd name="T63" fmla="*/ 70 h 715"/>
                  <a:gd name="T64" fmla="*/ 206 w 726"/>
                  <a:gd name="T65" fmla="*/ 70 h 715"/>
                  <a:gd name="T66" fmla="*/ 225 w 726"/>
                  <a:gd name="T67" fmla="*/ 40 h 715"/>
                  <a:gd name="T68" fmla="*/ 237 w 726"/>
                  <a:gd name="T69" fmla="*/ 58 h 715"/>
                  <a:gd name="T70" fmla="*/ 284 w 726"/>
                  <a:gd name="T71" fmla="*/ 35 h 715"/>
                  <a:gd name="T72" fmla="*/ 352 w 726"/>
                  <a:gd name="T73" fmla="*/ 11 h 715"/>
                  <a:gd name="T74" fmla="*/ 425 w 726"/>
                  <a:gd name="T75" fmla="*/ 0 h 715"/>
                  <a:gd name="T76" fmla="*/ 499 w 726"/>
                  <a:gd name="T77" fmla="*/ 4 h 715"/>
                  <a:gd name="T78" fmla="*/ 569 w 726"/>
                  <a:gd name="T79" fmla="*/ 21 h 715"/>
                  <a:gd name="T80" fmla="*/ 627 w 726"/>
                  <a:gd name="T81" fmla="*/ 51 h 715"/>
                  <a:gd name="T82" fmla="*/ 671 w 726"/>
                  <a:gd name="T83" fmla="*/ 85 h 715"/>
                  <a:gd name="T84" fmla="*/ 707 w 726"/>
                  <a:gd name="T85" fmla="*/ 129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26" h="715">
                    <a:moveTo>
                      <a:pt x="716" y="144"/>
                    </a:moveTo>
                    <a:lnTo>
                      <a:pt x="723" y="172"/>
                    </a:lnTo>
                    <a:lnTo>
                      <a:pt x="726" y="201"/>
                    </a:lnTo>
                    <a:lnTo>
                      <a:pt x="726" y="231"/>
                    </a:lnTo>
                    <a:lnTo>
                      <a:pt x="723" y="259"/>
                    </a:lnTo>
                    <a:lnTo>
                      <a:pt x="716" y="288"/>
                    </a:lnTo>
                    <a:lnTo>
                      <a:pt x="705" y="314"/>
                    </a:lnTo>
                    <a:lnTo>
                      <a:pt x="690" y="338"/>
                    </a:lnTo>
                    <a:lnTo>
                      <a:pt x="671" y="359"/>
                    </a:lnTo>
                    <a:lnTo>
                      <a:pt x="667" y="337"/>
                    </a:lnTo>
                    <a:lnTo>
                      <a:pt x="662" y="314"/>
                    </a:lnTo>
                    <a:lnTo>
                      <a:pt x="652" y="293"/>
                    </a:lnTo>
                    <a:lnTo>
                      <a:pt x="636" y="274"/>
                    </a:lnTo>
                    <a:lnTo>
                      <a:pt x="624" y="285"/>
                    </a:lnTo>
                    <a:lnTo>
                      <a:pt x="617" y="300"/>
                    </a:lnTo>
                    <a:lnTo>
                      <a:pt x="610" y="316"/>
                    </a:lnTo>
                    <a:lnTo>
                      <a:pt x="600" y="330"/>
                    </a:lnTo>
                    <a:lnTo>
                      <a:pt x="588" y="344"/>
                    </a:lnTo>
                    <a:lnTo>
                      <a:pt x="575" y="356"/>
                    </a:lnTo>
                    <a:lnTo>
                      <a:pt x="562" y="368"/>
                    </a:lnTo>
                    <a:lnTo>
                      <a:pt x="548" y="378"/>
                    </a:lnTo>
                    <a:lnTo>
                      <a:pt x="534" y="389"/>
                    </a:lnTo>
                    <a:lnTo>
                      <a:pt x="518" y="397"/>
                    </a:lnTo>
                    <a:lnTo>
                      <a:pt x="501" y="403"/>
                    </a:lnTo>
                    <a:lnTo>
                      <a:pt x="484" y="406"/>
                    </a:lnTo>
                    <a:lnTo>
                      <a:pt x="494" y="382"/>
                    </a:lnTo>
                    <a:lnTo>
                      <a:pt x="497" y="354"/>
                    </a:lnTo>
                    <a:lnTo>
                      <a:pt x="499" y="326"/>
                    </a:lnTo>
                    <a:lnTo>
                      <a:pt x="501" y="300"/>
                    </a:lnTo>
                    <a:lnTo>
                      <a:pt x="496" y="295"/>
                    </a:lnTo>
                    <a:lnTo>
                      <a:pt x="470" y="316"/>
                    </a:lnTo>
                    <a:lnTo>
                      <a:pt x="442" y="333"/>
                    </a:lnTo>
                    <a:lnTo>
                      <a:pt x="414" y="347"/>
                    </a:lnTo>
                    <a:lnTo>
                      <a:pt x="385" y="359"/>
                    </a:lnTo>
                    <a:lnTo>
                      <a:pt x="355" y="370"/>
                    </a:lnTo>
                    <a:lnTo>
                      <a:pt x="324" y="377"/>
                    </a:lnTo>
                    <a:lnTo>
                      <a:pt x="293" y="382"/>
                    </a:lnTo>
                    <a:lnTo>
                      <a:pt x="260" y="383"/>
                    </a:lnTo>
                    <a:lnTo>
                      <a:pt x="262" y="366"/>
                    </a:lnTo>
                    <a:lnTo>
                      <a:pt x="262" y="347"/>
                    </a:lnTo>
                    <a:lnTo>
                      <a:pt x="255" y="331"/>
                    </a:lnTo>
                    <a:lnTo>
                      <a:pt x="241" y="319"/>
                    </a:lnTo>
                    <a:lnTo>
                      <a:pt x="229" y="321"/>
                    </a:lnTo>
                    <a:lnTo>
                      <a:pt x="218" y="326"/>
                    </a:lnTo>
                    <a:lnTo>
                      <a:pt x="210" y="331"/>
                    </a:lnTo>
                    <a:lnTo>
                      <a:pt x="201" y="338"/>
                    </a:lnTo>
                    <a:lnTo>
                      <a:pt x="192" y="345"/>
                    </a:lnTo>
                    <a:lnTo>
                      <a:pt x="185" y="356"/>
                    </a:lnTo>
                    <a:lnTo>
                      <a:pt x="180" y="364"/>
                    </a:lnTo>
                    <a:lnTo>
                      <a:pt x="175" y="375"/>
                    </a:lnTo>
                    <a:lnTo>
                      <a:pt x="173" y="390"/>
                    </a:lnTo>
                    <a:lnTo>
                      <a:pt x="163" y="397"/>
                    </a:lnTo>
                    <a:lnTo>
                      <a:pt x="154" y="406"/>
                    </a:lnTo>
                    <a:lnTo>
                      <a:pt x="145" y="418"/>
                    </a:lnTo>
                    <a:lnTo>
                      <a:pt x="138" y="429"/>
                    </a:lnTo>
                    <a:lnTo>
                      <a:pt x="130" y="437"/>
                    </a:lnTo>
                    <a:lnTo>
                      <a:pt x="121" y="441"/>
                    </a:lnTo>
                    <a:lnTo>
                      <a:pt x="112" y="435"/>
                    </a:lnTo>
                    <a:lnTo>
                      <a:pt x="100" y="423"/>
                    </a:lnTo>
                    <a:lnTo>
                      <a:pt x="92" y="422"/>
                    </a:lnTo>
                    <a:lnTo>
                      <a:pt x="83" y="422"/>
                    </a:lnTo>
                    <a:lnTo>
                      <a:pt x="74" y="423"/>
                    </a:lnTo>
                    <a:lnTo>
                      <a:pt x="67" y="427"/>
                    </a:lnTo>
                    <a:lnTo>
                      <a:pt x="60" y="430"/>
                    </a:lnTo>
                    <a:lnTo>
                      <a:pt x="53" y="435"/>
                    </a:lnTo>
                    <a:lnTo>
                      <a:pt x="48" y="441"/>
                    </a:lnTo>
                    <a:lnTo>
                      <a:pt x="41" y="446"/>
                    </a:lnTo>
                    <a:lnTo>
                      <a:pt x="27" y="481"/>
                    </a:lnTo>
                    <a:lnTo>
                      <a:pt x="26" y="519"/>
                    </a:lnTo>
                    <a:lnTo>
                      <a:pt x="33" y="557"/>
                    </a:lnTo>
                    <a:lnTo>
                      <a:pt x="50" y="590"/>
                    </a:lnTo>
                    <a:lnTo>
                      <a:pt x="71" y="611"/>
                    </a:lnTo>
                    <a:lnTo>
                      <a:pt x="79" y="709"/>
                    </a:lnTo>
                    <a:lnTo>
                      <a:pt x="69" y="711"/>
                    </a:lnTo>
                    <a:lnTo>
                      <a:pt x="59" y="713"/>
                    </a:lnTo>
                    <a:lnTo>
                      <a:pt x="48" y="715"/>
                    </a:lnTo>
                    <a:lnTo>
                      <a:pt x="36" y="715"/>
                    </a:lnTo>
                    <a:lnTo>
                      <a:pt x="29" y="640"/>
                    </a:lnTo>
                    <a:lnTo>
                      <a:pt x="17" y="564"/>
                    </a:lnTo>
                    <a:lnTo>
                      <a:pt x="7" y="484"/>
                    </a:lnTo>
                    <a:lnTo>
                      <a:pt x="0" y="406"/>
                    </a:lnTo>
                    <a:lnTo>
                      <a:pt x="1" y="330"/>
                    </a:lnTo>
                    <a:lnTo>
                      <a:pt x="17" y="257"/>
                    </a:lnTo>
                    <a:lnTo>
                      <a:pt x="50" y="191"/>
                    </a:lnTo>
                    <a:lnTo>
                      <a:pt x="105" y="134"/>
                    </a:lnTo>
                    <a:lnTo>
                      <a:pt x="114" y="129"/>
                    </a:lnTo>
                    <a:lnTo>
                      <a:pt x="121" y="123"/>
                    </a:lnTo>
                    <a:lnTo>
                      <a:pt x="130" y="118"/>
                    </a:lnTo>
                    <a:lnTo>
                      <a:pt x="138" y="113"/>
                    </a:lnTo>
                    <a:lnTo>
                      <a:pt x="147" y="108"/>
                    </a:lnTo>
                    <a:lnTo>
                      <a:pt x="154" y="103"/>
                    </a:lnTo>
                    <a:lnTo>
                      <a:pt x="161" y="97"/>
                    </a:lnTo>
                    <a:lnTo>
                      <a:pt x="166" y="91"/>
                    </a:lnTo>
                    <a:lnTo>
                      <a:pt x="147" y="75"/>
                    </a:lnTo>
                    <a:lnTo>
                      <a:pt x="156" y="70"/>
                    </a:lnTo>
                    <a:lnTo>
                      <a:pt x="168" y="70"/>
                    </a:lnTo>
                    <a:lnTo>
                      <a:pt x="180" y="70"/>
                    </a:lnTo>
                    <a:lnTo>
                      <a:pt x="194" y="71"/>
                    </a:lnTo>
                    <a:lnTo>
                      <a:pt x="206" y="70"/>
                    </a:lnTo>
                    <a:lnTo>
                      <a:pt x="216" y="66"/>
                    </a:lnTo>
                    <a:lnTo>
                      <a:pt x="223" y="58"/>
                    </a:lnTo>
                    <a:lnTo>
                      <a:pt x="225" y="40"/>
                    </a:lnTo>
                    <a:lnTo>
                      <a:pt x="227" y="47"/>
                    </a:lnTo>
                    <a:lnTo>
                      <a:pt x="232" y="52"/>
                    </a:lnTo>
                    <a:lnTo>
                      <a:pt x="237" y="58"/>
                    </a:lnTo>
                    <a:lnTo>
                      <a:pt x="242" y="59"/>
                    </a:lnTo>
                    <a:lnTo>
                      <a:pt x="262" y="45"/>
                    </a:lnTo>
                    <a:lnTo>
                      <a:pt x="284" y="35"/>
                    </a:lnTo>
                    <a:lnTo>
                      <a:pt x="305" y="25"/>
                    </a:lnTo>
                    <a:lnTo>
                      <a:pt x="327" y="16"/>
                    </a:lnTo>
                    <a:lnTo>
                      <a:pt x="352" y="11"/>
                    </a:lnTo>
                    <a:lnTo>
                      <a:pt x="376" y="6"/>
                    </a:lnTo>
                    <a:lnTo>
                      <a:pt x="400" y="2"/>
                    </a:lnTo>
                    <a:lnTo>
                      <a:pt x="425" y="0"/>
                    </a:lnTo>
                    <a:lnTo>
                      <a:pt x="449" y="0"/>
                    </a:lnTo>
                    <a:lnTo>
                      <a:pt x="473" y="2"/>
                    </a:lnTo>
                    <a:lnTo>
                      <a:pt x="499" y="4"/>
                    </a:lnTo>
                    <a:lnTo>
                      <a:pt x="522" y="9"/>
                    </a:lnTo>
                    <a:lnTo>
                      <a:pt x="546" y="14"/>
                    </a:lnTo>
                    <a:lnTo>
                      <a:pt x="569" y="21"/>
                    </a:lnTo>
                    <a:lnTo>
                      <a:pt x="591" y="30"/>
                    </a:lnTo>
                    <a:lnTo>
                      <a:pt x="612" y="40"/>
                    </a:lnTo>
                    <a:lnTo>
                      <a:pt x="627" y="51"/>
                    </a:lnTo>
                    <a:lnTo>
                      <a:pt x="641" y="61"/>
                    </a:lnTo>
                    <a:lnTo>
                      <a:pt x="657" y="73"/>
                    </a:lnTo>
                    <a:lnTo>
                      <a:pt x="671" y="85"/>
                    </a:lnTo>
                    <a:lnTo>
                      <a:pt x="685" y="99"/>
                    </a:lnTo>
                    <a:lnTo>
                      <a:pt x="697" y="113"/>
                    </a:lnTo>
                    <a:lnTo>
                      <a:pt x="707" y="129"/>
                    </a:lnTo>
                    <a:lnTo>
                      <a:pt x="716" y="144"/>
                    </a:lnTo>
                    <a:close/>
                  </a:path>
                </a:pathLst>
              </a:custGeom>
              <a:solidFill>
                <a:srgbClr val="A81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29" name="Freeform 9"/>
              <p:cNvSpPr/>
              <p:nvPr/>
            </p:nvSpPr>
            <p:spPr bwMode="auto">
              <a:xfrm>
                <a:off x="740" y="3076"/>
                <a:ext cx="40" cy="46"/>
              </a:xfrm>
              <a:custGeom>
                <a:avLst/>
                <a:gdLst>
                  <a:gd name="T0" fmla="*/ 79 w 82"/>
                  <a:gd name="T1" fmla="*/ 32 h 92"/>
                  <a:gd name="T2" fmla="*/ 82 w 82"/>
                  <a:gd name="T3" fmla="*/ 49 h 92"/>
                  <a:gd name="T4" fmla="*/ 79 w 82"/>
                  <a:gd name="T5" fmla="*/ 64 h 92"/>
                  <a:gd name="T6" fmla="*/ 68 w 82"/>
                  <a:gd name="T7" fmla="*/ 77 h 92"/>
                  <a:gd name="T8" fmla="*/ 56 w 82"/>
                  <a:gd name="T9" fmla="*/ 87 h 92"/>
                  <a:gd name="T10" fmla="*/ 46 w 82"/>
                  <a:gd name="T11" fmla="*/ 92 h 92"/>
                  <a:gd name="T12" fmla="*/ 35 w 82"/>
                  <a:gd name="T13" fmla="*/ 92 h 92"/>
                  <a:gd name="T14" fmla="*/ 25 w 82"/>
                  <a:gd name="T15" fmla="*/ 89 h 92"/>
                  <a:gd name="T16" fmla="*/ 16 w 82"/>
                  <a:gd name="T17" fmla="*/ 85 h 92"/>
                  <a:gd name="T18" fmla="*/ 7 w 82"/>
                  <a:gd name="T19" fmla="*/ 73 h 92"/>
                  <a:gd name="T20" fmla="*/ 2 w 82"/>
                  <a:gd name="T21" fmla="*/ 59 h 92"/>
                  <a:gd name="T22" fmla="*/ 0 w 82"/>
                  <a:gd name="T23" fmla="*/ 45 h 92"/>
                  <a:gd name="T24" fmla="*/ 2 w 82"/>
                  <a:gd name="T25" fmla="*/ 32 h 92"/>
                  <a:gd name="T26" fmla="*/ 11 w 82"/>
                  <a:gd name="T27" fmla="*/ 21 h 92"/>
                  <a:gd name="T28" fmla="*/ 20 w 82"/>
                  <a:gd name="T29" fmla="*/ 12 h 92"/>
                  <a:gd name="T30" fmla="*/ 28 w 82"/>
                  <a:gd name="T31" fmla="*/ 6 h 92"/>
                  <a:gd name="T32" fmla="*/ 39 w 82"/>
                  <a:gd name="T33" fmla="*/ 0 h 92"/>
                  <a:gd name="T34" fmla="*/ 52 w 82"/>
                  <a:gd name="T35" fmla="*/ 2 h 92"/>
                  <a:gd name="T36" fmla="*/ 63 w 82"/>
                  <a:gd name="T37" fmla="*/ 11 h 92"/>
                  <a:gd name="T38" fmla="*/ 72 w 82"/>
                  <a:gd name="T39" fmla="*/ 21 h 92"/>
                  <a:gd name="T40" fmla="*/ 79 w 82"/>
                  <a:gd name="T41" fmla="*/ 3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" h="92">
                    <a:moveTo>
                      <a:pt x="79" y="32"/>
                    </a:moveTo>
                    <a:lnTo>
                      <a:pt x="82" y="49"/>
                    </a:lnTo>
                    <a:lnTo>
                      <a:pt x="79" y="64"/>
                    </a:lnTo>
                    <a:lnTo>
                      <a:pt x="68" y="77"/>
                    </a:lnTo>
                    <a:lnTo>
                      <a:pt x="56" y="87"/>
                    </a:lnTo>
                    <a:lnTo>
                      <a:pt x="46" y="92"/>
                    </a:lnTo>
                    <a:lnTo>
                      <a:pt x="35" y="92"/>
                    </a:lnTo>
                    <a:lnTo>
                      <a:pt x="25" y="89"/>
                    </a:lnTo>
                    <a:lnTo>
                      <a:pt x="16" y="85"/>
                    </a:lnTo>
                    <a:lnTo>
                      <a:pt x="7" y="73"/>
                    </a:lnTo>
                    <a:lnTo>
                      <a:pt x="2" y="59"/>
                    </a:lnTo>
                    <a:lnTo>
                      <a:pt x="0" y="45"/>
                    </a:lnTo>
                    <a:lnTo>
                      <a:pt x="2" y="32"/>
                    </a:lnTo>
                    <a:lnTo>
                      <a:pt x="11" y="21"/>
                    </a:lnTo>
                    <a:lnTo>
                      <a:pt x="20" y="12"/>
                    </a:lnTo>
                    <a:lnTo>
                      <a:pt x="28" y="6"/>
                    </a:lnTo>
                    <a:lnTo>
                      <a:pt x="39" y="0"/>
                    </a:lnTo>
                    <a:lnTo>
                      <a:pt x="52" y="2"/>
                    </a:lnTo>
                    <a:lnTo>
                      <a:pt x="63" y="11"/>
                    </a:lnTo>
                    <a:lnTo>
                      <a:pt x="72" y="21"/>
                    </a:lnTo>
                    <a:lnTo>
                      <a:pt x="79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0" name="Freeform 10"/>
              <p:cNvSpPr/>
              <p:nvPr/>
            </p:nvSpPr>
            <p:spPr bwMode="auto">
              <a:xfrm>
                <a:off x="753" y="3086"/>
                <a:ext cx="15" cy="24"/>
              </a:xfrm>
              <a:custGeom>
                <a:avLst/>
                <a:gdLst>
                  <a:gd name="T0" fmla="*/ 32 w 32"/>
                  <a:gd name="T1" fmla="*/ 11 h 49"/>
                  <a:gd name="T2" fmla="*/ 32 w 32"/>
                  <a:gd name="T3" fmla="*/ 23 h 49"/>
                  <a:gd name="T4" fmla="*/ 30 w 32"/>
                  <a:gd name="T5" fmla="*/ 33 h 49"/>
                  <a:gd name="T6" fmla="*/ 25 w 32"/>
                  <a:gd name="T7" fmla="*/ 42 h 49"/>
                  <a:gd name="T8" fmla="*/ 16 w 32"/>
                  <a:gd name="T9" fmla="*/ 49 h 49"/>
                  <a:gd name="T10" fmla="*/ 13 w 32"/>
                  <a:gd name="T11" fmla="*/ 47 h 49"/>
                  <a:gd name="T12" fmla="*/ 7 w 32"/>
                  <a:gd name="T13" fmla="*/ 43 h 49"/>
                  <a:gd name="T14" fmla="*/ 4 w 32"/>
                  <a:gd name="T15" fmla="*/ 40 h 49"/>
                  <a:gd name="T16" fmla="*/ 0 w 32"/>
                  <a:gd name="T17" fmla="*/ 37 h 49"/>
                  <a:gd name="T18" fmla="*/ 0 w 32"/>
                  <a:gd name="T19" fmla="*/ 24 h 49"/>
                  <a:gd name="T20" fmla="*/ 2 w 32"/>
                  <a:gd name="T21" fmla="*/ 12 h 49"/>
                  <a:gd name="T22" fmla="*/ 7 w 32"/>
                  <a:gd name="T23" fmla="*/ 4 h 49"/>
                  <a:gd name="T24" fmla="*/ 18 w 32"/>
                  <a:gd name="T25" fmla="*/ 0 h 49"/>
                  <a:gd name="T26" fmla="*/ 23 w 32"/>
                  <a:gd name="T27" fmla="*/ 2 h 49"/>
                  <a:gd name="T28" fmla="*/ 26 w 32"/>
                  <a:gd name="T29" fmla="*/ 4 h 49"/>
                  <a:gd name="T30" fmla="*/ 30 w 32"/>
                  <a:gd name="T31" fmla="*/ 7 h 49"/>
                  <a:gd name="T32" fmla="*/ 32 w 32"/>
                  <a:gd name="T33" fmla="*/ 1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49">
                    <a:moveTo>
                      <a:pt x="32" y="11"/>
                    </a:moveTo>
                    <a:lnTo>
                      <a:pt x="32" y="23"/>
                    </a:lnTo>
                    <a:lnTo>
                      <a:pt x="30" y="33"/>
                    </a:lnTo>
                    <a:lnTo>
                      <a:pt x="25" y="42"/>
                    </a:lnTo>
                    <a:lnTo>
                      <a:pt x="16" y="49"/>
                    </a:lnTo>
                    <a:lnTo>
                      <a:pt x="13" y="47"/>
                    </a:lnTo>
                    <a:lnTo>
                      <a:pt x="7" y="43"/>
                    </a:lnTo>
                    <a:lnTo>
                      <a:pt x="4" y="40"/>
                    </a:lnTo>
                    <a:lnTo>
                      <a:pt x="0" y="37"/>
                    </a:lnTo>
                    <a:lnTo>
                      <a:pt x="0" y="24"/>
                    </a:lnTo>
                    <a:lnTo>
                      <a:pt x="2" y="12"/>
                    </a:lnTo>
                    <a:lnTo>
                      <a:pt x="7" y="4"/>
                    </a:lnTo>
                    <a:lnTo>
                      <a:pt x="18" y="0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30" y="7"/>
                    </a:lnTo>
                    <a:lnTo>
                      <a:pt x="32" y="11"/>
                    </a:lnTo>
                    <a:close/>
                  </a:path>
                </a:pathLst>
              </a:custGeom>
              <a:solidFill>
                <a:srgbClr val="B7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1" name="Freeform 11"/>
              <p:cNvSpPr/>
              <p:nvPr/>
            </p:nvSpPr>
            <p:spPr bwMode="auto">
              <a:xfrm>
                <a:off x="763" y="3123"/>
                <a:ext cx="36" cy="39"/>
              </a:xfrm>
              <a:custGeom>
                <a:avLst/>
                <a:gdLst>
                  <a:gd name="T0" fmla="*/ 71 w 71"/>
                  <a:gd name="T1" fmla="*/ 34 h 78"/>
                  <a:gd name="T2" fmla="*/ 70 w 71"/>
                  <a:gd name="T3" fmla="*/ 46 h 78"/>
                  <a:gd name="T4" fmla="*/ 64 w 71"/>
                  <a:gd name="T5" fmla="*/ 57 h 78"/>
                  <a:gd name="T6" fmla="*/ 58 w 71"/>
                  <a:gd name="T7" fmla="*/ 67 h 78"/>
                  <a:gd name="T8" fmla="*/ 45 w 71"/>
                  <a:gd name="T9" fmla="*/ 74 h 78"/>
                  <a:gd name="T10" fmla="*/ 35 w 71"/>
                  <a:gd name="T11" fmla="*/ 78 h 78"/>
                  <a:gd name="T12" fmla="*/ 23 w 71"/>
                  <a:gd name="T13" fmla="*/ 74 h 78"/>
                  <a:gd name="T14" fmla="*/ 12 w 71"/>
                  <a:gd name="T15" fmla="*/ 69 h 78"/>
                  <a:gd name="T16" fmla="*/ 5 w 71"/>
                  <a:gd name="T17" fmla="*/ 59 h 78"/>
                  <a:gd name="T18" fmla="*/ 4 w 71"/>
                  <a:gd name="T19" fmla="*/ 46 h 78"/>
                  <a:gd name="T20" fmla="*/ 0 w 71"/>
                  <a:gd name="T21" fmla="*/ 34 h 78"/>
                  <a:gd name="T22" fmla="*/ 0 w 71"/>
                  <a:gd name="T23" fmla="*/ 24 h 78"/>
                  <a:gd name="T24" fmla="*/ 5 w 71"/>
                  <a:gd name="T25" fmla="*/ 14 h 78"/>
                  <a:gd name="T26" fmla="*/ 12 w 71"/>
                  <a:gd name="T27" fmla="*/ 5 h 78"/>
                  <a:gd name="T28" fmla="*/ 23 w 71"/>
                  <a:gd name="T29" fmla="*/ 0 h 78"/>
                  <a:gd name="T30" fmla="*/ 32 w 71"/>
                  <a:gd name="T31" fmla="*/ 0 h 78"/>
                  <a:gd name="T32" fmla="*/ 42 w 71"/>
                  <a:gd name="T33" fmla="*/ 1 h 78"/>
                  <a:gd name="T34" fmla="*/ 52 w 71"/>
                  <a:gd name="T35" fmla="*/ 7 h 78"/>
                  <a:gd name="T36" fmla="*/ 61 w 71"/>
                  <a:gd name="T37" fmla="*/ 15 h 78"/>
                  <a:gd name="T38" fmla="*/ 68 w 71"/>
                  <a:gd name="T39" fmla="*/ 24 h 78"/>
                  <a:gd name="T40" fmla="*/ 71 w 71"/>
                  <a:gd name="T41" fmla="*/ 3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8">
                    <a:moveTo>
                      <a:pt x="71" y="34"/>
                    </a:moveTo>
                    <a:lnTo>
                      <a:pt x="70" y="46"/>
                    </a:lnTo>
                    <a:lnTo>
                      <a:pt x="64" y="57"/>
                    </a:lnTo>
                    <a:lnTo>
                      <a:pt x="58" y="67"/>
                    </a:lnTo>
                    <a:lnTo>
                      <a:pt x="45" y="74"/>
                    </a:lnTo>
                    <a:lnTo>
                      <a:pt x="35" y="78"/>
                    </a:lnTo>
                    <a:lnTo>
                      <a:pt x="23" y="74"/>
                    </a:lnTo>
                    <a:lnTo>
                      <a:pt x="12" y="69"/>
                    </a:lnTo>
                    <a:lnTo>
                      <a:pt x="5" y="59"/>
                    </a:lnTo>
                    <a:lnTo>
                      <a:pt x="4" y="46"/>
                    </a:lnTo>
                    <a:lnTo>
                      <a:pt x="0" y="34"/>
                    </a:lnTo>
                    <a:lnTo>
                      <a:pt x="0" y="24"/>
                    </a:lnTo>
                    <a:lnTo>
                      <a:pt x="5" y="14"/>
                    </a:lnTo>
                    <a:lnTo>
                      <a:pt x="12" y="5"/>
                    </a:lnTo>
                    <a:lnTo>
                      <a:pt x="23" y="0"/>
                    </a:lnTo>
                    <a:lnTo>
                      <a:pt x="32" y="0"/>
                    </a:lnTo>
                    <a:lnTo>
                      <a:pt x="42" y="1"/>
                    </a:lnTo>
                    <a:lnTo>
                      <a:pt x="52" y="7"/>
                    </a:lnTo>
                    <a:lnTo>
                      <a:pt x="61" y="15"/>
                    </a:lnTo>
                    <a:lnTo>
                      <a:pt x="68" y="24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2" name="Freeform 12"/>
              <p:cNvSpPr/>
              <p:nvPr/>
            </p:nvSpPr>
            <p:spPr bwMode="auto">
              <a:xfrm>
                <a:off x="775" y="3133"/>
                <a:ext cx="13" cy="18"/>
              </a:xfrm>
              <a:custGeom>
                <a:avLst/>
                <a:gdLst>
                  <a:gd name="T0" fmla="*/ 26 w 26"/>
                  <a:gd name="T1" fmla="*/ 21 h 36"/>
                  <a:gd name="T2" fmla="*/ 26 w 26"/>
                  <a:gd name="T3" fmla="*/ 26 h 36"/>
                  <a:gd name="T4" fmla="*/ 24 w 26"/>
                  <a:gd name="T5" fmla="*/ 29 h 36"/>
                  <a:gd name="T6" fmla="*/ 22 w 26"/>
                  <a:gd name="T7" fmla="*/ 33 h 36"/>
                  <a:gd name="T8" fmla="*/ 19 w 26"/>
                  <a:gd name="T9" fmla="*/ 36 h 36"/>
                  <a:gd name="T10" fmla="*/ 12 w 26"/>
                  <a:gd name="T11" fmla="*/ 34 h 36"/>
                  <a:gd name="T12" fmla="*/ 7 w 26"/>
                  <a:gd name="T13" fmla="*/ 31 h 36"/>
                  <a:gd name="T14" fmla="*/ 3 w 26"/>
                  <a:gd name="T15" fmla="*/ 26 h 36"/>
                  <a:gd name="T16" fmla="*/ 0 w 26"/>
                  <a:gd name="T17" fmla="*/ 21 h 36"/>
                  <a:gd name="T18" fmla="*/ 0 w 26"/>
                  <a:gd name="T19" fmla="*/ 14 h 36"/>
                  <a:gd name="T20" fmla="*/ 0 w 26"/>
                  <a:gd name="T21" fmla="*/ 8 h 36"/>
                  <a:gd name="T22" fmla="*/ 1 w 26"/>
                  <a:gd name="T23" fmla="*/ 3 h 36"/>
                  <a:gd name="T24" fmla="*/ 5 w 26"/>
                  <a:gd name="T25" fmla="*/ 0 h 36"/>
                  <a:gd name="T26" fmla="*/ 13 w 26"/>
                  <a:gd name="T27" fmla="*/ 0 h 36"/>
                  <a:gd name="T28" fmla="*/ 19 w 26"/>
                  <a:gd name="T29" fmla="*/ 5 h 36"/>
                  <a:gd name="T30" fmla="*/ 22 w 26"/>
                  <a:gd name="T31" fmla="*/ 14 h 36"/>
                  <a:gd name="T32" fmla="*/ 26 w 26"/>
                  <a:gd name="T33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36">
                    <a:moveTo>
                      <a:pt x="26" y="21"/>
                    </a:moveTo>
                    <a:lnTo>
                      <a:pt x="26" y="26"/>
                    </a:lnTo>
                    <a:lnTo>
                      <a:pt x="24" y="29"/>
                    </a:lnTo>
                    <a:lnTo>
                      <a:pt x="22" y="33"/>
                    </a:lnTo>
                    <a:lnTo>
                      <a:pt x="19" y="36"/>
                    </a:lnTo>
                    <a:lnTo>
                      <a:pt x="12" y="34"/>
                    </a:lnTo>
                    <a:lnTo>
                      <a:pt x="7" y="31"/>
                    </a:lnTo>
                    <a:lnTo>
                      <a:pt x="3" y="26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1" y="3"/>
                    </a:lnTo>
                    <a:lnTo>
                      <a:pt x="5" y="0"/>
                    </a:lnTo>
                    <a:lnTo>
                      <a:pt x="13" y="0"/>
                    </a:lnTo>
                    <a:lnTo>
                      <a:pt x="19" y="5"/>
                    </a:lnTo>
                    <a:lnTo>
                      <a:pt x="22" y="14"/>
                    </a:lnTo>
                    <a:lnTo>
                      <a:pt x="26" y="21"/>
                    </a:lnTo>
                    <a:close/>
                  </a:path>
                </a:pathLst>
              </a:custGeom>
              <a:solidFill>
                <a:srgbClr val="B7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3" name="Freeform 13"/>
              <p:cNvSpPr/>
              <p:nvPr/>
            </p:nvSpPr>
            <p:spPr bwMode="auto">
              <a:xfrm>
                <a:off x="888" y="3161"/>
                <a:ext cx="291" cy="385"/>
              </a:xfrm>
              <a:custGeom>
                <a:avLst/>
                <a:gdLst>
                  <a:gd name="T0" fmla="*/ 172 w 583"/>
                  <a:gd name="T1" fmla="*/ 37 h 772"/>
                  <a:gd name="T2" fmla="*/ 212 w 583"/>
                  <a:gd name="T3" fmla="*/ 63 h 772"/>
                  <a:gd name="T4" fmla="*/ 298 w 583"/>
                  <a:gd name="T5" fmla="*/ 57 h 772"/>
                  <a:gd name="T6" fmla="*/ 383 w 583"/>
                  <a:gd name="T7" fmla="*/ 42 h 772"/>
                  <a:gd name="T8" fmla="*/ 404 w 583"/>
                  <a:gd name="T9" fmla="*/ 52 h 772"/>
                  <a:gd name="T10" fmla="*/ 425 w 583"/>
                  <a:gd name="T11" fmla="*/ 73 h 772"/>
                  <a:gd name="T12" fmla="*/ 491 w 583"/>
                  <a:gd name="T13" fmla="*/ 64 h 772"/>
                  <a:gd name="T14" fmla="*/ 551 w 583"/>
                  <a:gd name="T15" fmla="*/ 37 h 772"/>
                  <a:gd name="T16" fmla="*/ 567 w 583"/>
                  <a:gd name="T17" fmla="*/ 49 h 772"/>
                  <a:gd name="T18" fmla="*/ 562 w 583"/>
                  <a:gd name="T19" fmla="*/ 76 h 772"/>
                  <a:gd name="T20" fmla="*/ 583 w 583"/>
                  <a:gd name="T21" fmla="*/ 71 h 772"/>
                  <a:gd name="T22" fmla="*/ 571 w 583"/>
                  <a:gd name="T23" fmla="*/ 206 h 772"/>
                  <a:gd name="T24" fmla="*/ 539 w 583"/>
                  <a:gd name="T25" fmla="*/ 290 h 772"/>
                  <a:gd name="T26" fmla="*/ 510 w 583"/>
                  <a:gd name="T27" fmla="*/ 349 h 772"/>
                  <a:gd name="T28" fmla="*/ 470 w 583"/>
                  <a:gd name="T29" fmla="*/ 402 h 772"/>
                  <a:gd name="T30" fmla="*/ 397 w 583"/>
                  <a:gd name="T31" fmla="*/ 420 h 772"/>
                  <a:gd name="T32" fmla="*/ 329 w 583"/>
                  <a:gd name="T33" fmla="*/ 446 h 772"/>
                  <a:gd name="T34" fmla="*/ 260 w 583"/>
                  <a:gd name="T35" fmla="*/ 465 h 772"/>
                  <a:gd name="T36" fmla="*/ 172 w 583"/>
                  <a:gd name="T37" fmla="*/ 411 h 772"/>
                  <a:gd name="T38" fmla="*/ 108 w 583"/>
                  <a:gd name="T39" fmla="*/ 335 h 772"/>
                  <a:gd name="T40" fmla="*/ 87 w 583"/>
                  <a:gd name="T41" fmla="*/ 304 h 772"/>
                  <a:gd name="T42" fmla="*/ 88 w 583"/>
                  <a:gd name="T43" fmla="*/ 345 h 772"/>
                  <a:gd name="T44" fmla="*/ 173 w 583"/>
                  <a:gd name="T45" fmla="*/ 442 h 772"/>
                  <a:gd name="T46" fmla="*/ 255 w 583"/>
                  <a:gd name="T47" fmla="*/ 503 h 772"/>
                  <a:gd name="T48" fmla="*/ 267 w 583"/>
                  <a:gd name="T49" fmla="*/ 518 h 772"/>
                  <a:gd name="T50" fmla="*/ 288 w 583"/>
                  <a:gd name="T51" fmla="*/ 538 h 772"/>
                  <a:gd name="T52" fmla="*/ 324 w 583"/>
                  <a:gd name="T53" fmla="*/ 546 h 772"/>
                  <a:gd name="T54" fmla="*/ 305 w 583"/>
                  <a:gd name="T55" fmla="*/ 586 h 772"/>
                  <a:gd name="T56" fmla="*/ 323 w 583"/>
                  <a:gd name="T57" fmla="*/ 619 h 772"/>
                  <a:gd name="T58" fmla="*/ 342 w 583"/>
                  <a:gd name="T59" fmla="*/ 647 h 772"/>
                  <a:gd name="T60" fmla="*/ 309 w 583"/>
                  <a:gd name="T61" fmla="*/ 700 h 772"/>
                  <a:gd name="T62" fmla="*/ 272 w 583"/>
                  <a:gd name="T63" fmla="*/ 752 h 772"/>
                  <a:gd name="T64" fmla="*/ 231 w 583"/>
                  <a:gd name="T65" fmla="*/ 699 h 772"/>
                  <a:gd name="T66" fmla="*/ 217 w 583"/>
                  <a:gd name="T67" fmla="*/ 584 h 772"/>
                  <a:gd name="T68" fmla="*/ 160 w 583"/>
                  <a:gd name="T69" fmla="*/ 512 h 772"/>
                  <a:gd name="T70" fmla="*/ 94 w 583"/>
                  <a:gd name="T71" fmla="*/ 444 h 772"/>
                  <a:gd name="T72" fmla="*/ 73 w 583"/>
                  <a:gd name="T73" fmla="*/ 336 h 772"/>
                  <a:gd name="T74" fmla="*/ 43 w 583"/>
                  <a:gd name="T75" fmla="*/ 245 h 772"/>
                  <a:gd name="T76" fmla="*/ 10 w 583"/>
                  <a:gd name="T77" fmla="*/ 196 h 772"/>
                  <a:gd name="T78" fmla="*/ 0 w 583"/>
                  <a:gd name="T79" fmla="*/ 137 h 772"/>
                  <a:gd name="T80" fmla="*/ 21 w 583"/>
                  <a:gd name="T81" fmla="*/ 96 h 772"/>
                  <a:gd name="T82" fmla="*/ 57 w 583"/>
                  <a:gd name="T83" fmla="*/ 106 h 772"/>
                  <a:gd name="T84" fmla="*/ 83 w 583"/>
                  <a:gd name="T85" fmla="*/ 144 h 772"/>
                  <a:gd name="T86" fmla="*/ 116 w 583"/>
                  <a:gd name="T87" fmla="*/ 99 h 772"/>
                  <a:gd name="T88" fmla="*/ 146 w 583"/>
                  <a:gd name="T89" fmla="*/ 54 h 772"/>
                  <a:gd name="T90" fmla="*/ 160 w 583"/>
                  <a:gd name="T91" fmla="*/ 12 h 772"/>
                  <a:gd name="T92" fmla="*/ 180 w 583"/>
                  <a:gd name="T93" fmla="*/ 0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83" h="772">
                    <a:moveTo>
                      <a:pt x="180" y="0"/>
                    </a:moveTo>
                    <a:lnTo>
                      <a:pt x="179" y="19"/>
                    </a:lnTo>
                    <a:lnTo>
                      <a:pt x="172" y="37"/>
                    </a:lnTo>
                    <a:lnTo>
                      <a:pt x="168" y="52"/>
                    </a:lnTo>
                    <a:lnTo>
                      <a:pt x="184" y="64"/>
                    </a:lnTo>
                    <a:lnTo>
                      <a:pt x="212" y="63"/>
                    </a:lnTo>
                    <a:lnTo>
                      <a:pt x="241" y="63"/>
                    </a:lnTo>
                    <a:lnTo>
                      <a:pt x="269" y="61"/>
                    </a:lnTo>
                    <a:lnTo>
                      <a:pt x="298" y="57"/>
                    </a:lnTo>
                    <a:lnTo>
                      <a:pt x="328" y="54"/>
                    </a:lnTo>
                    <a:lnTo>
                      <a:pt x="355" y="49"/>
                    </a:lnTo>
                    <a:lnTo>
                      <a:pt x="383" y="42"/>
                    </a:lnTo>
                    <a:lnTo>
                      <a:pt x="409" y="33"/>
                    </a:lnTo>
                    <a:lnTo>
                      <a:pt x="408" y="44"/>
                    </a:lnTo>
                    <a:lnTo>
                      <a:pt x="404" y="52"/>
                    </a:lnTo>
                    <a:lnTo>
                      <a:pt x="401" y="61"/>
                    </a:lnTo>
                    <a:lnTo>
                      <a:pt x="402" y="71"/>
                    </a:lnTo>
                    <a:lnTo>
                      <a:pt x="425" y="73"/>
                    </a:lnTo>
                    <a:lnTo>
                      <a:pt x="447" y="73"/>
                    </a:lnTo>
                    <a:lnTo>
                      <a:pt x="470" y="70"/>
                    </a:lnTo>
                    <a:lnTo>
                      <a:pt x="491" y="64"/>
                    </a:lnTo>
                    <a:lnTo>
                      <a:pt x="512" y="56"/>
                    </a:lnTo>
                    <a:lnTo>
                      <a:pt x="532" y="47"/>
                    </a:lnTo>
                    <a:lnTo>
                      <a:pt x="551" y="37"/>
                    </a:lnTo>
                    <a:lnTo>
                      <a:pt x="571" y="24"/>
                    </a:lnTo>
                    <a:lnTo>
                      <a:pt x="572" y="37"/>
                    </a:lnTo>
                    <a:lnTo>
                      <a:pt x="567" y="49"/>
                    </a:lnTo>
                    <a:lnTo>
                      <a:pt x="562" y="61"/>
                    </a:lnTo>
                    <a:lnTo>
                      <a:pt x="553" y="75"/>
                    </a:lnTo>
                    <a:lnTo>
                      <a:pt x="562" y="76"/>
                    </a:lnTo>
                    <a:lnTo>
                      <a:pt x="571" y="75"/>
                    </a:lnTo>
                    <a:lnTo>
                      <a:pt x="577" y="73"/>
                    </a:lnTo>
                    <a:lnTo>
                      <a:pt x="583" y="71"/>
                    </a:lnTo>
                    <a:lnTo>
                      <a:pt x="579" y="116"/>
                    </a:lnTo>
                    <a:lnTo>
                      <a:pt x="576" y="161"/>
                    </a:lnTo>
                    <a:lnTo>
                      <a:pt x="571" y="206"/>
                    </a:lnTo>
                    <a:lnTo>
                      <a:pt x="560" y="250"/>
                    </a:lnTo>
                    <a:lnTo>
                      <a:pt x="550" y="269"/>
                    </a:lnTo>
                    <a:lnTo>
                      <a:pt x="539" y="290"/>
                    </a:lnTo>
                    <a:lnTo>
                      <a:pt x="531" y="309"/>
                    </a:lnTo>
                    <a:lnTo>
                      <a:pt x="520" y="330"/>
                    </a:lnTo>
                    <a:lnTo>
                      <a:pt x="510" y="349"/>
                    </a:lnTo>
                    <a:lnTo>
                      <a:pt x="499" y="368"/>
                    </a:lnTo>
                    <a:lnTo>
                      <a:pt x="486" y="385"/>
                    </a:lnTo>
                    <a:lnTo>
                      <a:pt x="470" y="402"/>
                    </a:lnTo>
                    <a:lnTo>
                      <a:pt x="446" y="409"/>
                    </a:lnTo>
                    <a:lnTo>
                      <a:pt x="421" y="414"/>
                    </a:lnTo>
                    <a:lnTo>
                      <a:pt x="397" y="420"/>
                    </a:lnTo>
                    <a:lnTo>
                      <a:pt x="375" y="427"/>
                    </a:lnTo>
                    <a:lnTo>
                      <a:pt x="350" y="435"/>
                    </a:lnTo>
                    <a:lnTo>
                      <a:pt x="329" y="446"/>
                    </a:lnTo>
                    <a:lnTo>
                      <a:pt x="309" y="460"/>
                    </a:lnTo>
                    <a:lnTo>
                      <a:pt x="290" y="477"/>
                    </a:lnTo>
                    <a:lnTo>
                      <a:pt x="260" y="465"/>
                    </a:lnTo>
                    <a:lnTo>
                      <a:pt x="229" y="449"/>
                    </a:lnTo>
                    <a:lnTo>
                      <a:pt x="199" y="432"/>
                    </a:lnTo>
                    <a:lnTo>
                      <a:pt x="172" y="411"/>
                    </a:lnTo>
                    <a:lnTo>
                      <a:pt x="147" y="388"/>
                    </a:lnTo>
                    <a:lnTo>
                      <a:pt x="125" y="362"/>
                    </a:lnTo>
                    <a:lnTo>
                      <a:pt x="108" y="335"/>
                    </a:lnTo>
                    <a:lnTo>
                      <a:pt x="95" y="302"/>
                    </a:lnTo>
                    <a:lnTo>
                      <a:pt x="90" y="302"/>
                    </a:lnTo>
                    <a:lnTo>
                      <a:pt x="87" y="304"/>
                    </a:lnTo>
                    <a:lnTo>
                      <a:pt x="83" y="307"/>
                    </a:lnTo>
                    <a:lnTo>
                      <a:pt x="80" y="310"/>
                    </a:lnTo>
                    <a:lnTo>
                      <a:pt x="88" y="345"/>
                    </a:lnTo>
                    <a:lnTo>
                      <a:pt x="111" y="378"/>
                    </a:lnTo>
                    <a:lnTo>
                      <a:pt x="140" y="411"/>
                    </a:lnTo>
                    <a:lnTo>
                      <a:pt x="173" y="442"/>
                    </a:lnTo>
                    <a:lnTo>
                      <a:pt x="206" y="468"/>
                    </a:lnTo>
                    <a:lnTo>
                      <a:pt x="234" y="489"/>
                    </a:lnTo>
                    <a:lnTo>
                      <a:pt x="255" y="503"/>
                    </a:lnTo>
                    <a:lnTo>
                      <a:pt x="262" y="510"/>
                    </a:lnTo>
                    <a:lnTo>
                      <a:pt x="264" y="513"/>
                    </a:lnTo>
                    <a:lnTo>
                      <a:pt x="267" y="518"/>
                    </a:lnTo>
                    <a:lnTo>
                      <a:pt x="272" y="524"/>
                    </a:lnTo>
                    <a:lnTo>
                      <a:pt x="279" y="531"/>
                    </a:lnTo>
                    <a:lnTo>
                      <a:pt x="288" y="538"/>
                    </a:lnTo>
                    <a:lnTo>
                      <a:pt x="298" y="543"/>
                    </a:lnTo>
                    <a:lnTo>
                      <a:pt x="310" y="546"/>
                    </a:lnTo>
                    <a:lnTo>
                      <a:pt x="324" y="546"/>
                    </a:lnTo>
                    <a:lnTo>
                      <a:pt x="317" y="560"/>
                    </a:lnTo>
                    <a:lnTo>
                      <a:pt x="310" y="572"/>
                    </a:lnTo>
                    <a:lnTo>
                      <a:pt x="305" y="586"/>
                    </a:lnTo>
                    <a:lnTo>
                      <a:pt x="305" y="600"/>
                    </a:lnTo>
                    <a:lnTo>
                      <a:pt x="314" y="610"/>
                    </a:lnTo>
                    <a:lnTo>
                      <a:pt x="323" y="619"/>
                    </a:lnTo>
                    <a:lnTo>
                      <a:pt x="335" y="626"/>
                    </a:lnTo>
                    <a:lnTo>
                      <a:pt x="349" y="628"/>
                    </a:lnTo>
                    <a:lnTo>
                      <a:pt x="342" y="647"/>
                    </a:lnTo>
                    <a:lnTo>
                      <a:pt x="333" y="666"/>
                    </a:lnTo>
                    <a:lnTo>
                      <a:pt x="321" y="683"/>
                    </a:lnTo>
                    <a:lnTo>
                      <a:pt x="309" y="700"/>
                    </a:lnTo>
                    <a:lnTo>
                      <a:pt x="295" y="718"/>
                    </a:lnTo>
                    <a:lnTo>
                      <a:pt x="283" y="735"/>
                    </a:lnTo>
                    <a:lnTo>
                      <a:pt x="272" y="752"/>
                    </a:lnTo>
                    <a:lnTo>
                      <a:pt x="262" y="772"/>
                    </a:lnTo>
                    <a:lnTo>
                      <a:pt x="243" y="737"/>
                    </a:lnTo>
                    <a:lnTo>
                      <a:pt x="231" y="699"/>
                    </a:lnTo>
                    <a:lnTo>
                      <a:pt x="224" y="659"/>
                    </a:lnTo>
                    <a:lnTo>
                      <a:pt x="224" y="616"/>
                    </a:lnTo>
                    <a:lnTo>
                      <a:pt x="217" y="584"/>
                    </a:lnTo>
                    <a:lnTo>
                      <a:pt x="201" y="558"/>
                    </a:lnTo>
                    <a:lnTo>
                      <a:pt x="182" y="534"/>
                    </a:lnTo>
                    <a:lnTo>
                      <a:pt x="160" y="512"/>
                    </a:lnTo>
                    <a:lnTo>
                      <a:pt x="135" y="491"/>
                    </a:lnTo>
                    <a:lnTo>
                      <a:pt x="113" y="468"/>
                    </a:lnTo>
                    <a:lnTo>
                      <a:pt x="94" y="444"/>
                    </a:lnTo>
                    <a:lnTo>
                      <a:pt x="80" y="418"/>
                    </a:lnTo>
                    <a:lnTo>
                      <a:pt x="78" y="376"/>
                    </a:lnTo>
                    <a:lnTo>
                      <a:pt x="73" y="336"/>
                    </a:lnTo>
                    <a:lnTo>
                      <a:pt x="66" y="297"/>
                    </a:lnTo>
                    <a:lnTo>
                      <a:pt x="59" y="257"/>
                    </a:lnTo>
                    <a:lnTo>
                      <a:pt x="43" y="245"/>
                    </a:lnTo>
                    <a:lnTo>
                      <a:pt x="29" y="231"/>
                    </a:lnTo>
                    <a:lnTo>
                      <a:pt x="19" y="215"/>
                    </a:lnTo>
                    <a:lnTo>
                      <a:pt x="10" y="196"/>
                    </a:lnTo>
                    <a:lnTo>
                      <a:pt x="3" y="177"/>
                    </a:lnTo>
                    <a:lnTo>
                      <a:pt x="2" y="158"/>
                    </a:lnTo>
                    <a:lnTo>
                      <a:pt x="0" y="137"/>
                    </a:lnTo>
                    <a:lnTo>
                      <a:pt x="3" y="116"/>
                    </a:lnTo>
                    <a:lnTo>
                      <a:pt x="10" y="104"/>
                    </a:lnTo>
                    <a:lnTo>
                      <a:pt x="21" y="96"/>
                    </a:lnTo>
                    <a:lnTo>
                      <a:pt x="33" y="92"/>
                    </a:lnTo>
                    <a:lnTo>
                      <a:pt x="47" y="96"/>
                    </a:lnTo>
                    <a:lnTo>
                      <a:pt x="57" y="106"/>
                    </a:lnTo>
                    <a:lnTo>
                      <a:pt x="66" y="118"/>
                    </a:lnTo>
                    <a:lnTo>
                      <a:pt x="73" y="132"/>
                    </a:lnTo>
                    <a:lnTo>
                      <a:pt x="83" y="144"/>
                    </a:lnTo>
                    <a:lnTo>
                      <a:pt x="94" y="128"/>
                    </a:lnTo>
                    <a:lnTo>
                      <a:pt x="104" y="113"/>
                    </a:lnTo>
                    <a:lnTo>
                      <a:pt x="116" y="99"/>
                    </a:lnTo>
                    <a:lnTo>
                      <a:pt x="127" y="85"/>
                    </a:lnTo>
                    <a:lnTo>
                      <a:pt x="137" y="70"/>
                    </a:lnTo>
                    <a:lnTo>
                      <a:pt x="146" y="54"/>
                    </a:lnTo>
                    <a:lnTo>
                      <a:pt x="153" y="37"/>
                    </a:lnTo>
                    <a:lnTo>
                      <a:pt x="156" y="18"/>
                    </a:lnTo>
                    <a:lnTo>
                      <a:pt x="160" y="12"/>
                    </a:lnTo>
                    <a:lnTo>
                      <a:pt x="166" y="5"/>
                    </a:lnTo>
                    <a:lnTo>
                      <a:pt x="172" y="2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4" name="Freeform 14"/>
              <p:cNvSpPr/>
              <p:nvPr/>
            </p:nvSpPr>
            <p:spPr bwMode="auto">
              <a:xfrm>
                <a:off x="793" y="3162"/>
                <a:ext cx="31" cy="33"/>
              </a:xfrm>
              <a:custGeom>
                <a:avLst/>
                <a:gdLst>
                  <a:gd name="T0" fmla="*/ 61 w 61"/>
                  <a:gd name="T1" fmla="*/ 27 h 66"/>
                  <a:gd name="T2" fmla="*/ 61 w 61"/>
                  <a:gd name="T3" fmla="*/ 40 h 66"/>
                  <a:gd name="T4" fmla="*/ 57 w 61"/>
                  <a:gd name="T5" fmla="*/ 50 h 66"/>
                  <a:gd name="T6" fmla="*/ 52 w 61"/>
                  <a:gd name="T7" fmla="*/ 60 h 66"/>
                  <a:gd name="T8" fmla="*/ 40 w 61"/>
                  <a:gd name="T9" fmla="*/ 66 h 66"/>
                  <a:gd name="T10" fmla="*/ 28 w 61"/>
                  <a:gd name="T11" fmla="*/ 64 h 66"/>
                  <a:gd name="T12" fmla="*/ 17 w 61"/>
                  <a:gd name="T13" fmla="*/ 59 h 66"/>
                  <a:gd name="T14" fmla="*/ 9 w 61"/>
                  <a:gd name="T15" fmla="*/ 52 h 66"/>
                  <a:gd name="T16" fmla="*/ 3 w 61"/>
                  <a:gd name="T17" fmla="*/ 43 h 66"/>
                  <a:gd name="T18" fmla="*/ 0 w 61"/>
                  <a:gd name="T19" fmla="*/ 29 h 66"/>
                  <a:gd name="T20" fmla="*/ 3 w 61"/>
                  <a:gd name="T21" fmla="*/ 15 h 66"/>
                  <a:gd name="T22" fmla="*/ 10 w 61"/>
                  <a:gd name="T23" fmla="*/ 5 h 66"/>
                  <a:gd name="T24" fmla="*/ 24 w 61"/>
                  <a:gd name="T25" fmla="*/ 0 h 66"/>
                  <a:gd name="T26" fmla="*/ 36 w 61"/>
                  <a:gd name="T27" fmla="*/ 3 h 66"/>
                  <a:gd name="T28" fmla="*/ 47 w 61"/>
                  <a:gd name="T29" fmla="*/ 8 h 66"/>
                  <a:gd name="T30" fmla="*/ 54 w 61"/>
                  <a:gd name="T31" fmla="*/ 17 h 66"/>
                  <a:gd name="T32" fmla="*/ 61 w 61"/>
                  <a:gd name="T33" fmla="*/ 2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66">
                    <a:moveTo>
                      <a:pt x="61" y="27"/>
                    </a:moveTo>
                    <a:lnTo>
                      <a:pt x="61" y="40"/>
                    </a:lnTo>
                    <a:lnTo>
                      <a:pt x="57" y="50"/>
                    </a:lnTo>
                    <a:lnTo>
                      <a:pt x="52" y="60"/>
                    </a:lnTo>
                    <a:lnTo>
                      <a:pt x="40" y="66"/>
                    </a:lnTo>
                    <a:lnTo>
                      <a:pt x="28" y="64"/>
                    </a:lnTo>
                    <a:lnTo>
                      <a:pt x="17" y="59"/>
                    </a:lnTo>
                    <a:lnTo>
                      <a:pt x="9" y="52"/>
                    </a:lnTo>
                    <a:lnTo>
                      <a:pt x="3" y="43"/>
                    </a:lnTo>
                    <a:lnTo>
                      <a:pt x="0" y="29"/>
                    </a:lnTo>
                    <a:lnTo>
                      <a:pt x="3" y="15"/>
                    </a:lnTo>
                    <a:lnTo>
                      <a:pt x="10" y="5"/>
                    </a:lnTo>
                    <a:lnTo>
                      <a:pt x="24" y="0"/>
                    </a:lnTo>
                    <a:lnTo>
                      <a:pt x="36" y="3"/>
                    </a:lnTo>
                    <a:lnTo>
                      <a:pt x="47" y="8"/>
                    </a:lnTo>
                    <a:lnTo>
                      <a:pt x="54" y="17"/>
                    </a:lnTo>
                    <a:lnTo>
                      <a:pt x="6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5" name="Freeform 15"/>
              <p:cNvSpPr/>
              <p:nvPr/>
            </p:nvSpPr>
            <p:spPr bwMode="auto">
              <a:xfrm>
                <a:off x="803" y="3171"/>
                <a:ext cx="10" cy="14"/>
              </a:xfrm>
              <a:custGeom>
                <a:avLst/>
                <a:gdLst>
                  <a:gd name="T0" fmla="*/ 17 w 19"/>
                  <a:gd name="T1" fmla="*/ 5 h 28"/>
                  <a:gd name="T2" fmla="*/ 17 w 19"/>
                  <a:gd name="T3" fmla="*/ 10 h 28"/>
                  <a:gd name="T4" fmla="*/ 19 w 19"/>
                  <a:gd name="T5" fmla="*/ 17 h 28"/>
                  <a:gd name="T6" fmla="*/ 17 w 19"/>
                  <a:gd name="T7" fmla="*/ 23 h 28"/>
                  <a:gd name="T8" fmla="*/ 10 w 19"/>
                  <a:gd name="T9" fmla="*/ 26 h 28"/>
                  <a:gd name="T10" fmla="*/ 5 w 19"/>
                  <a:gd name="T11" fmla="*/ 28 h 28"/>
                  <a:gd name="T12" fmla="*/ 4 w 19"/>
                  <a:gd name="T13" fmla="*/ 24 h 28"/>
                  <a:gd name="T14" fmla="*/ 2 w 19"/>
                  <a:gd name="T15" fmla="*/ 19 h 28"/>
                  <a:gd name="T16" fmla="*/ 0 w 19"/>
                  <a:gd name="T17" fmla="*/ 16 h 28"/>
                  <a:gd name="T18" fmla="*/ 0 w 19"/>
                  <a:gd name="T19" fmla="*/ 9 h 28"/>
                  <a:gd name="T20" fmla="*/ 5 w 19"/>
                  <a:gd name="T21" fmla="*/ 2 h 28"/>
                  <a:gd name="T22" fmla="*/ 10 w 19"/>
                  <a:gd name="T23" fmla="*/ 0 h 28"/>
                  <a:gd name="T24" fmla="*/ 17 w 19"/>
                  <a:gd name="T25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28">
                    <a:moveTo>
                      <a:pt x="17" y="5"/>
                    </a:moveTo>
                    <a:lnTo>
                      <a:pt x="17" y="10"/>
                    </a:lnTo>
                    <a:lnTo>
                      <a:pt x="19" y="17"/>
                    </a:lnTo>
                    <a:lnTo>
                      <a:pt x="17" y="23"/>
                    </a:lnTo>
                    <a:lnTo>
                      <a:pt x="10" y="26"/>
                    </a:lnTo>
                    <a:lnTo>
                      <a:pt x="5" y="28"/>
                    </a:lnTo>
                    <a:lnTo>
                      <a:pt x="4" y="24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5" y="2"/>
                    </a:lnTo>
                    <a:lnTo>
                      <a:pt x="10" y="0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B7F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6" name="Freeform 16"/>
              <p:cNvSpPr/>
              <p:nvPr/>
            </p:nvSpPr>
            <p:spPr bwMode="auto">
              <a:xfrm>
                <a:off x="904" y="3221"/>
                <a:ext cx="14" cy="44"/>
              </a:xfrm>
              <a:custGeom>
                <a:avLst/>
                <a:gdLst>
                  <a:gd name="T0" fmla="*/ 28 w 28"/>
                  <a:gd name="T1" fmla="*/ 36 h 88"/>
                  <a:gd name="T2" fmla="*/ 28 w 28"/>
                  <a:gd name="T3" fmla="*/ 50 h 88"/>
                  <a:gd name="T4" fmla="*/ 26 w 28"/>
                  <a:gd name="T5" fmla="*/ 64 h 88"/>
                  <a:gd name="T6" fmla="*/ 24 w 28"/>
                  <a:gd name="T7" fmla="*/ 76 h 88"/>
                  <a:gd name="T8" fmla="*/ 19 w 28"/>
                  <a:gd name="T9" fmla="*/ 88 h 88"/>
                  <a:gd name="T10" fmla="*/ 12 w 28"/>
                  <a:gd name="T11" fmla="*/ 88 h 88"/>
                  <a:gd name="T12" fmla="*/ 9 w 28"/>
                  <a:gd name="T13" fmla="*/ 84 h 88"/>
                  <a:gd name="T14" fmla="*/ 5 w 28"/>
                  <a:gd name="T15" fmla="*/ 79 h 88"/>
                  <a:gd name="T16" fmla="*/ 2 w 28"/>
                  <a:gd name="T17" fmla="*/ 74 h 88"/>
                  <a:gd name="T18" fmla="*/ 5 w 28"/>
                  <a:gd name="T19" fmla="*/ 53 h 88"/>
                  <a:gd name="T20" fmla="*/ 3 w 28"/>
                  <a:gd name="T21" fmla="*/ 36 h 88"/>
                  <a:gd name="T22" fmla="*/ 0 w 28"/>
                  <a:gd name="T23" fmla="*/ 17 h 88"/>
                  <a:gd name="T24" fmla="*/ 3 w 28"/>
                  <a:gd name="T25" fmla="*/ 0 h 88"/>
                  <a:gd name="T26" fmla="*/ 12 w 28"/>
                  <a:gd name="T27" fmla="*/ 5 h 88"/>
                  <a:gd name="T28" fmla="*/ 19 w 28"/>
                  <a:gd name="T29" fmla="*/ 15 h 88"/>
                  <a:gd name="T30" fmla="*/ 24 w 28"/>
                  <a:gd name="T31" fmla="*/ 26 h 88"/>
                  <a:gd name="T32" fmla="*/ 28 w 28"/>
                  <a:gd name="T33" fmla="*/ 3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" h="88">
                    <a:moveTo>
                      <a:pt x="28" y="36"/>
                    </a:moveTo>
                    <a:lnTo>
                      <a:pt x="28" y="50"/>
                    </a:lnTo>
                    <a:lnTo>
                      <a:pt x="26" y="64"/>
                    </a:lnTo>
                    <a:lnTo>
                      <a:pt x="24" y="76"/>
                    </a:lnTo>
                    <a:lnTo>
                      <a:pt x="19" y="88"/>
                    </a:lnTo>
                    <a:lnTo>
                      <a:pt x="12" y="88"/>
                    </a:lnTo>
                    <a:lnTo>
                      <a:pt x="9" y="84"/>
                    </a:lnTo>
                    <a:lnTo>
                      <a:pt x="5" y="79"/>
                    </a:lnTo>
                    <a:lnTo>
                      <a:pt x="2" y="74"/>
                    </a:lnTo>
                    <a:lnTo>
                      <a:pt x="5" y="53"/>
                    </a:lnTo>
                    <a:lnTo>
                      <a:pt x="3" y="36"/>
                    </a:lnTo>
                    <a:lnTo>
                      <a:pt x="0" y="17"/>
                    </a:lnTo>
                    <a:lnTo>
                      <a:pt x="3" y="0"/>
                    </a:lnTo>
                    <a:lnTo>
                      <a:pt x="12" y="5"/>
                    </a:lnTo>
                    <a:lnTo>
                      <a:pt x="19" y="15"/>
                    </a:lnTo>
                    <a:lnTo>
                      <a:pt x="24" y="26"/>
                    </a:lnTo>
                    <a:lnTo>
                      <a:pt x="28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7" name="Freeform 17"/>
              <p:cNvSpPr/>
              <p:nvPr/>
            </p:nvSpPr>
            <p:spPr bwMode="auto">
              <a:xfrm>
                <a:off x="1088" y="3228"/>
                <a:ext cx="26" cy="88"/>
              </a:xfrm>
              <a:custGeom>
                <a:avLst/>
                <a:gdLst>
                  <a:gd name="T0" fmla="*/ 45 w 52"/>
                  <a:gd name="T1" fmla="*/ 47 h 175"/>
                  <a:gd name="T2" fmla="*/ 41 w 52"/>
                  <a:gd name="T3" fmla="*/ 82 h 175"/>
                  <a:gd name="T4" fmla="*/ 46 w 52"/>
                  <a:gd name="T5" fmla="*/ 117 h 175"/>
                  <a:gd name="T6" fmla="*/ 43 w 52"/>
                  <a:gd name="T7" fmla="*/ 149 h 175"/>
                  <a:gd name="T8" fmla="*/ 20 w 52"/>
                  <a:gd name="T9" fmla="*/ 175 h 175"/>
                  <a:gd name="T10" fmla="*/ 0 w 52"/>
                  <a:gd name="T11" fmla="*/ 174 h 175"/>
                  <a:gd name="T12" fmla="*/ 1 w 52"/>
                  <a:gd name="T13" fmla="*/ 163 h 175"/>
                  <a:gd name="T14" fmla="*/ 8 w 52"/>
                  <a:gd name="T15" fmla="*/ 160 h 175"/>
                  <a:gd name="T16" fmla="*/ 19 w 52"/>
                  <a:gd name="T17" fmla="*/ 156 h 175"/>
                  <a:gd name="T18" fmla="*/ 26 w 52"/>
                  <a:gd name="T19" fmla="*/ 151 h 175"/>
                  <a:gd name="T20" fmla="*/ 27 w 52"/>
                  <a:gd name="T21" fmla="*/ 113 h 175"/>
                  <a:gd name="T22" fmla="*/ 26 w 52"/>
                  <a:gd name="T23" fmla="*/ 73 h 175"/>
                  <a:gd name="T24" fmla="*/ 29 w 52"/>
                  <a:gd name="T25" fmla="*/ 35 h 175"/>
                  <a:gd name="T26" fmla="*/ 39 w 52"/>
                  <a:gd name="T27" fmla="*/ 0 h 175"/>
                  <a:gd name="T28" fmla="*/ 52 w 52"/>
                  <a:gd name="T29" fmla="*/ 7 h 175"/>
                  <a:gd name="T30" fmla="*/ 52 w 52"/>
                  <a:gd name="T31" fmla="*/ 19 h 175"/>
                  <a:gd name="T32" fmla="*/ 46 w 52"/>
                  <a:gd name="T33" fmla="*/ 33 h 175"/>
                  <a:gd name="T34" fmla="*/ 45 w 52"/>
                  <a:gd name="T35" fmla="*/ 4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" h="175">
                    <a:moveTo>
                      <a:pt x="45" y="47"/>
                    </a:moveTo>
                    <a:lnTo>
                      <a:pt x="41" y="82"/>
                    </a:lnTo>
                    <a:lnTo>
                      <a:pt x="46" y="117"/>
                    </a:lnTo>
                    <a:lnTo>
                      <a:pt x="43" y="149"/>
                    </a:lnTo>
                    <a:lnTo>
                      <a:pt x="20" y="175"/>
                    </a:lnTo>
                    <a:lnTo>
                      <a:pt x="0" y="174"/>
                    </a:lnTo>
                    <a:lnTo>
                      <a:pt x="1" y="163"/>
                    </a:lnTo>
                    <a:lnTo>
                      <a:pt x="8" y="160"/>
                    </a:lnTo>
                    <a:lnTo>
                      <a:pt x="19" y="156"/>
                    </a:lnTo>
                    <a:lnTo>
                      <a:pt x="26" y="151"/>
                    </a:lnTo>
                    <a:lnTo>
                      <a:pt x="27" y="113"/>
                    </a:lnTo>
                    <a:lnTo>
                      <a:pt x="26" y="73"/>
                    </a:lnTo>
                    <a:lnTo>
                      <a:pt x="29" y="35"/>
                    </a:lnTo>
                    <a:lnTo>
                      <a:pt x="39" y="0"/>
                    </a:lnTo>
                    <a:lnTo>
                      <a:pt x="52" y="7"/>
                    </a:lnTo>
                    <a:lnTo>
                      <a:pt x="52" y="19"/>
                    </a:lnTo>
                    <a:lnTo>
                      <a:pt x="46" y="33"/>
                    </a:lnTo>
                    <a:lnTo>
                      <a:pt x="45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8" name="Freeform 18"/>
              <p:cNvSpPr/>
              <p:nvPr/>
            </p:nvSpPr>
            <p:spPr bwMode="auto">
              <a:xfrm>
                <a:off x="1047" y="3302"/>
                <a:ext cx="23" cy="9"/>
              </a:xfrm>
              <a:custGeom>
                <a:avLst/>
                <a:gdLst>
                  <a:gd name="T0" fmla="*/ 47 w 47"/>
                  <a:gd name="T1" fmla="*/ 14 h 19"/>
                  <a:gd name="T2" fmla="*/ 35 w 47"/>
                  <a:gd name="T3" fmla="*/ 15 h 19"/>
                  <a:gd name="T4" fmla="*/ 23 w 47"/>
                  <a:gd name="T5" fmla="*/ 19 h 19"/>
                  <a:gd name="T6" fmla="*/ 11 w 47"/>
                  <a:gd name="T7" fmla="*/ 19 h 19"/>
                  <a:gd name="T8" fmla="*/ 0 w 47"/>
                  <a:gd name="T9" fmla="*/ 14 h 19"/>
                  <a:gd name="T10" fmla="*/ 4 w 47"/>
                  <a:gd name="T11" fmla="*/ 7 h 19"/>
                  <a:gd name="T12" fmla="*/ 11 w 47"/>
                  <a:gd name="T13" fmla="*/ 3 h 19"/>
                  <a:gd name="T14" fmla="*/ 16 w 47"/>
                  <a:gd name="T15" fmla="*/ 1 h 19"/>
                  <a:gd name="T16" fmla="*/ 21 w 47"/>
                  <a:gd name="T17" fmla="*/ 0 h 19"/>
                  <a:gd name="T18" fmla="*/ 30 w 47"/>
                  <a:gd name="T19" fmla="*/ 1 h 19"/>
                  <a:gd name="T20" fmla="*/ 38 w 47"/>
                  <a:gd name="T21" fmla="*/ 3 h 19"/>
                  <a:gd name="T22" fmla="*/ 45 w 47"/>
                  <a:gd name="T23" fmla="*/ 5 h 19"/>
                  <a:gd name="T24" fmla="*/ 47 w 47"/>
                  <a:gd name="T25" fmla="*/ 1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19">
                    <a:moveTo>
                      <a:pt x="47" y="14"/>
                    </a:moveTo>
                    <a:lnTo>
                      <a:pt x="35" y="15"/>
                    </a:lnTo>
                    <a:lnTo>
                      <a:pt x="23" y="19"/>
                    </a:lnTo>
                    <a:lnTo>
                      <a:pt x="11" y="19"/>
                    </a:lnTo>
                    <a:lnTo>
                      <a:pt x="0" y="14"/>
                    </a:lnTo>
                    <a:lnTo>
                      <a:pt x="4" y="7"/>
                    </a:lnTo>
                    <a:lnTo>
                      <a:pt x="11" y="3"/>
                    </a:lnTo>
                    <a:lnTo>
                      <a:pt x="16" y="1"/>
                    </a:lnTo>
                    <a:lnTo>
                      <a:pt x="21" y="0"/>
                    </a:lnTo>
                    <a:lnTo>
                      <a:pt x="30" y="1"/>
                    </a:lnTo>
                    <a:lnTo>
                      <a:pt x="38" y="3"/>
                    </a:lnTo>
                    <a:lnTo>
                      <a:pt x="45" y="5"/>
                    </a:lnTo>
                    <a:lnTo>
                      <a:pt x="47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39" name="Freeform 19"/>
              <p:cNvSpPr/>
              <p:nvPr/>
            </p:nvSpPr>
            <p:spPr bwMode="auto">
              <a:xfrm>
                <a:off x="1143" y="3326"/>
                <a:ext cx="29" cy="50"/>
              </a:xfrm>
              <a:custGeom>
                <a:avLst/>
                <a:gdLst>
                  <a:gd name="T0" fmla="*/ 29 w 57"/>
                  <a:gd name="T1" fmla="*/ 99 h 99"/>
                  <a:gd name="T2" fmla="*/ 0 w 57"/>
                  <a:gd name="T3" fmla="*/ 83 h 99"/>
                  <a:gd name="T4" fmla="*/ 7 w 57"/>
                  <a:gd name="T5" fmla="*/ 73 h 99"/>
                  <a:gd name="T6" fmla="*/ 15 w 57"/>
                  <a:gd name="T7" fmla="*/ 63 h 99"/>
                  <a:gd name="T8" fmla="*/ 22 w 57"/>
                  <a:gd name="T9" fmla="*/ 52 h 99"/>
                  <a:gd name="T10" fmla="*/ 31 w 57"/>
                  <a:gd name="T11" fmla="*/ 42 h 99"/>
                  <a:gd name="T12" fmla="*/ 38 w 57"/>
                  <a:gd name="T13" fmla="*/ 31 h 99"/>
                  <a:gd name="T14" fmla="*/ 45 w 57"/>
                  <a:gd name="T15" fmla="*/ 21 h 99"/>
                  <a:gd name="T16" fmla="*/ 50 w 57"/>
                  <a:gd name="T17" fmla="*/ 11 h 99"/>
                  <a:gd name="T18" fmla="*/ 57 w 57"/>
                  <a:gd name="T19" fmla="*/ 0 h 99"/>
                  <a:gd name="T20" fmla="*/ 50 w 57"/>
                  <a:gd name="T21" fmla="*/ 21 h 99"/>
                  <a:gd name="T22" fmla="*/ 48 w 57"/>
                  <a:gd name="T23" fmla="*/ 44 h 99"/>
                  <a:gd name="T24" fmla="*/ 43 w 57"/>
                  <a:gd name="T25" fmla="*/ 70 h 99"/>
                  <a:gd name="T26" fmla="*/ 29 w 57"/>
                  <a:gd name="T27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99">
                    <a:moveTo>
                      <a:pt x="29" y="99"/>
                    </a:moveTo>
                    <a:lnTo>
                      <a:pt x="0" y="83"/>
                    </a:lnTo>
                    <a:lnTo>
                      <a:pt x="7" y="73"/>
                    </a:lnTo>
                    <a:lnTo>
                      <a:pt x="15" y="63"/>
                    </a:lnTo>
                    <a:lnTo>
                      <a:pt x="22" y="52"/>
                    </a:lnTo>
                    <a:lnTo>
                      <a:pt x="31" y="42"/>
                    </a:lnTo>
                    <a:lnTo>
                      <a:pt x="38" y="31"/>
                    </a:lnTo>
                    <a:lnTo>
                      <a:pt x="45" y="21"/>
                    </a:lnTo>
                    <a:lnTo>
                      <a:pt x="50" y="11"/>
                    </a:lnTo>
                    <a:lnTo>
                      <a:pt x="57" y="0"/>
                    </a:lnTo>
                    <a:lnTo>
                      <a:pt x="50" y="21"/>
                    </a:lnTo>
                    <a:lnTo>
                      <a:pt x="48" y="44"/>
                    </a:lnTo>
                    <a:lnTo>
                      <a:pt x="43" y="70"/>
                    </a:lnTo>
                    <a:lnTo>
                      <a:pt x="29" y="99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0" name="Freeform 20"/>
              <p:cNvSpPr/>
              <p:nvPr/>
            </p:nvSpPr>
            <p:spPr bwMode="auto">
              <a:xfrm>
                <a:off x="1031" y="3342"/>
                <a:ext cx="70" cy="19"/>
              </a:xfrm>
              <a:custGeom>
                <a:avLst/>
                <a:gdLst>
                  <a:gd name="T0" fmla="*/ 135 w 141"/>
                  <a:gd name="T1" fmla="*/ 13 h 39"/>
                  <a:gd name="T2" fmla="*/ 141 w 141"/>
                  <a:gd name="T3" fmla="*/ 20 h 39"/>
                  <a:gd name="T4" fmla="*/ 127 w 141"/>
                  <a:gd name="T5" fmla="*/ 28 h 39"/>
                  <a:gd name="T6" fmla="*/ 109 w 141"/>
                  <a:gd name="T7" fmla="*/ 35 h 39"/>
                  <a:gd name="T8" fmla="*/ 94 w 141"/>
                  <a:gd name="T9" fmla="*/ 37 h 39"/>
                  <a:gd name="T10" fmla="*/ 76 w 141"/>
                  <a:gd name="T11" fmla="*/ 39 h 39"/>
                  <a:gd name="T12" fmla="*/ 57 w 141"/>
                  <a:gd name="T13" fmla="*/ 39 h 39"/>
                  <a:gd name="T14" fmla="*/ 42 w 141"/>
                  <a:gd name="T15" fmla="*/ 35 h 39"/>
                  <a:gd name="T16" fmla="*/ 24 w 141"/>
                  <a:gd name="T17" fmla="*/ 32 h 39"/>
                  <a:gd name="T18" fmla="*/ 11 w 141"/>
                  <a:gd name="T19" fmla="*/ 28 h 39"/>
                  <a:gd name="T20" fmla="*/ 5 w 141"/>
                  <a:gd name="T21" fmla="*/ 23 h 39"/>
                  <a:gd name="T22" fmla="*/ 2 w 141"/>
                  <a:gd name="T23" fmla="*/ 16 h 39"/>
                  <a:gd name="T24" fmla="*/ 0 w 141"/>
                  <a:gd name="T25" fmla="*/ 7 h 39"/>
                  <a:gd name="T26" fmla="*/ 0 w 141"/>
                  <a:gd name="T27" fmla="*/ 0 h 39"/>
                  <a:gd name="T28" fmla="*/ 16 w 141"/>
                  <a:gd name="T29" fmla="*/ 6 h 39"/>
                  <a:gd name="T30" fmla="*/ 33 w 141"/>
                  <a:gd name="T31" fmla="*/ 9 h 39"/>
                  <a:gd name="T32" fmla="*/ 49 w 141"/>
                  <a:gd name="T33" fmla="*/ 13 h 39"/>
                  <a:gd name="T34" fmla="*/ 68 w 141"/>
                  <a:gd name="T35" fmla="*/ 14 h 39"/>
                  <a:gd name="T36" fmla="*/ 85 w 141"/>
                  <a:gd name="T37" fmla="*/ 14 h 39"/>
                  <a:gd name="T38" fmla="*/ 102 w 141"/>
                  <a:gd name="T39" fmla="*/ 14 h 39"/>
                  <a:gd name="T40" fmla="*/ 120 w 141"/>
                  <a:gd name="T41" fmla="*/ 14 h 39"/>
                  <a:gd name="T42" fmla="*/ 135 w 141"/>
                  <a:gd name="T43" fmla="*/ 1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1" h="39">
                    <a:moveTo>
                      <a:pt x="135" y="13"/>
                    </a:moveTo>
                    <a:lnTo>
                      <a:pt x="141" y="20"/>
                    </a:lnTo>
                    <a:lnTo>
                      <a:pt x="127" y="28"/>
                    </a:lnTo>
                    <a:lnTo>
                      <a:pt x="109" y="35"/>
                    </a:lnTo>
                    <a:lnTo>
                      <a:pt x="94" y="37"/>
                    </a:lnTo>
                    <a:lnTo>
                      <a:pt x="76" y="39"/>
                    </a:lnTo>
                    <a:lnTo>
                      <a:pt x="57" y="39"/>
                    </a:lnTo>
                    <a:lnTo>
                      <a:pt x="42" y="35"/>
                    </a:lnTo>
                    <a:lnTo>
                      <a:pt x="24" y="32"/>
                    </a:lnTo>
                    <a:lnTo>
                      <a:pt x="11" y="28"/>
                    </a:lnTo>
                    <a:lnTo>
                      <a:pt x="5" y="23"/>
                    </a:lnTo>
                    <a:lnTo>
                      <a:pt x="2" y="16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33" y="9"/>
                    </a:lnTo>
                    <a:lnTo>
                      <a:pt x="49" y="13"/>
                    </a:lnTo>
                    <a:lnTo>
                      <a:pt x="68" y="14"/>
                    </a:lnTo>
                    <a:lnTo>
                      <a:pt x="85" y="14"/>
                    </a:lnTo>
                    <a:lnTo>
                      <a:pt x="102" y="14"/>
                    </a:lnTo>
                    <a:lnTo>
                      <a:pt x="120" y="14"/>
                    </a:lnTo>
                    <a:lnTo>
                      <a:pt x="135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1" name="Freeform 21"/>
              <p:cNvSpPr/>
              <p:nvPr/>
            </p:nvSpPr>
            <p:spPr bwMode="auto">
              <a:xfrm>
                <a:off x="893" y="3356"/>
                <a:ext cx="92" cy="153"/>
              </a:xfrm>
              <a:custGeom>
                <a:avLst/>
                <a:gdLst>
                  <a:gd name="T0" fmla="*/ 181 w 184"/>
                  <a:gd name="T1" fmla="*/ 210 h 305"/>
                  <a:gd name="T2" fmla="*/ 184 w 184"/>
                  <a:gd name="T3" fmla="*/ 227 h 305"/>
                  <a:gd name="T4" fmla="*/ 182 w 184"/>
                  <a:gd name="T5" fmla="*/ 244 h 305"/>
                  <a:gd name="T6" fmla="*/ 181 w 184"/>
                  <a:gd name="T7" fmla="*/ 262 h 305"/>
                  <a:gd name="T8" fmla="*/ 179 w 184"/>
                  <a:gd name="T9" fmla="*/ 279 h 305"/>
                  <a:gd name="T10" fmla="*/ 165 w 184"/>
                  <a:gd name="T11" fmla="*/ 270 h 305"/>
                  <a:gd name="T12" fmla="*/ 150 w 184"/>
                  <a:gd name="T13" fmla="*/ 263 h 305"/>
                  <a:gd name="T14" fmla="*/ 137 w 184"/>
                  <a:gd name="T15" fmla="*/ 255 h 305"/>
                  <a:gd name="T16" fmla="*/ 136 w 184"/>
                  <a:gd name="T17" fmla="*/ 243 h 305"/>
                  <a:gd name="T18" fmla="*/ 141 w 184"/>
                  <a:gd name="T19" fmla="*/ 234 h 305"/>
                  <a:gd name="T20" fmla="*/ 148 w 184"/>
                  <a:gd name="T21" fmla="*/ 232 h 305"/>
                  <a:gd name="T22" fmla="*/ 158 w 184"/>
                  <a:gd name="T23" fmla="*/ 236 h 305"/>
                  <a:gd name="T24" fmla="*/ 165 w 184"/>
                  <a:gd name="T25" fmla="*/ 239 h 305"/>
                  <a:gd name="T26" fmla="*/ 167 w 184"/>
                  <a:gd name="T27" fmla="*/ 239 h 305"/>
                  <a:gd name="T28" fmla="*/ 170 w 184"/>
                  <a:gd name="T29" fmla="*/ 237 h 305"/>
                  <a:gd name="T30" fmla="*/ 172 w 184"/>
                  <a:gd name="T31" fmla="*/ 236 h 305"/>
                  <a:gd name="T32" fmla="*/ 174 w 184"/>
                  <a:gd name="T33" fmla="*/ 234 h 305"/>
                  <a:gd name="T34" fmla="*/ 169 w 184"/>
                  <a:gd name="T35" fmla="*/ 220 h 305"/>
                  <a:gd name="T36" fmla="*/ 156 w 184"/>
                  <a:gd name="T37" fmla="*/ 210 h 305"/>
                  <a:gd name="T38" fmla="*/ 143 w 184"/>
                  <a:gd name="T39" fmla="*/ 203 h 305"/>
                  <a:gd name="T40" fmla="*/ 130 w 184"/>
                  <a:gd name="T41" fmla="*/ 196 h 305"/>
                  <a:gd name="T42" fmla="*/ 113 w 184"/>
                  <a:gd name="T43" fmla="*/ 201 h 305"/>
                  <a:gd name="T44" fmla="*/ 98 w 184"/>
                  <a:gd name="T45" fmla="*/ 210 h 305"/>
                  <a:gd name="T46" fmla="*/ 84 w 184"/>
                  <a:gd name="T47" fmla="*/ 222 h 305"/>
                  <a:gd name="T48" fmla="*/ 73 w 184"/>
                  <a:gd name="T49" fmla="*/ 237 h 305"/>
                  <a:gd name="T50" fmla="*/ 65 w 184"/>
                  <a:gd name="T51" fmla="*/ 255 h 305"/>
                  <a:gd name="T52" fmla="*/ 58 w 184"/>
                  <a:gd name="T53" fmla="*/ 272 h 305"/>
                  <a:gd name="T54" fmla="*/ 51 w 184"/>
                  <a:gd name="T55" fmla="*/ 289 h 305"/>
                  <a:gd name="T56" fmla="*/ 45 w 184"/>
                  <a:gd name="T57" fmla="*/ 305 h 305"/>
                  <a:gd name="T58" fmla="*/ 11 w 184"/>
                  <a:gd name="T59" fmla="*/ 120 h 305"/>
                  <a:gd name="T60" fmla="*/ 0 w 184"/>
                  <a:gd name="T61" fmla="*/ 90 h 305"/>
                  <a:gd name="T62" fmla="*/ 2 w 184"/>
                  <a:gd name="T63" fmla="*/ 59 h 305"/>
                  <a:gd name="T64" fmla="*/ 13 w 184"/>
                  <a:gd name="T65" fmla="*/ 28 h 305"/>
                  <a:gd name="T66" fmla="*/ 25 w 184"/>
                  <a:gd name="T67" fmla="*/ 0 h 305"/>
                  <a:gd name="T68" fmla="*/ 54 w 184"/>
                  <a:gd name="T69" fmla="*/ 66 h 305"/>
                  <a:gd name="T70" fmla="*/ 181 w 184"/>
                  <a:gd name="T71" fmla="*/ 210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4" h="305">
                    <a:moveTo>
                      <a:pt x="181" y="210"/>
                    </a:moveTo>
                    <a:lnTo>
                      <a:pt x="184" y="227"/>
                    </a:lnTo>
                    <a:lnTo>
                      <a:pt x="182" y="244"/>
                    </a:lnTo>
                    <a:lnTo>
                      <a:pt x="181" y="262"/>
                    </a:lnTo>
                    <a:lnTo>
                      <a:pt x="179" y="279"/>
                    </a:lnTo>
                    <a:lnTo>
                      <a:pt x="165" y="270"/>
                    </a:lnTo>
                    <a:lnTo>
                      <a:pt x="150" y="263"/>
                    </a:lnTo>
                    <a:lnTo>
                      <a:pt x="137" y="255"/>
                    </a:lnTo>
                    <a:lnTo>
                      <a:pt x="136" y="243"/>
                    </a:lnTo>
                    <a:lnTo>
                      <a:pt x="141" y="234"/>
                    </a:lnTo>
                    <a:lnTo>
                      <a:pt x="148" y="232"/>
                    </a:lnTo>
                    <a:lnTo>
                      <a:pt x="158" y="236"/>
                    </a:lnTo>
                    <a:lnTo>
                      <a:pt x="165" y="239"/>
                    </a:lnTo>
                    <a:lnTo>
                      <a:pt x="167" y="239"/>
                    </a:lnTo>
                    <a:lnTo>
                      <a:pt x="170" y="237"/>
                    </a:lnTo>
                    <a:lnTo>
                      <a:pt x="172" y="236"/>
                    </a:lnTo>
                    <a:lnTo>
                      <a:pt x="174" y="234"/>
                    </a:lnTo>
                    <a:lnTo>
                      <a:pt x="169" y="220"/>
                    </a:lnTo>
                    <a:lnTo>
                      <a:pt x="156" y="210"/>
                    </a:lnTo>
                    <a:lnTo>
                      <a:pt x="143" y="203"/>
                    </a:lnTo>
                    <a:lnTo>
                      <a:pt x="130" y="196"/>
                    </a:lnTo>
                    <a:lnTo>
                      <a:pt x="113" y="201"/>
                    </a:lnTo>
                    <a:lnTo>
                      <a:pt x="98" y="210"/>
                    </a:lnTo>
                    <a:lnTo>
                      <a:pt x="84" y="222"/>
                    </a:lnTo>
                    <a:lnTo>
                      <a:pt x="73" y="237"/>
                    </a:lnTo>
                    <a:lnTo>
                      <a:pt x="65" y="255"/>
                    </a:lnTo>
                    <a:lnTo>
                      <a:pt x="58" y="272"/>
                    </a:lnTo>
                    <a:lnTo>
                      <a:pt x="51" y="289"/>
                    </a:lnTo>
                    <a:lnTo>
                      <a:pt x="45" y="305"/>
                    </a:lnTo>
                    <a:lnTo>
                      <a:pt x="11" y="120"/>
                    </a:lnTo>
                    <a:lnTo>
                      <a:pt x="0" y="90"/>
                    </a:lnTo>
                    <a:lnTo>
                      <a:pt x="2" y="59"/>
                    </a:lnTo>
                    <a:lnTo>
                      <a:pt x="13" y="28"/>
                    </a:lnTo>
                    <a:lnTo>
                      <a:pt x="25" y="0"/>
                    </a:lnTo>
                    <a:lnTo>
                      <a:pt x="54" y="66"/>
                    </a:lnTo>
                    <a:lnTo>
                      <a:pt x="181" y="210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2" name="Freeform 22"/>
              <p:cNvSpPr/>
              <p:nvPr/>
            </p:nvSpPr>
            <p:spPr bwMode="auto">
              <a:xfrm>
                <a:off x="1039" y="3362"/>
                <a:ext cx="32" cy="11"/>
              </a:xfrm>
              <a:custGeom>
                <a:avLst/>
                <a:gdLst>
                  <a:gd name="T0" fmla="*/ 64 w 64"/>
                  <a:gd name="T1" fmla="*/ 9 h 23"/>
                  <a:gd name="T2" fmla="*/ 62 w 64"/>
                  <a:gd name="T3" fmla="*/ 19 h 23"/>
                  <a:gd name="T4" fmla="*/ 57 w 64"/>
                  <a:gd name="T5" fmla="*/ 23 h 23"/>
                  <a:gd name="T6" fmla="*/ 47 w 64"/>
                  <a:gd name="T7" fmla="*/ 23 h 23"/>
                  <a:gd name="T8" fmla="*/ 34 w 64"/>
                  <a:gd name="T9" fmla="*/ 21 h 23"/>
                  <a:gd name="T10" fmla="*/ 26 w 64"/>
                  <a:gd name="T11" fmla="*/ 19 h 23"/>
                  <a:gd name="T12" fmla="*/ 17 w 64"/>
                  <a:gd name="T13" fmla="*/ 18 h 23"/>
                  <a:gd name="T14" fmla="*/ 8 w 64"/>
                  <a:gd name="T15" fmla="*/ 14 h 23"/>
                  <a:gd name="T16" fmla="*/ 0 w 64"/>
                  <a:gd name="T17" fmla="*/ 11 h 23"/>
                  <a:gd name="T18" fmla="*/ 0 w 64"/>
                  <a:gd name="T19" fmla="*/ 7 h 23"/>
                  <a:gd name="T20" fmla="*/ 1 w 64"/>
                  <a:gd name="T21" fmla="*/ 4 h 23"/>
                  <a:gd name="T22" fmla="*/ 3 w 64"/>
                  <a:gd name="T23" fmla="*/ 2 h 23"/>
                  <a:gd name="T24" fmla="*/ 7 w 64"/>
                  <a:gd name="T25" fmla="*/ 0 h 23"/>
                  <a:gd name="T26" fmla="*/ 14 w 64"/>
                  <a:gd name="T27" fmla="*/ 2 h 23"/>
                  <a:gd name="T28" fmla="*/ 21 w 64"/>
                  <a:gd name="T29" fmla="*/ 4 h 23"/>
                  <a:gd name="T30" fmla="*/ 27 w 64"/>
                  <a:gd name="T31" fmla="*/ 6 h 23"/>
                  <a:gd name="T32" fmla="*/ 34 w 64"/>
                  <a:gd name="T33" fmla="*/ 7 h 23"/>
                  <a:gd name="T34" fmla="*/ 41 w 64"/>
                  <a:gd name="T35" fmla="*/ 7 h 23"/>
                  <a:gd name="T36" fmla="*/ 48 w 64"/>
                  <a:gd name="T37" fmla="*/ 9 h 23"/>
                  <a:gd name="T38" fmla="*/ 57 w 64"/>
                  <a:gd name="T39" fmla="*/ 9 h 23"/>
                  <a:gd name="T40" fmla="*/ 64 w 64"/>
                  <a:gd name="T41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4" h="23">
                    <a:moveTo>
                      <a:pt x="64" y="9"/>
                    </a:moveTo>
                    <a:lnTo>
                      <a:pt x="62" y="19"/>
                    </a:lnTo>
                    <a:lnTo>
                      <a:pt x="57" y="23"/>
                    </a:lnTo>
                    <a:lnTo>
                      <a:pt x="47" y="23"/>
                    </a:lnTo>
                    <a:lnTo>
                      <a:pt x="34" y="21"/>
                    </a:lnTo>
                    <a:lnTo>
                      <a:pt x="26" y="19"/>
                    </a:lnTo>
                    <a:lnTo>
                      <a:pt x="17" y="18"/>
                    </a:lnTo>
                    <a:lnTo>
                      <a:pt x="8" y="14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4" y="2"/>
                    </a:lnTo>
                    <a:lnTo>
                      <a:pt x="21" y="4"/>
                    </a:lnTo>
                    <a:lnTo>
                      <a:pt x="27" y="6"/>
                    </a:lnTo>
                    <a:lnTo>
                      <a:pt x="34" y="7"/>
                    </a:lnTo>
                    <a:lnTo>
                      <a:pt x="41" y="7"/>
                    </a:lnTo>
                    <a:lnTo>
                      <a:pt x="48" y="9"/>
                    </a:lnTo>
                    <a:lnTo>
                      <a:pt x="57" y="9"/>
                    </a:lnTo>
                    <a:lnTo>
                      <a:pt x="64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3" name="Freeform 23"/>
              <p:cNvSpPr/>
              <p:nvPr/>
            </p:nvSpPr>
            <p:spPr bwMode="auto">
              <a:xfrm>
                <a:off x="1042" y="3378"/>
                <a:ext cx="194" cy="511"/>
              </a:xfrm>
              <a:custGeom>
                <a:avLst/>
                <a:gdLst>
                  <a:gd name="T0" fmla="*/ 223 w 386"/>
                  <a:gd name="T1" fmla="*/ 35 h 1021"/>
                  <a:gd name="T2" fmla="*/ 255 w 386"/>
                  <a:gd name="T3" fmla="*/ 59 h 1021"/>
                  <a:gd name="T4" fmla="*/ 265 w 386"/>
                  <a:gd name="T5" fmla="*/ 99 h 1021"/>
                  <a:gd name="T6" fmla="*/ 296 w 386"/>
                  <a:gd name="T7" fmla="*/ 148 h 1021"/>
                  <a:gd name="T8" fmla="*/ 286 w 386"/>
                  <a:gd name="T9" fmla="*/ 213 h 1021"/>
                  <a:gd name="T10" fmla="*/ 253 w 386"/>
                  <a:gd name="T11" fmla="*/ 283 h 1021"/>
                  <a:gd name="T12" fmla="*/ 225 w 386"/>
                  <a:gd name="T13" fmla="*/ 354 h 1021"/>
                  <a:gd name="T14" fmla="*/ 241 w 386"/>
                  <a:gd name="T15" fmla="*/ 453 h 1021"/>
                  <a:gd name="T16" fmla="*/ 272 w 386"/>
                  <a:gd name="T17" fmla="*/ 581 h 1021"/>
                  <a:gd name="T18" fmla="*/ 336 w 386"/>
                  <a:gd name="T19" fmla="*/ 714 h 1021"/>
                  <a:gd name="T20" fmla="*/ 381 w 386"/>
                  <a:gd name="T21" fmla="*/ 855 h 1021"/>
                  <a:gd name="T22" fmla="*/ 379 w 386"/>
                  <a:gd name="T23" fmla="*/ 987 h 1021"/>
                  <a:gd name="T24" fmla="*/ 333 w 386"/>
                  <a:gd name="T25" fmla="*/ 1019 h 1021"/>
                  <a:gd name="T26" fmla="*/ 298 w 386"/>
                  <a:gd name="T27" fmla="*/ 1004 h 1021"/>
                  <a:gd name="T28" fmla="*/ 268 w 386"/>
                  <a:gd name="T29" fmla="*/ 981 h 1021"/>
                  <a:gd name="T30" fmla="*/ 215 w 386"/>
                  <a:gd name="T31" fmla="*/ 898 h 1021"/>
                  <a:gd name="T32" fmla="*/ 192 w 386"/>
                  <a:gd name="T33" fmla="*/ 801 h 1021"/>
                  <a:gd name="T34" fmla="*/ 168 w 386"/>
                  <a:gd name="T35" fmla="*/ 650 h 1021"/>
                  <a:gd name="T36" fmla="*/ 145 w 386"/>
                  <a:gd name="T37" fmla="*/ 390 h 1021"/>
                  <a:gd name="T38" fmla="*/ 109 w 386"/>
                  <a:gd name="T39" fmla="*/ 345 h 1021"/>
                  <a:gd name="T40" fmla="*/ 86 w 386"/>
                  <a:gd name="T41" fmla="*/ 293 h 1021"/>
                  <a:gd name="T42" fmla="*/ 107 w 386"/>
                  <a:gd name="T43" fmla="*/ 239 h 1021"/>
                  <a:gd name="T44" fmla="*/ 137 w 386"/>
                  <a:gd name="T45" fmla="*/ 186 h 1021"/>
                  <a:gd name="T46" fmla="*/ 145 w 386"/>
                  <a:gd name="T47" fmla="*/ 198 h 1021"/>
                  <a:gd name="T48" fmla="*/ 119 w 386"/>
                  <a:gd name="T49" fmla="*/ 259 h 1021"/>
                  <a:gd name="T50" fmla="*/ 125 w 386"/>
                  <a:gd name="T51" fmla="*/ 331 h 1021"/>
                  <a:gd name="T52" fmla="*/ 152 w 386"/>
                  <a:gd name="T53" fmla="*/ 366 h 1021"/>
                  <a:gd name="T54" fmla="*/ 149 w 386"/>
                  <a:gd name="T55" fmla="*/ 337 h 1021"/>
                  <a:gd name="T56" fmla="*/ 152 w 386"/>
                  <a:gd name="T57" fmla="*/ 264 h 1021"/>
                  <a:gd name="T58" fmla="*/ 182 w 386"/>
                  <a:gd name="T59" fmla="*/ 208 h 1021"/>
                  <a:gd name="T60" fmla="*/ 201 w 386"/>
                  <a:gd name="T61" fmla="*/ 215 h 1021"/>
                  <a:gd name="T62" fmla="*/ 206 w 386"/>
                  <a:gd name="T63" fmla="*/ 194 h 1021"/>
                  <a:gd name="T64" fmla="*/ 189 w 386"/>
                  <a:gd name="T65" fmla="*/ 174 h 1021"/>
                  <a:gd name="T66" fmla="*/ 168 w 386"/>
                  <a:gd name="T67" fmla="*/ 155 h 1021"/>
                  <a:gd name="T68" fmla="*/ 140 w 386"/>
                  <a:gd name="T69" fmla="*/ 156 h 1021"/>
                  <a:gd name="T70" fmla="*/ 105 w 386"/>
                  <a:gd name="T71" fmla="*/ 179 h 1021"/>
                  <a:gd name="T72" fmla="*/ 85 w 386"/>
                  <a:gd name="T73" fmla="*/ 213 h 1021"/>
                  <a:gd name="T74" fmla="*/ 64 w 386"/>
                  <a:gd name="T75" fmla="*/ 213 h 1021"/>
                  <a:gd name="T76" fmla="*/ 83 w 386"/>
                  <a:gd name="T77" fmla="*/ 153 h 1021"/>
                  <a:gd name="T78" fmla="*/ 175 w 386"/>
                  <a:gd name="T79" fmla="*/ 109 h 1021"/>
                  <a:gd name="T80" fmla="*/ 206 w 386"/>
                  <a:gd name="T81" fmla="*/ 111 h 1021"/>
                  <a:gd name="T82" fmla="*/ 234 w 386"/>
                  <a:gd name="T83" fmla="*/ 106 h 1021"/>
                  <a:gd name="T84" fmla="*/ 204 w 386"/>
                  <a:gd name="T85" fmla="*/ 85 h 1021"/>
                  <a:gd name="T86" fmla="*/ 163 w 386"/>
                  <a:gd name="T87" fmla="*/ 77 h 1021"/>
                  <a:gd name="T88" fmla="*/ 119 w 386"/>
                  <a:gd name="T89" fmla="*/ 87 h 1021"/>
                  <a:gd name="T90" fmla="*/ 79 w 386"/>
                  <a:gd name="T91" fmla="*/ 108 h 1021"/>
                  <a:gd name="T92" fmla="*/ 60 w 386"/>
                  <a:gd name="T93" fmla="*/ 75 h 1021"/>
                  <a:gd name="T94" fmla="*/ 111 w 386"/>
                  <a:gd name="T95" fmla="*/ 59 h 1021"/>
                  <a:gd name="T96" fmla="*/ 164 w 386"/>
                  <a:gd name="T97" fmla="*/ 52 h 1021"/>
                  <a:gd name="T98" fmla="*/ 206 w 386"/>
                  <a:gd name="T99" fmla="*/ 61 h 1021"/>
                  <a:gd name="T100" fmla="*/ 220 w 386"/>
                  <a:gd name="T101" fmla="*/ 52 h 1021"/>
                  <a:gd name="T102" fmla="*/ 197 w 386"/>
                  <a:gd name="T103" fmla="*/ 38 h 1021"/>
                  <a:gd name="T104" fmla="*/ 154 w 386"/>
                  <a:gd name="T105" fmla="*/ 26 h 1021"/>
                  <a:gd name="T106" fmla="*/ 100 w 386"/>
                  <a:gd name="T107" fmla="*/ 33 h 1021"/>
                  <a:gd name="T108" fmla="*/ 48 w 386"/>
                  <a:gd name="T109" fmla="*/ 47 h 1021"/>
                  <a:gd name="T110" fmla="*/ 15 w 386"/>
                  <a:gd name="T111" fmla="*/ 78 h 1021"/>
                  <a:gd name="T112" fmla="*/ 29 w 386"/>
                  <a:gd name="T113" fmla="*/ 38 h 1021"/>
                  <a:gd name="T114" fmla="*/ 83 w 386"/>
                  <a:gd name="T115" fmla="*/ 11 h 1021"/>
                  <a:gd name="T116" fmla="*/ 156 w 386"/>
                  <a:gd name="T117" fmla="*/ 0 h 1021"/>
                  <a:gd name="T118" fmla="*/ 178 w 386"/>
                  <a:gd name="T119" fmla="*/ 2 h 1021"/>
                  <a:gd name="T120" fmla="*/ 197 w 386"/>
                  <a:gd name="T121" fmla="*/ 7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6" h="1021">
                    <a:moveTo>
                      <a:pt x="211" y="12"/>
                    </a:moveTo>
                    <a:lnTo>
                      <a:pt x="215" y="26"/>
                    </a:lnTo>
                    <a:lnTo>
                      <a:pt x="223" y="35"/>
                    </a:lnTo>
                    <a:lnTo>
                      <a:pt x="234" y="44"/>
                    </a:lnTo>
                    <a:lnTo>
                      <a:pt x="244" y="52"/>
                    </a:lnTo>
                    <a:lnTo>
                      <a:pt x="255" y="59"/>
                    </a:lnTo>
                    <a:lnTo>
                      <a:pt x="263" y="70"/>
                    </a:lnTo>
                    <a:lnTo>
                      <a:pt x="267" y="82"/>
                    </a:lnTo>
                    <a:lnTo>
                      <a:pt x="265" y="99"/>
                    </a:lnTo>
                    <a:lnTo>
                      <a:pt x="272" y="116"/>
                    </a:lnTo>
                    <a:lnTo>
                      <a:pt x="284" y="132"/>
                    </a:lnTo>
                    <a:lnTo>
                      <a:pt x="296" y="148"/>
                    </a:lnTo>
                    <a:lnTo>
                      <a:pt x="305" y="165"/>
                    </a:lnTo>
                    <a:lnTo>
                      <a:pt x="296" y="189"/>
                    </a:lnTo>
                    <a:lnTo>
                      <a:pt x="286" y="213"/>
                    </a:lnTo>
                    <a:lnTo>
                      <a:pt x="275" y="238"/>
                    </a:lnTo>
                    <a:lnTo>
                      <a:pt x="263" y="260"/>
                    </a:lnTo>
                    <a:lnTo>
                      <a:pt x="253" y="283"/>
                    </a:lnTo>
                    <a:lnTo>
                      <a:pt x="241" y="305"/>
                    </a:lnTo>
                    <a:lnTo>
                      <a:pt x="232" y="330"/>
                    </a:lnTo>
                    <a:lnTo>
                      <a:pt x="225" y="354"/>
                    </a:lnTo>
                    <a:lnTo>
                      <a:pt x="230" y="387"/>
                    </a:lnTo>
                    <a:lnTo>
                      <a:pt x="237" y="420"/>
                    </a:lnTo>
                    <a:lnTo>
                      <a:pt x="241" y="453"/>
                    </a:lnTo>
                    <a:lnTo>
                      <a:pt x="242" y="487"/>
                    </a:lnTo>
                    <a:lnTo>
                      <a:pt x="255" y="536"/>
                    </a:lnTo>
                    <a:lnTo>
                      <a:pt x="272" y="581"/>
                    </a:lnTo>
                    <a:lnTo>
                      <a:pt x="291" y="626"/>
                    </a:lnTo>
                    <a:lnTo>
                      <a:pt x="314" y="669"/>
                    </a:lnTo>
                    <a:lnTo>
                      <a:pt x="336" y="714"/>
                    </a:lnTo>
                    <a:lnTo>
                      <a:pt x="355" y="759"/>
                    </a:lnTo>
                    <a:lnTo>
                      <a:pt x="371" y="806"/>
                    </a:lnTo>
                    <a:lnTo>
                      <a:pt x="381" y="855"/>
                    </a:lnTo>
                    <a:lnTo>
                      <a:pt x="385" y="898"/>
                    </a:lnTo>
                    <a:lnTo>
                      <a:pt x="386" y="945"/>
                    </a:lnTo>
                    <a:lnTo>
                      <a:pt x="379" y="987"/>
                    </a:lnTo>
                    <a:lnTo>
                      <a:pt x="357" y="1021"/>
                    </a:lnTo>
                    <a:lnTo>
                      <a:pt x="345" y="1021"/>
                    </a:lnTo>
                    <a:lnTo>
                      <a:pt x="333" y="1019"/>
                    </a:lnTo>
                    <a:lnTo>
                      <a:pt x="320" y="1016"/>
                    </a:lnTo>
                    <a:lnTo>
                      <a:pt x="310" y="1011"/>
                    </a:lnTo>
                    <a:lnTo>
                      <a:pt x="298" y="1004"/>
                    </a:lnTo>
                    <a:lnTo>
                      <a:pt x="288" y="997"/>
                    </a:lnTo>
                    <a:lnTo>
                      <a:pt x="279" y="990"/>
                    </a:lnTo>
                    <a:lnTo>
                      <a:pt x="268" y="981"/>
                    </a:lnTo>
                    <a:lnTo>
                      <a:pt x="246" y="955"/>
                    </a:lnTo>
                    <a:lnTo>
                      <a:pt x="229" y="928"/>
                    </a:lnTo>
                    <a:lnTo>
                      <a:pt x="215" y="898"/>
                    </a:lnTo>
                    <a:lnTo>
                      <a:pt x="204" y="865"/>
                    </a:lnTo>
                    <a:lnTo>
                      <a:pt x="197" y="834"/>
                    </a:lnTo>
                    <a:lnTo>
                      <a:pt x="192" y="801"/>
                    </a:lnTo>
                    <a:lnTo>
                      <a:pt x="185" y="768"/>
                    </a:lnTo>
                    <a:lnTo>
                      <a:pt x="180" y="735"/>
                    </a:lnTo>
                    <a:lnTo>
                      <a:pt x="168" y="650"/>
                    </a:lnTo>
                    <a:lnTo>
                      <a:pt x="157" y="565"/>
                    </a:lnTo>
                    <a:lnTo>
                      <a:pt x="149" y="479"/>
                    </a:lnTo>
                    <a:lnTo>
                      <a:pt x="145" y="390"/>
                    </a:lnTo>
                    <a:lnTo>
                      <a:pt x="133" y="375"/>
                    </a:lnTo>
                    <a:lnTo>
                      <a:pt x="121" y="361"/>
                    </a:lnTo>
                    <a:lnTo>
                      <a:pt x="109" y="345"/>
                    </a:lnTo>
                    <a:lnTo>
                      <a:pt x="99" y="330"/>
                    </a:lnTo>
                    <a:lnTo>
                      <a:pt x="90" y="312"/>
                    </a:lnTo>
                    <a:lnTo>
                      <a:pt x="86" y="293"/>
                    </a:lnTo>
                    <a:lnTo>
                      <a:pt x="86" y="274"/>
                    </a:lnTo>
                    <a:lnTo>
                      <a:pt x="92" y="253"/>
                    </a:lnTo>
                    <a:lnTo>
                      <a:pt x="107" y="239"/>
                    </a:lnTo>
                    <a:lnTo>
                      <a:pt x="119" y="222"/>
                    </a:lnTo>
                    <a:lnTo>
                      <a:pt x="128" y="205"/>
                    </a:lnTo>
                    <a:lnTo>
                      <a:pt x="137" y="186"/>
                    </a:lnTo>
                    <a:lnTo>
                      <a:pt x="140" y="189"/>
                    </a:lnTo>
                    <a:lnTo>
                      <a:pt x="144" y="193"/>
                    </a:lnTo>
                    <a:lnTo>
                      <a:pt x="145" y="198"/>
                    </a:lnTo>
                    <a:lnTo>
                      <a:pt x="145" y="205"/>
                    </a:lnTo>
                    <a:lnTo>
                      <a:pt x="130" y="231"/>
                    </a:lnTo>
                    <a:lnTo>
                      <a:pt x="119" y="259"/>
                    </a:lnTo>
                    <a:lnTo>
                      <a:pt x="114" y="286"/>
                    </a:lnTo>
                    <a:lnTo>
                      <a:pt x="118" y="317"/>
                    </a:lnTo>
                    <a:lnTo>
                      <a:pt x="125" y="331"/>
                    </a:lnTo>
                    <a:lnTo>
                      <a:pt x="131" y="347"/>
                    </a:lnTo>
                    <a:lnTo>
                      <a:pt x="140" y="359"/>
                    </a:lnTo>
                    <a:lnTo>
                      <a:pt x="152" y="366"/>
                    </a:lnTo>
                    <a:lnTo>
                      <a:pt x="156" y="357"/>
                    </a:lnTo>
                    <a:lnTo>
                      <a:pt x="154" y="347"/>
                    </a:lnTo>
                    <a:lnTo>
                      <a:pt x="149" y="337"/>
                    </a:lnTo>
                    <a:lnTo>
                      <a:pt x="147" y="326"/>
                    </a:lnTo>
                    <a:lnTo>
                      <a:pt x="145" y="293"/>
                    </a:lnTo>
                    <a:lnTo>
                      <a:pt x="152" y="264"/>
                    </a:lnTo>
                    <a:lnTo>
                      <a:pt x="164" y="234"/>
                    </a:lnTo>
                    <a:lnTo>
                      <a:pt x="177" y="207"/>
                    </a:lnTo>
                    <a:lnTo>
                      <a:pt x="182" y="208"/>
                    </a:lnTo>
                    <a:lnTo>
                      <a:pt x="189" y="212"/>
                    </a:lnTo>
                    <a:lnTo>
                      <a:pt x="194" y="215"/>
                    </a:lnTo>
                    <a:lnTo>
                      <a:pt x="201" y="215"/>
                    </a:lnTo>
                    <a:lnTo>
                      <a:pt x="204" y="208"/>
                    </a:lnTo>
                    <a:lnTo>
                      <a:pt x="208" y="201"/>
                    </a:lnTo>
                    <a:lnTo>
                      <a:pt x="206" y="194"/>
                    </a:lnTo>
                    <a:lnTo>
                      <a:pt x="203" y="187"/>
                    </a:lnTo>
                    <a:lnTo>
                      <a:pt x="196" y="182"/>
                    </a:lnTo>
                    <a:lnTo>
                      <a:pt x="189" y="174"/>
                    </a:lnTo>
                    <a:lnTo>
                      <a:pt x="182" y="167"/>
                    </a:lnTo>
                    <a:lnTo>
                      <a:pt x="175" y="160"/>
                    </a:lnTo>
                    <a:lnTo>
                      <a:pt x="168" y="155"/>
                    </a:lnTo>
                    <a:lnTo>
                      <a:pt x="159" y="151"/>
                    </a:lnTo>
                    <a:lnTo>
                      <a:pt x="151" y="153"/>
                    </a:lnTo>
                    <a:lnTo>
                      <a:pt x="140" y="156"/>
                    </a:lnTo>
                    <a:lnTo>
                      <a:pt x="125" y="161"/>
                    </a:lnTo>
                    <a:lnTo>
                      <a:pt x="114" y="168"/>
                    </a:lnTo>
                    <a:lnTo>
                      <a:pt x="105" y="179"/>
                    </a:lnTo>
                    <a:lnTo>
                      <a:pt x="99" y="191"/>
                    </a:lnTo>
                    <a:lnTo>
                      <a:pt x="92" y="203"/>
                    </a:lnTo>
                    <a:lnTo>
                      <a:pt x="85" y="213"/>
                    </a:lnTo>
                    <a:lnTo>
                      <a:pt x="74" y="224"/>
                    </a:lnTo>
                    <a:lnTo>
                      <a:pt x="62" y="233"/>
                    </a:lnTo>
                    <a:lnTo>
                      <a:pt x="64" y="213"/>
                    </a:lnTo>
                    <a:lnTo>
                      <a:pt x="67" y="193"/>
                    </a:lnTo>
                    <a:lnTo>
                      <a:pt x="74" y="174"/>
                    </a:lnTo>
                    <a:lnTo>
                      <a:pt x="83" y="153"/>
                    </a:lnTo>
                    <a:lnTo>
                      <a:pt x="156" y="108"/>
                    </a:lnTo>
                    <a:lnTo>
                      <a:pt x="164" y="109"/>
                    </a:lnTo>
                    <a:lnTo>
                      <a:pt x="175" y="109"/>
                    </a:lnTo>
                    <a:lnTo>
                      <a:pt x="185" y="111"/>
                    </a:lnTo>
                    <a:lnTo>
                      <a:pt x="196" y="111"/>
                    </a:lnTo>
                    <a:lnTo>
                      <a:pt x="206" y="111"/>
                    </a:lnTo>
                    <a:lnTo>
                      <a:pt x="215" y="111"/>
                    </a:lnTo>
                    <a:lnTo>
                      <a:pt x="225" y="109"/>
                    </a:lnTo>
                    <a:lnTo>
                      <a:pt x="234" y="106"/>
                    </a:lnTo>
                    <a:lnTo>
                      <a:pt x="229" y="96"/>
                    </a:lnTo>
                    <a:lnTo>
                      <a:pt x="218" y="89"/>
                    </a:lnTo>
                    <a:lnTo>
                      <a:pt x="204" y="85"/>
                    </a:lnTo>
                    <a:lnTo>
                      <a:pt x="192" y="80"/>
                    </a:lnTo>
                    <a:lnTo>
                      <a:pt x="177" y="77"/>
                    </a:lnTo>
                    <a:lnTo>
                      <a:pt x="163" y="77"/>
                    </a:lnTo>
                    <a:lnTo>
                      <a:pt x="147" y="78"/>
                    </a:lnTo>
                    <a:lnTo>
                      <a:pt x="133" y="82"/>
                    </a:lnTo>
                    <a:lnTo>
                      <a:pt x="119" y="87"/>
                    </a:lnTo>
                    <a:lnTo>
                      <a:pt x="105" y="94"/>
                    </a:lnTo>
                    <a:lnTo>
                      <a:pt x="92" y="101"/>
                    </a:lnTo>
                    <a:lnTo>
                      <a:pt x="79" y="108"/>
                    </a:lnTo>
                    <a:lnTo>
                      <a:pt x="43" y="167"/>
                    </a:lnTo>
                    <a:lnTo>
                      <a:pt x="33" y="161"/>
                    </a:lnTo>
                    <a:lnTo>
                      <a:pt x="60" y="75"/>
                    </a:lnTo>
                    <a:lnTo>
                      <a:pt x="78" y="70"/>
                    </a:lnTo>
                    <a:lnTo>
                      <a:pt x="93" y="64"/>
                    </a:lnTo>
                    <a:lnTo>
                      <a:pt x="111" y="59"/>
                    </a:lnTo>
                    <a:lnTo>
                      <a:pt x="130" y="56"/>
                    </a:lnTo>
                    <a:lnTo>
                      <a:pt x="147" y="54"/>
                    </a:lnTo>
                    <a:lnTo>
                      <a:pt x="164" y="52"/>
                    </a:lnTo>
                    <a:lnTo>
                      <a:pt x="183" y="56"/>
                    </a:lnTo>
                    <a:lnTo>
                      <a:pt x="201" y="61"/>
                    </a:lnTo>
                    <a:lnTo>
                      <a:pt x="206" y="61"/>
                    </a:lnTo>
                    <a:lnTo>
                      <a:pt x="211" y="59"/>
                    </a:lnTo>
                    <a:lnTo>
                      <a:pt x="215" y="57"/>
                    </a:lnTo>
                    <a:lnTo>
                      <a:pt x="220" y="52"/>
                    </a:lnTo>
                    <a:lnTo>
                      <a:pt x="216" y="44"/>
                    </a:lnTo>
                    <a:lnTo>
                      <a:pt x="208" y="40"/>
                    </a:lnTo>
                    <a:lnTo>
                      <a:pt x="197" y="38"/>
                    </a:lnTo>
                    <a:lnTo>
                      <a:pt x="189" y="35"/>
                    </a:lnTo>
                    <a:lnTo>
                      <a:pt x="171" y="30"/>
                    </a:lnTo>
                    <a:lnTo>
                      <a:pt x="154" y="26"/>
                    </a:lnTo>
                    <a:lnTo>
                      <a:pt x="137" y="28"/>
                    </a:lnTo>
                    <a:lnTo>
                      <a:pt x="118" y="30"/>
                    </a:lnTo>
                    <a:lnTo>
                      <a:pt x="100" y="33"/>
                    </a:lnTo>
                    <a:lnTo>
                      <a:pt x="83" y="37"/>
                    </a:lnTo>
                    <a:lnTo>
                      <a:pt x="66" y="42"/>
                    </a:lnTo>
                    <a:lnTo>
                      <a:pt x="48" y="47"/>
                    </a:lnTo>
                    <a:lnTo>
                      <a:pt x="40" y="61"/>
                    </a:lnTo>
                    <a:lnTo>
                      <a:pt x="29" y="73"/>
                    </a:lnTo>
                    <a:lnTo>
                      <a:pt x="15" y="78"/>
                    </a:lnTo>
                    <a:lnTo>
                      <a:pt x="0" y="75"/>
                    </a:lnTo>
                    <a:lnTo>
                      <a:pt x="14" y="54"/>
                    </a:lnTo>
                    <a:lnTo>
                      <a:pt x="29" y="38"/>
                    </a:lnTo>
                    <a:lnTo>
                      <a:pt x="45" y="26"/>
                    </a:lnTo>
                    <a:lnTo>
                      <a:pt x="62" y="16"/>
                    </a:lnTo>
                    <a:lnTo>
                      <a:pt x="83" y="11"/>
                    </a:lnTo>
                    <a:lnTo>
                      <a:pt x="104" y="5"/>
                    </a:lnTo>
                    <a:lnTo>
                      <a:pt x="128" y="2"/>
                    </a:lnTo>
                    <a:lnTo>
                      <a:pt x="156" y="0"/>
                    </a:lnTo>
                    <a:lnTo>
                      <a:pt x="164" y="0"/>
                    </a:lnTo>
                    <a:lnTo>
                      <a:pt x="171" y="0"/>
                    </a:lnTo>
                    <a:lnTo>
                      <a:pt x="178" y="2"/>
                    </a:lnTo>
                    <a:lnTo>
                      <a:pt x="185" y="4"/>
                    </a:lnTo>
                    <a:lnTo>
                      <a:pt x="190" y="5"/>
                    </a:lnTo>
                    <a:lnTo>
                      <a:pt x="197" y="7"/>
                    </a:lnTo>
                    <a:lnTo>
                      <a:pt x="204" y="11"/>
                    </a:lnTo>
                    <a:lnTo>
                      <a:pt x="211" y="12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4" name="Freeform 24"/>
              <p:cNvSpPr/>
              <p:nvPr/>
            </p:nvSpPr>
            <p:spPr bwMode="auto">
              <a:xfrm>
                <a:off x="689" y="3409"/>
                <a:ext cx="412" cy="418"/>
              </a:xfrm>
              <a:custGeom>
                <a:avLst/>
                <a:gdLst>
                  <a:gd name="T0" fmla="*/ 435 w 826"/>
                  <a:gd name="T1" fmla="*/ 265 h 835"/>
                  <a:gd name="T2" fmla="*/ 451 w 826"/>
                  <a:gd name="T3" fmla="*/ 248 h 835"/>
                  <a:gd name="T4" fmla="*/ 474 w 826"/>
                  <a:gd name="T5" fmla="*/ 216 h 835"/>
                  <a:gd name="T6" fmla="*/ 496 w 826"/>
                  <a:gd name="T7" fmla="*/ 182 h 835"/>
                  <a:gd name="T8" fmla="*/ 529 w 826"/>
                  <a:gd name="T9" fmla="*/ 176 h 835"/>
                  <a:gd name="T10" fmla="*/ 571 w 826"/>
                  <a:gd name="T11" fmla="*/ 206 h 835"/>
                  <a:gd name="T12" fmla="*/ 604 w 826"/>
                  <a:gd name="T13" fmla="*/ 248 h 835"/>
                  <a:gd name="T14" fmla="*/ 633 w 826"/>
                  <a:gd name="T15" fmla="*/ 291 h 835"/>
                  <a:gd name="T16" fmla="*/ 644 w 826"/>
                  <a:gd name="T17" fmla="*/ 364 h 835"/>
                  <a:gd name="T18" fmla="*/ 647 w 826"/>
                  <a:gd name="T19" fmla="*/ 473 h 835"/>
                  <a:gd name="T20" fmla="*/ 673 w 826"/>
                  <a:gd name="T21" fmla="*/ 530 h 835"/>
                  <a:gd name="T22" fmla="*/ 702 w 826"/>
                  <a:gd name="T23" fmla="*/ 539 h 835"/>
                  <a:gd name="T24" fmla="*/ 732 w 826"/>
                  <a:gd name="T25" fmla="*/ 542 h 835"/>
                  <a:gd name="T26" fmla="*/ 761 w 826"/>
                  <a:gd name="T27" fmla="*/ 537 h 835"/>
                  <a:gd name="T28" fmla="*/ 784 w 826"/>
                  <a:gd name="T29" fmla="*/ 520 h 835"/>
                  <a:gd name="T30" fmla="*/ 782 w 826"/>
                  <a:gd name="T31" fmla="*/ 414 h 835"/>
                  <a:gd name="T32" fmla="*/ 789 w 826"/>
                  <a:gd name="T33" fmla="*/ 308 h 835"/>
                  <a:gd name="T34" fmla="*/ 815 w 826"/>
                  <a:gd name="T35" fmla="*/ 365 h 835"/>
                  <a:gd name="T36" fmla="*/ 817 w 826"/>
                  <a:gd name="T37" fmla="*/ 435 h 835"/>
                  <a:gd name="T38" fmla="*/ 631 w 826"/>
                  <a:gd name="T39" fmla="*/ 579 h 835"/>
                  <a:gd name="T40" fmla="*/ 567 w 826"/>
                  <a:gd name="T41" fmla="*/ 579 h 835"/>
                  <a:gd name="T42" fmla="*/ 501 w 826"/>
                  <a:gd name="T43" fmla="*/ 577 h 835"/>
                  <a:gd name="T44" fmla="*/ 434 w 826"/>
                  <a:gd name="T45" fmla="*/ 573 h 835"/>
                  <a:gd name="T46" fmla="*/ 370 w 826"/>
                  <a:gd name="T47" fmla="*/ 568 h 835"/>
                  <a:gd name="T48" fmla="*/ 350 w 826"/>
                  <a:gd name="T49" fmla="*/ 487 h 835"/>
                  <a:gd name="T50" fmla="*/ 323 w 826"/>
                  <a:gd name="T51" fmla="*/ 410 h 835"/>
                  <a:gd name="T52" fmla="*/ 288 w 826"/>
                  <a:gd name="T53" fmla="*/ 338 h 835"/>
                  <a:gd name="T54" fmla="*/ 250 w 826"/>
                  <a:gd name="T55" fmla="*/ 265 h 835"/>
                  <a:gd name="T56" fmla="*/ 236 w 826"/>
                  <a:gd name="T57" fmla="*/ 249 h 835"/>
                  <a:gd name="T58" fmla="*/ 219 w 826"/>
                  <a:gd name="T59" fmla="*/ 242 h 835"/>
                  <a:gd name="T60" fmla="*/ 236 w 826"/>
                  <a:gd name="T61" fmla="*/ 293 h 835"/>
                  <a:gd name="T62" fmla="*/ 257 w 826"/>
                  <a:gd name="T63" fmla="*/ 345 h 835"/>
                  <a:gd name="T64" fmla="*/ 279 w 826"/>
                  <a:gd name="T65" fmla="*/ 395 h 835"/>
                  <a:gd name="T66" fmla="*/ 300 w 826"/>
                  <a:gd name="T67" fmla="*/ 447 h 835"/>
                  <a:gd name="T68" fmla="*/ 319 w 826"/>
                  <a:gd name="T69" fmla="*/ 511 h 835"/>
                  <a:gd name="T70" fmla="*/ 312 w 826"/>
                  <a:gd name="T71" fmla="*/ 577 h 835"/>
                  <a:gd name="T72" fmla="*/ 297 w 826"/>
                  <a:gd name="T73" fmla="*/ 644 h 835"/>
                  <a:gd name="T74" fmla="*/ 290 w 826"/>
                  <a:gd name="T75" fmla="*/ 714 h 835"/>
                  <a:gd name="T76" fmla="*/ 279 w 826"/>
                  <a:gd name="T77" fmla="*/ 742 h 835"/>
                  <a:gd name="T78" fmla="*/ 253 w 826"/>
                  <a:gd name="T79" fmla="*/ 748 h 835"/>
                  <a:gd name="T80" fmla="*/ 222 w 826"/>
                  <a:gd name="T81" fmla="*/ 748 h 835"/>
                  <a:gd name="T82" fmla="*/ 194 w 826"/>
                  <a:gd name="T83" fmla="*/ 754 h 835"/>
                  <a:gd name="T84" fmla="*/ 146 w 826"/>
                  <a:gd name="T85" fmla="*/ 768 h 835"/>
                  <a:gd name="T86" fmla="*/ 99 w 826"/>
                  <a:gd name="T87" fmla="*/ 787 h 835"/>
                  <a:gd name="T88" fmla="*/ 52 w 826"/>
                  <a:gd name="T89" fmla="*/ 809 h 835"/>
                  <a:gd name="T90" fmla="*/ 9 w 826"/>
                  <a:gd name="T91" fmla="*/ 835 h 835"/>
                  <a:gd name="T92" fmla="*/ 0 w 826"/>
                  <a:gd name="T93" fmla="*/ 740 h 835"/>
                  <a:gd name="T94" fmla="*/ 5 w 826"/>
                  <a:gd name="T95" fmla="*/ 643 h 835"/>
                  <a:gd name="T96" fmla="*/ 19 w 826"/>
                  <a:gd name="T97" fmla="*/ 547 h 835"/>
                  <a:gd name="T98" fmla="*/ 44 w 826"/>
                  <a:gd name="T99" fmla="*/ 456 h 835"/>
                  <a:gd name="T100" fmla="*/ 49 w 826"/>
                  <a:gd name="T101" fmla="*/ 362 h 835"/>
                  <a:gd name="T102" fmla="*/ 82 w 826"/>
                  <a:gd name="T103" fmla="*/ 277 h 835"/>
                  <a:gd name="T104" fmla="*/ 134 w 826"/>
                  <a:gd name="T105" fmla="*/ 202 h 835"/>
                  <a:gd name="T106" fmla="*/ 203 w 826"/>
                  <a:gd name="T107" fmla="*/ 144 h 835"/>
                  <a:gd name="T108" fmla="*/ 246 w 826"/>
                  <a:gd name="T109" fmla="*/ 109 h 835"/>
                  <a:gd name="T110" fmla="*/ 291 w 826"/>
                  <a:gd name="T111" fmla="*/ 74 h 835"/>
                  <a:gd name="T112" fmla="*/ 335 w 826"/>
                  <a:gd name="T113" fmla="*/ 38 h 835"/>
                  <a:gd name="T114" fmla="*/ 378 w 826"/>
                  <a:gd name="T115" fmla="*/ 0 h 835"/>
                  <a:gd name="T116" fmla="*/ 392 w 826"/>
                  <a:gd name="T117" fmla="*/ 66 h 835"/>
                  <a:gd name="T118" fmla="*/ 404 w 826"/>
                  <a:gd name="T119" fmla="*/ 133 h 835"/>
                  <a:gd name="T120" fmla="*/ 416 w 826"/>
                  <a:gd name="T121" fmla="*/ 199 h 835"/>
                  <a:gd name="T122" fmla="*/ 430 w 826"/>
                  <a:gd name="T123" fmla="*/ 26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26" h="835">
                    <a:moveTo>
                      <a:pt x="430" y="265"/>
                    </a:moveTo>
                    <a:lnTo>
                      <a:pt x="435" y="265"/>
                    </a:lnTo>
                    <a:lnTo>
                      <a:pt x="442" y="260"/>
                    </a:lnTo>
                    <a:lnTo>
                      <a:pt x="451" y="248"/>
                    </a:lnTo>
                    <a:lnTo>
                      <a:pt x="463" y="234"/>
                    </a:lnTo>
                    <a:lnTo>
                      <a:pt x="474" y="216"/>
                    </a:lnTo>
                    <a:lnTo>
                      <a:pt x="486" y="199"/>
                    </a:lnTo>
                    <a:lnTo>
                      <a:pt x="496" y="182"/>
                    </a:lnTo>
                    <a:lnTo>
                      <a:pt x="505" y="168"/>
                    </a:lnTo>
                    <a:lnTo>
                      <a:pt x="529" y="176"/>
                    </a:lnTo>
                    <a:lnTo>
                      <a:pt x="552" y="189"/>
                    </a:lnTo>
                    <a:lnTo>
                      <a:pt x="571" y="206"/>
                    </a:lnTo>
                    <a:lnTo>
                      <a:pt x="588" y="225"/>
                    </a:lnTo>
                    <a:lnTo>
                      <a:pt x="604" y="248"/>
                    </a:lnTo>
                    <a:lnTo>
                      <a:pt x="619" y="268"/>
                    </a:lnTo>
                    <a:lnTo>
                      <a:pt x="633" y="291"/>
                    </a:lnTo>
                    <a:lnTo>
                      <a:pt x="649" y="310"/>
                    </a:lnTo>
                    <a:lnTo>
                      <a:pt x="644" y="364"/>
                    </a:lnTo>
                    <a:lnTo>
                      <a:pt x="642" y="419"/>
                    </a:lnTo>
                    <a:lnTo>
                      <a:pt x="647" y="473"/>
                    </a:lnTo>
                    <a:lnTo>
                      <a:pt x="661" y="523"/>
                    </a:lnTo>
                    <a:lnTo>
                      <a:pt x="673" y="530"/>
                    </a:lnTo>
                    <a:lnTo>
                      <a:pt x="687" y="535"/>
                    </a:lnTo>
                    <a:lnTo>
                      <a:pt x="702" y="539"/>
                    </a:lnTo>
                    <a:lnTo>
                      <a:pt x="716" y="540"/>
                    </a:lnTo>
                    <a:lnTo>
                      <a:pt x="732" y="542"/>
                    </a:lnTo>
                    <a:lnTo>
                      <a:pt x="748" y="540"/>
                    </a:lnTo>
                    <a:lnTo>
                      <a:pt x="761" y="537"/>
                    </a:lnTo>
                    <a:lnTo>
                      <a:pt x="775" y="534"/>
                    </a:lnTo>
                    <a:lnTo>
                      <a:pt x="784" y="520"/>
                    </a:lnTo>
                    <a:lnTo>
                      <a:pt x="781" y="466"/>
                    </a:lnTo>
                    <a:lnTo>
                      <a:pt x="782" y="414"/>
                    </a:lnTo>
                    <a:lnTo>
                      <a:pt x="786" y="360"/>
                    </a:lnTo>
                    <a:lnTo>
                      <a:pt x="789" y="308"/>
                    </a:lnTo>
                    <a:lnTo>
                      <a:pt x="810" y="332"/>
                    </a:lnTo>
                    <a:lnTo>
                      <a:pt x="815" y="365"/>
                    </a:lnTo>
                    <a:lnTo>
                      <a:pt x="815" y="400"/>
                    </a:lnTo>
                    <a:lnTo>
                      <a:pt x="817" y="435"/>
                    </a:lnTo>
                    <a:lnTo>
                      <a:pt x="826" y="568"/>
                    </a:lnTo>
                    <a:lnTo>
                      <a:pt x="631" y="579"/>
                    </a:lnTo>
                    <a:lnTo>
                      <a:pt x="598" y="579"/>
                    </a:lnTo>
                    <a:lnTo>
                      <a:pt x="567" y="579"/>
                    </a:lnTo>
                    <a:lnTo>
                      <a:pt x="534" y="579"/>
                    </a:lnTo>
                    <a:lnTo>
                      <a:pt x="501" y="577"/>
                    </a:lnTo>
                    <a:lnTo>
                      <a:pt x="467" y="577"/>
                    </a:lnTo>
                    <a:lnTo>
                      <a:pt x="434" y="573"/>
                    </a:lnTo>
                    <a:lnTo>
                      <a:pt x="402" y="572"/>
                    </a:lnTo>
                    <a:lnTo>
                      <a:pt x="370" y="568"/>
                    </a:lnTo>
                    <a:lnTo>
                      <a:pt x="361" y="527"/>
                    </a:lnTo>
                    <a:lnTo>
                      <a:pt x="350" y="487"/>
                    </a:lnTo>
                    <a:lnTo>
                      <a:pt x="338" y="449"/>
                    </a:lnTo>
                    <a:lnTo>
                      <a:pt x="323" y="410"/>
                    </a:lnTo>
                    <a:lnTo>
                      <a:pt x="307" y="374"/>
                    </a:lnTo>
                    <a:lnTo>
                      <a:pt x="288" y="338"/>
                    </a:lnTo>
                    <a:lnTo>
                      <a:pt x="269" y="301"/>
                    </a:lnTo>
                    <a:lnTo>
                      <a:pt x="250" y="265"/>
                    </a:lnTo>
                    <a:lnTo>
                      <a:pt x="243" y="258"/>
                    </a:lnTo>
                    <a:lnTo>
                      <a:pt x="236" y="249"/>
                    </a:lnTo>
                    <a:lnTo>
                      <a:pt x="229" y="242"/>
                    </a:lnTo>
                    <a:lnTo>
                      <a:pt x="219" y="242"/>
                    </a:lnTo>
                    <a:lnTo>
                      <a:pt x="227" y="268"/>
                    </a:lnTo>
                    <a:lnTo>
                      <a:pt x="236" y="293"/>
                    </a:lnTo>
                    <a:lnTo>
                      <a:pt x="246" y="319"/>
                    </a:lnTo>
                    <a:lnTo>
                      <a:pt x="257" y="345"/>
                    </a:lnTo>
                    <a:lnTo>
                      <a:pt x="267" y="369"/>
                    </a:lnTo>
                    <a:lnTo>
                      <a:pt x="279" y="395"/>
                    </a:lnTo>
                    <a:lnTo>
                      <a:pt x="290" y="421"/>
                    </a:lnTo>
                    <a:lnTo>
                      <a:pt x="300" y="447"/>
                    </a:lnTo>
                    <a:lnTo>
                      <a:pt x="314" y="478"/>
                    </a:lnTo>
                    <a:lnTo>
                      <a:pt x="319" y="511"/>
                    </a:lnTo>
                    <a:lnTo>
                      <a:pt x="318" y="544"/>
                    </a:lnTo>
                    <a:lnTo>
                      <a:pt x="312" y="577"/>
                    </a:lnTo>
                    <a:lnTo>
                      <a:pt x="304" y="610"/>
                    </a:lnTo>
                    <a:lnTo>
                      <a:pt x="297" y="644"/>
                    </a:lnTo>
                    <a:lnTo>
                      <a:pt x="291" y="679"/>
                    </a:lnTo>
                    <a:lnTo>
                      <a:pt x="290" y="714"/>
                    </a:lnTo>
                    <a:lnTo>
                      <a:pt x="286" y="731"/>
                    </a:lnTo>
                    <a:lnTo>
                      <a:pt x="279" y="742"/>
                    </a:lnTo>
                    <a:lnTo>
                      <a:pt x="267" y="747"/>
                    </a:lnTo>
                    <a:lnTo>
                      <a:pt x="253" y="748"/>
                    </a:lnTo>
                    <a:lnTo>
                      <a:pt x="238" y="748"/>
                    </a:lnTo>
                    <a:lnTo>
                      <a:pt x="222" y="748"/>
                    </a:lnTo>
                    <a:lnTo>
                      <a:pt x="208" y="748"/>
                    </a:lnTo>
                    <a:lnTo>
                      <a:pt x="194" y="754"/>
                    </a:lnTo>
                    <a:lnTo>
                      <a:pt x="170" y="761"/>
                    </a:lnTo>
                    <a:lnTo>
                      <a:pt x="146" y="768"/>
                    </a:lnTo>
                    <a:lnTo>
                      <a:pt x="122" y="776"/>
                    </a:lnTo>
                    <a:lnTo>
                      <a:pt x="99" y="787"/>
                    </a:lnTo>
                    <a:lnTo>
                      <a:pt x="75" y="797"/>
                    </a:lnTo>
                    <a:lnTo>
                      <a:pt x="52" y="809"/>
                    </a:lnTo>
                    <a:lnTo>
                      <a:pt x="31" y="821"/>
                    </a:lnTo>
                    <a:lnTo>
                      <a:pt x="9" y="835"/>
                    </a:lnTo>
                    <a:lnTo>
                      <a:pt x="4" y="787"/>
                    </a:lnTo>
                    <a:lnTo>
                      <a:pt x="0" y="740"/>
                    </a:lnTo>
                    <a:lnTo>
                      <a:pt x="2" y="691"/>
                    </a:lnTo>
                    <a:lnTo>
                      <a:pt x="5" y="643"/>
                    </a:lnTo>
                    <a:lnTo>
                      <a:pt x="11" y="594"/>
                    </a:lnTo>
                    <a:lnTo>
                      <a:pt x="19" y="547"/>
                    </a:lnTo>
                    <a:lnTo>
                      <a:pt x="31" y="501"/>
                    </a:lnTo>
                    <a:lnTo>
                      <a:pt x="44" y="456"/>
                    </a:lnTo>
                    <a:lnTo>
                      <a:pt x="42" y="407"/>
                    </a:lnTo>
                    <a:lnTo>
                      <a:pt x="49" y="362"/>
                    </a:lnTo>
                    <a:lnTo>
                      <a:pt x="63" y="319"/>
                    </a:lnTo>
                    <a:lnTo>
                      <a:pt x="82" y="277"/>
                    </a:lnTo>
                    <a:lnTo>
                      <a:pt x="106" y="239"/>
                    </a:lnTo>
                    <a:lnTo>
                      <a:pt x="134" y="202"/>
                    </a:lnTo>
                    <a:lnTo>
                      <a:pt x="167" y="171"/>
                    </a:lnTo>
                    <a:lnTo>
                      <a:pt x="203" y="144"/>
                    </a:lnTo>
                    <a:lnTo>
                      <a:pt x="226" y="126"/>
                    </a:lnTo>
                    <a:lnTo>
                      <a:pt x="246" y="109"/>
                    </a:lnTo>
                    <a:lnTo>
                      <a:pt x="269" y="92"/>
                    </a:lnTo>
                    <a:lnTo>
                      <a:pt x="291" y="74"/>
                    </a:lnTo>
                    <a:lnTo>
                      <a:pt x="312" y="55"/>
                    </a:lnTo>
                    <a:lnTo>
                      <a:pt x="335" y="38"/>
                    </a:lnTo>
                    <a:lnTo>
                      <a:pt x="356" y="19"/>
                    </a:lnTo>
                    <a:lnTo>
                      <a:pt x="378" y="0"/>
                    </a:lnTo>
                    <a:lnTo>
                      <a:pt x="385" y="33"/>
                    </a:lnTo>
                    <a:lnTo>
                      <a:pt x="392" y="66"/>
                    </a:lnTo>
                    <a:lnTo>
                      <a:pt x="397" y="100"/>
                    </a:lnTo>
                    <a:lnTo>
                      <a:pt x="404" y="133"/>
                    </a:lnTo>
                    <a:lnTo>
                      <a:pt x="409" y="166"/>
                    </a:lnTo>
                    <a:lnTo>
                      <a:pt x="416" y="199"/>
                    </a:lnTo>
                    <a:lnTo>
                      <a:pt x="422" y="232"/>
                    </a:lnTo>
                    <a:lnTo>
                      <a:pt x="430" y="265"/>
                    </a:lnTo>
                    <a:close/>
                  </a:path>
                </a:pathLst>
              </a:custGeom>
              <a:solidFill>
                <a:srgbClr val="33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5" name="Freeform 25"/>
              <p:cNvSpPr/>
              <p:nvPr/>
            </p:nvSpPr>
            <p:spPr bwMode="auto">
              <a:xfrm>
                <a:off x="1178" y="3473"/>
                <a:ext cx="60" cy="244"/>
              </a:xfrm>
              <a:custGeom>
                <a:avLst/>
                <a:gdLst>
                  <a:gd name="T0" fmla="*/ 122 w 122"/>
                  <a:gd name="T1" fmla="*/ 194 h 487"/>
                  <a:gd name="T2" fmla="*/ 120 w 122"/>
                  <a:gd name="T3" fmla="*/ 270 h 487"/>
                  <a:gd name="T4" fmla="*/ 115 w 122"/>
                  <a:gd name="T5" fmla="*/ 343 h 487"/>
                  <a:gd name="T6" fmla="*/ 106 w 122"/>
                  <a:gd name="T7" fmla="*/ 416 h 487"/>
                  <a:gd name="T8" fmla="*/ 96 w 122"/>
                  <a:gd name="T9" fmla="*/ 487 h 487"/>
                  <a:gd name="T10" fmla="*/ 76 w 122"/>
                  <a:gd name="T11" fmla="*/ 456 h 487"/>
                  <a:gd name="T12" fmla="*/ 59 w 122"/>
                  <a:gd name="T13" fmla="*/ 425 h 487"/>
                  <a:gd name="T14" fmla="*/ 45 w 122"/>
                  <a:gd name="T15" fmla="*/ 392 h 487"/>
                  <a:gd name="T16" fmla="*/ 33 w 122"/>
                  <a:gd name="T17" fmla="*/ 357 h 487"/>
                  <a:gd name="T18" fmla="*/ 23 w 122"/>
                  <a:gd name="T19" fmla="*/ 324 h 487"/>
                  <a:gd name="T20" fmla="*/ 16 w 122"/>
                  <a:gd name="T21" fmla="*/ 288 h 487"/>
                  <a:gd name="T22" fmla="*/ 12 w 122"/>
                  <a:gd name="T23" fmla="*/ 251 h 487"/>
                  <a:gd name="T24" fmla="*/ 11 w 122"/>
                  <a:gd name="T25" fmla="*/ 213 h 487"/>
                  <a:gd name="T26" fmla="*/ 2 w 122"/>
                  <a:gd name="T27" fmla="*/ 194 h 487"/>
                  <a:gd name="T28" fmla="*/ 0 w 122"/>
                  <a:gd name="T29" fmla="*/ 173 h 487"/>
                  <a:gd name="T30" fmla="*/ 2 w 122"/>
                  <a:gd name="T31" fmla="*/ 154 h 487"/>
                  <a:gd name="T32" fmla="*/ 9 w 122"/>
                  <a:gd name="T33" fmla="*/ 133 h 487"/>
                  <a:gd name="T34" fmla="*/ 19 w 122"/>
                  <a:gd name="T35" fmla="*/ 114 h 487"/>
                  <a:gd name="T36" fmla="*/ 28 w 122"/>
                  <a:gd name="T37" fmla="*/ 94 h 487"/>
                  <a:gd name="T38" fmla="*/ 38 w 122"/>
                  <a:gd name="T39" fmla="*/ 74 h 487"/>
                  <a:gd name="T40" fmla="*/ 47 w 122"/>
                  <a:gd name="T41" fmla="*/ 55 h 487"/>
                  <a:gd name="T42" fmla="*/ 68 w 122"/>
                  <a:gd name="T43" fmla="*/ 0 h 487"/>
                  <a:gd name="T44" fmla="*/ 85 w 122"/>
                  <a:gd name="T45" fmla="*/ 19 h 487"/>
                  <a:gd name="T46" fmla="*/ 99 w 122"/>
                  <a:gd name="T47" fmla="*/ 40 h 487"/>
                  <a:gd name="T48" fmla="*/ 108 w 122"/>
                  <a:gd name="T49" fmla="*/ 62 h 487"/>
                  <a:gd name="T50" fmla="*/ 115 w 122"/>
                  <a:gd name="T51" fmla="*/ 87 h 487"/>
                  <a:gd name="T52" fmla="*/ 118 w 122"/>
                  <a:gd name="T53" fmla="*/ 113 h 487"/>
                  <a:gd name="T54" fmla="*/ 120 w 122"/>
                  <a:gd name="T55" fmla="*/ 140 h 487"/>
                  <a:gd name="T56" fmla="*/ 122 w 122"/>
                  <a:gd name="T57" fmla="*/ 166 h 487"/>
                  <a:gd name="T58" fmla="*/ 122 w 122"/>
                  <a:gd name="T59" fmla="*/ 194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2" h="487">
                    <a:moveTo>
                      <a:pt x="122" y="194"/>
                    </a:moveTo>
                    <a:lnTo>
                      <a:pt x="120" y="270"/>
                    </a:lnTo>
                    <a:lnTo>
                      <a:pt x="115" y="343"/>
                    </a:lnTo>
                    <a:lnTo>
                      <a:pt x="106" y="416"/>
                    </a:lnTo>
                    <a:lnTo>
                      <a:pt x="96" y="487"/>
                    </a:lnTo>
                    <a:lnTo>
                      <a:pt x="76" y="456"/>
                    </a:lnTo>
                    <a:lnTo>
                      <a:pt x="59" y="425"/>
                    </a:lnTo>
                    <a:lnTo>
                      <a:pt x="45" y="392"/>
                    </a:lnTo>
                    <a:lnTo>
                      <a:pt x="33" y="357"/>
                    </a:lnTo>
                    <a:lnTo>
                      <a:pt x="23" y="324"/>
                    </a:lnTo>
                    <a:lnTo>
                      <a:pt x="16" y="288"/>
                    </a:lnTo>
                    <a:lnTo>
                      <a:pt x="12" y="251"/>
                    </a:lnTo>
                    <a:lnTo>
                      <a:pt x="11" y="213"/>
                    </a:lnTo>
                    <a:lnTo>
                      <a:pt x="2" y="194"/>
                    </a:lnTo>
                    <a:lnTo>
                      <a:pt x="0" y="173"/>
                    </a:lnTo>
                    <a:lnTo>
                      <a:pt x="2" y="154"/>
                    </a:lnTo>
                    <a:lnTo>
                      <a:pt x="9" y="133"/>
                    </a:lnTo>
                    <a:lnTo>
                      <a:pt x="19" y="114"/>
                    </a:lnTo>
                    <a:lnTo>
                      <a:pt x="28" y="94"/>
                    </a:lnTo>
                    <a:lnTo>
                      <a:pt x="38" y="74"/>
                    </a:lnTo>
                    <a:lnTo>
                      <a:pt x="47" y="55"/>
                    </a:lnTo>
                    <a:lnTo>
                      <a:pt x="68" y="0"/>
                    </a:lnTo>
                    <a:lnTo>
                      <a:pt x="85" y="19"/>
                    </a:lnTo>
                    <a:lnTo>
                      <a:pt x="99" y="40"/>
                    </a:lnTo>
                    <a:lnTo>
                      <a:pt x="108" y="62"/>
                    </a:lnTo>
                    <a:lnTo>
                      <a:pt x="115" y="87"/>
                    </a:lnTo>
                    <a:lnTo>
                      <a:pt x="118" y="113"/>
                    </a:lnTo>
                    <a:lnTo>
                      <a:pt x="120" y="140"/>
                    </a:lnTo>
                    <a:lnTo>
                      <a:pt x="122" y="166"/>
                    </a:lnTo>
                    <a:lnTo>
                      <a:pt x="122" y="194"/>
                    </a:lnTo>
                    <a:close/>
                  </a:path>
                </a:pathLst>
              </a:custGeom>
              <a:solidFill>
                <a:srgbClr val="33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6" name="Freeform 26"/>
              <p:cNvSpPr/>
              <p:nvPr/>
            </p:nvSpPr>
            <p:spPr bwMode="auto">
              <a:xfrm>
                <a:off x="1044" y="3509"/>
                <a:ext cx="23" cy="25"/>
              </a:xfrm>
              <a:custGeom>
                <a:avLst/>
                <a:gdLst>
                  <a:gd name="T0" fmla="*/ 45 w 45"/>
                  <a:gd name="T1" fmla="*/ 19 h 50"/>
                  <a:gd name="T2" fmla="*/ 0 w 45"/>
                  <a:gd name="T3" fmla="*/ 50 h 50"/>
                  <a:gd name="T4" fmla="*/ 37 w 45"/>
                  <a:gd name="T5" fmla="*/ 0 h 50"/>
                  <a:gd name="T6" fmla="*/ 40 w 45"/>
                  <a:gd name="T7" fmla="*/ 5 h 50"/>
                  <a:gd name="T8" fmla="*/ 43 w 45"/>
                  <a:gd name="T9" fmla="*/ 9 h 50"/>
                  <a:gd name="T10" fmla="*/ 45 w 45"/>
                  <a:gd name="T11" fmla="*/ 12 h 50"/>
                  <a:gd name="T12" fmla="*/ 45 w 45"/>
                  <a:gd name="T13" fmla="*/ 1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50">
                    <a:moveTo>
                      <a:pt x="45" y="19"/>
                    </a:moveTo>
                    <a:lnTo>
                      <a:pt x="0" y="50"/>
                    </a:lnTo>
                    <a:lnTo>
                      <a:pt x="37" y="0"/>
                    </a:lnTo>
                    <a:lnTo>
                      <a:pt x="40" y="5"/>
                    </a:lnTo>
                    <a:lnTo>
                      <a:pt x="43" y="9"/>
                    </a:lnTo>
                    <a:lnTo>
                      <a:pt x="45" y="12"/>
                    </a:lnTo>
                    <a:lnTo>
                      <a:pt x="45" y="19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7" name="Freeform 27"/>
              <p:cNvSpPr/>
              <p:nvPr/>
            </p:nvSpPr>
            <p:spPr bwMode="auto">
              <a:xfrm>
                <a:off x="1028" y="3536"/>
                <a:ext cx="39" cy="131"/>
              </a:xfrm>
              <a:custGeom>
                <a:avLst/>
                <a:gdLst>
                  <a:gd name="T0" fmla="*/ 78 w 78"/>
                  <a:gd name="T1" fmla="*/ 261 h 261"/>
                  <a:gd name="T2" fmla="*/ 12 w 78"/>
                  <a:gd name="T3" fmla="*/ 261 h 261"/>
                  <a:gd name="T4" fmla="*/ 4 w 78"/>
                  <a:gd name="T5" fmla="*/ 213 h 261"/>
                  <a:gd name="T6" fmla="*/ 0 w 78"/>
                  <a:gd name="T7" fmla="*/ 161 h 261"/>
                  <a:gd name="T8" fmla="*/ 0 w 78"/>
                  <a:gd name="T9" fmla="*/ 109 h 261"/>
                  <a:gd name="T10" fmla="*/ 5 w 78"/>
                  <a:gd name="T11" fmla="*/ 57 h 261"/>
                  <a:gd name="T12" fmla="*/ 12 w 78"/>
                  <a:gd name="T13" fmla="*/ 48 h 261"/>
                  <a:gd name="T14" fmla="*/ 19 w 78"/>
                  <a:gd name="T15" fmla="*/ 41 h 261"/>
                  <a:gd name="T16" fmla="*/ 28 w 78"/>
                  <a:gd name="T17" fmla="*/ 33 h 261"/>
                  <a:gd name="T18" fmla="*/ 37 w 78"/>
                  <a:gd name="T19" fmla="*/ 24 h 261"/>
                  <a:gd name="T20" fmla="*/ 45 w 78"/>
                  <a:gd name="T21" fmla="*/ 17 h 261"/>
                  <a:gd name="T22" fmla="*/ 54 w 78"/>
                  <a:gd name="T23" fmla="*/ 10 h 261"/>
                  <a:gd name="T24" fmla="*/ 63 w 78"/>
                  <a:gd name="T25" fmla="*/ 5 h 261"/>
                  <a:gd name="T26" fmla="*/ 73 w 78"/>
                  <a:gd name="T27" fmla="*/ 0 h 261"/>
                  <a:gd name="T28" fmla="*/ 71 w 78"/>
                  <a:gd name="T29" fmla="*/ 64 h 261"/>
                  <a:gd name="T30" fmla="*/ 68 w 78"/>
                  <a:gd name="T31" fmla="*/ 130 h 261"/>
                  <a:gd name="T32" fmla="*/ 70 w 78"/>
                  <a:gd name="T33" fmla="*/ 197 h 261"/>
                  <a:gd name="T34" fmla="*/ 78 w 78"/>
                  <a:gd name="T35" fmla="*/ 261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8" h="261">
                    <a:moveTo>
                      <a:pt x="78" y="261"/>
                    </a:moveTo>
                    <a:lnTo>
                      <a:pt x="12" y="261"/>
                    </a:lnTo>
                    <a:lnTo>
                      <a:pt x="4" y="213"/>
                    </a:lnTo>
                    <a:lnTo>
                      <a:pt x="0" y="161"/>
                    </a:lnTo>
                    <a:lnTo>
                      <a:pt x="0" y="109"/>
                    </a:lnTo>
                    <a:lnTo>
                      <a:pt x="5" y="57"/>
                    </a:lnTo>
                    <a:lnTo>
                      <a:pt x="12" y="48"/>
                    </a:lnTo>
                    <a:lnTo>
                      <a:pt x="19" y="41"/>
                    </a:lnTo>
                    <a:lnTo>
                      <a:pt x="28" y="33"/>
                    </a:lnTo>
                    <a:lnTo>
                      <a:pt x="37" y="24"/>
                    </a:lnTo>
                    <a:lnTo>
                      <a:pt x="45" y="17"/>
                    </a:lnTo>
                    <a:lnTo>
                      <a:pt x="54" y="10"/>
                    </a:lnTo>
                    <a:lnTo>
                      <a:pt x="63" y="5"/>
                    </a:lnTo>
                    <a:lnTo>
                      <a:pt x="73" y="0"/>
                    </a:lnTo>
                    <a:lnTo>
                      <a:pt x="71" y="64"/>
                    </a:lnTo>
                    <a:lnTo>
                      <a:pt x="68" y="130"/>
                    </a:lnTo>
                    <a:lnTo>
                      <a:pt x="70" y="197"/>
                    </a:lnTo>
                    <a:lnTo>
                      <a:pt x="78" y="261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8" name="Freeform 28"/>
              <p:cNvSpPr/>
              <p:nvPr/>
            </p:nvSpPr>
            <p:spPr bwMode="auto">
              <a:xfrm>
                <a:off x="598" y="3591"/>
                <a:ext cx="84" cy="244"/>
              </a:xfrm>
              <a:custGeom>
                <a:avLst/>
                <a:gdLst>
                  <a:gd name="T0" fmla="*/ 167 w 168"/>
                  <a:gd name="T1" fmla="*/ 0 h 487"/>
                  <a:gd name="T2" fmla="*/ 168 w 168"/>
                  <a:gd name="T3" fmla="*/ 41 h 487"/>
                  <a:gd name="T4" fmla="*/ 163 w 168"/>
                  <a:gd name="T5" fmla="*/ 79 h 487"/>
                  <a:gd name="T6" fmla="*/ 156 w 168"/>
                  <a:gd name="T7" fmla="*/ 118 h 487"/>
                  <a:gd name="T8" fmla="*/ 147 w 168"/>
                  <a:gd name="T9" fmla="*/ 154 h 487"/>
                  <a:gd name="T10" fmla="*/ 139 w 168"/>
                  <a:gd name="T11" fmla="*/ 190 h 487"/>
                  <a:gd name="T12" fmla="*/ 128 w 168"/>
                  <a:gd name="T13" fmla="*/ 227 h 487"/>
                  <a:gd name="T14" fmla="*/ 123 w 168"/>
                  <a:gd name="T15" fmla="*/ 265 h 487"/>
                  <a:gd name="T16" fmla="*/ 120 w 168"/>
                  <a:gd name="T17" fmla="*/ 305 h 487"/>
                  <a:gd name="T18" fmla="*/ 120 w 168"/>
                  <a:gd name="T19" fmla="*/ 350 h 487"/>
                  <a:gd name="T20" fmla="*/ 121 w 168"/>
                  <a:gd name="T21" fmla="*/ 393 h 487"/>
                  <a:gd name="T22" fmla="*/ 123 w 168"/>
                  <a:gd name="T23" fmla="*/ 436 h 487"/>
                  <a:gd name="T24" fmla="*/ 127 w 168"/>
                  <a:gd name="T25" fmla="*/ 480 h 487"/>
                  <a:gd name="T26" fmla="*/ 108 w 168"/>
                  <a:gd name="T27" fmla="*/ 487 h 487"/>
                  <a:gd name="T28" fmla="*/ 94 w 168"/>
                  <a:gd name="T29" fmla="*/ 487 h 487"/>
                  <a:gd name="T30" fmla="*/ 83 w 168"/>
                  <a:gd name="T31" fmla="*/ 480 h 487"/>
                  <a:gd name="T32" fmla="*/ 75 w 168"/>
                  <a:gd name="T33" fmla="*/ 469 h 487"/>
                  <a:gd name="T34" fmla="*/ 69 w 168"/>
                  <a:gd name="T35" fmla="*/ 456 h 487"/>
                  <a:gd name="T36" fmla="*/ 66 w 168"/>
                  <a:gd name="T37" fmla="*/ 440 h 487"/>
                  <a:gd name="T38" fmla="*/ 61 w 168"/>
                  <a:gd name="T39" fmla="*/ 426 h 487"/>
                  <a:gd name="T40" fmla="*/ 57 w 168"/>
                  <a:gd name="T41" fmla="*/ 414 h 487"/>
                  <a:gd name="T42" fmla="*/ 7 w 168"/>
                  <a:gd name="T43" fmla="*/ 190 h 487"/>
                  <a:gd name="T44" fmla="*/ 7 w 168"/>
                  <a:gd name="T45" fmla="*/ 175 h 487"/>
                  <a:gd name="T46" fmla="*/ 5 w 168"/>
                  <a:gd name="T47" fmla="*/ 156 h 487"/>
                  <a:gd name="T48" fmla="*/ 2 w 168"/>
                  <a:gd name="T49" fmla="*/ 138 h 487"/>
                  <a:gd name="T50" fmla="*/ 0 w 168"/>
                  <a:gd name="T51" fmla="*/ 119 h 487"/>
                  <a:gd name="T52" fmla="*/ 0 w 168"/>
                  <a:gd name="T53" fmla="*/ 102 h 487"/>
                  <a:gd name="T54" fmla="*/ 5 w 168"/>
                  <a:gd name="T55" fmla="*/ 86 h 487"/>
                  <a:gd name="T56" fmla="*/ 14 w 168"/>
                  <a:gd name="T57" fmla="*/ 72 h 487"/>
                  <a:gd name="T58" fmla="*/ 31 w 168"/>
                  <a:gd name="T59" fmla="*/ 62 h 487"/>
                  <a:gd name="T60" fmla="*/ 54 w 168"/>
                  <a:gd name="T61" fmla="*/ 50 h 487"/>
                  <a:gd name="T62" fmla="*/ 73 w 168"/>
                  <a:gd name="T63" fmla="*/ 40 h 487"/>
                  <a:gd name="T64" fmla="*/ 90 w 168"/>
                  <a:gd name="T65" fmla="*/ 31 h 487"/>
                  <a:gd name="T66" fmla="*/ 104 w 168"/>
                  <a:gd name="T67" fmla="*/ 24 h 487"/>
                  <a:gd name="T68" fmla="*/ 120 w 168"/>
                  <a:gd name="T69" fmla="*/ 17 h 487"/>
                  <a:gd name="T70" fmla="*/ 134 w 168"/>
                  <a:gd name="T71" fmla="*/ 12 h 487"/>
                  <a:gd name="T72" fmla="*/ 149 w 168"/>
                  <a:gd name="T73" fmla="*/ 5 h 487"/>
                  <a:gd name="T74" fmla="*/ 167 w 168"/>
                  <a:gd name="T75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8" h="487">
                    <a:moveTo>
                      <a:pt x="167" y="0"/>
                    </a:moveTo>
                    <a:lnTo>
                      <a:pt x="168" y="41"/>
                    </a:lnTo>
                    <a:lnTo>
                      <a:pt x="163" y="79"/>
                    </a:lnTo>
                    <a:lnTo>
                      <a:pt x="156" y="118"/>
                    </a:lnTo>
                    <a:lnTo>
                      <a:pt x="147" y="154"/>
                    </a:lnTo>
                    <a:lnTo>
                      <a:pt x="139" y="190"/>
                    </a:lnTo>
                    <a:lnTo>
                      <a:pt x="128" y="227"/>
                    </a:lnTo>
                    <a:lnTo>
                      <a:pt x="123" y="265"/>
                    </a:lnTo>
                    <a:lnTo>
                      <a:pt x="120" y="305"/>
                    </a:lnTo>
                    <a:lnTo>
                      <a:pt x="120" y="350"/>
                    </a:lnTo>
                    <a:lnTo>
                      <a:pt x="121" y="393"/>
                    </a:lnTo>
                    <a:lnTo>
                      <a:pt x="123" y="436"/>
                    </a:lnTo>
                    <a:lnTo>
                      <a:pt x="127" y="480"/>
                    </a:lnTo>
                    <a:lnTo>
                      <a:pt x="108" y="487"/>
                    </a:lnTo>
                    <a:lnTo>
                      <a:pt x="94" y="487"/>
                    </a:lnTo>
                    <a:lnTo>
                      <a:pt x="83" y="480"/>
                    </a:lnTo>
                    <a:lnTo>
                      <a:pt x="75" y="469"/>
                    </a:lnTo>
                    <a:lnTo>
                      <a:pt x="69" y="456"/>
                    </a:lnTo>
                    <a:lnTo>
                      <a:pt x="66" y="440"/>
                    </a:lnTo>
                    <a:lnTo>
                      <a:pt x="61" y="426"/>
                    </a:lnTo>
                    <a:lnTo>
                      <a:pt x="57" y="414"/>
                    </a:lnTo>
                    <a:lnTo>
                      <a:pt x="7" y="190"/>
                    </a:lnTo>
                    <a:lnTo>
                      <a:pt x="7" y="175"/>
                    </a:lnTo>
                    <a:lnTo>
                      <a:pt x="5" y="156"/>
                    </a:lnTo>
                    <a:lnTo>
                      <a:pt x="2" y="138"/>
                    </a:lnTo>
                    <a:lnTo>
                      <a:pt x="0" y="119"/>
                    </a:lnTo>
                    <a:lnTo>
                      <a:pt x="0" y="102"/>
                    </a:lnTo>
                    <a:lnTo>
                      <a:pt x="5" y="86"/>
                    </a:lnTo>
                    <a:lnTo>
                      <a:pt x="14" y="72"/>
                    </a:lnTo>
                    <a:lnTo>
                      <a:pt x="31" y="62"/>
                    </a:lnTo>
                    <a:lnTo>
                      <a:pt x="54" y="50"/>
                    </a:lnTo>
                    <a:lnTo>
                      <a:pt x="73" y="40"/>
                    </a:lnTo>
                    <a:lnTo>
                      <a:pt x="90" y="31"/>
                    </a:lnTo>
                    <a:lnTo>
                      <a:pt x="104" y="24"/>
                    </a:lnTo>
                    <a:lnTo>
                      <a:pt x="120" y="17"/>
                    </a:lnTo>
                    <a:lnTo>
                      <a:pt x="134" y="12"/>
                    </a:lnTo>
                    <a:lnTo>
                      <a:pt x="149" y="5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AA72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49" name="Freeform 29"/>
              <p:cNvSpPr/>
              <p:nvPr/>
            </p:nvSpPr>
            <p:spPr bwMode="auto">
              <a:xfrm>
                <a:off x="1036" y="3592"/>
                <a:ext cx="22" cy="42"/>
              </a:xfrm>
              <a:custGeom>
                <a:avLst/>
                <a:gdLst>
                  <a:gd name="T0" fmla="*/ 39 w 43"/>
                  <a:gd name="T1" fmla="*/ 19 h 84"/>
                  <a:gd name="T2" fmla="*/ 43 w 43"/>
                  <a:gd name="T3" fmla="*/ 35 h 84"/>
                  <a:gd name="T4" fmla="*/ 43 w 43"/>
                  <a:gd name="T5" fmla="*/ 52 h 84"/>
                  <a:gd name="T6" fmla="*/ 38 w 43"/>
                  <a:gd name="T7" fmla="*/ 68 h 84"/>
                  <a:gd name="T8" fmla="*/ 29 w 43"/>
                  <a:gd name="T9" fmla="*/ 82 h 84"/>
                  <a:gd name="T10" fmla="*/ 26 w 43"/>
                  <a:gd name="T11" fmla="*/ 84 h 84"/>
                  <a:gd name="T12" fmla="*/ 22 w 43"/>
                  <a:gd name="T13" fmla="*/ 84 h 84"/>
                  <a:gd name="T14" fmla="*/ 17 w 43"/>
                  <a:gd name="T15" fmla="*/ 84 h 84"/>
                  <a:gd name="T16" fmla="*/ 13 w 43"/>
                  <a:gd name="T17" fmla="*/ 84 h 84"/>
                  <a:gd name="T18" fmla="*/ 1 w 43"/>
                  <a:gd name="T19" fmla="*/ 68 h 84"/>
                  <a:gd name="T20" fmla="*/ 0 w 43"/>
                  <a:gd name="T21" fmla="*/ 51 h 84"/>
                  <a:gd name="T22" fmla="*/ 1 w 43"/>
                  <a:gd name="T23" fmla="*/ 30 h 84"/>
                  <a:gd name="T24" fmla="*/ 0 w 43"/>
                  <a:gd name="T25" fmla="*/ 13 h 84"/>
                  <a:gd name="T26" fmla="*/ 8 w 43"/>
                  <a:gd name="T27" fmla="*/ 0 h 84"/>
                  <a:gd name="T28" fmla="*/ 20 w 43"/>
                  <a:gd name="T29" fmla="*/ 0 h 84"/>
                  <a:gd name="T30" fmla="*/ 32 w 43"/>
                  <a:gd name="T31" fmla="*/ 7 h 84"/>
                  <a:gd name="T32" fmla="*/ 39 w 43"/>
                  <a:gd name="T33" fmla="*/ 1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84">
                    <a:moveTo>
                      <a:pt x="39" y="19"/>
                    </a:moveTo>
                    <a:lnTo>
                      <a:pt x="43" y="35"/>
                    </a:lnTo>
                    <a:lnTo>
                      <a:pt x="43" y="52"/>
                    </a:lnTo>
                    <a:lnTo>
                      <a:pt x="38" y="68"/>
                    </a:lnTo>
                    <a:lnTo>
                      <a:pt x="29" y="82"/>
                    </a:lnTo>
                    <a:lnTo>
                      <a:pt x="26" y="84"/>
                    </a:lnTo>
                    <a:lnTo>
                      <a:pt x="22" y="84"/>
                    </a:lnTo>
                    <a:lnTo>
                      <a:pt x="17" y="84"/>
                    </a:lnTo>
                    <a:lnTo>
                      <a:pt x="13" y="84"/>
                    </a:lnTo>
                    <a:lnTo>
                      <a:pt x="1" y="68"/>
                    </a:lnTo>
                    <a:lnTo>
                      <a:pt x="0" y="51"/>
                    </a:lnTo>
                    <a:lnTo>
                      <a:pt x="1" y="30"/>
                    </a:lnTo>
                    <a:lnTo>
                      <a:pt x="0" y="13"/>
                    </a:lnTo>
                    <a:lnTo>
                      <a:pt x="8" y="0"/>
                    </a:lnTo>
                    <a:lnTo>
                      <a:pt x="20" y="0"/>
                    </a:lnTo>
                    <a:lnTo>
                      <a:pt x="32" y="7"/>
                    </a:lnTo>
                    <a:lnTo>
                      <a:pt x="3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0" name="Freeform 30"/>
              <p:cNvSpPr/>
              <p:nvPr/>
            </p:nvSpPr>
            <p:spPr bwMode="auto">
              <a:xfrm>
                <a:off x="1043" y="3602"/>
                <a:ext cx="8" cy="23"/>
              </a:xfrm>
              <a:custGeom>
                <a:avLst/>
                <a:gdLst>
                  <a:gd name="T0" fmla="*/ 0 w 16"/>
                  <a:gd name="T1" fmla="*/ 2 h 47"/>
                  <a:gd name="T2" fmla="*/ 2 w 16"/>
                  <a:gd name="T3" fmla="*/ 2 h 47"/>
                  <a:gd name="T4" fmla="*/ 6 w 16"/>
                  <a:gd name="T5" fmla="*/ 0 h 47"/>
                  <a:gd name="T6" fmla="*/ 9 w 16"/>
                  <a:gd name="T7" fmla="*/ 0 h 47"/>
                  <a:gd name="T8" fmla="*/ 11 w 16"/>
                  <a:gd name="T9" fmla="*/ 4 h 47"/>
                  <a:gd name="T10" fmla="*/ 13 w 16"/>
                  <a:gd name="T11" fmla="*/ 13 h 47"/>
                  <a:gd name="T12" fmla="*/ 16 w 16"/>
                  <a:gd name="T13" fmla="*/ 25 h 47"/>
                  <a:gd name="T14" fmla="*/ 16 w 16"/>
                  <a:gd name="T15" fmla="*/ 37 h 47"/>
                  <a:gd name="T16" fmla="*/ 11 w 16"/>
                  <a:gd name="T17" fmla="*/ 46 h 47"/>
                  <a:gd name="T18" fmla="*/ 6 w 16"/>
                  <a:gd name="T19" fmla="*/ 47 h 47"/>
                  <a:gd name="T20" fmla="*/ 4 w 16"/>
                  <a:gd name="T21" fmla="*/ 44 h 47"/>
                  <a:gd name="T22" fmla="*/ 2 w 16"/>
                  <a:gd name="T23" fmla="*/ 39 h 47"/>
                  <a:gd name="T24" fmla="*/ 2 w 16"/>
                  <a:gd name="T25" fmla="*/ 37 h 47"/>
                  <a:gd name="T26" fmla="*/ 0 w 16"/>
                  <a:gd name="T27" fmla="*/ 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47">
                    <a:moveTo>
                      <a:pt x="0" y="2"/>
                    </a:moveTo>
                    <a:lnTo>
                      <a:pt x="2" y="2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1" y="4"/>
                    </a:lnTo>
                    <a:lnTo>
                      <a:pt x="13" y="13"/>
                    </a:lnTo>
                    <a:lnTo>
                      <a:pt x="16" y="25"/>
                    </a:lnTo>
                    <a:lnTo>
                      <a:pt x="16" y="37"/>
                    </a:lnTo>
                    <a:lnTo>
                      <a:pt x="11" y="46"/>
                    </a:lnTo>
                    <a:lnTo>
                      <a:pt x="6" y="47"/>
                    </a:lnTo>
                    <a:lnTo>
                      <a:pt x="4" y="44"/>
                    </a:lnTo>
                    <a:lnTo>
                      <a:pt x="2" y="39"/>
                    </a:lnTo>
                    <a:lnTo>
                      <a:pt x="2" y="3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1" name="Freeform 31"/>
              <p:cNvSpPr/>
              <p:nvPr/>
            </p:nvSpPr>
            <p:spPr bwMode="auto">
              <a:xfrm>
                <a:off x="867" y="3706"/>
                <a:ext cx="240" cy="67"/>
              </a:xfrm>
              <a:custGeom>
                <a:avLst/>
                <a:gdLst>
                  <a:gd name="T0" fmla="*/ 472 w 479"/>
                  <a:gd name="T1" fmla="*/ 0 h 136"/>
                  <a:gd name="T2" fmla="*/ 470 w 479"/>
                  <a:gd name="T3" fmla="*/ 20 h 136"/>
                  <a:gd name="T4" fmla="*/ 472 w 479"/>
                  <a:gd name="T5" fmla="*/ 37 h 136"/>
                  <a:gd name="T6" fmla="*/ 474 w 479"/>
                  <a:gd name="T7" fmla="*/ 54 h 136"/>
                  <a:gd name="T8" fmla="*/ 472 w 479"/>
                  <a:gd name="T9" fmla="*/ 72 h 136"/>
                  <a:gd name="T10" fmla="*/ 476 w 479"/>
                  <a:gd name="T11" fmla="*/ 82 h 136"/>
                  <a:gd name="T12" fmla="*/ 479 w 479"/>
                  <a:gd name="T13" fmla="*/ 92 h 136"/>
                  <a:gd name="T14" fmla="*/ 479 w 479"/>
                  <a:gd name="T15" fmla="*/ 103 h 136"/>
                  <a:gd name="T16" fmla="*/ 479 w 479"/>
                  <a:gd name="T17" fmla="*/ 115 h 136"/>
                  <a:gd name="T18" fmla="*/ 271 w 479"/>
                  <a:gd name="T19" fmla="*/ 136 h 136"/>
                  <a:gd name="T20" fmla="*/ 58 w 479"/>
                  <a:gd name="T21" fmla="*/ 136 h 136"/>
                  <a:gd name="T22" fmla="*/ 0 w 479"/>
                  <a:gd name="T23" fmla="*/ 129 h 136"/>
                  <a:gd name="T24" fmla="*/ 14 w 479"/>
                  <a:gd name="T25" fmla="*/ 2 h 136"/>
                  <a:gd name="T26" fmla="*/ 153 w 479"/>
                  <a:gd name="T27" fmla="*/ 11 h 136"/>
                  <a:gd name="T28" fmla="*/ 392 w 479"/>
                  <a:gd name="T29" fmla="*/ 7 h 136"/>
                  <a:gd name="T30" fmla="*/ 403 w 479"/>
                  <a:gd name="T31" fmla="*/ 6 h 136"/>
                  <a:gd name="T32" fmla="*/ 411 w 479"/>
                  <a:gd name="T33" fmla="*/ 6 h 136"/>
                  <a:gd name="T34" fmla="*/ 422 w 479"/>
                  <a:gd name="T35" fmla="*/ 4 h 136"/>
                  <a:gd name="T36" fmla="*/ 432 w 479"/>
                  <a:gd name="T37" fmla="*/ 4 h 136"/>
                  <a:gd name="T38" fmla="*/ 441 w 479"/>
                  <a:gd name="T39" fmla="*/ 2 h 136"/>
                  <a:gd name="T40" fmla="*/ 451 w 479"/>
                  <a:gd name="T41" fmla="*/ 2 h 136"/>
                  <a:gd name="T42" fmla="*/ 462 w 479"/>
                  <a:gd name="T43" fmla="*/ 0 h 136"/>
                  <a:gd name="T44" fmla="*/ 472 w 479"/>
                  <a:gd name="T4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9" h="136">
                    <a:moveTo>
                      <a:pt x="472" y="0"/>
                    </a:moveTo>
                    <a:lnTo>
                      <a:pt x="470" y="20"/>
                    </a:lnTo>
                    <a:lnTo>
                      <a:pt x="472" y="37"/>
                    </a:lnTo>
                    <a:lnTo>
                      <a:pt x="474" y="54"/>
                    </a:lnTo>
                    <a:lnTo>
                      <a:pt x="472" y="72"/>
                    </a:lnTo>
                    <a:lnTo>
                      <a:pt x="476" y="82"/>
                    </a:lnTo>
                    <a:lnTo>
                      <a:pt x="479" y="92"/>
                    </a:lnTo>
                    <a:lnTo>
                      <a:pt x="479" y="103"/>
                    </a:lnTo>
                    <a:lnTo>
                      <a:pt x="479" y="115"/>
                    </a:lnTo>
                    <a:lnTo>
                      <a:pt x="271" y="136"/>
                    </a:lnTo>
                    <a:lnTo>
                      <a:pt x="58" y="136"/>
                    </a:lnTo>
                    <a:lnTo>
                      <a:pt x="0" y="129"/>
                    </a:lnTo>
                    <a:lnTo>
                      <a:pt x="14" y="2"/>
                    </a:lnTo>
                    <a:lnTo>
                      <a:pt x="153" y="11"/>
                    </a:lnTo>
                    <a:lnTo>
                      <a:pt x="392" y="7"/>
                    </a:lnTo>
                    <a:lnTo>
                      <a:pt x="403" y="6"/>
                    </a:lnTo>
                    <a:lnTo>
                      <a:pt x="411" y="6"/>
                    </a:lnTo>
                    <a:lnTo>
                      <a:pt x="422" y="4"/>
                    </a:lnTo>
                    <a:lnTo>
                      <a:pt x="432" y="4"/>
                    </a:lnTo>
                    <a:lnTo>
                      <a:pt x="441" y="2"/>
                    </a:lnTo>
                    <a:lnTo>
                      <a:pt x="451" y="2"/>
                    </a:lnTo>
                    <a:lnTo>
                      <a:pt x="462" y="0"/>
                    </a:lnTo>
                    <a:lnTo>
                      <a:pt x="472" y="0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2" name="Freeform 32"/>
              <p:cNvSpPr/>
              <p:nvPr/>
            </p:nvSpPr>
            <p:spPr bwMode="auto">
              <a:xfrm>
                <a:off x="1238" y="3749"/>
                <a:ext cx="16" cy="17"/>
              </a:xfrm>
              <a:custGeom>
                <a:avLst/>
                <a:gdLst>
                  <a:gd name="T0" fmla="*/ 31 w 31"/>
                  <a:gd name="T1" fmla="*/ 33 h 33"/>
                  <a:gd name="T2" fmla="*/ 19 w 31"/>
                  <a:gd name="T3" fmla="*/ 31 h 33"/>
                  <a:gd name="T4" fmla="*/ 10 w 31"/>
                  <a:gd name="T5" fmla="*/ 24 h 33"/>
                  <a:gd name="T6" fmla="*/ 5 w 31"/>
                  <a:gd name="T7" fmla="*/ 12 h 33"/>
                  <a:gd name="T8" fmla="*/ 0 w 31"/>
                  <a:gd name="T9" fmla="*/ 0 h 33"/>
                  <a:gd name="T10" fmla="*/ 10 w 31"/>
                  <a:gd name="T11" fmla="*/ 5 h 33"/>
                  <a:gd name="T12" fmla="*/ 17 w 31"/>
                  <a:gd name="T13" fmla="*/ 14 h 33"/>
                  <a:gd name="T14" fmla="*/ 24 w 31"/>
                  <a:gd name="T15" fmla="*/ 23 h 33"/>
                  <a:gd name="T16" fmla="*/ 31 w 31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3">
                    <a:moveTo>
                      <a:pt x="31" y="33"/>
                    </a:moveTo>
                    <a:lnTo>
                      <a:pt x="19" y="31"/>
                    </a:lnTo>
                    <a:lnTo>
                      <a:pt x="10" y="24"/>
                    </a:lnTo>
                    <a:lnTo>
                      <a:pt x="5" y="12"/>
                    </a:lnTo>
                    <a:lnTo>
                      <a:pt x="0" y="0"/>
                    </a:lnTo>
                    <a:lnTo>
                      <a:pt x="10" y="5"/>
                    </a:lnTo>
                    <a:lnTo>
                      <a:pt x="17" y="14"/>
                    </a:lnTo>
                    <a:lnTo>
                      <a:pt x="24" y="23"/>
                    </a:lnTo>
                    <a:lnTo>
                      <a:pt x="31" y="33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3" name="Freeform 33"/>
              <p:cNvSpPr/>
              <p:nvPr/>
            </p:nvSpPr>
            <p:spPr bwMode="auto">
              <a:xfrm>
                <a:off x="1249" y="3779"/>
                <a:ext cx="16" cy="18"/>
              </a:xfrm>
              <a:custGeom>
                <a:avLst/>
                <a:gdLst>
                  <a:gd name="T0" fmla="*/ 26 w 33"/>
                  <a:gd name="T1" fmla="*/ 15 h 34"/>
                  <a:gd name="T2" fmla="*/ 33 w 33"/>
                  <a:gd name="T3" fmla="*/ 34 h 34"/>
                  <a:gd name="T4" fmla="*/ 25 w 33"/>
                  <a:gd name="T5" fmla="*/ 31 h 34"/>
                  <a:gd name="T6" fmla="*/ 18 w 33"/>
                  <a:gd name="T7" fmla="*/ 28 h 34"/>
                  <a:gd name="T8" fmla="*/ 9 w 33"/>
                  <a:gd name="T9" fmla="*/ 24 h 34"/>
                  <a:gd name="T10" fmla="*/ 2 w 33"/>
                  <a:gd name="T11" fmla="*/ 19 h 34"/>
                  <a:gd name="T12" fmla="*/ 0 w 33"/>
                  <a:gd name="T13" fmla="*/ 0 h 34"/>
                  <a:gd name="T14" fmla="*/ 9 w 33"/>
                  <a:gd name="T15" fmla="*/ 2 h 34"/>
                  <a:gd name="T16" fmla="*/ 16 w 33"/>
                  <a:gd name="T17" fmla="*/ 5 h 34"/>
                  <a:gd name="T18" fmla="*/ 23 w 33"/>
                  <a:gd name="T19" fmla="*/ 8 h 34"/>
                  <a:gd name="T20" fmla="*/ 26 w 33"/>
                  <a:gd name="T21" fmla="*/ 1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34">
                    <a:moveTo>
                      <a:pt x="26" y="15"/>
                    </a:moveTo>
                    <a:lnTo>
                      <a:pt x="33" y="34"/>
                    </a:lnTo>
                    <a:lnTo>
                      <a:pt x="25" y="31"/>
                    </a:lnTo>
                    <a:lnTo>
                      <a:pt x="18" y="28"/>
                    </a:lnTo>
                    <a:lnTo>
                      <a:pt x="9" y="24"/>
                    </a:lnTo>
                    <a:lnTo>
                      <a:pt x="2" y="19"/>
                    </a:lnTo>
                    <a:lnTo>
                      <a:pt x="0" y="0"/>
                    </a:lnTo>
                    <a:lnTo>
                      <a:pt x="9" y="2"/>
                    </a:lnTo>
                    <a:lnTo>
                      <a:pt x="16" y="5"/>
                    </a:lnTo>
                    <a:lnTo>
                      <a:pt x="23" y="8"/>
                    </a:lnTo>
                    <a:lnTo>
                      <a:pt x="26" y="15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4" name="Freeform 34"/>
              <p:cNvSpPr/>
              <p:nvPr/>
            </p:nvSpPr>
            <p:spPr bwMode="auto">
              <a:xfrm>
                <a:off x="864" y="3780"/>
                <a:ext cx="207" cy="25"/>
              </a:xfrm>
              <a:custGeom>
                <a:avLst/>
                <a:gdLst>
                  <a:gd name="T0" fmla="*/ 415 w 415"/>
                  <a:gd name="T1" fmla="*/ 1 h 50"/>
                  <a:gd name="T2" fmla="*/ 389 w 415"/>
                  <a:gd name="T3" fmla="*/ 22 h 50"/>
                  <a:gd name="T4" fmla="*/ 361 w 415"/>
                  <a:gd name="T5" fmla="*/ 36 h 50"/>
                  <a:gd name="T6" fmla="*/ 332 w 415"/>
                  <a:gd name="T7" fmla="*/ 43 h 50"/>
                  <a:gd name="T8" fmla="*/ 299 w 415"/>
                  <a:gd name="T9" fmla="*/ 48 h 50"/>
                  <a:gd name="T10" fmla="*/ 266 w 415"/>
                  <a:gd name="T11" fmla="*/ 50 h 50"/>
                  <a:gd name="T12" fmla="*/ 233 w 415"/>
                  <a:gd name="T13" fmla="*/ 50 h 50"/>
                  <a:gd name="T14" fmla="*/ 198 w 415"/>
                  <a:gd name="T15" fmla="*/ 48 h 50"/>
                  <a:gd name="T16" fmla="*/ 165 w 415"/>
                  <a:gd name="T17" fmla="*/ 50 h 50"/>
                  <a:gd name="T18" fmla="*/ 0 w 415"/>
                  <a:gd name="T19" fmla="*/ 43 h 50"/>
                  <a:gd name="T20" fmla="*/ 0 w 415"/>
                  <a:gd name="T21" fmla="*/ 32 h 50"/>
                  <a:gd name="T22" fmla="*/ 2 w 415"/>
                  <a:gd name="T23" fmla="*/ 24 h 50"/>
                  <a:gd name="T24" fmla="*/ 4 w 415"/>
                  <a:gd name="T25" fmla="*/ 15 h 50"/>
                  <a:gd name="T26" fmla="*/ 4 w 415"/>
                  <a:gd name="T27" fmla="*/ 5 h 50"/>
                  <a:gd name="T28" fmla="*/ 65 w 415"/>
                  <a:gd name="T29" fmla="*/ 10 h 50"/>
                  <a:gd name="T30" fmla="*/ 370 w 415"/>
                  <a:gd name="T31" fmla="*/ 6 h 50"/>
                  <a:gd name="T32" fmla="*/ 380 w 415"/>
                  <a:gd name="T33" fmla="*/ 5 h 50"/>
                  <a:gd name="T34" fmla="*/ 392 w 415"/>
                  <a:gd name="T35" fmla="*/ 1 h 50"/>
                  <a:gd name="T36" fmla="*/ 403 w 415"/>
                  <a:gd name="T37" fmla="*/ 0 h 50"/>
                  <a:gd name="T38" fmla="*/ 415 w 415"/>
                  <a:gd name="T39" fmla="*/ 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15" h="50">
                    <a:moveTo>
                      <a:pt x="415" y="1"/>
                    </a:moveTo>
                    <a:lnTo>
                      <a:pt x="389" y="22"/>
                    </a:lnTo>
                    <a:lnTo>
                      <a:pt x="361" y="36"/>
                    </a:lnTo>
                    <a:lnTo>
                      <a:pt x="332" y="43"/>
                    </a:lnTo>
                    <a:lnTo>
                      <a:pt x="299" y="48"/>
                    </a:lnTo>
                    <a:lnTo>
                      <a:pt x="266" y="50"/>
                    </a:lnTo>
                    <a:lnTo>
                      <a:pt x="233" y="50"/>
                    </a:lnTo>
                    <a:lnTo>
                      <a:pt x="198" y="48"/>
                    </a:lnTo>
                    <a:lnTo>
                      <a:pt x="165" y="50"/>
                    </a:lnTo>
                    <a:lnTo>
                      <a:pt x="0" y="43"/>
                    </a:lnTo>
                    <a:lnTo>
                      <a:pt x="0" y="32"/>
                    </a:lnTo>
                    <a:lnTo>
                      <a:pt x="2" y="24"/>
                    </a:lnTo>
                    <a:lnTo>
                      <a:pt x="4" y="15"/>
                    </a:lnTo>
                    <a:lnTo>
                      <a:pt x="4" y="5"/>
                    </a:lnTo>
                    <a:lnTo>
                      <a:pt x="65" y="10"/>
                    </a:lnTo>
                    <a:lnTo>
                      <a:pt x="370" y="6"/>
                    </a:lnTo>
                    <a:lnTo>
                      <a:pt x="380" y="5"/>
                    </a:lnTo>
                    <a:lnTo>
                      <a:pt x="392" y="1"/>
                    </a:lnTo>
                    <a:lnTo>
                      <a:pt x="403" y="0"/>
                    </a:lnTo>
                    <a:lnTo>
                      <a:pt x="415" y="1"/>
                    </a:lnTo>
                    <a:close/>
                  </a:path>
                </a:pathLst>
              </a:custGeom>
              <a:solidFill>
                <a:srgbClr val="33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5" name="Freeform 35"/>
              <p:cNvSpPr/>
              <p:nvPr/>
            </p:nvSpPr>
            <p:spPr bwMode="auto">
              <a:xfrm>
                <a:off x="775" y="3785"/>
                <a:ext cx="353" cy="129"/>
              </a:xfrm>
              <a:custGeom>
                <a:avLst/>
                <a:gdLst>
                  <a:gd name="T0" fmla="*/ 705 w 705"/>
                  <a:gd name="T1" fmla="*/ 109 h 256"/>
                  <a:gd name="T2" fmla="*/ 691 w 705"/>
                  <a:gd name="T3" fmla="*/ 116 h 256"/>
                  <a:gd name="T4" fmla="*/ 676 w 705"/>
                  <a:gd name="T5" fmla="*/ 121 h 256"/>
                  <a:gd name="T6" fmla="*/ 659 w 705"/>
                  <a:gd name="T7" fmla="*/ 123 h 256"/>
                  <a:gd name="T8" fmla="*/ 643 w 705"/>
                  <a:gd name="T9" fmla="*/ 125 h 256"/>
                  <a:gd name="T10" fmla="*/ 624 w 705"/>
                  <a:gd name="T11" fmla="*/ 125 h 256"/>
                  <a:gd name="T12" fmla="*/ 607 w 705"/>
                  <a:gd name="T13" fmla="*/ 125 h 256"/>
                  <a:gd name="T14" fmla="*/ 591 w 705"/>
                  <a:gd name="T15" fmla="*/ 123 h 256"/>
                  <a:gd name="T16" fmla="*/ 574 w 705"/>
                  <a:gd name="T17" fmla="*/ 121 h 256"/>
                  <a:gd name="T18" fmla="*/ 470 w 705"/>
                  <a:gd name="T19" fmla="*/ 149 h 256"/>
                  <a:gd name="T20" fmla="*/ 244 w 705"/>
                  <a:gd name="T21" fmla="*/ 222 h 256"/>
                  <a:gd name="T22" fmla="*/ 215 w 705"/>
                  <a:gd name="T23" fmla="*/ 229 h 256"/>
                  <a:gd name="T24" fmla="*/ 185 w 705"/>
                  <a:gd name="T25" fmla="*/ 236 h 256"/>
                  <a:gd name="T26" fmla="*/ 156 w 705"/>
                  <a:gd name="T27" fmla="*/ 243 h 256"/>
                  <a:gd name="T28" fmla="*/ 124 w 705"/>
                  <a:gd name="T29" fmla="*/ 248 h 256"/>
                  <a:gd name="T30" fmla="*/ 95 w 705"/>
                  <a:gd name="T31" fmla="*/ 251 h 256"/>
                  <a:gd name="T32" fmla="*/ 64 w 705"/>
                  <a:gd name="T33" fmla="*/ 255 h 256"/>
                  <a:gd name="T34" fmla="*/ 33 w 705"/>
                  <a:gd name="T35" fmla="*/ 256 h 256"/>
                  <a:gd name="T36" fmla="*/ 0 w 705"/>
                  <a:gd name="T37" fmla="*/ 256 h 256"/>
                  <a:gd name="T38" fmla="*/ 1 w 705"/>
                  <a:gd name="T39" fmla="*/ 230 h 256"/>
                  <a:gd name="T40" fmla="*/ 5 w 705"/>
                  <a:gd name="T41" fmla="*/ 206 h 256"/>
                  <a:gd name="T42" fmla="*/ 12 w 705"/>
                  <a:gd name="T43" fmla="*/ 182 h 256"/>
                  <a:gd name="T44" fmla="*/ 22 w 705"/>
                  <a:gd name="T45" fmla="*/ 158 h 256"/>
                  <a:gd name="T46" fmla="*/ 34 w 705"/>
                  <a:gd name="T47" fmla="*/ 137 h 256"/>
                  <a:gd name="T48" fmla="*/ 48 w 705"/>
                  <a:gd name="T49" fmla="*/ 116 h 256"/>
                  <a:gd name="T50" fmla="*/ 67 w 705"/>
                  <a:gd name="T51" fmla="*/ 97 h 256"/>
                  <a:gd name="T52" fmla="*/ 90 w 705"/>
                  <a:gd name="T53" fmla="*/ 81 h 256"/>
                  <a:gd name="T54" fmla="*/ 280 w 705"/>
                  <a:gd name="T55" fmla="*/ 81 h 256"/>
                  <a:gd name="T56" fmla="*/ 313 w 705"/>
                  <a:gd name="T57" fmla="*/ 85 h 256"/>
                  <a:gd name="T58" fmla="*/ 345 w 705"/>
                  <a:gd name="T59" fmla="*/ 87 h 256"/>
                  <a:gd name="T60" fmla="*/ 378 w 705"/>
                  <a:gd name="T61" fmla="*/ 87 h 256"/>
                  <a:gd name="T62" fmla="*/ 411 w 705"/>
                  <a:gd name="T63" fmla="*/ 85 h 256"/>
                  <a:gd name="T64" fmla="*/ 444 w 705"/>
                  <a:gd name="T65" fmla="*/ 83 h 256"/>
                  <a:gd name="T66" fmla="*/ 475 w 705"/>
                  <a:gd name="T67" fmla="*/ 78 h 256"/>
                  <a:gd name="T68" fmla="*/ 506 w 705"/>
                  <a:gd name="T69" fmla="*/ 73 h 256"/>
                  <a:gd name="T70" fmla="*/ 537 w 705"/>
                  <a:gd name="T71" fmla="*/ 68 h 256"/>
                  <a:gd name="T72" fmla="*/ 554 w 705"/>
                  <a:gd name="T73" fmla="*/ 59 h 256"/>
                  <a:gd name="T74" fmla="*/ 570 w 705"/>
                  <a:gd name="T75" fmla="*/ 50 h 256"/>
                  <a:gd name="T76" fmla="*/ 587 w 705"/>
                  <a:gd name="T77" fmla="*/ 42 h 256"/>
                  <a:gd name="T78" fmla="*/ 605 w 705"/>
                  <a:gd name="T79" fmla="*/ 33 h 256"/>
                  <a:gd name="T80" fmla="*/ 620 w 705"/>
                  <a:gd name="T81" fmla="*/ 24 h 256"/>
                  <a:gd name="T82" fmla="*/ 638 w 705"/>
                  <a:gd name="T83" fmla="*/ 16 h 256"/>
                  <a:gd name="T84" fmla="*/ 653 w 705"/>
                  <a:gd name="T85" fmla="*/ 7 h 256"/>
                  <a:gd name="T86" fmla="*/ 671 w 705"/>
                  <a:gd name="T87" fmla="*/ 0 h 256"/>
                  <a:gd name="T88" fmla="*/ 676 w 705"/>
                  <a:gd name="T89" fmla="*/ 28 h 256"/>
                  <a:gd name="T90" fmla="*/ 683 w 705"/>
                  <a:gd name="T91" fmla="*/ 57 h 256"/>
                  <a:gd name="T92" fmla="*/ 693 w 705"/>
                  <a:gd name="T93" fmla="*/ 83 h 256"/>
                  <a:gd name="T94" fmla="*/ 705 w 705"/>
                  <a:gd name="T95" fmla="*/ 10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05" h="256">
                    <a:moveTo>
                      <a:pt x="705" y="109"/>
                    </a:moveTo>
                    <a:lnTo>
                      <a:pt x="691" y="116"/>
                    </a:lnTo>
                    <a:lnTo>
                      <a:pt x="676" y="121"/>
                    </a:lnTo>
                    <a:lnTo>
                      <a:pt x="659" y="123"/>
                    </a:lnTo>
                    <a:lnTo>
                      <a:pt x="643" y="125"/>
                    </a:lnTo>
                    <a:lnTo>
                      <a:pt x="624" y="125"/>
                    </a:lnTo>
                    <a:lnTo>
                      <a:pt x="607" y="125"/>
                    </a:lnTo>
                    <a:lnTo>
                      <a:pt x="591" y="123"/>
                    </a:lnTo>
                    <a:lnTo>
                      <a:pt x="574" y="121"/>
                    </a:lnTo>
                    <a:lnTo>
                      <a:pt x="470" y="149"/>
                    </a:lnTo>
                    <a:lnTo>
                      <a:pt x="244" y="222"/>
                    </a:lnTo>
                    <a:lnTo>
                      <a:pt x="215" y="229"/>
                    </a:lnTo>
                    <a:lnTo>
                      <a:pt x="185" y="236"/>
                    </a:lnTo>
                    <a:lnTo>
                      <a:pt x="156" y="243"/>
                    </a:lnTo>
                    <a:lnTo>
                      <a:pt x="124" y="248"/>
                    </a:lnTo>
                    <a:lnTo>
                      <a:pt x="95" y="251"/>
                    </a:lnTo>
                    <a:lnTo>
                      <a:pt x="64" y="255"/>
                    </a:lnTo>
                    <a:lnTo>
                      <a:pt x="33" y="256"/>
                    </a:lnTo>
                    <a:lnTo>
                      <a:pt x="0" y="256"/>
                    </a:lnTo>
                    <a:lnTo>
                      <a:pt x="1" y="230"/>
                    </a:lnTo>
                    <a:lnTo>
                      <a:pt x="5" y="206"/>
                    </a:lnTo>
                    <a:lnTo>
                      <a:pt x="12" y="182"/>
                    </a:lnTo>
                    <a:lnTo>
                      <a:pt x="22" y="158"/>
                    </a:lnTo>
                    <a:lnTo>
                      <a:pt x="34" y="137"/>
                    </a:lnTo>
                    <a:lnTo>
                      <a:pt x="48" y="116"/>
                    </a:lnTo>
                    <a:lnTo>
                      <a:pt x="67" y="97"/>
                    </a:lnTo>
                    <a:lnTo>
                      <a:pt x="90" y="81"/>
                    </a:lnTo>
                    <a:lnTo>
                      <a:pt x="280" y="81"/>
                    </a:lnTo>
                    <a:lnTo>
                      <a:pt x="313" y="85"/>
                    </a:lnTo>
                    <a:lnTo>
                      <a:pt x="345" y="87"/>
                    </a:lnTo>
                    <a:lnTo>
                      <a:pt x="378" y="87"/>
                    </a:lnTo>
                    <a:lnTo>
                      <a:pt x="411" y="85"/>
                    </a:lnTo>
                    <a:lnTo>
                      <a:pt x="444" y="83"/>
                    </a:lnTo>
                    <a:lnTo>
                      <a:pt x="475" y="78"/>
                    </a:lnTo>
                    <a:lnTo>
                      <a:pt x="506" y="73"/>
                    </a:lnTo>
                    <a:lnTo>
                      <a:pt x="537" y="68"/>
                    </a:lnTo>
                    <a:lnTo>
                      <a:pt x="554" y="59"/>
                    </a:lnTo>
                    <a:lnTo>
                      <a:pt x="570" y="50"/>
                    </a:lnTo>
                    <a:lnTo>
                      <a:pt x="587" y="42"/>
                    </a:lnTo>
                    <a:lnTo>
                      <a:pt x="605" y="33"/>
                    </a:lnTo>
                    <a:lnTo>
                      <a:pt x="620" y="24"/>
                    </a:lnTo>
                    <a:lnTo>
                      <a:pt x="638" y="16"/>
                    </a:lnTo>
                    <a:lnTo>
                      <a:pt x="653" y="7"/>
                    </a:lnTo>
                    <a:lnTo>
                      <a:pt x="671" y="0"/>
                    </a:lnTo>
                    <a:lnTo>
                      <a:pt x="676" y="28"/>
                    </a:lnTo>
                    <a:lnTo>
                      <a:pt x="683" y="57"/>
                    </a:lnTo>
                    <a:lnTo>
                      <a:pt x="693" y="83"/>
                    </a:lnTo>
                    <a:lnTo>
                      <a:pt x="705" y="109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6" name="Freeform 36"/>
              <p:cNvSpPr/>
              <p:nvPr/>
            </p:nvSpPr>
            <p:spPr bwMode="auto">
              <a:xfrm>
                <a:off x="686" y="3798"/>
                <a:ext cx="157" cy="126"/>
              </a:xfrm>
              <a:custGeom>
                <a:avLst/>
                <a:gdLst>
                  <a:gd name="T0" fmla="*/ 314 w 314"/>
                  <a:gd name="T1" fmla="*/ 5 h 251"/>
                  <a:gd name="T2" fmla="*/ 307 w 314"/>
                  <a:gd name="T3" fmla="*/ 9 h 251"/>
                  <a:gd name="T4" fmla="*/ 298 w 314"/>
                  <a:gd name="T5" fmla="*/ 12 h 251"/>
                  <a:gd name="T6" fmla="*/ 288 w 314"/>
                  <a:gd name="T7" fmla="*/ 14 h 251"/>
                  <a:gd name="T8" fmla="*/ 279 w 314"/>
                  <a:gd name="T9" fmla="*/ 17 h 251"/>
                  <a:gd name="T10" fmla="*/ 248 w 314"/>
                  <a:gd name="T11" fmla="*/ 36 h 251"/>
                  <a:gd name="T12" fmla="*/ 218 w 314"/>
                  <a:gd name="T13" fmla="*/ 59 h 251"/>
                  <a:gd name="T14" fmla="*/ 192 w 314"/>
                  <a:gd name="T15" fmla="*/ 85 h 251"/>
                  <a:gd name="T16" fmla="*/ 172 w 314"/>
                  <a:gd name="T17" fmla="*/ 114 h 251"/>
                  <a:gd name="T18" fmla="*/ 154 w 314"/>
                  <a:gd name="T19" fmla="*/ 146 h 251"/>
                  <a:gd name="T20" fmla="*/ 142 w 314"/>
                  <a:gd name="T21" fmla="*/ 180 h 251"/>
                  <a:gd name="T22" fmla="*/ 135 w 314"/>
                  <a:gd name="T23" fmla="*/ 215 h 251"/>
                  <a:gd name="T24" fmla="*/ 135 w 314"/>
                  <a:gd name="T25" fmla="*/ 251 h 251"/>
                  <a:gd name="T26" fmla="*/ 123 w 314"/>
                  <a:gd name="T27" fmla="*/ 251 h 251"/>
                  <a:gd name="T28" fmla="*/ 113 w 314"/>
                  <a:gd name="T29" fmla="*/ 250 h 251"/>
                  <a:gd name="T30" fmla="*/ 102 w 314"/>
                  <a:gd name="T31" fmla="*/ 246 h 251"/>
                  <a:gd name="T32" fmla="*/ 92 w 314"/>
                  <a:gd name="T33" fmla="*/ 243 h 251"/>
                  <a:gd name="T34" fmla="*/ 81 w 314"/>
                  <a:gd name="T35" fmla="*/ 237 h 251"/>
                  <a:gd name="T36" fmla="*/ 73 w 314"/>
                  <a:gd name="T37" fmla="*/ 230 h 251"/>
                  <a:gd name="T38" fmla="*/ 66 w 314"/>
                  <a:gd name="T39" fmla="*/ 224 h 251"/>
                  <a:gd name="T40" fmla="*/ 59 w 314"/>
                  <a:gd name="T41" fmla="*/ 215 h 251"/>
                  <a:gd name="T42" fmla="*/ 64 w 314"/>
                  <a:gd name="T43" fmla="*/ 189 h 251"/>
                  <a:gd name="T44" fmla="*/ 73 w 314"/>
                  <a:gd name="T45" fmla="*/ 165 h 251"/>
                  <a:gd name="T46" fmla="*/ 85 w 314"/>
                  <a:gd name="T47" fmla="*/ 142 h 251"/>
                  <a:gd name="T48" fmla="*/ 97 w 314"/>
                  <a:gd name="T49" fmla="*/ 120 h 251"/>
                  <a:gd name="T50" fmla="*/ 85 w 314"/>
                  <a:gd name="T51" fmla="*/ 114 h 251"/>
                  <a:gd name="T52" fmla="*/ 75 w 314"/>
                  <a:gd name="T53" fmla="*/ 114 h 251"/>
                  <a:gd name="T54" fmla="*/ 66 w 314"/>
                  <a:gd name="T55" fmla="*/ 120 h 251"/>
                  <a:gd name="T56" fmla="*/ 59 w 314"/>
                  <a:gd name="T57" fmla="*/ 126 h 251"/>
                  <a:gd name="T58" fmla="*/ 50 w 314"/>
                  <a:gd name="T59" fmla="*/ 137 h 251"/>
                  <a:gd name="T60" fmla="*/ 43 w 314"/>
                  <a:gd name="T61" fmla="*/ 147 h 251"/>
                  <a:gd name="T62" fmla="*/ 33 w 314"/>
                  <a:gd name="T63" fmla="*/ 156 h 251"/>
                  <a:gd name="T64" fmla="*/ 23 w 314"/>
                  <a:gd name="T65" fmla="*/ 161 h 251"/>
                  <a:gd name="T66" fmla="*/ 14 w 314"/>
                  <a:gd name="T67" fmla="*/ 158 h 251"/>
                  <a:gd name="T68" fmla="*/ 9 w 314"/>
                  <a:gd name="T69" fmla="*/ 151 h 251"/>
                  <a:gd name="T70" fmla="*/ 5 w 314"/>
                  <a:gd name="T71" fmla="*/ 142 h 251"/>
                  <a:gd name="T72" fmla="*/ 0 w 314"/>
                  <a:gd name="T73" fmla="*/ 135 h 251"/>
                  <a:gd name="T74" fmla="*/ 3 w 314"/>
                  <a:gd name="T75" fmla="*/ 123 h 251"/>
                  <a:gd name="T76" fmla="*/ 10 w 314"/>
                  <a:gd name="T77" fmla="*/ 111 h 251"/>
                  <a:gd name="T78" fmla="*/ 19 w 314"/>
                  <a:gd name="T79" fmla="*/ 100 h 251"/>
                  <a:gd name="T80" fmla="*/ 29 w 314"/>
                  <a:gd name="T81" fmla="*/ 90 h 251"/>
                  <a:gd name="T82" fmla="*/ 40 w 314"/>
                  <a:gd name="T83" fmla="*/ 81 h 251"/>
                  <a:gd name="T84" fmla="*/ 52 w 314"/>
                  <a:gd name="T85" fmla="*/ 73 h 251"/>
                  <a:gd name="T86" fmla="*/ 62 w 314"/>
                  <a:gd name="T87" fmla="*/ 64 h 251"/>
                  <a:gd name="T88" fmla="*/ 71 w 314"/>
                  <a:gd name="T89" fmla="*/ 55 h 251"/>
                  <a:gd name="T90" fmla="*/ 99 w 314"/>
                  <a:gd name="T91" fmla="*/ 42 h 251"/>
                  <a:gd name="T92" fmla="*/ 128 w 314"/>
                  <a:gd name="T93" fmla="*/ 29 h 251"/>
                  <a:gd name="T94" fmla="*/ 158 w 314"/>
                  <a:gd name="T95" fmla="*/ 19 h 251"/>
                  <a:gd name="T96" fmla="*/ 187 w 314"/>
                  <a:gd name="T97" fmla="*/ 10 h 251"/>
                  <a:gd name="T98" fmla="*/ 218 w 314"/>
                  <a:gd name="T99" fmla="*/ 3 h 251"/>
                  <a:gd name="T100" fmla="*/ 250 w 314"/>
                  <a:gd name="T101" fmla="*/ 0 h 251"/>
                  <a:gd name="T102" fmla="*/ 281 w 314"/>
                  <a:gd name="T103" fmla="*/ 2 h 251"/>
                  <a:gd name="T104" fmla="*/ 314 w 314"/>
                  <a:gd name="T105" fmla="*/ 5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14" h="251">
                    <a:moveTo>
                      <a:pt x="314" y="5"/>
                    </a:moveTo>
                    <a:lnTo>
                      <a:pt x="307" y="9"/>
                    </a:lnTo>
                    <a:lnTo>
                      <a:pt x="298" y="12"/>
                    </a:lnTo>
                    <a:lnTo>
                      <a:pt x="288" y="14"/>
                    </a:lnTo>
                    <a:lnTo>
                      <a:pt x="279" y="17"/>
                    </a:lnTo>
                    <a:lnTo>
                      <a:pt x="248" y="36"/>
                    </a:lnTo>
                    <a:lnTo>
                      <a:pt x="218" y="59"/>
                    </a:lnTo>
                    <a:lnTo>
                      <a:pt x="192" y="85"/>
                    </a:lnTo>
                    <a:lnTo>
                      <a:pt x="172" y="114"/>
                    </a:lnTo>
                    <a:lnTo>
                      <a:pt x="154" y="146"/>
                    </a:lnTo>
                    <a:lnTo>
                      <a:pt x="142" y="180"/>
                    </a:lnTo>
                    <a:lnTo>
                      <a:pt x="135" y="215"/>
                    </a:lnTo>
                    <a:lnTo>
                      <a:pt x="135" y="251"/>
                    </a:lnTo>
                    <a:lnTo>
                      <a:pt x="123" y="251"/>
                    </a:lnTo>
                    <a:lnTo>
                      <a:pt x="113" y="250"/>
                    </a:lnTo>
                    <a:lnTo>
                      <a:pt x="102" y="246"/>
                    </a:lnTo>
                    <a:lnTo>
                      <a:pt x="92" y="243"/>
                    </a:lnTo>
                    <a:lnTo>
                      <a:pt x="81" y="237"/>
                    </a:lnTo>
                    <a:lnTo>
                      <a:pt x="73" y="230"/>
                    </a:lnTo>
                    <a:lnTo>
                      <a:pt x="66" y="224"/>
                    </a:lnTo>
                    <a:lnTo>
                      <a:pt x="59" y="215"/>
                    </a:lnTo>
                    <a:lnTo>
                      <a:pt x="64" y="189"/>
                    </a:lnTo>
                    <a:lnTo>
                      <a:pt x="73" y="165"/>
                    </a:lnTo>
                    <a:lnTo>
                      <a:pt x="85" y="142"/>
                    </a:lnTo>
                    <a:lnTo>
                      <a:pt x="97" y="120"/>
                    </a:lnTo>
                    <a:lnTo>
                      <a:pt x="85" y="114"/>
                    </a:lnTo>
                    <a:lnTo>
                      <a:pt x="75" y="114"/>
                    </a:lnTo>
                    <a:lnTo>
                      <a:pt x="66" y="120"/>
                    </a:lnTo>
                    <a:lnTo>
                      <a:pt x="59" y="126"/>
                    </a:lnTo>
                    <a:lnTo>
                      <a:pt x="50" y="137"/>
                    </a:lnTo>
                    <a:lnTo>
                      <a:pt x="43" y="147"/>
                    </a:lnTo>
                    <a:lnTo>
                      <a:pt x="33" y="156"/>
                    </a:lnTo>
                    <a:lnTo>
                      <a:pt x="23" y="161"/>
                    </a:lnTo>
                    <a:lnTo>
                      <a:pt x="14" y="158"/>
                    </a:lnTo>
                    <a:lnTo>
                      <a:pt x="9" y="151"/>
                    </a:lnTo>
                    <a:lnTo>
                      <a:pt x="5" y="142"/>
                    </a:lnTo>
                    <a:lnTo>
                      <a:pt x="0" y="135"/>
                    </a:lnTo>
                    <a:lnTo>
                      <a:pt x="3" y="123"/>
                    </a:lnTo>
                    <a:lnTo>
                      <a:pt x="10" y="111"/>
                    </a:lnTo>
                    <a:lnTo>
                      <a:pt x="19" y="100"/>
                    </a:lnTo>
                    <a:lnTo>
                      <a:pt x="29" y="90"/>
                    </a:lnTo>
                    <a:lnTo>
                      <a:pt x="40" y="81"/>
                    </a:lnTo>
                    <a:lnTo>
                      <a:pt x="52" y="73"/>
                    </a:lnTo>
                    <a:lnTo>
                      <a:pt x="62" y="64"/>
                    </a:lnTo>
                    <a:lnTo>
                      <a:pt x="71" y="55"/>
                    </a:lnTo>
                    <a:lnTo>
                      <a:pt x="99" y="42"/>
                    </a:lnTo>
                    <a:lnTo>
                      <a:pt x="128" y="29"/>
                    </a:lnTo>
                    <a:lnTo>
                      <a:pt x="158" y="19"/>
                    </a:lnTo>
                    <a:lnTo>
                      <a:pt x="187" y="10"/>
                    </a:lnTo>
                    <a:lnTo>
                      <a:pt x="218" y="3"/>
                    </a:lnTo>
                    <a:lnTo>
                      <a:pt x="250" y="0"/>
                    </a:lnTo>
                    <a:lnTo>
                      <a:pt x="281" y="2"/>
                    </a:lnTo>
                    <a:lnTo>
                      <a:pt x="314" y="5"/>
                    </a:lnTo>
                    <a:close/>
                  </a:path>
                </a:pathLst>
              </a:custGeom>
              <a:solidFill>
                <a:srgbClr val="33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7" name="Freeform 37"/>
              <p:cNvSpPr/>
              <p:nvPr/>
            </p:nvSpPr>
            <p:spPr bwMode="auto">
              <a:xfrm>
                <a:off x="1251" y="3806"/>
                <a:ext cx="11" cy="18"/>
              </a:xfrm>
              <a:custGeom>
                <a:avLst/>
                <a:gdLst>
                  <a:gd name="T0" fmla="*/ 20 w 20"/>
                  <a:gd name="T1" fmla="*/ 34 h 34"/>
                  <a:gd name="T2" fmla="*/ 0 w 20"/>
                  <a:gd name="T3" fmla="*/ 34 h 34"/>
                  <a:gd name="T4" fmla="*/ 5 w 20"/>
                  <a:gd name="T5" fmla="*/ 0 h 34"/>
                  <a:gd name="T6" fmla="*/ 12 w 20"/>
                  <a:gd name="T7" fmla="*/ 8 h 34"/>
                  <a:gd name="T8" fmla="*/ 15 w 20"/>
                  <a:gd name="T9" fmla="*/ 15 h 34"/>
                  <a:gd name="T10" fmla="*/ 19 w 20"/>
                  <a:gd name="T11" fmla="*/ 24 h 34"/>
                  <a:gd name="T12" fmla="*/ 20 w 20"/>
                  <a:gd name="T13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4">
                    <a:moveTo>
                      <a:pt x="20" y="34"/>
                    </a:moveTo>
                    <a:lnTo>
                      <a:pt x="0" y="34"/>
                    </a:lnTo>
                    <a:lnTo>
                      <a:pt x="5" y="0"/>
                    </a:lnTo>
                    <a:lnTo>
                      <a:pt x="12" y="8"/>
                    </a:lnTo>
                    <a:lnTo>
                      <a:pt x="15" y="15"/>
                    </a:lnTo>
                    <a:lnTo>
                      <a:pt x="19" y="24"/>
                    </a:lnTo>
                    <a:lnTo>
                      <a:pt x="20" y="34"/>
                    </a:lnTo>
                    <a:close/>
                  </a:path>
                </a:pathLst>
              </a:custGeom>
              <a:solidFill>
                <a:srgbClr val="F2B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8" name="Freeform 38"/>
              <p:cNvSpPr/>
              <p:nvPr/>
            </p:nvSpPr>
            <p:spPr bwMode="auto">
              <a:xfrm>
                <a:off x="661" y="3834"/>
                <a:ext cx="928" cy="353"/>
              </a:xfrm>
              <a:custGeom>
                <a:avLst/>
                <a:gdLst>
                  <a:gd name="T0" fmla="*/ 1857 w 1857"/>
                  <a:gd name="T1" fmla="*/ 315 h 705"/>
                  <a:gd name="T2" fmla="*/ 1399 w 1857"/>
                  <a:gd name="T3" fmla="*/ 475 h 705"/>
                  <a:gd name="T4" fmla="*/ 903 w 1857"/>
                  <a:gd name="T5" fmla="*/ 622 h 705"/>
                  <a:gd name="T6" fmla="*/ 584 w 1857"/>
                  <a:gd name="T7" fmla="*/ 705 h 705"/>
                  <a:gd name="T8" fmla="*/ 563 w 1857"/>
                  <a:gd name="T9" fmla="*/ 700 h 705"/>
                  <a:gd name="T10" fmla="*/ 508 w 1857"/>
                  <a:gd name="T11" fmla="*/ 667 h 705"/>
                  <a:gd name="T12" fmla="*/ 418 w 1857"/>
                  <a:gd name="T13" fmla="*/ 605 h 705"/>
                  <a:gd name="T14" fmla="*/ 326 w 1857"/>
                  <a:gd name="T15" fmla="*/ 530 h 705"/>
                  <a:gd name="T16" fmla="*/ 236 w 1857"/>
                  <a:gd name="T17" fmla="*/ 452 h 705"/>
                  <a:gd name="T18" fmla="*/ 152 w 1857"/>
                  <a:gd name="T19" fmla="*/ 376 h 705"/>
                  <a:gd name="T20" fmla="*/ 83 w 1857"/>
                  <a:gd name="T21" fmla="*/ 309 h 705"/>
                  <a:gd name="T22" fmla="*/ 31 w 1857"/>
                  <a:gd name="T23" fmla="*/ 258 h 705"/>
                  <a:gd name="T24" fmla="*/ 3 w 1857"/>
                  <a:gd name="T25" fmla="*/ 229 h 705"/>
                  <a:gd name="T26" fmla="*/ 0 w 1857"/>
                  <a:gd name="T27" fmla="*/ 211 h 705"/>
                  <a:gd name="T28" fmla="*/ 7 w 1857"/>
                  <a:gd name="T29" fmla="*/ 185 h 705"/>
                  <a:gd name="T30" fmla="*/ 24 w 1857"/>
                  <a:gd name="T31" fmla="*/ 172 h 705"/>
                  <a:gd name="T32" fmla="*/ 40 w 1857"/>
                  <a:gd name="T33" fmla="*/ 159 h 705"/>
                  <a:gd name="T34" fmla="*/ 57 w 1857"/>
                  <a:gd name="T35" fmla="*/ 153 h 705"/>
                  <a:gd name="T36" fmla="*/ 73 w 1857"/>
                  <a:gd name="T37" fmla="*/ 156 h 705"/>
                  <a:gd name="T38" fmla="*/ 81 w 1857"/>
                  <a:gd name="T39" fmla="*/ 177 h 705"/>
                  <a:gd name="T40" fmla="*/ 92 w 1857"/>
                  <a:gd name="T41" fmla="*/ 199 h 705"/>
                  <a:gd name="T42" fmla="*/ 123 w 1857"/>
                  <a:gd name="T43" fmla="*/ 217 h 705"/>
                  <a:gd name="T44" fmla="*/ 164 w 1857"/>
                  <a:gd name="T45" fmla="*/ 220 h 705"/>
                  <a:gd name="T46" fmla="*/ 206 w 1857"/>
                  <a:gd name="T47" fmla="*/ 217 h 705"/>
                  <a:gd name="T48" fmla="*/ 248 w 1857"/>
                  <a:gd name="T49" fmla="*/ 215 h 705"/>
                  <a:gd name="T50" fmla="*/ 303 w 1857"/>
                  <a:gd name="T51" fmla="*/ 217 h 705"/>
                  <a:gd name="T52" fmla="*/ 367 w 1857"/>
                  <a:gd name="T53" fmla="*/ 205 h 705"/>
                  <a:gd name="T54" fmla="*/ 430 w 1857"/>
                  <a:gd name="T55" fmla="*/ 184 h 705"/>
                  <a:gd name="T56" fmla="*/ 492 w 1857"/>
                  <a:gd name="T57" fmla="*/ 161 h 705"/>
                  <a:gd name="T58" fmla="*/ 820 w 1857"/>
                  <a:gd name="T59" fmla="*/ 59 h 705"/>
                  <a:gd name="T60" fmla="*/ 853 w 1857"/>
                  <a:gd name="T61" fmla="*/ 68 h 705"/>
                  <a:gd name="T62" fmla="*/ 888 w 1857"/>
                  <a:gd name="T63" fmla="*/ 69 h 705"/>
                  <a:gd name="T64" fmla="*/ 922 w 1857"/>
                  <a:gd name="T65" fmla="*/ 64 h 705"/>
                  <a:gd name="T66" fmla="*/ 952 w 1857"/>
                  <a:gd name="T67" fmla="*/ 52 h 705"/>
                  <a:gd name="T68" fmla="*/ 978 w 1857"/>
                  <a:gd name="T69" fmla="*/ 85 h 705"/>
                  <a:gd name="T70" fmla="*/ 1011 w 1857"/>
                  <a:gd name="T71" fmla="*/ 111 h 705"/>
                  <a:gd name="T72" fmla="*/ 1049 w 1857"/>
                  <a:gd name="T73" fmla="*/ 132 h 705"/>
                  <a:gd name="T74" fmla="*/ 1085 w 1857"/>
                  <a:gd name="T75" fmla="*/ 151 h 705"/>
                  <a:gd name="T76" fmla="*/ 1101 w 1857"/>
                  <a:gd name="T77" fmla="*/ 153 h 705"/>
                  <a:gd name="T78" fmla="*/ 1115 w 1857"/>
                  <a:gd name="T79" fmla="*/ 149 h 705"/>
                  <a:gd name="T80" fmla="*/ 1130 w 1857"/>
                  <a:gd name="T81" fmla="*/ 144 h 705"/>
                  <a:gd name="T82" fmla="*/ 1144 w 1857"/>
                  <a:gd name="T83" fmla="*/ 139 h 705"/>
                  <a:gd name="T84" fmla="*/ 1165 w 1857"/>
                  <a:gd name="T85" fmla="*/ 116 h 705"/>
                  <a:gd name="T86" fmla="*/ 1174 w 1857"/>
                  <a:gd name="T87" fmla="*/ 90 h 705"/>
                  <a:gd name="T88" fmla="*/ 1184 w 1857"/>
                  <a:gd name="T89" fmla="*/ 66 h 705"/>
                  <a:gd name="T90" fmla="*/ 1208 w 1857"/>
                  <a:gd name="T91" fmla="*/ 52 h 705"/>
                  <a:gd name="T92" fmla="*/ 1222 w 1857"/>
                  <a:gd name="T93" fmla="*/ 28 h 705"/>
                  <a:gd name="T94" fmla="*/ 1229 w 1857"/>
                  <a:gd name="T95" fmla="*/ 0 h 705"/>
                  <a:gd name="T96" fmla="*/ 1670 w 1857"/>
                  <a:gd name="T97" fmla="*/ 20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57" h="705">
                    <a:moveTo>
                      <a:pt x="1670" y="203"/>
                    </a:moveTo>
                    <a:lnTo>
                      <a:pt x="1857" y="315"/>
                    </a:lnTo>
                    <a:lnTo>
                      <a:pt x="1699" y="374"/>
                    </a:lnTo>
                    <a:lnTo>
                      <a:pt x="1399" y="475"/>
                    </a:lnTo>
                    <a:lnTo>
                      <a:pt x="1153" y="553"/>
                    </a:lnTo>
                    <a:lnTo>
                      <a:pt x="903" y="622"/>
                    </a:lnTo>
                    <a:lnTo>
                      <a:pt x="596" y="704"/>
                    </a:lnTo>
                    <a:lnTo>
                      <a:pt x="584" y="705"/>
                    </a:lnTo>
                    <a:lnTo>
                      <a:pt x="574" y="704"/>
                    </a:lnTo>
                    <a:lnTo>
                      <a:pt x="563" y="700"/>
                    </a:lnTo>
                    <a:lnTo>
                      <a:pt x="551" y="693"/>
                    </a:lnTo>
                    <a:lnTo>
                      <a:pt x="508" y="667"/>
                    </a:lnTo>
                    <a:lnTo>
                      <a:pt x="464" y="638"/>
                    </a:lnTo>
                    <a:lnTo>
                      <a:pt x="418" y="605"/>
                    </a:lnTo>
                    <a:lnTo>
                      <a:pt x="373" y="569"/>
                    </a:lnTo>
                    <a:lnTo>
                      <a:pt x="326" y="530"/>
                    </a:lnTo>
                    <a:lnTo>
                      <a:pt x="281" y="491"/>
                    </a:lnTo>
                    <a:lnTo>
                      <a:pt x="236" y="452"/>
                    </a:lnTo>
                    <a:lnTo>
                      <a:pt x="192" y="413"/>
                    </a:lnTo>
                    <a:lnTo>
                      <a:pt x="152" y="376"/>
                    </a:lnTo>
                    <a:lnTo>
                      <a:pt x="116" y="341"/>
                    </a:lnTo>
                    <a:lnTo>
                      <a:pt x="83" y="309"/>
                    </a:lnTo>
                    <a:lnTo>
                      <a:pt x="55" y="281"/>
                    </a:lnTo>
                    <a:lnTo>
                      <a:pt x="31" y="258"/>
                    </a:lnTo>
                    <a:lnTo>
                      <a:pt x="14" y="241"/>
                    </a:lnTo>
                    <a:lnTo>
                      <a:pt x="3" y="229"/>
                    </a:lnTo>
                    <a:lnTo>
                      <a:pt x="0" y="225"/>
                    </a:lnTo>
                    <a:lnTo>
                      <a:pt x="0" y="211"/>
                    </a:lnTo>
                    <a:lnTo>
                      <a:pt x="1" y="199"/>
                    </a:lnTo>
                    <a:lnTo>
                      <a:pt x="7" y="185"/>
                    </a:lnTo>
                    <a:lnTo>
                      <a:pt x="15" y="175"/>
                    </a:lnTo>
                    <a:lnTo>
                      <a:pt x="24" y="172"/>
                    </a:lnTo>
                    <a:lnTo>
                      <a:pt x="31" y="166"/>
                    </a:lnTo>
                    <a:lnTo>
                      <a:pt x="40" y="159"/>
                    </a:lnTo>
                    <a:lnTo>
                      <a:pt x="48" y="156"/>
                    </a:lnTo>
                    <a:lnTo>
                      <a:pt x="57" y="153"/>
                    </a:lnTo>
                    <a:lnTo>
                      <a:pt x="66" y="153"/>
                    </a:lnTo>
                    <a:lnTo>
                      <a:pt x="73" y="156"/>
                    </a:lnTo>
                    <a:lnTo>
                      <a:pt x="79" y="163"/>
                    </a:lnTo>
                    <a:lnTo>
                      <a:pt x="81" y="177"/>
                    </a:lnTo>
                    <a:lnTo>
                      <a:pt x="85" y="189"/>
                    </a:lnTo>
                    <a:lnTo>
                      <a:pt x="92" y="199"/>
                    </a:lnTo>
                    <a:lnTo>
                      <a:pt x="104" y="208"/>
                    </a:lnTo>
                    <a:lnTo>
                      <a:pt x="123" y="217"/>
                    </a:lnTo>
                    <a:lnTo>
                      <a:pt x="144" y="220"/>
                    </a:lnTo>
                    <a:lnTo>
                      <a:pt x="164" y="220"/>
                    </a:lnTo>
                    <a:lnTo>
                      <a:pt x="185" y="220"/>
                    </a:lnTo>
                    <a:lnTo>
                      <a:pt x="206" y="217"/>
                    </a:lnTo>
                    <a:lnTo>
                      <a:pt x="227" y="215"/>
                    </a:lnTo>
                    <a:lnTo>
                      <a:pt x="248" y="215"/>
                    </a:lnTo>
                    <a:lnTo>
                      <a:pt x="268" y="217"/>
                    </a:lnTo>
                    <a:lnTo>
                      <a:pt x="303" y="217"/>
                    </a:lnTo>
                    <a:lnTo>
                      <a:pt x="336" y="211"/>
                    </a:lnTo>
                    <a:lnTo>
                      <a:pt x="367" y="205"/>
                    </a:lnTo>
                    <a:lnTo>
                      <a:pt x="399" y="194"/>
                    </a:lnTo>
                    <a:lnTo>
                      <a:pt x="430" y="184"/>
                    </a:lnTo>
                    <a:lnTo>
                      <a:pt x="461" y="173"/>
                    </a:lnTo>
                    <a:lnTo>
                      <a:pt x="492" y="161"/>
                    </a:lnTo>
                    <a:lnTo>
                      <a:pt x="523" y="151"/>
                    </a:lnTo>
                    <a:lnTo>
                      <a:pt x="820" y="59"/>
                    </a:lnTo>
                    <a:lnTo>
                      <a:pt x="836" y="64"/>
                    </a:lnTo>
                    <a:lnTo>
                      <a:pt x="853" y="68"/>
                    </a:lnTo>
                    <a:lnTo>
                      <a:pt x="870" y="69"/>
                    </a:lnTo>
                    <a:lnTo>
                      <a:pt x="888" y="69"/>
                    </a:lnTo>
                    <a:lnTo>
                      <a:pt x="905" y="68"/>
                    </a:lnTo>
                    <a:lnTo>
                      <a:pt x="922" y="64"/>
                    </a:lnTo>
                    <a:lnTo>
                      <a:pt x="938" y="59"/>
                    </a:lnTo>
                    <a:lnTo>
                      <a:pt x="952" y="52"/>
                    </a:lnTo>
                    <a:lnTo>
                      <a:pt x="964" y="69"/>
                    </a:lnTo>
                    <a:lnTo>
                      <a:pt x="978" y="85"/>
                    </a:lnTo>
                    <a:lnTo>
                      <a:pt x="993" y="99"/>
                    </a:lnTo>
                    <a:lnTo>
                      <a:pt x="1011" y="111"/>
                    </a:lnTo>
                    <a:lnTo>
                      <a:pt x="1030" y="121"/>
                    </a:lnTo>
                    <a:lnTo>
                      <a:pt x="1049" y="132"/>
                    </a:lnTo>
                    <a:lnTo>
                      <a:pt x="1066" y="142"/>
                    </a:lnTo>
                    <a:lnTo>
                      <a:pt x="1085" y="151"/>
                    </a:lnTo>
                    <a:lnTo>
                      <a:pt x="1092" y="153"/>
                    </a:lnTo>
                    <a:lnTo>
                      <a:pt x="1101" y="153"/>
                    </a:lnTo>
                    <a:lnTo>
                      <a:pt x="1108" y="153"/>
                    </a:lnTo>
                    <a:lnTo>
                      <a:pt x="1115" y="149"/>
                    </a:lnTo>
                    <a:lnTo>
                      <a:pt x="1123" y="147"/>
                    </a:lnTo>
                    <a:lnTo>
                      <a:pt x="1130" y="144"/>
                    </a:lnTo>
                    <a:lnTo>
                      <a:pt x="1137" y="142"/>
                    </a:lnTo>
                    <a:lnTo>
                      <a:pt x="1144" y="139"/>
                    </a:lnTo>
                    <a:lnTo>
                      <a:pt x="1156" y="128"/>
                    </a:lnTo>
                    <a:lnTo>
                      <a:pt x="1165" y="116"/>
                    </a:lnTo>
                    <a:lnTo>
                      <a:pt x="1170" y="104"/>
                    </a:lnTo>
                    <a:lnTo>
                      <a:pt x="1174" y="90"/>
                    </a:lnTo>
                    <a:lnTo>
                      <a:pt x="1177" y="76"/>
                    </a:lnTo>
                    <a:lnTo>
                      <a:pt x="1184" y="66"/>
                    </a:lnTo>
                    <a:lnTo>
                      <a:pt x="1194" y="57"/>
                    </a:lnTo>
                    <a:lnTo>
                      <a:pt x="1208" y="52"/>
                    </a:lnTo>
                    <a:lnTo>
                      <a:pt x="1215" y="40"/>
                    </a:lnTo>
                    <a:lnTo>
                      <a:pt x="1222" y="28"/>
                    </a:lnTo>
                    <a:lnTo>
                      <a:pt x="1227" y="14"/>
                    </a:lnTo>
                    <a:lnTo>
                      <a:pt x="1229" y="0"/>
                    </a:lnTo>
                    <a:lnTo>
                      <a:pt x="1446" y="92"/>
                    </a:lnTo>
                    <a:lnTo>
                      <a:pt x="1670" y="203"/>
                    </a:lnTo>
                    <a:close/>
                  </a:path>
                </a:pathLst>
              </a:custGeom>
              <a:solidFill>
                <a:srgbClr val="AA72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59" name="Freeform 39"/>
              <p:cNvSpPr/>
              <p:nvPr/>
            </p:nvSpPr>
            <p:spPr bwMode="auto">
              <a:xfrm>
                <a:off x="878" y="3945"/>
                <a:ext cx="603" cy="178"/>
              </a:xfrm>
              <a:custGeom>
                <a:avLst/>
                <a:gdLst>
                  <a:gd name="T0" fmla="*/ 1112 w 1207"/>
                  <a:gd name="T1" fmla="*/ 48 h 355"/>
                  <a:gd name="T2" fmla="*/ 683 w 1207"/>
                  <a:gd name="T3" fmla="*/ 192 h 355"/>
                  <a:gd name="T4" fmla="*/ 337 w 1207"/>
                  <a:gd name="T5" fmla="*/ 288 h 355"/>
                  <a:gd name="T6" fmla="*/ 64 w 1207"/>
                  <a:gd name="T7" fmla="*/ 353 h 355"/>
                  <a:gd name="T8" fmla="*/ 54 w 1207"/>
                  <a:gd name="T9" fmla="*/ 355 h 355"/>
                  <a:gd name="T10" fmla="*/ 44 w 1207"/>
                  <a:gd name="T11" fmla="*/ 355 h 355"/>
                  <a:gd name="T12" fmla="*/ 33 w 1207"/>
                  <a:gd name="T13" fmla="*/ 355 h 355"/>
                  <a:gd name="T14" fmla="*/ 23 w 1207"/>
                  <a:gd name="T15" fmla="*/ 355 h 355"/>
                  <a:gd name="T16" fmla="*/ 14 w 1207"/>
                  <a:gd name="T17" fmla="*/ 353 h 355"/>
                  <a:gd name="T18" fmla="*/ 7 w 1207"/>
                  <a:gd name="T19" fmla="*/ 353 h 355"/>
                  <a:gd name="T20" fmla="*/ 2 w 1207"/>
                  <a:gd name="T21" fmla="*/ 352 h 355"/>
                  <a:gd name="T22" fmla="*/ 0 w 1207"/>
                  <a:gd name="T23" fmla="*/ 352 h 355"/>
                  <a:gd name="T24" fmla="*/ 23 w 1207"/>
                  <a:gd name="T25" fmla="*/ 345 h 355"/>
                  <a:gd name="T26" fmla="*/ 45 w 1207"/>
                  <a:gd name="T27" fmla="*/ 338 h 355"/>
                  <a:gd name="T28" fmla="*/ 70 w 1207"/>
                  <a:gd name="T29" fmla="*/ 333 h 355"/>
                  <a:gd name="T30" fmla="*/ 92 w 1207"/>
                  <a:gd name="T31" fmla="*/ 329 h 355"/>
                  <a:gd name="T32" fmla="*/ 116 w 1207"/>
                  <a:gd name="T33" fmla="*/ 324 h 355"/>
                  <a:gd name="T34" fmla="*/ 139 w 1207"/>
                  <a:gd name="T35" fmla="*/ 319 h 355"/>
                  <a:gd name="T36" fmla="*/ 163 w 1207"/>
                  <a:gd name="T37" fmla="*/ 314 h 355"/>
                  <a:gd name="T38" fmla="*/ 186 w 1207"/>
                  <a:gd name="T39" fmla="*/ 307 h 355"/>
                  <a:gd name="T40" fmla="*/ 458 w 1207"/>
                  <a:gd name="T41" fmla="*/ 237 h 355"/>
                  <a:gd name="T42" fmla="*/ 817 w 1207"/>
                  <a:gd name="T43" fmla="*/ 132 h 355"/>
                  <a:gd name="T44" fmla="*/ 1148 w 1207"/>
                  <a:gd name="T45" fmla="*/ 14 h 355"/>
                  <a:gd name="T46" fmla="*/ 1155 w 1207"/>
                  <a:gd name="T47" fmla="*/ 10 h 355"/>
                  <a:gd name="T48" fmla="*/ 1162 w 1207"/>
                  <a:gd name="T49" fmla="*/ 9 h 355"/>
                  <a:gd name="T50" fmla="*/ 1169 w 1207"/>
                  <a:gd name="T51" fmla="*/ 5 h 355"/>
                  <a:gd name="T52" fmla="*/ 1178 w 1207"/>
                  <a:gd name="T53" fmla="*/ 2 h 355"/>
                  <a:gd name="T54" fmla="*/ 1185 w 1207"/>
                  <a:gd name="T55" fmla="*/ 0 h 355"/>
                  <a:gd name="T56" fmla="*/ 1192 w 1207"/>
                  <a:gd name="T57" fmla="*/ 0 h 355"/>
                  <a:gd name="T58" fmla="*/ 1200 w 1207"/>
                  <a:gd name="T59" fmla="*/ 0 h 355"/>
                  <a:gd name="T60" fmla="*/ 1207 w 1207"/>
                  <a:gd name="T61" fmla="*/ 2 h 355"/>
                  <a:gd name="T62" fmla="*/ 1112 w 1207"/>
                  <a:gd name="T63" fmla="*/ 4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07" h="355">
                    <a:moveTo>
                      <a:pt x="1112" y="48"/>
                    </a:moveTo>
                    <a:lnTo>
                      <a:pt x="683" y="192"/>
                    </a:lnTo>
                    <a:lnTo>
                      <a:pt x="337" y="288"/>
                    </a:lnTo>
                    <a:lnTo>
                      <a:pt x="64" y="353"/>
                    </a:lnTo>
                    <a:lnTo>
                      <a:pt x="54" y="355"/>
                    </a:lnTo>
                    <a:lnTo>
                      <a:pt x="44" y="355"/>
                    </a:lnTo>
                    <a:lnTo>
                      <a:pt x="33" y="355"/>
                    </a:lnTo>
                    <a:lnTo>
                      <a:pt x="23" y="355"/>
                    </a:lnTo>
                    <a:lnTo>
                      <a:pt x="14" y="353"/>
                    </a:lnTo>
                    <a:lnTo>
                      <a:pt x="7" y="353"/>
                    </a:lnTo>
                    <a:lnTo>
                      <a:pt x="2" y="352"/>
                    </a:lnTo>
                    <a:lnTo>
                      <a:pt x="0" y="352"/>
                    </a:lnTo>
                    <a:lnTo>
                      <a:pt x="23" y="345"/>
                    </a:lnTo>
                    <a:lnTo>
                      <a:pt x="45" y="338"/>
                    </a:lnTo>
                    <a:lnTo>
                      <a:pt x="70" y="333"/>
                    </a:lnTo>
                    <a:lnTo>
                      <a:pt x="92" y="329"/>
                    </a:lnTo>
                    <a:lnTo>
                      <a:pt x="116" y="324"/>
                    </a:lnTo>
                    <a:lnTo>
                      <a:pt x="139" y="319"/>
                    </a:lnTo>
                    <a:lnTo>
                      <a:pt x="163" y="314"/>
                    </a:lnTo>
                    <a:lnTo>
                      <a:pt x="186" y="307"/>
                    </a:lnTo>
                    <a:lnTo>
                      <a:pt x="458" y="237"/>
                    </a:lnTo>
                    <a:lnTo>
                      <a:pt x="817" y="132"/>
                    </a:lnTo>
                    <a:lnTo>
                      <a:pt x="1148" y="14"/>
                    </a:lnTo>
                    <a:lnTo>
                      <a:pt x="1155" y="10"/>
                    </a:lnTo>
                    <a:lnTo>
                      <a:pt x="1162" y="9"/>
                    </a:lnTo>
                    <a:lnTo>
                      <a:pt x="1169" y="5"/>
                    </a:lnTo>
                    <a:lnTo>
                      <a:pt x="1178" y="2"/>
                    </a:lnTo>
                    <a:lnTo>
                      <a:pt x="1185" y="0"/>
                    </a:lnTo>
                    <a:lnTo>
                      <a:pt x="1192" y="0"/>
                    </a:lnTo>
                    <a:lnTo>
                      <a:pt x="1200" y="0"/>
                    </a:lnTo>
                    <a:lnTo>
                      <a:pt x="1207" y="2"/>
                    </a:lnTo>
                    <a:lnTo>
                      <a:pt x="1112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60" name="Freeform 40"/>
              <p:cNvSpPr/>
              <p:nvPr/>
            </p:nvSpPr>
            <p:spPr bwMode="auto">
              <a:xfrm>
                <a:off x="1015" y="3213"/>
                <a:ext cx="50" cy="22"/>
              </a:xfrm>
              <a:custGeom>
                <a:avLst/>
                <a:gdLst>
                  <a:gd name="T0" fmla="*/ 54 w 101"/>
                  <a:gd name="T1" fmla="*/ 0 h 43"/>
                  <a:gd name="T2" fmla="*/ 73 w 101"/>
                  <a:gd name="T3" fmla="*/ 3 h 43"/>
                  <a:gd name="T4" fmla="*/ 89 w 101"/>
                  <a:gd name="T5" fmla="*/ 10 h 43"/>
                  <a:gd name="T6" fmla="*/ 97 w 101"/>
                  <a:gd name="T7" fmla="*/ 19 h 43"/>
                  <a:gd name="T8" fmla="*/ 101 w 101"/>
                  <a:gd name="T9" fmla="*/ 28 h 43"/>
                  <a:gd name="T10" fmla="*/ 99 w 101"/>
                  <a:gd name="T11" fmla="*/ 31 h 43"/>
                  <a:gd name="T12" fmla="*/ 97 w 101"/>
                  <a:gd name="T13" fmla="*/ 36 h 43"/>
                  <a:gd name="T14" fmla="*/ 92 w 101"/>
                  <a:gd name="T15" fmla="*/ 38 h 43"/>
                  <a:gd name="T16" fmla="*/ 85 w 101"/>
                  <a:gd name="T17" fmla="*/ 42 h 43"/>
                  <a:gd name="T18" fmla="*/ 78 w 101"/>
                  <a:gd name="T19" fmla="*/ 43 h 43"/>
                  <a:gd name="T20" fmla="*/ 68 w 101"/>
                  <a:gd name="T21" fmla="*/ 43 h 43"/>
                  <a:gd name="T22" fmla="*/ 59 w 101"/>
                  <a:gd name="T23" fmla="*/ 43 h 43"/>
                  <a:gd name="T24" fmla="*/ 49 w 101"/>
                  <a:gd name="T25" fmla="*/ 43 h 43"/>
                  <a:gd name="T26" fmla="*/ 30 w 101"/>
                  <a:gd name="T27" fmla="*/ 40 h 43"/>
                  <a:gd name="T28" fmla="*/ 14 w 101"/>
                  <a:gd name="T29" fmla="*/ 33 h 43"/>
                  <a:gd name="T30" fmla="*/ 4 w 101"/>
                  <a:gd name="T31" fmla="*/ 24 h 43"/>
                  <a:gd name="T32" fmla="*/ 0 w 101"/>
                  <a:gd name="T33" fmla="*/ 16 h 43"/>
                  <a:gd name="T34" fmla="*/ 2 w 101"/>
                  <a:gd name="T35" fmla="*/ 12 h 43"/>
                  <a:gd name="T36" fmla="*/ 5 w 101"/>
                  <a:gd name="T37" fmla="*/ 7 h 43"/>
                  <a:gd name="T38" fmla="*/ 11 w 101"/>
                  <a:gd name="T39" fmla="*/ 5 h 43"/>
                  <a:gd name="T40" fmla="*/ 18 w 101"/>
                  <a:gd name="T41" fmla="*/ 2 h 43"/>
                  <a:gd name="T42" fmla="*/ 24 w 101"/>
                  <a:gd name="T43" fmla="*/ 0 h 43"/>
                  <a:gd name="T44" fmla="*/ 33 w 101"/>
                  <a:gd name="T45" fmla="*/ 0 h 43"/>
                  <a:gd name="T46" fmla="*/ 44 w 101"/>
                  <a:gd name="T47" fmla="*/ 0 h 43"/>
                  <a:gd name="T48" fmla="*/ 54 w 101"/>
                  <a:gd name="T4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1" h="43">
                    <a:moveTo>
                      <a:pt x="54" y="0"/>
                    </a:moveTo>
                    <a:lnTo>
                      <a:pt x="73" y="3"/>
                    </a:lnTo>
                    <a:lnTo>
                      <a:pt x="89" y="10"/>
                    </a:lnTo>
                    <a:lnTo>
                      <a:pt x="97" y="19"/>
                    </a:lnTo>
                    <a:lnTo>
                      <a:pt x="101" y="28"/>
                    </a:lnTo>
                    <a:lnTo>
                      <a:pt x="99" y="31"/>
                    </a:lnTo>
                    <a:lnTo>
                      <a:pt x="97" y="36"/>
                    </a:lnTo>
                    <a:lnTo>
                      <a:pt x="92" y="38"/>
                    </a:lnTo>
                    <a:lnTo>
                      <a:pt x="85" y="42"/>
                    </a:lnTo>
                    <a:lnTo>
                      <a:pt x="78" y="43"/>
                    </a:lnTo>
                    <a:lnTo>
                      <a:pt x="68" y="43"/>
                    </a:lnTo>
                    <a:lnTo>
                      <a:pt x="59" y="43"/>
                    </a:lnTo>
                    <a:lnTo>
                      <a:pt x="49" y="43"/>
                    </a:lnTo>
                    <a:lnTo>
                      <a:pt x="30" y="40"/>
                    </a:lnTo>
                    <a:lnTo>
                      <a:pt x="14" y="33"/>
                    </a:lnTo>
                    <a:lnTo>
                      <a:pt x="4" y="24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5" y="7"/>
                    </a:lnTo>
                    <a:lnTo>
                      <a:pt x="11" y="5"/>
                    </a:lnTo>
                    <a:lnTo>
                      <a:pt x="18" y="2"/>
                    </a:lnTo>
                    <a:lnTo>
                      <a:pt x="24" y="0"/>
                    </a:lnTo>
                    <a:lnTo>
                      <a:pt x="33" y="0"/>
                    </a:lnTo>
                    <a:lnTo>
                      <a:pt x="4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61" name="Freeform 41"/>
              <p:cNvSpPr/>
              <p:nvPr/>
            </p:nvSpPr>
            <p:spPr bwMode="auto">
              <a:xfrm>
                <a:off x="1122" y="3221"/>
                <a:ext cx="43" cy="18"/>
              </a:xfrm>
              <a:custGeom>
                <a:avLst/>
                <a:gdLst>
                  <a:gd name="T0" fmla="*/ 45 w 87"/>
                  <a:gd name="T1" fmla="*/ 0 h 36"/>
                  <a:gd name="T2" fmla="*/ 63 w 87"/>
                  <a:gd name="T3" fmla="*/ 3 h 36"/>
                  <a:gd name="T4" fmla="*/ 77 w 87"/>
                  <a:gd name="T5" fmla="*/ 8 h 36"/>
                  <a:gd name="T6" fmla="*/ 85 w 87"/>
                  <a:gd name="T7" fmla="*/ 15 h 36"/>
                  <a:gd name="T8" fmla="*/ 87 w 87"/>
                  <a:gd name="T9" fmla="*/ 22 h 36"/>
                  <a:gd name="T10" fmla="*/ 82 w 87"/>
                  <a:gd name="T11" fmla="*/ 29 h 36"/>
                  <a:gd name="T12" fmla="*/ 73 w 87"/>
                  <a:gd name="T13" fmla="*/ 34 h 36"/>
                  <a:gd name="T14" fmla="*/ 59 w 87"/>
                  <a:gd name="T15" fmla="*/ 36 h 36"/>
                  <a:gd name="T16" fmla="*/ 42 w 87"/>
                  <a:gd name="T17" fmla="*/ 36 h 36"/>
                  <a:gd name="T18" fmla="*/ 24 w 87"/>
                  <a:gd name="T19" fmla="*/ 32 h 36"/>
                  <a:gd name="T20" fmla="*/ 11 w 87"/>
                  <a:gd name="T21" fmla="*/ 27 h 36"/>
                  <a:gd name="T22" fmla="*/ 2 w 87"/>
                  <a:gd name="T23" fmla="*/ 20 h 36"/>
                  <a:gd name="T24" fmla="*/ 0 w 87"/>
                  <a:gd name="T25" fmla="*/ 13 h 36"/>
                  <a:gd name="T26" fmla="*/ 5 w 87"/>
                  <a:gd name="T27" fmla="*/ 6 h 36"/>
                  <a:gd name="T28" fmla="*/ 14 w 87"/>
                  <a:gd name="T29" fmla="*/ 1 h 36"/>
                  <a:gd name="T30" fmla="*/ 28 w 87"/>
                  <a:gd name="T31" fmla="*/ 0 h 36"/>
                  <a:gd name="T32" fmla="*/ 45 w 87"/>
                  <a:gd name="T3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7" h="36">
                    <a:moveTo>
                      <a:pt x="45" y="0"/>
                    </a:moveTo>
                    <a:lnTo>
                      <a:pt x="63" y="3"/>
                    </a:lnTo>
                    <a:lnTo>
                      <a:pt x="77" y="8"/>
                    </a:lnTo>
                    <a:lnTo>
                      <a:pt x="85" y="15"/>
                    </a:lnTo>
                    <a:lnTo>
                      <a:pt x="87" y="22"/>
                    </a:lnTo>
                    <a:lnTo>
                      <a:pt x="82" y="29"/>
                    </a:lnTo>
                    <a:lnTo>
                      <a:pt x="73" y="34"/>
                    </a:lnTo>
                    <a:lnTo>
                      <a:pt x="59" y="36"/>
                    </a:lnTo>
                    <a:lnTo>
                      <a:pt x="42" y="36"/>
                    </a:lnTo>
                    <a:lnTo>
                      <a:pt x="24" y="32"/>
                    </a:lnTo>
                    <a:lnTo>
                      <a:pt x="11" y="27"/>
                    </a:lnTo>
                    <a:lnTo>
                      <a:pt x="2" y="20"/>
                    </a:lnTo>
                    <a:lnTo>
                      <a:pt x="0" y="13"/>
                    </a:lnTo>
                    <a:lnTo>
                      <a:pt x="5" y="6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62" name="Freeform 42"/>
              <p:cNvSpPr/>
              <p:nvPr/>
            </p:nvSpPr>
            <p:spPr bwMode="auto">
              <a:xfrm>
                <a:off x="1013" y="3208"/>
                <a:ext cx="54" cy="25"/>
              </a:xfrm>
              <a:custGeom>
                <a:avLst/>
                <a:gdLst>
                  <a:gd name="T0" fmla="*/ 107 w 107"/>
                  <a:gd name="T1" fmla="*/ 39 h 48"/>
                  <a:gd name="T2" fmla="*/ 97 w 107"/>
                  <a:gd name="T3" fmla="*/ 45 h 48"/>
                  <a:gd name="T4" fmla="*/ 85 w 107"/>
                  <a:gd name="T5" fmla="*/ 38 h 48"/>
                  <a:gd name="T6" fmla="*/ 73 w 107"/>
                  <a:gd name="T7" fmla="*/ 31 h 48"/>
                  <a:gd name="T8" fmla="*/ 60 w 107"/>
                  <a:gd name="T9" fmla="*/ 29 h 48"/>
                  <a:gd name="T10" fmla="*/ 57 w 107"/>
                  <a:gd name="T11" fmla="*/ 34 h 48"/>
                  <a:gd name="T12" fmla="*/ 53 w 107"/>
                  <a:gd name="T13" fmla="*/ 41 h 48"/>
                  <a:gd name="T14" fmla="*/ 48 w 107"/>
                  <a:gd name="T15" fmla="*/ 46 h 48"/>
                  <a:gd name="T16" fmla="*/ 41 w 107"/>
                  <a:gd name="T17" fmla="*/ 48 h 48"/>
                  <a:gd name="T18" fmla="*/ 29 w 107"/>
                  <a:gd name="T19" fmla="*/ 48 h 48"/>
                  <a:gd name="T20" fmla="*/ 19 w 107"/>
                  <a:gd name="T21" fmla="*/ 43 h 48"/>
                  <a:gd name="T22" fmla="*/ 8 w 107"/>
                  <a:gd name="T23" fmla="*/ 36 h 48"/>
                  <a:gd name="T24" fmla="*/ 0 w 107"/>
                  <a:gd name="T25" fmla="*/ 29 h 48"/>
                  <a:gd name="T26" fmla="*/ 5 w 107"/>
                  <a:gd name="T27" fmla="*/ 22 h 48"/>
                  <a:gd name="T28" fmla="*/ 10 w 107"/>
                  <a:gd name="T29" fmla="*/ 15 h 48"/>
                  <a:gd name="T30" fmla="*/ 15 w 107"/>
                  <a:gd name="T31" fmla="*/ 10 h 48"/>
                  <a:gd name="T32" fmla="*/ 22 w 107"/>
                  <a:gd name="T33" fmla="*/ 6 h 48"/>
                  <a:gd name="T34" fmla="*/ 31 w 107"/>
                  <a:gd name="T35" fmla="*/ 3 h 48"/>
                  <a:gd name="T36" fmla="*/ 38 w 107"/>
                  <a:gd name="T37" fmla="*/ 1 h 48"/>
                  <a:gd name="T38" fmla="*/ 47 w 107"/>
                  <a:gd name="T39" fmla="*/ 0 h 48"/>
                  <a:gd name="T40" fmla="*/ 55 w 107"/>
                  <a:gd name="T41" fmla="*/ 0 h 48"/>
                  <a:gd name="T42" fmla="*/ 64 w 107"/>
                  <a:gd name="T43" fmla="*/ 1 h 48"/>
                  <a:gd name="T44" fmla="*/ 71 w 107"/>
                  <a:gd name="T45" fmla="*/ 5 h 48"/>
                  <a:gd name="T46" fmla="*/ 79 w 107"/>
                  <a:gd name="T47" fmla="*/ 8 h 48"/>
                  <a:gd name="T48" fmla="*/ 86 w 107"/>
                  <a:gd name="T49" fmla="*/ 13 h 48"/>
                  <a:gd name="T50" fmla="*/ 93 w 107"/>
                  <a:gd name="T51" fmla="*/ 19 h 48"/>
                  <a:gd name="T52" fmla="*/ 99 w 107"/>
                  <a:gd name="T53" fmla="*/ 24 h 48"/>
                  <a:gd name="T54" fmla="*/ 104 w 107"/>
                  <a:gd name="T55" fmla="*/ 31 h 48"/>
                  <a:gd name="T56" fmla="*/ 107 w 107"/>
                  <a:gd name="T57" fmla="*/ 3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7" h="48">
                    <a:moveTo>
                      <a:pt x="107" y="39"/>
                    </a:moveTo>
                    <a:lnTo>
                      <a:pt x="97" y="45"/>
                    </a:lnTo>
                    <a:lnTo>
                      <a:pt x="85" y="38"/>
                    </a:lnTo>
                    <a:lnTo>
                      <a:pt x="73" y="31"/>
                    </a:lnTo>
                    <a:lnTo>
                      <a:pt x="60" y="29"/>
                    </a:lnTo>
                    <a:lnTo>
                      <a:pt x="57" y="34"/>
                    </a:lnTo>
                    <a:lnTo>
                      <a:pt x="53" y="41"/>
                    </a:lnTo>
                    <a:lnTo>
                      <a:pt x="48" y="46"/>
                    </a:lnTo>
                    <a:lnTo>
                      <a:pt x="41" y="48"/>
                    </a:lnTo>
                    <a:lnTo>
                      <a:pt x="29" y="48"/>
                    </a:lnTo>
                    <a:lnTo>
                      <a:pt x="19" y="43"/>
                    </a:lnTo>
                    <a:lnTo>
                      <a:pt x="8" y="36"/>
                    </a:lnTo>
                    <a:lnTo>
                      <a:pt x="0" y="29"/>
                    </a:lnTo>
                    <a:lnTo>
                      <a:pt x="5" y="22"/>
                    </a:lnTo>
                    <a:lnTo>
                      <a:pt x="10" y="15"/>
                    </a:lnTo>
                    <a:lnTo>
                      <a:pt x="15" y="10"/>
                    </a:lnTo>
                    <a:lnTo>
                      <a:pt x="22" y="6"/>
                    </a:lnTo>
                    <a:lnTo>
                      <a:pt x="31" y="3"/>
                    </a:lnTo>
                    <a:lnTo>
                      <a:pt x="38" y="1"/>
                    </a:lnTo>
                    <a:lnTo>
                      <a:pt x="47" y="0"/>
                    </a:lnTo>
                    <a:lnTo>
                      <a:pt x="55" y="0"/>
                    </a:lnTo>
                    <a:lnTo>
                      <a:pt x="64" y="1"/>
                    </a:lnTo>
                    <a:lnTo>
                      <a:pt x="71" y="5"/>
                    </a:lnTo>
                    <a:lnTo>
                      <a:pt x="79" y="8"/>
                    </a:lnTo>
                    <a:lnTo>
                      <a:pt x="86" y="13"/>
                    </a:lnTo>
                    <a:lnTo>
                      <a:pt x="93" y="19"/>
                    </a:lnTo>
                    <a:lnTo>
                      <a:pt x="99" y="24"/>
                    </a:lnTo>
                    <a:lnTo>
                      <a:pt x="104" y="31"/>
                    </a:lnTo>
                    <a:lnTo>
                      <a:pt x="107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63" name="Freeform 43"/>
              <p:cNvSpPr/>
              <p:nvPr/>
            </p:nvSpPr>
            <p:spPr bwMode="auto">
              <a:xfrm>
                <a:off x="1120" y="3215"/>
                <a:ext cx="45" cy="23"/>
              </a:xfrm>
              <a:custGeom>
                <a:avLst/>
                <a:gdLst>
                  <a:gd name="T0" fmla="*/ 78 w 88"/>
                  <a:gd name="T1" fmla="*/ 13 h 45"/>
                  <a:gd name="T2" fmla="*/ 83 w 88"/>
                  <a:gd name="T3" fmla="*/ 19 h 45"/>
                  <a:gd name="T4" fmla="*/ 88 w 88"/>
                  <a:gd name="T5" fmla="*/ 25 h 45"/>
                  <a:gd name="T6" fmla="*/ 88 w 88"/>
                  <a:gd name="T7" fmla="*/ 30 h 45"/>
                  <a:gd name="T8" fmla="*/ 81 w 88"/>
                  <a:gd name="T9" fmla="*/ 37 h 45"/>
                  <a:gd name="T10" fmla="*/ 78 w 88"/>
                  <a:gd name="T11" fmla="*/ 30 h 45"/>
                  <a:gd name="T12" fmla="*/ 71 w 88"/>
                  <a:gd name="T13" fmla="*/ 25 h 45"/>
                  <a:gd name="T14" fmla="*/ 64 w 88"/>
                  <a:gd name="T15" fmla="*/ 21 h 45"/>
                  <a:gd name="T16" fmla="*/ 55 w 88"/>
                  <a:gd name="T17" fmla="*/ 21 h 45"/>
                  <a:gd name="T18" fmla="*/ 52 w 88"/>
                  <a:gd name="T19" fmla="*/ 28 h 45"/>
                  <a:gd name="T20" fmla="*/ 48 w 88"/>
                  <a:gd name="T21" fmla="*/ 33 h 45"/>
                  <a:gd name="T22" fmla="*/ 45 w 88"/>
                  <a:gd name="T23" fmla="*/ 39 h 45"/>
                  <a:gd name="T24" fmla="*/ 38 w 88"/>
                  <a:gd name="T25" fmla="*/ 42 h 45"/>
                  <a:gd name="T26" fmla="*/ 26 w 88"/>
                  <a:gd name="T27" fmla="*/ 45 h 45"/>
                  <a:gd name="T28" fmla="*/ 17 w 88"/>
                  <a:gd name="T29" fmla="*/ 42 h 45"/>
                  <a:gd name="T30" fmla="*/ 7 w 88"/>
                  <a:gd name="T31" fmla="*/ 35 h 45"/>
                  <a:gd name="T32" fmla="*/ 0 w 88"/>
                  <a:gd name="T33" fmla="*/ 26 h 45"/>
                  <a:gd name="T34" fmla="*/ 8 w 88"/>
                  <a:gd name="T35" fmla="*/ 18 h 45"/>
                  <a:gd name="T36" fmla="*/ 19 w 88"/>
                  <a:gd name="T37" fmla="*/ 9 h 45"/>
                  <a:gd name="T38" fmla="*/ 31 w 88"/>
                  <a:gd name="T39" fmla="*/ 4 h 45"/>
                  <a:gd name="T40" fmla="*/ 45 w 88"/>
                  <a:gd name="T41" fmla="*/ 0 h 45"/>
                  <a:gd name="T42" fmla="*/ 55 w 88"/>
                  <a:gd name="T43" fmla="*/ 0 h 45"/>
                  <a:gd name="T44" fmla="*/ 64 w 88"/>
                  <a:gd name="T45" fmla="*/ 2 h 45"/>
                  <a:gd name="T46" fmla="*/ 71 w 88"/>
                  <a:gd name="T47" fmla="*/ 7 h 45"/>
                  <a:gd name="T48" fmla="*/ 78 w 88"/>
                  <a:gd name="T4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45">
                    <a:moveTo>
                      <a:pt x="78" y="13"/>
                    </a:moveTo>
                    <a:lnTo>
                      <a:pt x="83" y="19"/>
                    </a:lnTo>
                    <a:lnTo>
                      <a:pt x="88" y="25"/>
                    </a:lnTo>
                    <a:lnTo>
                      <a:pt x="88" y="30"/>
                    </a:lnTo>
                    <a:lnTo>
                      <a:pt x="81" y="37"/>
                    </a:lnTo>
                    <a:lnTo>
                      <a:pt x="78" y="30"/>
                    </a:lnTo>
                    <a:lnTo>
                      <a:pt x="71" y="25"/>
                    </a:lnTo>
                    <a:lnTo>
                      <a:pt x="64" y="21"/>
                    </a:lnTo>
                    <a:lnTo>
                      <a:pt x="55" y="21"/>
                    </a:lnTo>
                    <a:lnTo>
                      <a:pt x="52" y="28"/>
                    </a:lnTo>
                    <a:lnTo>
                      <a:pt x="48" y="33"/>
                    </a:lnTo>
                    <a:lnTo>
                      <a:pt x="45" y="39"/>
                    </a:lnTo>
                    <a:lnTo>
                      <a:pt x="38" y="42"/>
                    </a:lnTo>
                    <a:lnTo>
                      <a:pt x="26" y="45"/>
                    </a:lnTo>
                    <a:lnTo>
                      <a:pt x="17" y="42"/>
                    </a:lnTo>
                    <a:lnTo>
                      <a:pt x="7" y="35"/>
                    </a:lnTo>
                    <a:lnTo>
                      <a:pt x="0" y="26"/>
                    </a:lnTo>
                    <a:lnTo>
                      <a:pt x="8" y="18"/>
                    </a:lnTo>
                    <a:lnTo>
                      <a:pt x="19" y="9"/>
                    </a:lnTo>
                    <a:lnTo>
                      <a:pt x="31" y="4"/>
                    </a:lnTo>
                    <a:lnTo>
                      <a:pt x="45" y="0"/>
                    </a:lnTo>
                    <a:lnTo>
                      <a:pt x="55" y="0"/>
                    </a:lnTo>
                    <a:lnTo>
                      <a:pt x="64" y="2"/>
                    </a:lnTo>
                    <a:lnTo>
                      <a:pt x="71" y="7"/>
                    </a:lnTo>
                    <a:lnTo>
                      <a:pt x="78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1964" name="Text Box 44"/>
            <p:cNvSpPr txBox="1">
              <a:spLocks noChangeArrowheads="1"/>
            </p:cNvSpPr>
            <p:nvPr/>
          </p:nvSpPr>
          <p:spPr bwMode="auto">
            <a:xfrm>
              <a:off x="336" y="2640"/>
              <a:ext cx="432" cy="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81965" name="Rectangle 45"/>
          <p:cNvSpPr>
            <a:spLocks noGrp="1" noChangeArrowheads="1"/>
          </p:cNvSpPr>
          <p:nvPr/>
        </p:nvSpPr>
        <p:spPr bwMode="auto">
          <a:xfrm>
            <a:off x="419290" y="3284984"/>
            <a:ext cx="8686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3600" dirty="0" smtClean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</a:t>
            </a:r>
            <a:r>
              <a:rPr lang="zh-CN" altLang="en-US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次函数</a:t>
            </a:r>
            <a:r>
              <a:rPr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ahoma" panose="020B0604030504040204" pitchFamily="34" charset="0"/>
              </a:rPr>
              <a:t>²</a:t>
            </a:r>
            <a:r>
              <a:rPr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kumimoji="0"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36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kumimoji="0" lang="zh-CN" altLang="en-US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kumimoji="0"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36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zh-CN" altLang="en-US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的图象有什么关系</a:t>
            </a:r>
            <a:r>
              <a:rPr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它们的开口方向</a:t>
            </a:r>
            <a:r>
              <a:rPr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对称轴和顶点坐标分别是什么</a:t>
            </a:r>
            <a:r>
              <a:rPr lang="en-US" altLang="zh-CN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36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作图看一看．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6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67200" y="76200"/>
            <a:ext cx="4694238" cy="277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7010400" y="304800"/>
          <a:ext cx="1600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8" imgW="989965" imgH="241300" progId="Equation.3">
                  <p:embed/>
                </p:oleObj>
              </mc:Choice>
              <mc:Fallback>
                <p:oleObj name="Equation" r:id="rId8" imgW="989965" imgH="241300" progId="Equation.3">
                  <p:embed/>
                  <p:pic>
                    <p:nvPicPr>
                      <p:cNvPr id="0" name="图片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04800"/>
                        <a:ext cx="16002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8" name="Line 4"/>
          <p:cNvSpPr>
            <a:spLocks noChangeShapeType="1"/>
          </p:cNvSpPr>
          <p:nvPr/>
        </p:nvSpPr>
        <p:spPr bwMode="auto">
          <a:xfrm flipH="1" flipV="1">
            <a:off x="6897688" y="93663"/>
            <a:ext cx="15875" cy="30114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3200400" y="3276600"/>
            <a:ext cx="3386138" cy="838200"/>
          </a:xfrm>
          <a:prstGeom prst="wedgeRoundRectCallout">
            <a:avLst>
              <a:gd name="adj1" fmla="val 58625"/>
              <a:gd name="adj2" fmla="val -343940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对称轴仍是平行于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轴的直</a:t>
            </a:r>
          </a:p>
          <a:p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(x=1);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增减性与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lang="en-US" altLang="zh-CN" sz="2000" baseline="30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类似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82950" name="Oval 6"/>
          <p:cNvSpPr>
            <a:spLocks noChangeArrowheads="1"/>
          </p:cNvSpPr>
          <p:nvPr/>
        </p:nvSpPr>
        <p:spPr bwMode="auto">
          <a:xfrm>
            <a:off x="6513513" y="2362200"/>
            <a:ext cx="147637" cy="1476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5380038" y="4681538"/>
            <a:ext cx="1752600" cy="777875"/>
          </a:xfrm>
          <a:prstGeom prst="wedgeRectCallout">
            <a:avLst>
              <a:gd name="adj1" fmla="val 38315"/>
              <a:gd name="adj2" fmla="val -428778"/>
            </a:avLst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</a:rPr>
              <a:t>顶点是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</a:rPr>
              <a:t>(1,2)</a:t>
            </a:r>
            <a:r>
              <a:rPr lang="en-US" altLang="zh-CN" sz="2000" b="0">
                <a:solidFill>
                  <a:schemeClr val="hlink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>
            <a:off x="0" y="2362200"/>
            <a:ext cx="3282950" cy="2514600"/>
          </a:xfrm>
          <a:prstGeom prst="wedgeEllipseCallout">
            <a:avLst>
              <a:gd name="adj1" fmla="val -22194"/>
              <a:gd name="adj2" fmla="val 79861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lang="en-US" altLang="zh-CN" sz="20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</a:p>
          <a:p>
            <a:pPr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图象可以看作是抛物线</a:t>
            </a:r>
          </a:p>
          <a:p>
            <a:pPr algn="ctr"/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lang="en-US" altLang="zh-CN" sz="20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先沿着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轴向右平移</a:t>
            </a:r>
          </a:p>
          <a:p>
            <a:pPr algn="ctr"/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再沿直线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x=1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</a:t>
            </a:r>
          </a:p>
          <a:p>
            <a:pPr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上平移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个单位后得到的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82953" name="Picture 9" descr="uarh4nj2[1]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6200" y="5711825"/>
            <a:ext cx="12954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54" name="Rectangle 10"/>
          <p:cNvSpPr>
            <a:spLocks noGrp="1" noChangeArrowheads="1"/>
          </p:cNvSpPr>
          <p:nvPr/>
        </p:nvSpPr>
        <p:spPr bwMode="auto">
          <a:xfrm>
            <a:off x="152400" y="152400"/>
            <a:ext cx="4343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</a:t>
            </a:r>
            <a:r>
              <a:rPr kumimoji="0"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和抛物线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ahoma" panose="020B0604030504040204" pitchFamily="34" charset="0"/>
              </a:rPr>
              <a:t>²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有什么关系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它的开口方向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对称轴和顶点坐标分别是什么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graphicFrame>
        <p:nvGraphicFramePr>
          <p:cNvPr id="82955" name="Object 11"/>
          <p:cNvGraphicFramePr>
            <a:graphicFrameLocks noChangeAspect="1"/>
          </p:cNvGraphicFramePr>
          <p:nvPr/>
        </p:nvGraphicFramePr>
        <p:xfrm>
          <a:off x="7234238" y="838200"/>
          <a:ext cx="13001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1" imgW="761365" imgH="241300" progId="Equation.3">
                  <p:embed/>
                </p:oleObj>
              </mc:Choice>
              <mc:Fallback>
                <p:oleObj name="Equation" r:id="rId11" imgW="761365" imgH="241300" progId="Equation.3">
                  <p:embed/>
                  <p:pic>
                    <p:nvPicPr>
                      <p:cNvPr id="0" name="图片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238" y="838200"/>
                        <a:ext cx="130016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7239000" y="3441700"/>
            <a:ext cx="1770063" cy="977900"/>
          </a:xfrm>
          <a:prstGeom prst="wedgeRectCallout">
            <a:avLst>
              <a:gd name="adj1" fmla="val -64259"/>
              <a:gd name="adj2" fmla="val -221755"/>
            </a:avLst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</a:rPr>
              <a:t>开口向上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</a:rPr>
              <a:t>当</a:t>
            </a:r>
          </a:p>
          <a:p>
            <a:pPr algn="ctr"/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</a:rPr>
              <a:t>X=1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</a:rPr>
              <a:t>时有最小</a:t>
            </a:r>
          </a:p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</a:rPr>
              <a:t>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</a:rPr>
              <a:t>且最小值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</a:rPr>
              <a:t>=2.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2209800" y="5668963"/>
            <a:ext cx="54864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先猜一猜</a:t>
            </a:r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再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做一做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,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在同一坐标系中作二次函数</a:t>
            </a:r>
            <a:r>
              <a:rPr kumimoji="0" lang="en-US" altLang="zh-CN" sz="2800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y=3(x-1)</a:t>
            </a:r>
            <a:r>
              <a:rPr kumimoji="0"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2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-2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,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会是什么样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hlinkClick r:id="rId13" action="ppaction://hlinkfile"/>
              </a:rPr>
              <a:t>?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hlinkClick r:id="rId14" action="ppaction://hlinkfile"/>
            </a:endParaRPr>
          </a:p>
        </p:txBody>
      </p:sp>
      <p:sp>
        <p:nvSpPr>
          <p:cNvPr id="82958" name="Oval 14"/>
          <p:cNvSpPr>
            <a:spLocks noChangeArrowheads="1"/>
          </p:cNvSpPr>
          <p:nvPr/>
        </p:nvSpPr>
        <p:spPr bwMode="auto">
          <a:xfrm>
            <a:off x="6862763" y="2366963"/>
            <a:ext cx="147637" cy="1476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9" name="Oval 15"/>
          <p:cNvSpPr>
            <a:spLocks noChangeArrowheads="1"/>
          </p:cNvSpPr>
          <p:nvPr/>
        </p:nvSpPr>
        <p:spPr bwMode="auto">
          <a:xfrm>
            <a:off x="6858000" y="1600200"/>
            <a:ext cx="147638" cy="1476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2960" name="Object 16"/>
          <p:cNvGraphicFramePr>
            <a:graphicFrameLocks noChangeAspect="1"/>
          </p:cNvGraphicFramePr>
          <p:nvPr/>
        </p:nvGraphicFramePr>
        <p:xfrm>
          <a:off x="5257800" y="152400"/>
          <a:ext cx="762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5" imgW="647700" imgH="304800" progId="Equation.3">
                  <p:embed/>
                </p:oleObj>
              </mc:Choice>
              <mc:Fallback>
                <p:oleObj name="Equation" r:id="rId15" imgW="647700" imgH="304800" progId="Equation.3">
                  <p:embed/>
                  <p:pic>
                    <p:nvPicPr>
                      <p:cNvPr id="0" name="图片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52400"/>
                        <a:ext cx="762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6629400" y="3048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>
                <a:solidFill>
                  <a:schemeClr val="hlink"/>
                </a:solidFill>
                <a:latin typeface="Times New Roman" panose="02020603050405020304" pitchFamily="18" charset="0"/>
              </a:rPr>
              <a:t>X=1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oy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  <p:bldP spid="82949" grpId="0" animBg="1" autoUpdateAnimBg="0"/>
      <p:bldP spid="82950" grpId="0" animBg="1" autoUpdateAnimBg="0"/>
      <p:bldP spid="82951" grpId="0" animBg="1" autoUpdateAnimBg="0"/>
      <p:bldP spid="82952" grpId="0" animBg="1" autoUpdateAnimBg="0"/>
      <p:bldP spid="82954" grpId="0" autoUpdateAnimBg="0"/>
      <p:bldP spid="82956" grpId="0" animBg="1" autoUpdateAnimBg="0"/>
      <p:bldP spid="82957" grpId="0" autoUpdateAnimBg="0"/>
      <p:bldP spid="82958" grpId="0" animBg="1" autoUpdateAnimBg="0"/>
      <p:bldP spid="82959" grpId="0" animBg="1" autoUpdateAnimBg="0"/>
      <p:bldP spid="829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67175" y="0"/>
            <a:ext cx="4713288" cy="32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1" name="Line 3"/>
          <p:cNvSpPr>
            <a:spLocks noChangeShapeType="1"/>
          </p:cNvSpPr>
          <p:nvPr/>
        </p:nvSpPr>
        <p:spPr bwMode="auto">
          <a:xfrm flipV="1">
            <a:off x="6732588" y="0"/>
            <a:ext cx="0" cy="34115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3200400" y="3505200"/>
            <a:ext cx="3429000" cy="1066800"/>
          </a:xfrm>
          <a:prstGeom prst="wedgeRoundRectCallout">
            <a:avLst>
              <a:gd name="adj1" fmla="val 58519"/>
              <a:gd name="adj2" fmla="val -333185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对称轴仍是平行于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轴的直线</a:t>
            </a:r>
          </a:p>
          <a:p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(x=1);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增减性与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lang="en-US" altLang="zh-CN" sz="2000" baseline="30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类似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6300788" y="2271713"/>
            <a:ext cx="147637" cy="1476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7380288" y="836613"/>
            <a:ext cx="1447800" cy="777875"/>
          </a:xfrm>
          <a:prstGeom prst="wedgeRectCallout">
            <a:avLst>
              <a:gd name="adj1" fmla="val -83880"/>
              <a:gd name="adj2" fmla="val 244287"/>
            </a:avLst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顶点是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(1,-2)</a:t>
            </a:r>
            <a:r>
              <a:rPr lang="en-US" altLang="zh-CN" sz="2000" b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0" y="2362200"/>
            <a:ext cx="3136900" cy="2514600"/>
          </a:xfrm>
          <a:prstGeom prst="wedgeEllipseCallout">
            <a:avLst>
              <a:gd name="adj1" fmla="val -20903"/>
              <a:gd name="adj2" fmla="val 79861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lang="en-US" altLang="zh-CN" sz="2000" baseline="30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</a:p>
          <a:p>
            <a:pPr algn="ctr"/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图象可以看作是抛物线</a:t>
            </a:r>
          </a:p>
          <a:p>
            <a:pPr algn="ctr"/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lang="en-US" altLang="zh-CN" sz="2000" baseline="30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先沿着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轴向右平移</a:t>
            </a:r>
          </a:p>
          <a:p>
            <a:pPr algn="ctr"/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再沿直线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x=1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</a:t>
            </a:r>
          </a:p>
          <a:p>
            <a:pPr algn="ctr"/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下平移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个单位后得到的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83976" name="Picture 8" descr="uarh4nj2[1]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6200" y="5711825"/>
            <a:ext cx="12954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7" name="Rectangle 9"/>
          <p:cNvSpPr>
            <a:spLocks noGrp="1" noChangeArrowheads="1"/>
          </p:cNvSpPr>
          <p:nvPr/>
        </p:nvSpPr>
        <p:spPr bwMode="auto">
          <a:xfrm>
            <a:off x="76200" y="152400"/>
            <a:ext cx="4114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的图象与抛物线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y=3x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有何关系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它的开口方向、对称轴和顶点坐标分别是什么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7239000" y="3733800"/>
            <a:ext cx="1676400" cy="1371600"/>
          </a:xfrm>
          <a:prstGeom prst="wedgeRectCallout">
            <a:avLst>
              <a:gd name="adj1" fmla="val -64963"/>
              <a:gd name="adj2" fmla="val -101736"/>
            </a:avLst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开口向上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x=1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</a:t>
            </a:r>
          </a:p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最小值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</a:p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最小值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-2.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1600200" y="5257800"/>
            <a:ext cx="7543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想一想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二次函数</a:t>
            </a:r>
            <a:r>
              <a:rPr kumimoji="0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y=-3(x-1)</a:t>
            </a:r>
            <a:r>
              <a:rPr kumimoji="0"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+2</a:t>
            </a:r>
            <a:r>
              <a:rPr kumimoji="0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y=-3x²,</a:t>
            </a:r>
            <a:r>
              <a:rPr kumimoji="0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y=-3(x-1)</a:t>
            </a:r>
            <a:r>
              <a:rPr kumimoji="0"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的图象有什么关系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?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它们的开口方向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对称轴和顶点坐标分别是什么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?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再作图看一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hlinkClick r:id="rId9" action="ppaction://hlinkfile"/>
              </a:rPr>
              <a:t>看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80" name="Oval 12"/>
          <p:cNvSpPr>
            <a:spLocks noChangeArrowheads="1"/>
          </p:cNvSpPr>
          <p:nvPr/>
        </p:nvSpPr>
        <p:spPr bwMode="auto">
          <a:xfrm>
            <a:off x="6659563" y="2273300"/>
            <a:ext cx="147637" cy="1476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81" name="Oval 13"/>
          <p:cNvSpPr>
            <a:spLocks noChangeArrowheads="1"/>
          </p:cNvSpPr>
          <p:nvPr/>
        </p:nvSpPr>
        <p:spPr bwMode="auto">
          <a:xfrm>
            <a:off x="6659563" y="1604963"/>
            <a:ext cx="147637" cy="1476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82" name="Oval 14"/>
          <p:cNvSpPr>
            <a:spLocks noChangeArrowheads="1"/>
          </p:cNvSpPr>
          <p:nvPr/>
        </p:nvSpPr>
        <p:spPr bwMode="auto">
          <a:xfrm>
            <a:off x="6659563" y="2900363"/>
            <a:ext cx="147637" cy="1476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629400" y="3352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>
                <a:solidFill>
                  <a:schemeClr val="hlink"/>
                </a:solidFill>
                <a:latin typeface="Times New Roman" panose="02020603050405020304" pitchFamily="18" charset="0"/>
              </a:rPr>
              <a:t>X=1</a:t>
            </a:r>
          </a:p>
        </p:txBody>
      </p:sp>
      <p:graphicFrame>
        <p:nvGraphicFramePr>
          <p:cNvPr id="83984" name="Object 16"/>
          <p:cNvGraphicFramePr>
            <a:graphicFrameLocks noChangeAspect="1"/>
          </p:cNvGraphicFramePr>
          <p:nvPr/>
        </p:nvGraphicFramePr>
        <p:xfrm>
          <a:off x="5257800" y="115888"/>
          <a:ext cx="762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0" imgW="647700" imgH="304800" progId="Equation.3">
                  <p:embed/>
                </p:oleObj>
              </mc:Choice>
              <mc:Fallback>
                <p:oleObj name="Equation" r:id="rId10" imgW="647700" imgH="304800" progId="Equation.3">
                  <p:embed/>
                  <p:pic>
                    <p:nvPicPr>
                      <p:cNvPr id="0" name="图片 3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15888"/>
                        <a:ext cx="762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5" name="Object 17"/>
          <p:cNvGraphicFramePr>
            <a:graphicFrameLocks noChangeAspect="1"/>
          </p:cNvGraphicFramePr>
          <p:nvPr/>
        </p:nvGraphicFramePr>
        <p:xfrm>
          <a:off x="4716463" y="838200"/>
          <a:ext cx="13001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2" imgW="761365" imgH="241300" progId="Equation.3">
                  <p:embed/>
                </p:oleObj>
              </mc:Choice>
              <mc:Fallback>
                <p:oleObj name="Equation" r:id="rId12" imgW="761365" imgH="241300" progId="Equation.3">
                  <p:embed/>
                  <p:pic>
                    <p:nvPicPr>
                      <p:cNvPr id="0" name="图片 30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838200"/>
                        <a:ext cx="130016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6" name="Object 18"/>
          <p:cNvGraphicFramePr>
            <a:graphicFrameLocks noChangeAspect="1"/>
          </p:cNvGraphicFramePr>
          <p:nvPr/>
        </p:nvGraphicFramePr>
        <p:xfrm>
          <a:off x="7010400" y="304800"/>
          <a:ext cx="1600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4" imgW="989965" imgH="241300" progId="Equation.3">
                  <p:embed/>
                </p:oleObj>
              </mc:Choice>
              <mc:Fallback>
                <p:oleObj name="Equation" r:id="rId14" imgW="989965" imgH="241300" progId="Equation.3">
                  <p:embed/>
                  <p:pic>
                    <p:nvPicPr>
                      <p:cNvPr id="0" name="图片 30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04800"/>
                        <a:ext cx="16002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oy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nimBg="1"/>
      <p:bldP spid="83972" grpId="0" animBg="1" autoUpdateAnimBg="0"/>
      <p:bldP spid="83973" grpId="0" animBg="1" autoUpdateAnimBg="0"/>
      <p:bldP spid="83974" grpId="0" animBg="1" autoUpdateAnimBg="0"/>
      <p:bldP spid="83975" grpId="0" animBg="1" autoUpdateAnimBg="0"/>
      <p:bldP spid="83977" grpId="0" autoUpdateAnimBg="0"/>
      <p:bldP spid="83978" grpId="0" animBg="1" autoUpdateAnimBg="0"/>
      <p:bldP spid="83979" grpId="0" autoUpdateAnimBg="0"/>
      <p:bldP spid="83980" grpId="0" animBg="1" autoUpdateAnimBg="0"/>
      <p:bldP spid="83981" grpId="0" animBg="1" autoUpdateAnimBg="0"/>
      <p:bldP spid="83982" grpId="0" animBg="1" autoUpdateAnimBg="0"/>
      <p:bldP spid="839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08720"/>
            <a:ext cx="7158037" cy="325438"/>
          </a:xfrm>
        </p:spPr>
        <p:txBody>
          <a:bodyPr>
            <a:noAutofit/>
          </a:bodyPr>
          <a:lstStyle/>
          <a:p>
            <a:r>
              <a:rPr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我思考，我进步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/>
        </p:nvSpPr>
        <p:spPr bwMode="auto">
          <a:xfrm>
            <a:off x="384324" y="1916832"/>
            <a:ext cx="868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同一坐标系中作出二次函</a:t>
            </a:r>
            <a:r>
              <a:rPr lang="zh-CN" alt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</a:t>
            </a:r>
            <a:r>
              <a:rPr kumimoji="0" lang="en-US" altLang="zh-CN" sz="2800" dirty="0" smtClean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,y=-3(x-1)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-2,y=-3x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ahoma" panose="020B0604030504040204" pitchFamily="34" charset="0"/>
              </a:rPr>
              <a:t>²</a:t>
            </a:r>
            <a:r>
              <a:rPr lang="zh-CN" altLang="en-US" sz="2800" dirty="0" smtClean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kumimoji="0" lang="en-US" altLang="zh-CN" sz="2800" dirty="0" smtClean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/>
        </p:nvSpPr>
        <p:spPr bwMode="auto">
          <a:xfrm>
            <a:off x="349250" y="3501008"/>
            <a:ext cx="8686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次函数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kumimoji="0"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y=-3x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ahoma" panose="020B0604030504040204" pitchFamily="34" charset="0"/>
              </a:rPr>
              <a:t>²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kumimoji="0"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y=-3(x-1)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的图象有什么关系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它们是轴对称图形吗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它的开口方向、对称轴和顶点坐标分别是什么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取哪些值时，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的值随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值的增大而增大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取哪些值时，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的值随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值的增大而减小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1"/>
          <p:cNvPicPr>
            <a:picLocks noChangeAspect="1" noChangeArrowheads="1"/>
          </p:cNvPicPr>
          <p:nvPr/>
        </p:nvPicPr>
        <p:blipFill>
          <a:blip r:embed="rId7" cstate="email"/>
          <a:srcRect t="24916" r="38417" b="18500"/>
          <a:stretch>
            <a:fillRect/>
          </a:stretch>
        </p:blipFill>
        <p:spPr bwMode="auto">
          <a:xfrm>
            <a:off x="4495800" y="76200"/>
            <a:ext cx="449580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19" name="Line 3"/>
          <p:cNvSpPr>
            <a:spLocks noChangeShapeType="1"/>
          </p:cNvSpPr>
          <p:nvPr/>
        </p:nvSpPr>
        <p:spPr bwMode="auto">
          <a:xfrm flipV="1">
            <a:off x="7021513" y="93663"/>
            <a:ext cx="0" cy="33924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3810000" y="4038600"/>
            <a:ext cx="3429000" cy="1066800"/>
          </a:xfrm>
          <a:prstGeom prst="wedgeRoundRectCallout">
            <a:avLst>
              <a:gd name="adj1" fmla="val 39676"/>
              <a:gd name="adj2" fmla="val -251639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对称轴仍是平行于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轴的直线</a:t>
            </a:r>
          </a:p>
          <a:p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(x=1);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增减性与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 -3x</a:t>
            </a:r>
            <a:r>
              <a:rPr lang="en-US" altLang="zh-CN" sz="2000" baseline="30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类似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6553200" y="919163"/>
            <a:ext cx="147638" cy="1476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auto">
          <a:xfrm>
            <a:off x="4748213" y="88900"/>
            <a:ext cx="1695450" cy="777875"/>
          </a:xfrm>
          <a:prstGeom prst="wedgeRectCallout">
            <a:avLst>
              <a:gd name="adj1" fmla="val 76403"/>
              <a:gd name="adj2" fmla="val -26329"/>
            </a:avLst>
          </a:prstGeom>
          <a:solidFill>
            <a:srgbClr val="FFCCFF"/>
          </a:soli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顶点分别是</a:t>
            </a:r>
          </a:p>
          <a:p>
            <a:pPr algn="ctr" eaLnBrk="0" hangingPunct="0"/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(1,2)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(1,-2)</a:t>
            </a:r>
            <a:r>
              <a:rPr lang="en-US" altLang="zh-CN" sz="2000" b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0" y="2438400"/>
            <a:ext cx="3962400" cy="2590800"/>
          </a:xfrm>
          <a:prstGeom prst="wedgeEllipseCallout">
            <a:avLst>
              <a:gd name="adj1" fmla="val -26963"/>
              <a:gd name="adj2" fmla="val 73102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y=-3(x-1)</a:t>
            </a:r>
            <a:r>
              <a:rPr lang="en-US" altLang="zh-CN" sz="20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</a:p>
          <a:p>
            <a:pPr algn="ctr"/>
            <a:r>
              <a:rPr kumimoji="0"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y=-3(x-1)</a:t>
            </a:r>
            <a:r>
              <a:rPr kumimoji="0" lang="en-US" altLang="zh-CN" sz="20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的图象可</a:t>
            </a:r>
          </a:p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以看作是抛物线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y=-3x</a:t>
            </a:r>
            <a:r>
              <a:rPr lang="en-US" altLang="zh-CN" sz="2000" baseline="30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先沿着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轴向右平移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</a:p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再沿直线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x=1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向上</a:t>
            </a:r>
          </a:p>
          <a:p>
            <a:pPr algn="ctr"/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或向下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平移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个单位后</a:t>
            </a:r>
          </a:p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得到的</a:t>
            </a:r>
            <a:r>
              <a:rPr lang="en-US" altLang="zh-CN" sz="2000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86024" name="Picture 8" descr="uarh4nj2[1]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6200" y="5711825"/>
            <a:ext cx="12954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25" name="Rectangle 9"/>
          <p:cNvSpPr>
            <a:spLocks noGrp="1" noChangeArrowheads="1"/>
          </p:cNvSpPr>
          <p:nvPr/>
        </p:nvSpPr>
        <p:spPr bwMode="auto">
          <a:xfrm>
            <a:off x="0" y="783244"/>
            <a:ext cx="4847727" cy="1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kumimoji="0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y=-3(x-1)</a:t>
            </a:r>
            <a:r>
              <a:rPr kumimoji="0" lang="en-US" altLang="zh-CN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kumimoji="0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y=-3(x-1)</a:t>
            </a:r>
            <a:r>
              <a:rPr kumimoji="0" lang="en-US" altLang="zh-CN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的图象</a:t>
            </a:r>
            <a:r>
              <a:rPr kumimoji="0"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和抛</a:t>
            </a:r>
            <a:r>
              <a:rPr kumimoji="0"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物线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y=-3x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ahoma" panose="020B0604030504040204" pitchFamily="34" charset="0"/>
              </a:rPr>
              <a:t>²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kumimoji="0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y=-3(x-1)</a:t>
            </a:r>
            <a:r>
              <a:rPr kumimoji="0" lang="en-US" altLang="zh-CN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</a:t>
            </a: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什么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关系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它的开口方向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对称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轴和顶点坐标分别是</a:t>
            </a: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什么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graphicFrame>
        <p:nvGraphicFramePr>
          <p:cNvPr id="86026" name="Object 10"/>
          <p:cNvGraphicFramePr>
            <a:graphicFrameLocks noChangeAspect="1"/>
          </p:cNvGraphicFramePr>
          <p:nvPr/>
        </p:nvGraphicFramePr>
        <p:xfrm>
          <a:off x="7445375" y="1362075"/>
          <a:ext cx="12414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9" imgW="850265" imgH="241300" progId="Equation.3">
                  <p:embed/>
                </p:oleObj>
              </mc:Choice>
              <mc:Fallback>
                <p:oleObj name="Equation" r:id="rId9" imgW="850265" imgH="241300" progId="Equation.3">
                  <p:embed/>
                  <p:pic>
                    <p:nvPicPr>
                      <p:cNvPr id="0" name="图片 4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75" y="1362075"/>
                        <a:ext cx="124142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AutoShape 11"/>
          <p:cNvSpPr>
            <a:spLocks noChangeArrowheads="1"/>
          </p:cNvSpPr>
          <p:nvPr/>
        </p:nvSpPr>
        <p:spPr bwMode="auto">
          <a:xfrm>
            <a:off x="7402513" y="3402013"/>
            <a:ext cx="1574800" cy="1800225"/>
          </a:xfrm>
          <a:prstGeom prst="wedgeRectCallout">
            <a:avLst>
              <a:gd name="adj1" fmla="val -78630"/>
              <a:gd name="adj2" fmla="val -147708"/>
            </a:avLst>
          </a:prstGeom>
          <a:solidFill>
            <a:srgbClr val="FFCCFF"/>
          </a:soli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开口向下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x=1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</a:t>
            </a:r>
          </a:p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</a:p>
          <a:p>
            <a:pPr algn="ctr"/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</a:p>
          <a:p>
            <a:pPr algn="ctr"/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或最大值</a:t>
            </a:r>
            <a:r>
              <a:rPr lang="en-US" altLang="zh-CN" sz="20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=-2).</a:t>
            </a:r>
          </a:p>
        </p:txBody>
      </p:sp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4916488" y="2133600"/>
          <a:ext cx="15605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1" imgW="1066800" imgH="241300" progId="Equation.3">
                  <p:embed/>
                </p:oleObj>
              </mc:Choice>
              <mc:Fallback>
                <p:oleObj name="Equation" r:id="rId11" imgW="1066800" imgH="241300" progId="Equation.3">
                  <p:embed/>
                  <p:pic>
                    <p:nvPicPr>
                      <p:cNvPr id="0" name="图片 4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2133600"/>
                        <a:ext cx="156051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1403350" y="5445125"/>
            <a:ext cx="77406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想一想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,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二次函数</a:t>
            </a:r>
            <a:r>
              <a:rPr kumimoji="0"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y=-3(x+1)</a:t>
            </a:r>
            <a:r>
              <a:rPr kumimoji="0"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2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+2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与</a:t>
            </a:r>
            <a:r>
              <a:rPr kumimoji="0"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y=-3(x+1)</a:t>
            </a:r>
            <a:r>
              <a:rPr kumimoji="0"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2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-2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的图象</a:t>
            </a:r>
            <a:r>
              <a:rPr kumimoji="0"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和抛物线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y=-3x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ahoma" panose="020B0604030504040204" pitchFamily="34" charset="0"/>
                <a:hlinkClick r:id="rId13" action="ppaction://hlinkfile"/>
              </a:rPr>
              <a:t>²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,</a:t>
            </a:r>
            <a:r>
              <a:rPr kumimoji="0"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y=-3(x+1)</a:t>
            </a:r>
            <a:r>
              <a:rPr kumimoji="0" lang="en-US" altLang="zh-CN" sz="2800" baseline="30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hlinkClick r:id="rId13" action="ppaction://hlinkfile"/>
              </a:rPr>
              <a:t>2</a:t>
            </a:r>
            <a:endParaRPr kumimoji="0" lang="en-US" altLang="zh-CN" sz="2800" baseline="300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6950075" y="914400"/>
            <a:ext cx="147638" cy="1476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6248400" y="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0">
                <a:solidFill>
                  <a:schemeClr val="folHlink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V="1">
            <a:off x="6613525" y="73025"/>
            <a:ext cx="3175" cy="320675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86033" name="Object 17"/>
          <p:cNvGraphicFramePr>
            <a:graphicFrameLocks noChangeAspect="1"/>
          </p:cNvGraphicFramePr>
          <p:nvPr/>
        </p:nvGraphicFramePr>
        <p:xfrm>
          <a:off x="5486400" y="1066800"/>
          <a:ext cx="9032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4" imgW="762000" imgH="304800" progId="Equation.3">
                  <p:embed/>
                </p:oleObj>
              </mc:Choice>
              <mc:Fallback>
                <p:oleObj name="Equation" r:id="rId14" imgW="762000" imgH="304800" progId="Equation.3">
                  <p:embed/>
                  <p:pic>
                    <p:nvPicPr>
                      <p:cNvPr id="0" name="图片 4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066800"/>
                        <a:ext cx="9032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4" name="Object 18"/>
          <p:cNvGraphicFramePr>
            <a:graphicFrameLocks noChangeAspect="1"/>
          </p:cNvGraphicFramePr>
          <p:nvPr/>
        </p:nvGraphicFramePr>
        <p:xfrm>
          <a:off x="7162800" y="304800"/>
          <a:ext cx="15748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6" imgW="1078865" imgH="241300" progId="Equation.3">
                  <p:embed/>
                </p:oleObj>
              </mc:Choice>
              <mc:Fallback>
                <p:oleObj name="Equation" r:id="rId16" imgW="1078865" imgH="241300" progId="Equation.3">
                  <p:embed/>
                  <p:pic>
                    <p:nvPicPr>
                      <p:cNvPr id="0" name="图片 4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"/>
                        <a:ext cx="15748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35" name="Oval 19"/>
          <p:cNvSpPr>
            <a:spLocks noChangeArrowheads="1"/>
          </p:cNvSpPr>
          <p:nvPr/>
        </p:nvSpPr>
        <p:spPr bwMode="auto">
          <a:xfrm>
            <a:off x="6945313" y="228600"/>
            <a:ext cx="147637" cy="1476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36" name="Oval 20"/>
          <p:cNvSpPr>
            <a:spLocks noChangeArrowheads="1"/>
          </p:cNvSpPr>
          <p:nvPr/>
        </p:nvSpPr>
        <p:spPr bwMode="auto">
          <a:xfrm>
            <a:off x="6964363" y="1585913"/>
            <a:ext cx="147637" cy="1476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0" lang="zh-CN" altLang="zh-CN" b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6629400" y="3352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>
                <a:solidFill>
                  <a:schemeClr val="hlink"/>
                </a:solidFill>
                <a:latin typeface="Times New Roman" panose="02020603050405020304" pitchFamily="18" charset="0"/>
              </a:rPr>
              <a:t>X=1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Joy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nimBg="1"/>
      <p:bldP spid="86020" grpId="0" animBg="1" autoUpdateAnimBg="0"/>
      <p:bldP spid="86021" grpId="0" animBg="1" autoUpdateAnimBg="0"/>
      <p:bldP spid="86022" grpId="0" animBg="1" autoUpdateAnimBg="0"/>
      <p:bldP spid="86023" grpId="0" animBg="1" autoUpdateAnimBg="0"/>
      <p:bldP spid="86025" grpId="0" autoUpdateAnimBg="0"/>
      <p:bldP spid="86027" grpId="0" animBg="1" autoUpdateAnimBg="0"/>
      <p:bldP spid="86029" grpId="0" autoUpdateAnimBg="0"/>
      <p:bldP spid="86030" grpId="0" animBg="1" autoUpdateAnimBg="0"/>
      <p:bldP spid="86035" grpId="0" animBg="1" autoUpdateAnimBg="0"/>
      <p:bldP spid="86036" grpId="0" animBg="1" autoUpdateAnimBg="0"/>
      <p:bldP spid="8603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67200" y="76200"/>
            <a:ext cx="4694238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Line 3"/>
          <p:cNvSpPr>
            <a:spLocks noChangeShapeType="1"/>
          </p:cNvSpPr>
          <p:nvPr/>
        </p:nvSpPr>
        <p:spPr bwMode="auto">
          <a:xfrm flipH="1" flipV="1">
            <a:off x="6248400" y="93663"/>
            <a:ext cx="0" cy="32829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3419475" y="3860800"/>
            <a:ext cx="3657600" cy="1066800"/>
          </a:xfrm>
          <a:prstGeom prst="wedgeRoundRectCallout">
            <a:avLst>
              <a:gd name="adj1" fmla="val 25435"/>
              <a:gd name="adj2" fmla="val -143898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对称轴仍是平行于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轴的直线</a:t>
            </a:r>
          </a:p>
          <a:p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(x=-1);</a:t>
            </a:r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增减性与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 -3x</a:t>
            </a:r>
            <a:r>
              <a:rPr lang="en-US" altLang="zh-CN" sz="2000" baseline="30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类似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6553200" y="914400"/>
            <a:ext cx="147638" cy="1476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</a:endParaRPr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6940550" y="100013"/>
            <a:ext cx="2203450" cy="777875"/>
          </a:xfrm>
          <a:prstGeom prst="wedgeRectCallout">
            <a:avLst>
              <a:gd name="adj1" fmla="val -82134"/>
              <a:gd name="adj2" fmla="val -15917"/>
            </a:avLst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zh-CN" altLang="en-US" sz="20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顶点分别是</a:t>
            </a:r>
          </a:p>
          <a:p>
            <a:pPr algn="ctr" eaLnBrk="0" hangingPunct="0"/>
            <a:r>
              <a:rPr lang="en-US" altLang="zh-CN" sz="20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(-1,2)</a:t>
            </a:r>
            <a:r>
              <a:rPr lang="zh-CN" altLang="en-US" sz="20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0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(-1,-2)</a:t>
            </a:r>
            <a:r>
              <a:rPr lang="en-US" altLang="zh-CN" sz="2000" b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..</a:t>
            </a: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0" y="2362200"/>
            <a:ext cx="3657600" cy="2514600"/>
          </a:xfrm>
          <a:prstGeom prst="wedgeEllipseCallout">
            <a:avLst>
              <a:gd name="adj1" fmla="val -25042"/>
              <a:gd name="adj2" fmla="val 79861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y=-3(x+1)</a:t>
            </a:r>
            <a:r>
              <a:rPr lang="en-US" altLang="zh-CN" sz="2000" baseline="30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+2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</a:p>
          <a:p>
            <a:pPr algn="ctr"/>
            <a:r>
              <a:rPr kumimoji="0"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y=-3(x+1)</a:t>
            </a:r>
            <a:r>
              <a:rPr kumimoji="0" lang="en-US" altLang="zh-CN" sz="2000" baseline="30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的图象可</a:t>
            </a:r>
          </a:p>
          <a:p>
            <a:pPr algn="ctr"/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以看作是抛物线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y=-3x</a:t>
            </a:r>
            <a:r>
              <a:rPr lang="en-US" altLang="zh-CN" sz="2000" baseline="30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 algn="ctr"/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先沿着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轴向左平移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  <a:p>
            <a:pPr algn="ctr"/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单位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再沿直线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x=-1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  <a:p>
            <a:pPr algn="ctr"/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或向下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个单位后</a:t>
            </a:r>
          </a:p>
          <a:p>
            <a:pPr algn="ctr"/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得到的</a:t>
            </a:r>
            <a:r>
              <a:rPr lang="en-US" altLang="zh-CN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87048" name="Picture 8" descr="uarh4nj2[1]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6200" y="5711825"/>
            <a:ext cx="12954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9" name="Rectangle 9"/>
          <p:cNvSpPr>
            <a:spLocks noGrp="1" noChangeArrowheads="1"/>
          </p:cNvSpPr>
          <p:nvPr/>
        </p:nvSpPr>
        <p:spPr bwMode="auto">
          <a:xfrm>
            <a:off x="0" y="74645"/>
            <a:ext cx="4495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kumimoji="0"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y=-3(x+1)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+2</a:t>
            </a:r>
            <a:r>
              <a:rPr lang="zh-CN" altLang="en-US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0"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y=-3(x+1)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zh-CN" altLang="en-US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的图象</a:t>
            </a:r>
            <a:r>
              <a:rPr kumimoji="0" lang="zh-CN" altLang="en-US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和抛物线</a:t>
            </a:r>
            <a:r>
              <a:rPr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y=-3x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/>
                <a:ea typeface="黑体" panose="02010609060101010101" pitchFamily="49" charset="-122"/>
                <a:cs typeface="Tahoma" panose="020B0604030504040204" pitchFamily="34" charset="0"/>
              </a:rPr>
              <a:t>²</a:t>
            </a:r>
            <a:r>
              <a:rPr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0"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y=-3(x+1)</a:t>
            </a:r>
            <a:r>
              <a:rPr kumimoji="0" lang="en-US" altLang="zh-CN" sz="2800" baseline="30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有什么关系</a:t>
            </a:r>
            <a:r>
              <a:rPr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 </a:t>
            </a:r>
            <a:r>
              <a:rPr lang="zh-CN" altLang="en-US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它的开口方向</a:t>
            </a:r>
            <a:r>
              <a:rPr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对称轴和顶点坐标分别是什么</a:t>
            </a:r>
            <a:r>
              <a:rPr lang="en-US" altLang="zh-CN" sz="28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4495800" y="1203325"/>
          <a:ext cx="13954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9" imgW="850265" imgH="241300" progId="Equation.3">
                  <p:embed/>
                </p:oleObj>
              </mc:Choice>
              <mc:Fallback>
                <p:oleObj name="Equation" r:id="rId9" imgW="850265" imgH="241300" progId="Equation.3">
                  <p:embed/>
                  <p:pic>
                    <p:nvPicPr>
                      <p:cNvPr id="0" name="图片 5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203325"/>
                        <a:ext cx="139541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1" name="AutoShape 11"/>
          <p:cNvSpPr>
            <a:spLocks noChangeArrowheads="1"/>
          </p:cNvSpPr>
          <p:nvPr/>
        </p:nvSpPr>
        <p:spPr bwMode="auto">
          <a:xfrm>
            <a:off x="7239000" y="3581400"/>
            <a:ext cx="1574800" cy="1800225"/>
          </a:xfrm>
          <a:prstGeom prst="wedgeRectCallout">
            <a:avLst>
              <a:gd name="adj1" fmla="val -111190"/>
              <a:gd name="adj2" fmla="val -154583"/>
            </a:avLst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开口向下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x=-1</a:t>
            </a:r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</a:p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最大值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</a:p>
          <a:p>
            <a:pPr algn="ctr"/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最大值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2</a:t>
            </a:r>
          </a:p>
          <a:p>
            <a:pPr algn="ctr"/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或最大值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- 2).</a:t>
            </a:r>
          </a:p>
        </p:txBody>
      </p:sp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4343400" y="2124075"/>
          <a:ext cx="15795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1" imgW="1078865" imgH="241300" progId="Equation.3">
                  <p:embed/>
                </p:oleObj>
              </mc:Choice>
              <mc:Fallback>
                <p:oleObj name="Equation" r:id="rId11" imgW="1078865" imgH="241300" progId="Equation.3">
                  <p:embed/>
                  <p:pic>
                    <p:nvPicPr>
                      <p:cNvPr id="0" name="图片 5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24075"/>
                        <a:ext cx="157956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403350" y="5618131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dirty="0">
                <a:latin typeface="隶书" panose="02010509060101010101" pitchFamily="49" charset="-122"/>
              </a:rPr>
              <a:t>先想一想</a:t>
            </a:r>
            <a:r>
              <a:rPr lang="en-US" altLang="zh-CN" sz="2400" dirty="0">
                <a:latin typeface="隶书" panose="02010509060101010101" pitchFamily="49" charset="-122"/>
              </a:rPr>
              <a:t>,</a:t>
            </a:r>
            <a:r>
              <a:rPr lang="zh-CN" altLang="en-US" sz="2400" dirty="0">
                <a:latin typeface="隶书" panose="02010509060101010101" pitchFamily="49" charset="-122"/>
              </a:rPr>
              <a:t>再总结二次函数</a:t>
            </a:r>
            <a:r>
              <a:rPr lang="en-US" altLang="zh-CN" sz="2400" dirty="0">
                <a:latin typeface="隶书" panose="02010509060101010101" pitchFamily="49" charset="-122"/>
              </a:rPr>
              <a:t>y=a(x-h)</a:t>
            </a:r>
            <a:r>
              <a:rPr lang="en-US" altLang="zh-CN" sz="2400" baseline="30000" dirty="0">
                <a:latin typeface="隶书" panose="02010509060101010101" pitchFamily="49" charset="-122"/>
              </a:rPr>
              <a:t>2</a:t>
            </a:r>
            <a:r>
              <a:rPr lang="en-US" altLang="zh-CN" sz="2400" dirty="0">
                <a:latin typeface="隶书" panose="02010509060101010101" pitchFamily="49" charset="-122"/>
              </a:rPr>
              <a:t>+k</a:t>
            </a:r>
            <a:r>
              <a:rPr lang="zh-CN" altLang="en-US" sz="2400" dirty="0">
                <a:latin typeface="隶书" panose="02010509060101010101" pitchFamily="49" charset="-122"/>
              </a:rPr>
              <a:t>的图象和性质</a:t>
            </a:r>
            <a:r>
              <a:rPr lang="en-US" altLang="zh-CN" sz="2400" dirty="0">
                <a:latin typeface="隶书" panose="02010509060101010101" pitchFamily="49" charset="-122"/>
              </a:rPr>
              <a:t>.</a:t>
            </a:r>
            <a:r>
              <a:rPr lang="en-US" altLang="zh-CN" sz="2400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sp>
        <p:nvSpPr>
          <p:cNvPr id="87054" name="Oval 14"/>
          <p:cNvSpPr>
            <a:spLocks noChangeArrowheads="1"/>
          </p:cNvSpPr>
          <p:nvPr/>
        </p:nvSpPr>
        <p:spPr bwMode="auto">
          <a:xfrm>
            <a:off x="6176963" y="914400"/>
            <a:ext cx="147637" cy="1476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</a:endParaRPr>
          </a:p>
        </p:txBody>
      </p:sp>
      <p:sp>
        <p:nvSpPr>
          <p:cNvPr id="87055" name="Oval 15"/>
          <p:cNvSpPr>
            <a:spLocks noChangeArrowheads="1"/>
          </p:cNvSpPr>
          <p:nvPr/>
        </p:nvSpPr>
        <p:spPr bwMode="auto">
          <a:xfrm>
            <a:off x="6172200" y="228600"/>
            <a:ext cx="147638" cy="1476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</a:endParaRPr>
          </a:p>
        </p:txBody>
      </p:sp>
      <p:sp>
        <p:nvSpPr>
          <p:cNvPr id="87056" name="Oval 16"/>
          <p:cNvSpPr>
            <a:spLocks noChangeArrowheads="1"/>
          </p:cNvSpPr>
          <p:nvPr/>
        </p:nvSpPr>
        <p:spPr bwMode="auto">
          <a:xfrm>
            <a:off x="6172200" y="1604963"/>
            <a:ext cx="147638" cy="1476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0">
              <a:solidFill>
                <a:srgbClr val="FF00FF"/>
              </a:solidFill>
            </a:endParaRPr>
          </a:p>
        </p:txBody>
      </p:sp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6869113" y="1323975"/>
          <a:ext cx="9032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3" imgW="762000" imgH="304800" progId="Equation.3">
                  <p:embed/>
                </p:oleObj>
              </mc:Choice>
              <mc:Fallback>
                <p:oleObj name="Equation" r:id="rId13" imgW="762000" imgH="304800" progId="Equation.3">
                  <p:embed/>
                  <p:pic>
                    <p:nvPicPr>
                      <p:cNvPr id="0" name="图片 5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1323975"/>
                        <a:ext cx="90328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8" name="Object 18"/>
          <p:cNvGraphicFramePr>
            <a:graphicFrameLocks noChangeAspect="1"/>
          </p:cNvGraphicFramePr>
          <p:nvPr/>
        </p:nvGraphicFramePr>
        <p:xfrm>
          <a:off x="4516438" y="304800"/>
          <a:ext cx="15795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5" imgW="1078865" imgH="241300" progId="Equation.3">
                  <p:embed/>
                </p:oleObj>
              </mc:Choice>
              <mc:Fallback>
                <p:oleObj name="Equation" r:id="rId15" imgW="1078865" imgH="241300" progId="Equation.3">
                  <p:embed/>
                  <p:pic>
                    <p:nvPicPr>
                      <p:cNvPr id="0" name="图片 5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304800"/>
                        <a:ext cx="157956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5943600" y="3352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>
                <a:solidFill>
                  <a:schemeClr val="hlink"/>
                </a:solidFill>
              </a:rPr>
              <a:t>x=1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oy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  <p:bldP spid="87044" grpId="0" animBg="1" autoUpdateAnimBg="0"/>
      <p:bldP spid="87045" grpId="0" animBg="1" autoUpdateAnimBg="0"/>
      <p:bldP spid="87046" grpId="0" animBg="1" autoUpdateAnimBg="0"/>
      <p:bldP spid="87047" grpId="0" animBg="1" autoUpdateAnimBg="0"/>
      <p:bldP spid="87049" grpId="0" autoUpdateAnimBg="0"/>
      <p:bldP spid="87051" grpId="0" animBg="1" autoUpdateAnimBg="0"/>
      <p:bldP spid="87053" grpId="0" autoUpdateAnimBg="0"/>
      <p:bldP spid="87054" grpId="0" animBg="1" autoUpdateAnimBg="0"/>
      <p:bldP spid="87055" grpId="0" animBg="1" autoUpdateAnimBg="0"/>
      <p:bldP spid="87056" grpId="0" animBg="1" autoUpdateAnimBg="0"/>
      <p:bldP spid="87059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博士帽">
      <a:majorFont>
        <a:latin typeface="微软雅黑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</Template>
  <TotalTime>0</TotalTime>
  <Words>1458</Words>
  <Application>Microsoft Office PowerPoint</Application>
  <PresentationFormat>全屏显示(4:3)</PresentationFormat>
  <Paragraphs>134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黑体</vt:lpstr>
      <vt:lpstr>华文新魏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</vt:lpstr>
      <vt:lpstr>Equation</vt:lpstr>
      <vt:lpstr>PowerPoint 演示文稿</vt:lpstr>
      <vt:lpstr>PowerPoint 演示文稿</vt:lpstr>
      <vt:lpstr>PowerPoint 演示文稿</vt:lpstr>
      <vt:lpstr>我思考，我进步</vt:lpstr>
      <vt:lpstr>PowerPoint 演示文稿</vt:lpstr>
      <vt:lpstr>PowerPoint 演示文稿</vt:lpstr>
      <vt:lpstr>我思考，我进步</vt:lpstr>
      <vt:lpstr>PowerPoint 演示文稿</vt:lpstr>
      <vt:lpstr>PowerPoint 演示文稿</vt:lpstr>
      <vt:lpstr>二次函数y=a(x-h)²+k与y=ax²的关系</vt:lpstr>
      <vt:lpstr>PowerPoint 演示文稿</vt:lpstr>
      <vt:lpstr>PowerPoint 演示文稿</vt:lpstr>
      <vt:lpstr>二次函数y=a(x-h)²+k与y=ax²的关系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2017-08-28T06:28:00Z</dcterms:created>
  <dcterms:modified xsi:type="dcterms:W3CDTF">2023-01-16T18:25:11Z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A310F5A284934A44A0C0B1EDEA76CEDF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