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1" r:id="rId2"/>
    <p:sldId id="263" r:id="rId3"/>
    <p:sldId id="264" r:id="rId4"/>
    <p:sldId id="261" r:id="rId5"/>
    <p:sldId id="330" r:id="rId6"/>
    <p:sldId id="323" r:id="rId7"/>
    <p:sldId id="324" r:id="rId8"/>
    <p:sldId id="314" r:id="rId9"/>
    <p:sldId id="320" r:id="rId10"/>
    <p:sldId id="328" r:id="rId11"/>
    <p:sldId id="329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99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482ABA1-4AE2-45BC-8863-67D21BCA287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F1847C5-C61D-4496-AEB1-C9EE7D70458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1847C5-C61D-4496-AEB1-C9EE7D70458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47059382-EDBE-4F60-8689-77683D33A4A6}" type="slidenum">
              <a:rPr lang="zh-CN" altLang="en-US" smtClean="0"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E50CE191-C6B6-41AD-85B6-5CC4550FE916}" type="slidenum">
              <a:rPr lang="zh-CN" altLang="en-US" smtClean="0"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C2CBE-C07E-442D-B84C-6CFF3C59D85C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D5307-E895-4A80-BE8D-F90CDBC16114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B3B32-B025-4859-8D1F-4AE827D6DAD2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8D42F-8FF4-44B6-8EB9-45FACD9F0EA5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E19A3-D596-47B6-B9E2-FA7A329D1C5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500E0-E846-4CB6-BE73-70C75A66791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49F8-579F-4AB5-A7F5-C3CA6801FD1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ACC9F-4FFC-42DB-918E-2A5D7D143A64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998F1-93B9-42F1-9FFD-726C9FE7446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5E50F-37FD-45B3-956A-5F8DD7968E4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178E-4970-4CA0-A68F-42AC1597EA3E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B293C12-36C8-427A-A571-232B5D16BBD9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23548;&#20837;&#27468;&#26354;&#65306;ICanSayMyABC.mp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12304;&#32039;&#24613;&#12305;20140707%20&#23567;&#23398;&#33521;&#35821;&#38485;&#26053;&#29256;&#36164;&#28304;&#20248;&#21270;&#21333;%20&#26446;&#23071;&#65288;&#38656;&#21046;&#20316;&#65289;\&#35838;&#20214;\Unit2%20&#31532;3&#35838;&#26102;&#21442;&#32771;&#35838;&#20214;\Ll.mp3" TargetMode="External"/><Relationship Id="rId1" Type="http://schemas.microsoft.com/office/2007/relationships/media" Target="file:///C:\Documents%20and%20Settings\Administrator\&#26700;&#38754;\&#12304;&#32039;&#24613;&#12305;20140707%20&#23567;&#23398;&#33521;&#35821;&#38485;&#26053;&#29256;&#36164;&#28304;&#20248;&#21270;&#21333;%20&#26446;&#23071;&#65288;&#38656;&#21046;&#20316;&#65289;\&#35838;&#20214;\Unit2%20&#31532;3&#35838;&#26102;&#21442;&#32771;&#35838;&#20214;\Ll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12304;&#32039;&#24613;&#12305;20140707%20&#23567;&#23398;&#33521;&#35821;&#38485;&#26053;&#29256;&#36164;&#28304;&#20248;&#21270;&#21333;%20&#26446;&#23071;&#65288;&#38656;&#21046;&#20316;&#65289;\&#35838;&#20214;\Unit2%20&#31532;3&#35838;&#26102;&#21442;&#32771;&#35838;&#20214;\Mm.mp3" TargetMode="External"/><Relationship Id="rId1" Type="http://schemas.microsoft.com/office/2007/relationships/media" Target="file:///C:\Documents%20and%20Settings\Administrator\&#26700;&#38754;\&#12304;&#32039;&#24613;&#12305;20140707%20&#23567;&#23398;&#33521;&#35821;&#38485;&#26053;&#29256;&#36164;&#28304;&#20248;&#21270;&#21333;%20&#26446;&#23071;&#65288;&#38656;&#21046;&#20316;&#65289;\&#35838;&#20214;\Unit2%20&#31532;3&#35838;&#26102;&#21442;&#32771;&#35838;&#20214;\Mm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12304;&#32039;&#24613;&#12305;20140707%20&#23567;&#23398;&#33521;&#35821;&#38485;&#26053;&#29256;&#36164;&#28304;&#20248;&#21270;&#21333;%20&#26446;&#23071;&#65288;&#38656;&#21046;&#20316;&#65289;\&#35838;&#20214;\Unit2%20&#31532;3&#35838;&#26102;&#21442;&#32771;&#35838;&#20214;\Nn.mp3" TargetMode="External"/><Relationship Id="rId1" Type="http://schemas.microsoft.com/office/2007/relationships/media" Target="file:///C:\Documents%20and%20Settings\Administrator\&#26700;&#38754;\&#12304;&#32039;&#24613;&#12305;20140707%20&#23567;&#23398;&#33521;&#35821;&#38485;&#26053;&#29256;&#36164;&#28304;&#20248;&#21270;&#21333;%20&#26446;&#23071;&#65288;&#38656;&#21046;&#20316;&#65289;\&#35838;&#20214;\Unit2%20&#31532;3&#35838;&#26102;&#21442;&#32771;&#35838;&#20214;\Nn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756285" y="620306"/>
            <a:ext cx="9144000" cy="3721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36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陕旅版小学英语三年级上</a:t>
            </a:r>
            <a:r>
              <a:rPr lang="zh-CN" altLang="en-US" sz="3600" kern="0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册</a:t>
            </a:r>
            <a:endParaRPr lang="en-US" altLang="zh-CN" sz="3600" kern="0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  <a:sym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r>
              <a:rPr lang="en-US" altLang="zh-CN" sz="48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48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en-US" altLang="zh-CN" sz="6000" kern="0" dirty="0">
                <a:solidFill>
                  <a:schemeClr val="tx2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Unit2 How Are You?</a:t>
            </a:r>
            <a:r>
              <a:rPr lang="en-US" altLang="zh-CN" sz="60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60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第</a:t>
            </a:r>
            <a:r>
              <a:rPr lang="en-US" altLang="zh-CN" sz="4800" kern="0" dirty="0">
                <a:solidFill>
                  <a:schemeClr val="tx2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3</a:t>
            </a: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课</a:t>
            </a:r>
            <a:r>
              <a:rPr lang="zh-CN" altLang="en-US" sz="4800" kern="0" dirty="0" smtClean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时</a:t>
            </a:r>
            <a:endParaRPr lang="zh-CN" altLang="en-US" sz="2800" kern="0" dirty="0">
              <a:solidFill>
                <a:schemeClr val="accent2"/>
              </a:solidFill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4754" y="544522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700338" y="1125538"/>
            <a:ext cx="48244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chemeClr val="bg1"/>
                </a:solidFill>
              </a:rPr>
              <a:t>想一想学过的单词哪些是以</a:t>
            </a:r>
            <a:r>
              <a:rPr lang="en-US" altLang="zh-CN" sz="4000">
                <a:solidFill>
                  <a:schemeClr val="bg1"/>
                </a:solidFill>
              </a:rPr>
              <a:t>H</a:t>
            </a:r>
            <a:r>
              <a:rPr lang="zh-CN" altLang="en-US" sz="4000">
                <a:solidFill>
                  <a:schemeClr val="bg1"/>
                </a:solidFill>
              </a:rPr>
              <a:t>，</a:t>
            </a:r>
            <a:r>
              <a:rPr lang="en-US" altLang="zh-CN" sz="4000">
                <a:solidFill>
                  <a:schemeClr val="bg1"/>
                </a:solidFill>
              </a:rPr>
              <a:t>I</a:t>
            </a:r>
            <a:r>
              <a:rPr lang="zh-CN" altLang="en-US" sz="4000">
                <a:solidFill>
                  <a:schemeClr val="bg1"/>
                </a:solidFill>
              </a:rPr>
              <a:t>，</a:t>
            </a:r>
            <a:r>
              <a:rPr lang="en-US" altLang="zh-CN" sz="4000">
                <a:solidFill>
                  <a:schemeClr val="bg1"/>
                </a:solidFill>
              </a:rPr>
              <a:t>J,K</a:t>
            </a:r>
            <a:r>
              <a:rPr lang="zh-CN" altLang="en-US" sz="4000">
                <a:solidFill>
                  <a:schemeClr val="bg1"/>
                </a:solidFill>
              </a:rPr>
              <a:t>开头的？</a:t>
            </a:r>
            <a:endParaRPr lang="en-US" altLang="zh-CN" sz="4000">
              <a:solidFill>
                <a:schemeClr val="bg1"/>
              </a:solidFill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1692275" y="620713"/>
            <a:ext cx="5976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600">
                <a:solidFill>
                  <a:srgbClr val="FF0000"/>
                </a:solidFill>
              </a:rPr>
              <a:t> </a:t>
            </a:r>
            <a:r>
              <a:rPr lang="en-US" altLang="zh-CN" sz="3600">
                <a:solidFill>
                  <a:srgbClr val="FF0000"/>
                </a:solidFill>
              </a:rPr>
              <a:t>Look and complete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412875"/>
            <a:ext cx="6630988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1050" y="3141663"/>
            <a:ext cx="36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</a:rPr>
              <a:t>k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40200" y="3141663"/>
            <a:ext cx="36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</a:rPr>
              <a:t>h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43663" y="3141663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</a:rPr>
              <a:t>m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79613" y="5157788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</a:rPr>
              <a:t>j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51275" y="5157788"/>
            <a:ext cx="36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</a:rPr>
              <a:t>i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43663" y="508476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</a:rPr>
              <a:t>n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700338" y="1125538"/>
            <a:ext cx="48244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chemeClr val="bg1"/>
                </a:solidFill>
              </a:rPr>
              <a:t>想一想学过的单词哪些是以</a:t>
            </a:r>
            <a:r>
              <a:rPr lang="en-US" altLang="zh-CN" sz="4000">
                <a:solidFill>
                  <a:schemeClr val="bg1"/>
                </a:solidFill>
              </a:rPr>
              <a:t>H</a:t>
            </a:r>
            <a:r>
              <a:rPr lang="zh-CN" altLang="en-US" sz="4000">
                <a:solidFill>
                  <a:schemeClr val="bg1"/>
                </a:solidFill>
              </a:rPr>
              <a:t>，</a:t>
            </a:r>
            <a:r>
              <a:rPr lang="en-US" altLang="zh-CN" sz="4000">
                <a:solidFill>
                  <a:schemeClr val="bg1"/>
                </a:solidFill>
              </a:rPr>
              <a:t>I</a:t>
            </a:r>
            <a:r>
              <a:rPr lang="zh-CN" altLang="en-US" sz="4000">
                <a:solidFill>
                  <a:schemeClr val="bg1"/>
                </a:solidFill>
              </a:rPr>
              <a:t>，</a:t>
            </a:r>
            <a:r>
              <a:rPr lang="en-US" altLang="zh-CN" sz="4000">
                <a:solidFill>
                  <a:schemeClr val="bg1"/>
                </a:solidFill>
              </a:rPr>
              <a:t>J,K</a:t>
            </a:r>
            <a:r>
              <a:rPr lang="zh-CN" altLang="en-US" sz="4000">
                <a:solidFill>
                  <a:schemeClr val="bg1"/>
                </a:solidFill>
              </a:rPr>
              <a:t>开头的？</a:t>
            </a:r>
            <a:endParaRPr lang="en-US" altLang="zh-CN" sz="4000">
              <a:solidFill>
                <a:schemeClr val="bg1"/>
              </a:solidFill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692275" y="620713"/>
            <a:ext cx="5976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0000"/>
                </a:solidFill>
              </a:rPr>
              <a:t>Point and </a:t>
            </a:r>
            <a:r>
              <a:rPr lang="en-US" altLang="zh-CN" sz="3600" dirty="0" smtClean="0">
                <a:solidFill>
                  <a:srgbClr val="FF0000"/>
                </a:solidFill>
              </a:rPr>
              <a:t>say 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775" y="1484313"/>
            <a:ext cx="7313613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981075"/>
            <a:ext cx="8316912" cy="409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 dirty="0">
                <a:latin typeface="+mn-lt"/>
                <a:ea typeface="楷体_GB2312" pitchFamily="49" charset="-122"/>
              </a:rPr>
              <a:t>教学目标</a:t>
            </a:r>
            <a:endParaRPr lang="en-US" altLang="zh-CN" sz="4400" b="1" dirty="0">
              <a:latin typeface="+mn-lt"/>
              <a:ea typeface="楷体_GB2312" pitchFamily="49" charset="-122"/>
            </a:endParaRPr>
          </a:p>
          <a:p>
            <a:pPr>
              <a:defRPr/>
            </a:pPr>
            <a:r>
              <a:rPr lang="en-US" altLang="zh-CN" sz="3600" dirty="0">
                <a:latin typeface="+mn-lt"/>
                <a:ea typeface="楷体_GB2312" pitchFamily="49" charset="-122"/>
              </a:rPr>
              <a:t>1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．能正确认读、书写字母</a:t>
            </a:r>
            <a:r>
              <a:rPr lang="en-US" altLang="zh-CN" sz="3600" dirty="0" err="1">
                <a:latin typeface="+mn-lt"/>
                <a:ea typeface="楷体_GB2312" pitchFamily="49" charset="-122"/>
              </a:rPr>
              <a:t>Ll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，</a:t>
            </a:r>
            <a:r>
              <a:rPr lang="en-US" altLang="zh-CN" sz="3600" dirty="0">
                <a:latin typeface="+mn-lt"/>
                <a:ea typeface="楷体_GB2312" pitchFamily="49" charset="-122"/>
              </a:rPr>
              <a:t>Mm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，</a:t>
            </a:r>
            <a:r>
              <a:rPr lang="en-US" altLang="zh-CN" sz="3600" dirty="0" err="1">
                <a:latin typeface="+mn-lt"/>
                <a:ea typeface="楷体_GB2312" pitchFamily="49" charset="-122"/>
              </a:rPr>
              <a:t>Nn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，并通过相关词汇了解这些字母的基本读音规则。</a:t>
            </a:r>
          </a:p>
          <a:p>
            <a:pPr>
              <a:defRPr/>
            </a:pPr>
            <a:r>
              <a:rPr lang="en-US" altLang="zh-CN" sz="3600" dirty="0">
                <a:latin typeface="+mn-lt"/>
                <a:ea typeface="楷体_GB2312" pitchFamily="49" charset="-122"/>
              </a:rPr>
              <a:t>2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．能听、说、读、写单词</a:t>
            </a:r>
            <a:r>
              <a:rPr lang="en-US" altLang="zh-CN" sz="3600" dirty="0">
                <a:latin typeface="+mn-lt"/>
                <a:ea typeface="楷体_GB2312" pitchFamily="49" charset="-122"/>
              </a:rPr>
              <a:t>lion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，</a:t>
            </a:r>
            <a:r>
              <a:rPr lang="en-US" altLang="zh-CN" sz="3600" dirty="0">
                <a:latin typeface="+mn-lt"/>
                <a:ea typeface="楷体_GB2312" pitchFamily="49" charset="-122"/>
              </a:rPr>
              <a:t>milk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，</a:t>
            </a:r>
            <a:r>
              <a:rPr lang="en-US" altLang="zh-CN" sz="3600" dirty="0">
                <a:latin typeface="+mn-lt"/>
                <a:ea typeface="楷体_GB2312" pitchFamily="49" charset="-122"/>
              </a:rPr>
              <a:t>night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，并能在日常会话中灵活运用。</a:t>
            </a:r>
          </a:p>
          <a:p>
            <a:pPr>
              <a:defRPr/>
            </a:pPr>
            <a:endParaRPr lang="zh-CN" altLang="en-US" sz="3600" dirty="0">
              <a:latin typeface="+mn-lt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0338" y="476250"/>
            <a:ext cx="43195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Warming up</a:t>
            </a:r>
            <a:endParaRPr lang="zh-CN" alt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331913" y="1557338"/>
            <a:ext cx="734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Let’s sing---I Can Say My A B C </a:t>
            </a:r>
            <a:endParaRPr lang="zh-CN" altLang="en-US" sz="4000" dirty="0"/>
          </a:p>
        </p:txBody>
      </p:sp>
      <p:pic>
        <p:nvPicPr>
          <p:cNvPr id="4100" name="Picture 4" descr="图片小喇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99FF"/>
              </a:clrFrom>
              <a:clrTo>
                <a:srgbClr val="009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9313" y="0"/>
            <a:ext cx="194468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Documents and Settings\Administrator\桌面\【紧急】20140707 小学英语陕旅版资源优化单 李娟（需制作）\素材\导入歌曲：ICanSayMyABC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8175" y="2276475"/>
            <a:ext cx="5256213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92274" y="692150"/>
            <a:ext cx="66961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/>
              <a:t>同学们还记得字母</a:t>
            </a:r>
            <a:r>
              <a:rPr lang="en-US" altLang="zh-CN" sz="4000" dirty="0" err="1"/>
              <a:t>Hh-Kk</a:t>
            </a:r>
            <a:r>
              <a:rPr lang="zh-CN" altLang="en-US" sz="4000" dirty="0"/>
              <a:t>是怎么说的吗</a:t>
            </a:r>
            <a:r>
              <a:rPr lang="zh-CN" altLang="en-US" sz="4000" dirty="0" smtClean="0"/>
              <a:t>？</a:t>
            </a:r>
            <a:endParaRPr lang="en-US" altLang="zh-CN" sz="4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6966" y="2204864"/>
            <a:ext cx="7142163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76376" y="4509120"/>
            <a:ext cx="6624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/>
              <a:t>下面我们学习新的字母</a:t>
            </a:r>
            <a:r>
              <a:rPr lang="en-US" altLang="zh-CN" sz="4000" dirty="0" err="1"/>
              <a:t>Ll-Nn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4140200" y="2636838"/>
            <a:ext cx="47879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This is </a:t>
            </a:r>
            <a:r>
              <a:rPr lang="en-US" altLang="zh-CN" sz="4000" dirty="0">
                <a:solidFill>
                  <a:srgbClr val="FF0000"/>
                </a:solidFill>
              </a:rPr>
              <a:t>Ll</a:t>
            </a:r>
            <a:r>
              <a:rPr lang="en-US" altLang="zh-CN" sz="4000" dirty="0"/>
              <a:t>. </a:t>
            </a:r>
            <a:r>
              <a:rPr lang="en-US" altLang="zh-CN" sz="4000" dirty="0" err="1"/>
              <a:t>Ll</a:t>
            </a:r>
            <a:r>
              <a:rPr lang="en-US" altLang="zh-CN" sz="4000" dirty="0"/>
              <a:t> is in “</a:t>
            </a:r>
            <a:r>
              <a:rPr lang="en-US" altLang="zh-CN" sz="4800" dirty="0">
                <a:solidFill>
                  <a:srgbClr val="FF0000"/>
                </a:solidFill>
              </a:rPr>
              <a:t>l</a:t>
            </a:r>
            <a:r>
              <a:rPr lang="en-US" altLang="zh-CN" sz="4800" dirty="0"/>
              <a:t>ion</a:t>
            </a:r>
            <a:r>
              <a:rPr lang="en-US" altLang="zh-CN" sz="4000" dirty="0"/>
              <a:t>”</a:t>
            </a:r>
            <a:r>
              <a:rPr lang="zh-CN" altLang="zh-CN" sz="4000" dirty="0"/>
              <a:t>．</a:t>
            </a:r>
            <a:endParaRPr lang="zh-CN" altLang="en-US" sz="4000" dirty="0"/>
          </a:p>
        </p:txBody>
      </p:sp>
      <p:pic>
        <p:nvPicPr>
          <p:cNvPr id="6147" name="图片 2" descr="2013031809344476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1300"/>
            <a:ext cx="39243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l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157788"/>
            <a:ext cx="5048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4211638" y="2492375"/>
            <a:ext cx="46799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This is </a:t>
            </a:r>
            <a:r>
              <a:rPr lang="en-US" altLang="zh-CN" sz="4000" dirty="0">
                <a:solidFill>
                  <a:srgbClr val="FF0000"/>
                </a:solidFill>
              </a:rPr>
              <a:t>Mm</a:t>
            </a:r>
            <a:r>
              <a:rPr lang="en-US" altLang="zh-CN" sz="4000" dirty="0"/>
              <a:t>. Mm is in “</a:t>
            </a:r>
            <a:r>
              <a:rPr lang="en-US" altLang="zh-CN" sz="4800" dirty="0">
                <a:solidFill>
                  <a:srgbClr val="FF0000"/>
                </a:solidFill>
              </a:rPr>
              <a:t>m</a:t>
            </a:r>
            <a:r>
              <a:rPr lang="en-US" altLang="zh-CN" sz="4800" dirty="0"/>
              <a:t>ilk</a:t>
            </a:r>
            <a:r>
              <a:rPr lang="en-US" altLang="zh-CN" sz="4000" dirty="0"/>
              <a:t>”</a:t>
            </a:r>
            <a:r>
              <a:rPr lang="zh-CN" altLang="zh-CN" sz="4000" dirty="0"/>
              <a:t>．</a:t>
            </a:r>
            <a:endParaRPr lang="zh-CN" altLang="en-US" sz="4000" dirty="0"/>
          </a:p>
        </p:txBody>
      </p:sp>
      <p:pic>
        <p:nvPicPr>
          <p:cNvPr id="7171" name="图片 3" descr="2013031809344068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0350"/>
            <a:ext cx="4211638" cy="606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m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157788"/>
            <a:ext cx="5032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4356100" y="2565400"/>
            <a:ext cx="41767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This is </a:t>
            </a:r>
            <a:r>
              <a:rPr lang="en-US" altLang="zh-CN" sz="4000" dirty="0" err="1"/>
              <a:t>Nn</a:t>
            </a:r>
            <a:r>
              <a:rPr lang="en-US" altLang="zh-CN" sz="4000" dirty="0"/>
              <a:t>. </a:t>
            </a:r>
            <a:r>
              <a:rPr lang="en-US" altLang="zh-CN" sz="4000" dirty="0" err="1"/>
              <a:t>Nn</a:t>
            </a:r>
            <a:r>
              <a:rPr lang="en-US" altLang="zh-CN" sz="4000" dirty="0"/>
              <a:t> is in “night”.</a:t>
            </a:r>
            <a:endParaRPr lang="zh-CN" altLang="en-US" sz="4000" dirty="0"/>
          </a:p>
        </p:txBody>
      </p:sp>
      <p:pic>
        <p:nvPicPr>
          <p:cNvPr id="8195" name="图片 4" descr="2013031809344233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0350"/>
            <a:ext cx="419576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N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01332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971600" y="1196752"/>
            <a:ext cx="748823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Let’s play—Body touching</a:t>
            </a:r>
          </a:p>
          <a:p>
            <a:pPr eaLnBrk="1" hangingPunct="1"/>
            <a:r>
              <a:rPr lang="zh-CN" altLang="en-US" sz="4000" dirty="0"/>
              <a:t>老师手里拿的是</a:t>
            </a:r>
            <a:r>
              <a:rPr lang="zh-CN" altLang="zh-CN" sz="4000" dirty="0"/>
              <a:t>本单元的字母、词汇卡片</a:t>
            </a:r>
            <a:r>
              <a:rPr lang="zh-CN" altLang="en-US" sz="4000" dirty="0"/>
              <a:t>，同学们</a:t>
            </a:r>
            <a:r>
              <a:rPr lang="zh-CN" altLang="zh-CN" sz="4000" dirty="0"/>
              <a:t>用身体的某一个部位去触碰</a:t>
            </a:r>
            <a:r>
              <a:rPr lang="zh-CN" altLang="en-US" sz="4000" dirty="0"/>
              <a:t>老</a:t>
            </a:r>
            <a:r>
              <a:rPr lang="zh-CN" altLang="zh-CN" sz="4000" dirty="0"/>
              <a:t>师手里的卡片，在触碰的过程中该</a:t>
            </a:r>
            <a:r>
              <a:rPr lang="zh-CN" altLang="en-US" sz="4000" dirty="0"/>
              <a:t>同学</a:t>
            </a:r>
            <a:r>
              <a:rPr lang="zh-CN" altLang="zh-CN" sz="4000" dirty="0"/>
              <a:t>需要不停地重复该字母或单词</a:t>
            </a:r>
            <a:r>
              <a:rPr lang="zh-CN" altLang="en-US" sz="4000" dirty="0" smtClean="0"/>
              <a:t>。</a:t>
            </a:r>
            <a:endParaRPr lang="zh-CN" altLang="zh-CN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700338" y="1125538"/>
            <a:ext cx="48244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chemeClr val="bg1"/>
                </a:solidFill>
              </a:rPr>
              <a:t>想一想学过的单词哪些是以</a:t>
            </a:r>
            <a:r>
              <a:rPr lang="en-US" altLang="zh-CN" sz="4000">
                <a:solidFill>
                  <a:schemeClr val="bg1"/>
                </a:solidFill>
              </a:rPr>
              <a:t>H</a:t>
            </a:r>
            <a:r>
              <a:rPr lang="zh-CN" altLang="en-US" sz="4000">
                <a:solidFill>
                  <a:schemeClr val="bg1"/>
                </a:solidFill>
              </a:rPr>
              <a:t>，</a:t>
            </a:r>
            <a:r>
              <a:rPr lang="en-US" altLang="zh-CN" sz="4000">
                <a:solidFill>
                  <a:schemeClr val="bg1"/>
                </a:solidFill>
              </a:rPr>
              <a:t>I</a:t>
            </a:r>
            <a:r>
              <a:rPr lang="zh-CN" altLang="en-US" sz="4000">
                <a:solidFill>
                  <a:schemeClr val="bg1"/>
                </a:solidFill>
              </a:rPr>
              <a:t>，</a:t>
            </a:r>
            <a:r>
              <a:rPr lang="en-US" altLang="zh-CN" sz="4000">
                <a:solidFill>
                  <a:schemeClr val="bg1"/>
                </a:solidFill>
              </a:rPr>
              <a:t>J,K</a:t>
            </a:r>
            <a:r>
              <a:rPr lang="zh-CN" altLang="en-US" sz="4000">
                <a:solidFill>
                  <a:schemeClr val="bg1"/>
                </a:solidFill>
              </a:rPr>
              <a:t>开头的？</a:t>
            </a:r>
            <a:endParaRPr lang="en-US" altLang="zh-CN" sz="4000">
              <a:solidFill>
                <a:schemeClr val="bg1"/>
              </a:solidFill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692275" y="692150"/>
            <a:ext cx="5976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</a:rPr>
              <a:t>Read and match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268413"/>
            <a:ext cx="6624638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0"/>
            <a:ext cx="30241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243</Words>
  <Application>Microsoft Office PowerPoint</Application>
  <PresentationFormat>全屏显示(4:3)</PresentationFormat>
  <Paragraphs>30</Paragraphs>
  <Slides>11</Slides>
  <Notes>3</Notes>
  <HiddenSlides>0</HiddenSlides>
  <MMClips>3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楷体_GB2312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2012-07-06T08:52:00Z</dcterms:created>
  <dcterms:modified xsi:type="dcterms:W3CDTF">2023-01-16T18:25:24Z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2FF6A98F16DF46618351374E45F0A190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