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1" r:id="rId2"/>
    <p:sldId id="256" r:id="rId3"/>
    <p:sldId id="257" r:id="rId4"/>
    <p:sldId id="267" r:id="rId5"/>
    <p:sldId id="266" r:id="rId6"/>
    <p:sldId id="268" r:id="rId7"/>
    <p:sldId id="269" r:id="rId8"/>
    <p:sldId id="270" r:id="rId9"/>
    <p:sldId id="271" r:id="rId10"/>
    <p:sldId id="272" r:id="rId11"/>
    <p:sldId id="273" r:id="rId12"/>
    <p:sldId id="259" r:id="rId13"/>
    <p:sldId id="260" r:id="rId14"/>
    <p:sldId id="258" r:id="rId15"/>
    <p:sldId id="262" r:id="rId16"/>
    <p:sldId id="274" r:id="rId17"/>
    <p:sldId id="275" r:id="rId18"/>
    <p:sldId id="263" r:id="rId19"/>
    <p:sldId id="276" r:id="rId20"/>
    <p:sldId id="264" r:id="rId21"/>
    <p:sldId id="265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90" d="100"/>
          <a:sy n="90" d="100"/>
        </p:scale>
        <p:origin x="-2244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noProof="1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noProof="1">
                <a:latin typeface="+mn-lt"/>
                <a:ea typeface="+mn-ea"/>
              </a:defRPr>
            </a:lvl1pPr>
          </a:lstStyle>
          <a:p>
            <a:pPr>
              <a:defRPr/>
            </a:pPr>
            <a:fld id="{C68DCA7A-350A-4DFA-8140-2D28B07F95F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noProof="1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9CCC8BAF-8B0A-42B8-B61D-DDC0BCAD878F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12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12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A09B62C-AF85-4B68-9970-B4ADD5A7C9B1}" type="slidenum">
              <a:rPr lang="zh-CN" altLang="en-US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253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A508A73-313F-4F84-AFCE-22D9055E0B84}" type="slidenum">
              <a:rPr lang="zh-CN" altLang="en-US"/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457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F0E6519-3093-45F1-A7F1-5CD938F929B9}" type="slidenum">
              <a:rPr lang="zh-CN" altLang="en-US"/>
              <a:t>19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1573A-DD4D-43BA-98B5-5A04987F708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1E7F5-0D69-4E97-8986-5E94D2924BC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1573A-DD4D-43BA-98B5-5A04987F708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6C504-711C-4981-82EF-400C345E7AD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1573A-DD4D-43BA-98B5-5A04987F708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2B27E-5B27-4371-938F-65052295159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1573A-DD4D-43BA-98B5-5A04987F708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ACFC1-0932-47C4-940E-3023B12CAC5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1573A-DD4D-43BA-98B5-5A04987F708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38239-41A8-4B78-BB76-7E9C8C54304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1573A-DD4D-43BA-98B5-5A04987F708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93A28-B0B0-40EF-983B-F97A026AFB6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1573A-DD4D-43BA-98B5-5A04987F708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30794-4718-4423-B198-CF080B1A3B3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1573A-DD4D-43BA-98B5-5A04987F708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0514F-F9B4-4C03-9A2A-2B309060B2B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1573A-DD4D-43BA-98B5-5A04987F708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E6DE1-E705-40E9-A0B9-D58A5219A23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1573A-DD4D-43BA-98B5-5A04987F708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0BF58-4D45-4575-9E3D-CCE3C854586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1573A-DD4D-43BA-98B5-5A04987F708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FE36E-AA60-4ABA-B775-5B3CA5C1331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5D1573A-DD4D-43BA-98B5-5A04987F708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fld id="{6A64FDF6-6522-42A8-9EBD-BB8308B3424F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Box 10"/>
          <p:cNvSpPr txBox="1">
            <a:spLocks noChangeArrowheads="1"/>
          </p:cNvSpPr>
          <p:nvPr/>
        </p:nvSpPr>
        <p:spPr bwMode="auto">
          <a:xfrm>
            <a:off x="12110" y="1124808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Module5   </a:t>
            </a:r>
            <a:r>
              <a:rPr lang="en-US" altLang="zh-CN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Museums</a:t>
            </a:r>
            <a:endParaRPr lang="zh-CN" altLang="zh-CN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2110" y="2459805"/>
            <a:ext cx="9144000" cy="100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342900" indent="-342900" algn="ctr">
              <a:lnSpc>
                <a:spcPct val="110000"/>
              </a:lnSpc>
              <a:spcBef>
                <a:spcPct val="50000"/>
              </a:spcBef>
            </a:pPr>
            <a:r>
              <a:rPr lang="en-US" altLang="zh-CN" sz="5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Unit1 </a:t>
            </a:r>
            <a:r>
              <a:rPr lang="en-US" altLang="zh-CN" sz="5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Don’t </a:t>
            </a:r>
            <a:r>
              <a:rPr lang="en-US" altLang="zh-CN" sz="5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cross that rope</a:t>
            </a:r>
            <a:r>
              <a:rPr lang="en-US" altLang="zh-CN" sz="5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54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110" y="5733192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468313" y="1125538"/>
            <a:ext cx="8675687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Daming: There certainly are a lot of rules in this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       museum.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No wonder the place is empty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！</a:t>
            </a:r>
            <a:endParaRPr lang="zh-CN" altLang="en-US" sz="3200" b="1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Betty: Daming! Don't be rude!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Lingling: Oh, no!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Betty: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What's the matter 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</a:rPr>
              <a:t>， </a:t>
            </a:r>
            <a:r>
              <a:rPr lang="en-US" altLang="zh-CN" sz="3200" b="1">
                <a:latin typeface="Times New Roman" panose="02020603050405020304" pitchFamily="18" charset="0"/>
              </a:rPr>
              <a:t>Lingling?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Lingling: My mobile phone! It's missing! Oh, no! What am I going to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0" y="1143000"/>
            <a:ext cx="9540875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Guard: Don't worry, Miss. Go downstairs to the lost 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        and found office. They might have it.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Lingling: That phone is new! I have to find it, or 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            Mum will punish me!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Betty: I'm sure it will be all right, Lingling. Let's go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      and see.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Daming: Yes, let's go downstairs.</a:t>
            </a:r>
          </a:p>
          <a:p>
            <a:pPr eaLnBrk="0" hangingPunct="0">
              <a:lnSpc>
                <a:spcPct val="150000"/>
              </a:lnSpc>
            </a:pPr>
            <a:endParaRPr lang="en-US" altLang="zh-CN" sz="2800" b="1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endParaRPr lang="en-US" altLang="zh-CN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428750" y="500063"/>
            <a:ext cx="80279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3600" b="1">
                <a:solidFill>
                  <a:srgbClr val="C00000"/>
                </a:solidFill>
                <a:latin typeface="Times New Roman" panose="02020603050405020304" pitchFamily="18" charset="0"/>
              </a:rPr>
              <a:t>Now check (       ) the rules mentioned </a:t>
            </a:r>
            <a:endParaRPr lang="en-US" altLang="zh-CN" sz="3600" b="1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r>
              <a:rPr lang="zh-CN" altLang="zh-CN" sz="3600" b="1">
                <a:solidFill>
                  <a:srgbClr val="C00000"/>
                </a:solidFill>
                <a:latin typeface="Times New Roman" panose="02020603050405020304" pitchFamily="18" charset="0"/>
              </a:rPr>
              <a:t>in the conversation.</a:t>
            </a:r>
            <a:endParaRPr lang="zh-CN" altLang="zh-CN" sz="360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00500" y="357188"/>
            <a:ext cx="571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363" y="1944688"/>
            <a:ext cx="7402512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15250" y="4929188"/>
            <a:ext cx="45085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643813" y="3000375"/>
            <a:ext cx="45085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625" y="3071813"/>
            <a:ext cx="45085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1571625" y="428625"/>
            <a:ext cx="7993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C00000"/>
                </a:solidFill>
                <a:latin typeface="Times New Roman" panose="02020603050405020304" pitchFamily="18" charset="0"/>
              </a:rPr>
              <a:t>Now work in pairs. Tell your partner the rules.</a:t>
            </a:r>
            <a:endParaRPr lang="zh-CN" altLang="zh-CN" sz="360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714375" y="3786188"/>
            <a:ext cx="56165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You are not allowed to </a:t>
            </a:r>
          </a:p>
          <a:p>
            <a:r>
              <a:rPr lang="en-US" altLang="zh-CN" sz="2800" b="1">
                <a:latin typeface="Times New Roman" panose="02020603050405020304" pitchFamily="18" charset="0"/>
              </a:rPr>
              <a:t>touch it.</a:t>
            </a:r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85813" y="3286125"/>
            <a:ext cx="4767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You are not allowed to </a:t>
            </a:r>
            <a:r>
              <a:rPr lang="zh-CN" altLang="zh-CN" sz="2800" b="1">
                <a:latin typeface="Times New Roman" panose="02020603050405020304" pitchFamily="18" charset="0"/>
              </a:rPr>
              <a:t>smok</a:t>
            </a:r>
            <a:r>
              <a:rPr lang="en-US" altLang="zh-CN" sz="2800" b="1">
                <a:latin typeface="Times New Roman" panose="02020603050405020304" pitchFamily="18" charset="0"/>
              </a:rPr>
              <a:t>e.</a:t>
            </a:r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42938" y="2714625"/>
            <a:ext cx="8143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You are not allowed to take photographs.</a:t>
            </a:r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42938" y="2071688"/>
            <a:ext cx="7429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You are not allowed to shout.</a:t>
            </a:r>
            <a:endParaRPr lang="zh-CN" altLang="zh-CN" sz="2400">
              <a:latin typeface="Arial" panose="020B0604020202020204" pitchFamily="34" charset="0"/>
            </a:endParaRPr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3929063"/>
            <a:ext cx="4211637" cy="292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8"/>
          <p:cNvSpPr txBox="1">
            <a:spLocks noChangeArrowheads="1"/>
          </p:cNvSpPr>
          <p:nvPr/>
        </p:nvSpPr>
        <p:spPr bwMode="auto">
          <a:xfrm>
            <a:off x="309563" y="1246188"/>
            <a:ext cx="8656637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1.</a:t>
            </a:r>
            <a:r>
              <a:rPr lang="zh-CN" altLang="zh-CN" sz="2400" b="1" dirty="0">
                <a:latin typeface="Times New Roman" panose="02020603050405020304" pitchFamily="18" charset="0"/>
              </a:rPr>
              <a:t>What  a beautiful museum! </a:t>
            </a:r>
            <a:r>
              <a:rPr lang="zh-CN" altLang="en-US" sz="2400" b="1" dirty="0">
                <a:latin typeface="Times New Roman" panose="02020603050405020304" pitchFamily="18" charset="0"/>
              </a:rPr>
              <a:t>好漂亮的博物馆呀！</a:t>
            </a:r>
          </a:p>
          <a:p>
            <a:r>
              <a:rPr lang="zh-CN" altLang="zh-CN" sz="2400" b="1" dirty="0">
                <a:latin typeface="Times New Roman" panose="02020603050405020304" pitchFamily="18" charset="0"/>
              </a:rPr>
              <a:t>    </a:t>
            </a:r>
            <a:r>
              <a:rPr lang="zh-CN" altLang="en-US" sz="2400" b="1" dirty="0">
                <a:latin typeface="Times New Roman" panose="02020603050405020304" pitchFamily="18" charset="0"/>
              </a:rPr>
              <a:t>这是一个感叹句。其结构为：</a:t>
            </a:r>
            <a:r>
              <a:rPr lang="zh-CN" altLang="zh-CN" sz="2400" b="1" dirty="0">
                <a:latin typeface="Times New Roman" panose="02020603050405020304" pitchFamily="18" charset="0"/>
              </a:rPr>
              <a:t>What + (a / an) +</a:t>
            </a:r>
            <a:r>
              <a:rPr lang="zh-CN" altLang="zh-CN" sz="2400" b="1" i="1" dirty="0">
                <a:latin typeface="Times New Roman" panose="02020603050405020304" pitchFamily="18" charset="0"/>
              </a:rPr>
              <a:t>adj.</a:t>
            </a:r>
            <a:r>
              <a:rPr lang="zh-CN" altLang="zh-CN" sz="2400" b="1" dirty="0">
                <a:latin typeface="Times New Roman" panose="02020603050405020304" pitchFamily="18" charset="0"/>
              </a:rPr>
              <a:t> + </a:t>
            </a:r>
            <a:r>
              <a:rPr lang="zh-CN" altLang="zh-CN" sz="2400" b="1" i="1" dirty="0">
                <a:latin typeface="Times New Roman" panose="02020603050405020304" pitchFamily="18" charset="0"/>
              </a:rPr>
              <a:t>n.</a:t>
            </a:r>
            <a:r>
              <a:rPr lang="zh-CN" altLang="zh-CN" sz="2400" b="1" dirty="0">
                <a:latin typeface="Times New Roman" panose="02020603050405020304" pitchFamily="18" charset="0"/>
              </a:rPr>
              <a:t>!</a:t>
            </a:r>
          </a:p>
          <a:p>
            <a:r>
              <a:rPr lang="zh-CN" altLang="zh-CN" sz="2400" b="1" dirty="0">
                <a:latin typeface="Times New Roman" panose="02020603050405020304" pitchFamily="18" charset="0"/>
              </a:rPr>
              <a:t>    What a clever boy</a:t>
            </a:r>
            <a:r>
              <a:rPr lang="zh-CN" altLang="en-US" sz="2400" b="1" dirty="0">
                <a:latin typeface="Times New Roman" panose="02020603050405020304" pitchFamily="18" charset="0"/>
              </a:rPr>
              <a:t>！</a:t>
            </a:r>
          </a:p>
          <a:p>
            <a:r>
              <a:rPr lang="en-US" altLang="zh-CN" sz="2400" b="1" dirty="0">
                <a:latin typeface="Times New Roman" panose="02020603050405020304" pitchFamily="18" charset="0"/>
              </a:rPr>
              <a:t>2.</a:t>
            </a:r>
            <a:r>
              <a:rPr lang="zh-CN" altLang="zh-CN" sz="2400" b="1" dirty="0">
                <a:latin typeface="Times New Roman" panose="02020603050405020304" pitchFamily="18" charset="0"/>
              </a:rPr>
              <a:t> It's great, isn't it?  </a:t>
            </a:r>
            <a:r>
              <a:rPr lang="zh-CN" altLang="en-US" sz="2400" b="1" dirty="0">
                <a:latin typeface="Times New Roman" panose="02020603050405020304" pitchFamily="18" charset="0"/>
              </a:rPr>
              <a:t>它很棒，不是吗？</a:t>
            </a:r>
          </a:p>
          <a:p>
            <a:r>
              <a:rPr lang="zh-CN" altLang="zh-CN" sz="2400" b="1" dirty="0">
                <a:latin typeface="Times New Roman" panose="02020603050405020304" pitchFamily="18" charset="0"/>
              </a:rPr>
              <a:t>    </a:t>
            </a:r>
            <a:r>
              <a:rPr lang="zh-CN" altLang="en-US" sz="2400" b="1" dirty="0">
                <a:latin typeface="Times New Roman" panose="02020603050405020304" pitchFamily="18" charset="0"/>
              </a:rPr>
              <a:t>这是反意疑问句。其结构为：陈述句（肯）</a:t>
            </a:r>
            <a:r>
              <a:rPr lang="zh-CN" altLang="zh-CN" sz="2400" b="1" dirty="0">
                <a:latin typeface="Times New Roman" panose="02020603050405020304" pitchFamily="18" charset="0"/>
              </a:rPr>
              <a:t>+</a:t>
            </a:r>
            <a:r>
              <a:rPr lang="zh-CN" altLang="en-US" sz="2400" b="1" dirty="0">
                <a:latin typeface="Times New Roman" panose="02020603050405020304" pitchFamily="18" charset="0"/>
              </a:rPr>
              <a:t>简短的一般疑问</a:t>
            </a:r>
          </a:p>
          <a:p>
            <a:r>
              <a:rPr lang="zh-CN" altLang="zh-CN" sz="2400" b="1" dirty="0">
                <a:latin typeface="Times New Roman" panose="02020603050405020304" pitchFamily="18" charset="0"/>
              </a:rPr>
              <a:t>   </a:t>
            </a:r>
            <a:r>
              <a:rPr lang="zh-CN" altLang="en-US" sz="2400" b="1" dirty="0">
                <a:latin typeface="Times New Roman" panose="02020603050405020304" pitchFamily="18" charset="0"/>
              </a:rPr>
              <a:t>句（否）？</a:t>
            </a:r>
            <a:r>
              <a:rPr lang="zh-CN" altLang="zh-CN" sz="2400" b="1" dirty="0">
                <a:latin typeface="Times New Roman" panose="02020603050405020304" pitchFamily="18" charset="0"/>
              </a:rPr>
              <a:t>/ </a:t>
            </a:r>
            <a:r>
              <a:rPr lang="zh-CN" altLang="en-US" sz="2400" b="1" dirty="0">
                <a:latin typeface="Times New Roman" panose="02020603050405020304" pitchFamily="18" charset="0"/>
              </a:rPr>
              <a:t>陈述句（否）</a:t>
            </a:r>
            <a:r>
              <a:rPr lang="zh-CN" altLang="zh-CN" sz="2400" b="1" dirty="0">
                <a:latin typeface="Times New Roman" panose="02020603050405020304" pitchFamily="18" charset="0"/>
              </a:rPr>
              <a:t>+</a:t>
            </a:r>
            <a:r>
              <a:rPr lang="zh-CN" altLang="en-US" sz="2400" b="1" dirty="0">
                <a:latin typeface="Times New Roman" panose="02020603050405020304" pitchFamily="18" charset="0"/>
              </a:rPr>
              <a:t>简短的一般疑问句（肯）？</a:t>
            </a:r>
          </a:p>
          <a:p>
            <a:r>
              <a:rPr lang="zh-CN" altLang="zh-CN" sz="2400" b="1" dirty="0">
                <a:latin typeface="Times New Roman" panose="02020603050405020304" pitchFamily="18" charset="0"/>
              </a:rPr>
              <a:t>    Lily comes from the UK, doesn't she?</a:t>
            </a:r>
          </a:p>
          <a:p>
            <a:r>
              <a:rPr lang="zh-CN" altLang="zh-CN" sz="2400" b="1" dirty="0">
                <a:latin typeface="Times New Roman" panose="02020603050405020304" pitchFamily="18" charset="0"/>
              </a:rPr>
              <a:t>    Lily can't play the piano, can she?</a:t>
            </a:r>
          </a:p>
          <a:p>
            <a:r>
              <a:rPr lang="zh-CN" altLang="zh-CN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3.</a:t>
            </a:r>
            <a:r>
              <a:rPr lang="zh-CN" altLang="zh-CN" sz="2400" b="1" dirty="0">
                <a:latin typeface="Times New Roman" panose="02020603050405020304" pitchFamily="18" charset="0"/>
              </a:rPr>
              <a:t>Me too. </a:t>
            </a:r>
            <a:r>
              <a:rPr lang="zh-CN" altLang="en-US" sz="2400" b="1" dirty="0">
                <a:latin typeface="Times New Roman" panose="02020603050405020304" pitchFamily="18" charset="0"/>
              </a:rPr>
              <a:t>我也是。</a:t>
            </a:r>
          </a:p>
          <a:p>
            <a:r>
              <a:rPr lang="zh-CN" altLang="zh-CN" sz="2400" b="1" dirty="0">
                <a:latin typeface="Times New Roman" panose="02020603050405020304" pitchFamily="18" charset="0"/>
              </a:rPr>
              <a:t>    </a:t>
            </a:r>
            <a:r>
              <a:rPr lang="zh-CN" altLang="en-US" sz="2400" b="1" dirty="0">
                <a:latin typeface="Times New Roman" panose="02020603050405020304" pitchFamily="18" charset="0"/>
              </a:rPr>
              <a:t>其具体含义根据场景而定，一般表示和对方的情况一致。</a:t>
            </a:r>
          </a:p>
          <a:p>
            <a:r>
              <a:rPr lang="zh-CN" altLang="zh-CN" sz="2400" b="1" dirty="0">
                <a:latin typeface="Times New Roman" panose="02020603050405020304" pitchFamily="18" charset="0"/>
              </a:rPr>
              <a:t>    — I'd like a cup of tea.</a:t>
            </a:r>
          </a:p>
          <a:p>
            <a:r>
              <a:rPr lang="zh-CN" altLang="zh-CN" sz="2400" b="1" dirty="0">
                <a:latin typeface="Times New Roman" panose="02020603050405020304" pitchFamily="18" charset="0"/>
              </a:rPr>
              <a:t>    — Me too.</a:t>
            </a:r>
            <a:r>
              <a:rPr lang="zh-CN" altLang="en-US" sz="2400" b="1" dirty="0">
                <a:latin typeface="Times New Roman" panose="02020603050405020304" pitchFamily="18" charset="0"/>
              </a:rPr>
              <a:t>（</a:t>
            </a:r>
            <a:r>
              <a:rPr lang="zh-CN" altLang="zh-CN" sz="2400" b="1" dirty="0">
                <a:latin typeface="Times New Roman" panose="02020603050405020304" pitchFamily="18" charset="0"/>
              </a:rPr>
              <a:t>I'd like a cup of tea, too.</a:t>
            </a:r>
            <a:r>
              <a:rPr lang="zh-CN" altLang="en-US" sz="2400" b="1" dirty="0">
                <a:latin typeface="Times New Roman" panose="02020603050405020304" pitchFamily="18" charset="0"/>
              </a:rPr>
              <a:t>）</a:t>
            </a:r>
            <a:endParaRPr lang="zh-CN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17410" name="TextBox 11"/>
          <p:cNvSpPr txBox="1">
            <a:spLocks noChangeArrowheads="1"/>
          </p:cNvSpPr>
          <p:nvPr/>
        </p:nvSpPr>
        <p:spPr bwMode="auto">
          <a:xfrm>
            <a:off x="1835150" y="333375"/>
            <a:ext cx="57610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/>
              <a:t>      </a:t>
            </a:r>
            <a:r>
              <a:rPr lang="en-US" altLang="zh-CN" sz="4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Language  points</a:t>
            </a:r>
            <a:endParaRPr lang="zh-CN" altLang="en-US" sz="44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071563" y="1357313"/>
            <a:ext cx="7072312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>
                <a:latin typeface="Times New Roman" panose="02020603050405020304" pitchFamily="18" charset="0"/>
              </a:rPr>
              <a:t>That's no good!  </a:t>
            </a:r>
            <a:r>
              <a:rPr lang="zh-CN" altLang="en-US" sz="3200" b="1">
                <a:latin typeface="Times New Roman" panose="02020603050405020304" pitchFamily="18" charset="0"/>
              </a:rPr>
              <a:t>算了吧</a:t>
            </a:r>
            <a:r>
              <a:rPr lang="zh-CN" altLang="zh-CN" sz="3200" b="1">
                <a:latin typeface="Times New Roman" panose="02020603050405020304" pitchFamily="18" charset="0"/>
              </a:rPr>
              <a:t>!  </a:t>
            </a:r>
          </a:p>
          <a:p>
            <a:pPr>
              <a:lnSpc>
                <a:spcPct val="150000"/>
              </a:lnSpc>
            </a:pPr>
            <a:r>
              <a:rPr lang="zh-CN" altLang="zh-CN" sz="3200" b="1">
                <a:latin typeface="Times New Roman" panose="02020603050405020304" pitchFamily="18" charset="0"/>
              </a:rPr>
              <a:t> no wonder </a:t>
            </a:r>
            <a:r>
              <a:rPr lang="zh-CN" altLang="en-US" sz="3200" b="1">
                <a:latin typeface="Times New Roman" panose="02020603050405020304" pitchFamily="18" charset="0"/>
              </a:rPr>
              <a:t>难怪</a:t>
            </a:r>
          </a:p>
          <a:p>
            <a:pPr>
              <a:lnSpc>
                <a:spcPct val="150000"/>
              </a:lnSpc>
            </a:pPr>
            <a:r>
              <a:rPr lang="zh-CN" altLang="zh-CN" sz="3200" b="1">
                <a:latin typeface="Times New Roman" panose="02020603050405020304" pitchFamily="18" charset="0"/>
              </a:rPr>
              <a:t>What's the matter? </a:t>
            </a:r>
            <a:r>
              <a:rPr lang="zh-CN" altLang="en-US" sz="3200" b="1">
                <a:latin typeface="Times New Roman" panose="02020603050405020304" pitchFamily="18" charset="0"/>
              </a:rPr>
              <a:t>怎么啦？</a:t>
            </a:r>
          </a:p>
          <a:p>
            <a:pPr>
              <a:lnSpc>
                <a:spcPct val="150000"/>
              </a:lnSpc>
            </a:pPr>
            <a:r>
              <a:rPr lang="zh-CN" altLang="zh-CN" sz="3200" b="1">
                <a:latin typeface="Times New Roman" panose="02020603050405020304" pitchFamily="18" charset="0"/>
              </a:rPr>
              <a:t>go upstairs / downstairs   </a:t>
            </a:r>
            <a:r>
              <a:rPr lang="zh-CN" altLang="en-US" sz="3200" b="1">
                <a:latin typeface="Times New Roman" panose="02020603050405020304" pitchFamily="18" charset="0"/>
              </a:rPr>
              <a:t>上楼</a:t>
            </a:r>
            <a:r>
              <a:rPr lang="zh-CN" altLang="zh-CN" sz="3200" b="1">
                <a:latin typeface="Times New Roman" panose="02020603050405020304" pitchFamily="18" charset="0"/>
              </a:rPr>
              <a:t>/</a:t>
            </a:r>
            <a:r>
              <a:rPr lang="zh-CN" altLang="en-US" sz="3200" b="1">
                <a:latin typeface="Times New Roman" panose="02020603050405020304" pitchFamily="18" charset="0"/>
              </a:rPr>
              <a:t>下楼</a:t>
            </a:r>
          </a:p>
          <a:p>
            <a:pPr>
              <a:lnSpc>
                <a:spcPct val="150000"/>
              </a:lnSpc>
            </a:pPr>
            <a:r>
              <a:rPr lang="zh-CN" altLang="zh-CN" sz="3200" b="1">
                <a:latin typeface="Times New Roman" panose="02020603050405020304" pitchFamily="18" charset="0"/>
              </a:rPr>
              <a:t>the lost and found office   </a:t>
            </a:r>
            <a:r>
              <a:rPr lang="zh-CN" altLang="en-US" sz="3200" b="1">
                <a:latin typeface="Times New Roman" panose="02020603050405020304" pitchFamily="18" charset="0"/>
              </a:rPr>
              <a:t>失物招领处</a:t>
            </a:r>
          </a:p>
          <a:p>
            <a:pPr>
              <a:lnSpc>
                <a:spcPct val="150000"/>
              </a:lnSpc>
            </a:pPr>
            <a:r>
              <a:rPr lang="zh-CN" altLang="zh-CN" sz="3200" b="1">
                <a:latin typeface="Times New Roman" panose="02020603050405020304" pitchFamily="18" charset="0"/>
              </a:rPr>
              <a:t>I'm sure ... </a:t>
            </a:r>
            <a:r>
              <a:rPr lang="zh-CN" altLang="en-US" sz="3200" b="1">
                <a:latin typeface="Times New Roman" panose="02020603050405020304" pitchFamily="18" charset="0"/>
              </a:rPr>
              <a:t>我确信</a:t>
            </a:r>
            <a:r>
              <a:rPr lang="zh-CN" altLang="zh-CN" sz="3200" b="1">
                <a:latin typeface="宋体" panose="02010600030101010101" pitchFamily="2" charset="-122"/>
              </a:rPr>
              <a:t>……</a:t>
            </a:r>
            <a:endParaRPr lang="zh-CN" altLang="zh-CN" sz="3200" b="1">
              <a:latin typeface="Times New Roman" panose="02020603050405020304" pitchFamily="18" charset="0"/>
            </a:endParaRPr>
          </a:p>
          <a:p>
            <a:pPr eaLnBrk="0" hangingPunct="0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6"/>
          <p:cNvSpPr txBox="1">
            <a:spLocks noChangeArrowheads="1"/>
          </p:cNvSpPr>
          <p:nvPr/>
        </p:nvSpPr>
        <p:spPr bwMode="auto">
          <a:xfrm>
            <a:off x="285750" y="984250"/>
            <a:ext cx="7670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4.No wonder the place is empty! 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难怪这地方空空的！</a:t>
            </a: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79388" y="2357438"/>
            <a:ext cx="8964612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 eaLnBrk="0" hangingPunct="0">
              <a:lnSpc>
                <a:spcPct val="150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No wonder...“</a:t>
            </a:r>
            <a:r>
              <a:rPr lang="en-US" altLang="en-US" sz="32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难怪</a:t>
            </a: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……”，</a:t>
            </a:r>
            <a:r>
              <a:rPr lang="en-US" altLang="en-US" sz="32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后接that引导的从句，that常省略</a:t>
            </a: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  <a:p>
            <a:pPr defTabSz="457200" eaLnBrk="0" hangingPunct="0">
              <a:lnSpc>
                <a:spcPct val="150000"/>
              </a:lnSpc>
            </a:pPr>
            <a:r>
              <a:rPr lang="en-US" altLang="en-US" sz="32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eg：There</a:t>
            </a: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is something wrong with your  leg. No wonder that you walk so slowly. </a:t>
            </a:r>
          </a:p>
          <a:p>
            <a:pPr defTabSz="457200" eaLnBrk="0" hangingPunct="0">
              <a:lnSpc>
                <a:spcPct val="150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en-US" altLang="en-US" sz="32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你的腿出问题了。难怪你走得这么慢</a:t>
            </a: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endParaRPr lang="en-US" altLang="en-US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矩形 10"/>
          <p:cNvSpPr>
            <a:spLocks noChangeArrowheads="1"/>
          </p:cNvSpPr>
          <p:nvPr/>
        </p:nvSpPr>
        <p:spPr bwMode="auto">
          <a:xfrm>
            <a:off x="611188" y="1268413"/>
            <a:ext cx="8064500" cy="349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 eaLnBrk="0" hangingPunct="0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5.</a:t>
            </a: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It's a wonder that ...“令人惊奇的是……；莫名其妙的是……”。</a:t>
            </a:r>
          </a:p>
          <a:p>
            <a:pPr defTabSz="457200" eaLnBrk="0" hangingPunct="0">
              <a:lnSpc>
                <a:spcPct val="130000"/>
              </a:lnSpc>
            </a:pP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eg：It's a wonder that most people weren't hurt  in the accident. 奇怪的是在这次事故中大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多数人没有受伤。</a:t>
            </a:r>
            <a:endParaRPr lang="en-US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 txBox="1">
            <a:spLocks noChangeArrowheads="1"/>
          </p:cNvSpPr>
          <p:nvPr/>
        </p:nvSpPr>
        <p:spPr bwMode="auto">
          <a:xfrm>
            <a:off x="421481" y="548760"/>
            <a:ext cx="8151019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zh-C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Complete the passage with the correct</a:t>
            </a:r>
            <a:endParaRPr lang="en-US" altLang="zh-CN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r>
              <a:rPr lang="zh-CN" altLang="zh-C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form of the words in the box</a:t>
            </a:r>
            <a:r>
              <a:rPr lang="zh-CN" altLang="zh-CN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.</a:t>
            </a:r>
            <a:endParaRPr lang="zh-CN" altLang="zh-CN" sz="3600" dirty="0">
              <a:latin typeface="Arial" panose="020B0604020202020204" pitchFamily="34" charset="0"/>
            </a:endParaRPr>
          </a:p>
        </p:txBody>
      </p:sp>
      <p:sp>
        <p:nvSpPr>
          <p:cNvPr id="21506" name="AutoShape 3"/>
          <p:cNvSpPr>
            <a:spLocks noChangeArrowheads="1"/>
          </p:cNvSpPr>
          <p:nvPr/>
        </p:nvSpPr>
        <p:spPr bwMode="auto">
          <a:xfrm>
            <a:off x="1000125" y="2286000"/>
            <a:ext cx="7296150" cy="58578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zh-CN" sz="3600" b="1">
                <a:latin typeface="Times New Roman" panose="02020603050405020304" pitchFamily="18" charset="0"/>
              </a:rPr>
              <a:t>downstairs   exhibition   missing   punish   </a:t>
            </a:r>
          </a:p>
          <a:p>
            <a:pPr algn="ctr"/>
            <a:r>
              <a:rPr lang="zh-CN" altLang="zh-CN" sz="3600" b="1">
                <a:latin typeface="Times New Roman" panose="02020603050405020304" pitchFamily="18" charset="0"/>
              </a:rPr>
              <a:t>rope   rule   tail   upstairs</a:t>
            </a:r>
            <a:endParaRPr lang="zh-CN" altLang="zh-CN" sz="2800">
              <a:latin typeface="Arial" panose="020B0604020202020204" pitchFamily="34" charset="0"/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0" y="3214688"/>
            <a:ext cx="932815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</a:rPr>
              <a:t>      </a:t>
            </a:r>
            <a:r>
              <a:rPr lang="zh-CN" altLang="zh-CN" sz="2800" b="1">
                <a:latin typeface="Times New Roman" panose="02020603050405020304" pitchFamily="18" charset="0"/>
              </a:rPr>
              <a:t>Lingling and Betty needed some information for their </a:t>
            </a:r>
            <a:r>
              <a:rPr lang="en-US" altLang="zh-CN" sz="2800" b="1">
                <a:latin typeface="Times New Roman" panose="02020603050405020304" pitchFamily="18" charset="0"/>
              </a:rPr>
              <a:t>projects, </a:t>
            </a:r>
            <a:r>
              <a:rPr lang="zh-CN" altLang="zh-CN" sz="2800" b="1">
                <a:latin typeface="Times New Roman" panose="02020603050405020304" pitchFamily="18" charset="0"/>
              </a:rPr>
              <a:t>so they wanted to go (</a:t>
            </a:r>
            <a:r>
              <a:rPr lang="en-US" altLang="zh-CN" sz="2800" b="1">
                <a:latin typeface="Times New Roman" panose="02020603050405020304" pitchFamily="18" charset="0"/>
              </a:rPr>
              <a:t>1)__________ to the Animal Room, but  Daming got into trouble at the monkey</a:t>
            </a:r>
          </a:p>
          <a:p>
            <a:r>
              <a:rPr lang="en-US" altLang="zh-CN" sz="2800" b="1">
                <a:latin typeface="Times New Roman" panose="02020603050405020304" pitchFamily="18" charset="0"/>
              </a:rPr>
              <a:t>(2)___________. Daming broke the (3)________ by shouting and trying to cross the (4)________ when he planned to see a monkey with a long (5)________. </a:t>
            </a:r>
            <a:endParaRPr lang="zh-CN" altLang="zh-CN" sz="2000">
              <a:latin typeface="Arial" panose="020B0604020202020204" pitchFamily="34" charset="0"/>
            </a:endParaRPr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642938" y="4429125"/>
            <a:ext cx="18557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exhibition</a:t>
            </a:r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6072188" y="4429125"/>
            <a:ext cx="12969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rules</a:t>
            </a:r>
            <a:endParaRPr lang="zh-CN" altLang="zh-CN" sz="2000">
              <a:latin typeface="Arial" panose="020B0604020202020204" pitchFamily="34" charset="0"/>
            </a:endParaRPr>
          </a:p>
        </p:txBody>
      </p:sp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4214813" y="4929188"/>
            <a:ext cx="971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rope</a:t>
            </a:r>
            <a:endParaRPr lang="zh-CN" altLang="zh-CN" sz="2000">
              <a:latin typeface="Arial" panose="020B0604020202020204" pitchFamily="34" charset="0"/>
            </a:endParaRPr>
          </a:p>
        </p:txBody>
      </p:sp>
      <p:sp>
        <p:nvSpPr>
          <p:cNvPr id="21511" name="Text Box 9"/>
          <p:cNvSpPr txBox="1">
            <a:spLocks noChangeArrowheads="1"/>
          </p:cNvSpPr>
          <p:nvPr/>
        </p:nvSpPr>
        <p:spPr bwMode="auto">
          <a:xfrm flipH="1">
            <a:off x="4071938" y="5357813"/>
            <a:ext cx="1008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tail</a:t>
            </a:r>
            <a:endParaRPr lang="zh-CN" altLang="zh-CN" sz="2000">
              <a:latin typeface="Arial" panose="020B0604020202020204" pitchFamily="34" charset="0"/>
            </a:endParaRPr>
          </a:p>
        </p:txBody>
      </p:sp>
      <p:sp>
        <p:nvSpPr>
          <p:cNvPr id="21512" name="Text Box 11"/>
          <p:cNvSpPr txBox="1">
            <a:spLocks noChangeArrowheads="1"/>
          </p:cNvSpPr>
          <p:nvPr/>
        </p:nvSpPr>
        <p:spPr bwMode="auto">
          <a:xfrm>
            <a:off x="5143500" y="3643313"/>
            <a:ext cx="2000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up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stairs</a:t>
            </a:r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28625" y="1928813"/>
            <a:ext cx="8143875" cy="12144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4"/>
          <p:cNvSpPr txBox="1">
            <a:spLocks noChangeArrowheads="1"/>
          </p:cNvSpPr>
          <p:nvPr/>
        </p:nvSpPr>
        <p:spPr bwMode="auto">
          <a:xfrm>
            <a:off x="357188" y="1571625"/>
            <a:ext cx="932815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Then they discovered that Lingling</a:t>
            </a:r>
            <a:r>
              <a:rPr lang="en-US" altLang="zh-CN" sz="3600" b="1">
                <a:latin typeface="宋体" panose="02010600030101010101" pitchFamily="2" charset="-122"/>
              </a:rPr>
              <a:t>'</a:t>
            </a:r>
            <a:r>
              <a:rPr lang="en-US" altLang="zh-CN" sz="3600" b="1">
                <a:latin typeface="Times New Roman" panose="02020603050405020304" pitchFamily="18" charset="0"/>
              </a:rPr>
              <a:t>s mobile phone was (6)________. The guard told them to go (7)___________ to the lost and found office. Lingling has to find her phone, or her mother will (8)_______ her.</a:t>
            </a:r>
            <a:endParaRPr lang="zh-CN" altLang="zh-CN" sz="3600">
              <a:latin typeface="Arial" panose="020B0604020202020204" pitchFamily="34" charset="0"/>
            </a:endParaRPr>
          </a:p>
        </p:txBody>
      </p:sp>
      <p:sp>
        <p:nvSpPr>
          <p:cNvPr id="23554" name="Text Box 10"/>
          <p:cNvSpPr txBox="1">
            <a:spLocks noChangeArrowheads="1"/>
          </p:cNvSpPr>
          <p:nvPr/>
        </p:nvSpPr>
        <p:spPr bwMode="auto">
          <a:xfrm>
            <a:off x="3286125" y="2214563"/>
            <a:ext cx="1824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missing</a:t>
            </a:r>
            <a:endParaRPr lang="zh-CN" altLang="zh-CN" sz="2400">
              <a:latin typeface="Arial" panose="020B0604020202020204" pitchFamily="34" charset="0"/>
            </a:endParaRPr>
          </a:p>
        </p:txBody>
      </p:sp>
      <p:sp>
        <p:nvSpPr>
          <p:cNvPr id="23555" name="Text Box 12"/>
          <p:cNvSpPr txBox="1">
            <a:spLocks noChangeArrowheads="1"/>
          </p:cNvSpPr>
          <p:nvPr/>
        </p:nvSpPr>
        <p:spPr bwMode="auto">
          <a:xfrm>
            <a:off x="3500438" y="3786188"/>
            <a:ext cx="1527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punish</a:t>
            </a:r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23556" name="TextBox 12"/>
          <p:cNvSpPr txBox="1">
            <a:spLocks noChangeArrowheads="1"/>
          </p:cNvSpPr>
          <p:nvPr/>
        </p:nvSpPr>
        <p:spPr bwMode="auto">
          <a:xfrm>
            <a:off x="2286000" y="2714625"/>
            <a:ext cx="4143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downstairs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矩形 23"/>
          <p:cNvSpPr>
            <a:spLocks noChangeArrowheads="1"/>
          </p:cNvSpPr>
          <p:nvPr/>
        </p:nvSpPr>
        <p:spPr bwMode="auto">
          <a:xfrm>
            <a:off x="1357313" y="1643063"/>
            <a:ext cx="8302625" cy="413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Font typeface="Times New Roman" panose="02020603050405020304" pitchFamily="18" charset="0"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</a:rPr>
              <a:t>upstairs  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Font typeface="Times New Roman" panose="02020603050405020304" pitchFamily="18" charset="0"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</a:rPr>
              <a:t>exhibition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Font typeface="Times New Roman" panose="02020603050405020304" pitchFamily="18" charset="0"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</a:rPr>
              <a:t>rule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Font typeface="Times New Roman" panose="02020603050405020304" pitchFamily="18" charset="0"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</a:rPr>
              <a:t>against the rules    </a:t>
            </a:r>
            <a:r>
              <a:rPr lang="zh-CN" altLang="en-US" sz="2400" b="1" dirty="0">
                <a:latin typeface="Times New Roman" panose="02020603050405020304" pitchFamily="18" charset="0"/>
              </a:rPr>
              <a:t>违反规定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Font typeface="Times New Roman" panose="02020603050405020304" pitchFamily="18" charset="0"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</a:rPr>
              <a:t>in trouble               </a:t>
            </a:r>
            <a:r>
              <a:rPr lang="zh-CN" altLang="en-US" sz="2400" b="1" dirty="0">
                <a:latin typeface="Times New Roman" panose="02020603050405020304" pitchFamily="18" charset="0"/>
              </a:rPr>
              <a:t>遇上麻烦，处于困境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Font typeface="Times New Roman" panose="02020603050405020304" pitchFamily="18" charset="0"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</a:rPr>
              <a:t>tail                          </a:t>
            </a:r>
            <a:r>
              <a:rPr lang="zh-CN" altLang="en-US" sz="2400" b="1" dirty="0">
                <a:latin typeface="Times New Roman" panose="02020603050405020304" pitchFamily="18" charset="0"/>
              </a:rPr>
              <a:t>尾巴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Font typeface="Times New Roman" panose="02020603050405020304" pitchFamily="18" charset="0"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</a:rPr>
              <a:t>rope</a:t>
            </a:r>
            <a:r>
              <a:rPr lang="en-US" altLang="zh-CN" sz="3200" dirty="0">
                <a:latin typeface="Times New Roman" panose="02020603050405020304" pitchFamily="18" charset="0"/>
              </a:rPr>
              <a:t>                        </a:t>
            </a:r>
            <a:r>
              <a:rPr lang="zh-CN" altLang="en-US" sz="2400" b="1" dirty="0">
                <a:latin typeface="Times New Roman" panose="02020603050405020304" pitchFamily="18" charset="0"/>
              </a:rPr>
              <a:t>粗绳</a:t>
            </a:r>
            <a:endParaRPr lang="zh-CN" altLang="en-US" sz="3200" dirty="0">
              <a:latin typeface="Arial" panose="020B0604020202020204" pitchFamily="34" charset="0"/>
            </a:endParaRPr>
          </a:p>
        </p:txBody>
      </p:sp>
      <p:sp>
        <p:nvSpPr>
          <p:cNvPr id="4098" name="TextBox 5"/>
          <p:cNvSpPr txBox="1">
            <a:spLocks noChangeArrowheads="1"/>
          </p:cNvSpPr>
          <p:nvPr/>
        </p:nvSpPr>
        <p:spPr bwMode="auto">
          <a:xfrm>
            <a:off x="1655763" y="500063"/>
            <a:ext cx="74882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New words and expressions</a:t>
            </a:r>
            <a:endParaRPr lang="zh-CN" altLang="zh-CN" sz="44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TextBox 6"/>
          <p:cNvSpPr txBox="1">
            <a:spLocks noChangeArrowheads="1"/>
          </p:cNvSpPr>
          <p:nvPr/>
        </p:nvSpPr>
        <p:spPr bwMode="auto">
          <a:xfrm>
            <a:off x="8153400" y="457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4100" name="TextBox 7"/>
          <p:cNvSpPr txBox="1">
            <a:spLocks noChangeArrowheads="1"/>
          </p:cNvSpPr>
          <p:nvPr/>
        </p:nvSpPr>
        <p:spPr bwMode="auto">
          <a:xfrm>
            <a:off x="5000625" y="1785938"/>
            <a:ext cx="292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/>
            <a:r>
              <a:rPr lang="zh-CN" altLang="en-US" sz="2400" b="1" dirty="0">
                <a:latin typeface="Times New Roman" panose="02020603050405020304" pitchFamily="18" charset="0"/>
              </a:rPr>
              <a:t>位于楼上的，在楼上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101" name="TextBox 8"/>
          <p:cNvSpPr txBox="1">
            <a:spLocks noChangeArrowheads="1"/>
          </p:cNvSpPr>
          <p:nvPr/>
        </p:nvSpPr>
        <p:spPr bwMode="auto">
          <a:xfrm>
            <a:off x="5000625" y="2286000"/>
            <a:ext cx="168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latin typeface="Times New Roman" panose="02020603050405020304" pitchFamily="18" charset="0"/>
              </a:rPr>
              <a:t>展览（会）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4786313" y="2857500"/>
            <a:ext cx="2087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zh-CN" altLang="en-US" sz="2400" b="1">
                <a:latin typeface="Times New Roman" panose="02020603050405020304" pitchFamily="18" charset="0"/>
              </a:rPr>
              <a:t>   规则 法则 </a:t>
            </a:r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内容占位符 1"/>
          <p:cNvSpPr>
            <a:spLocks noChangeArrowheads="1"/>
          </p:cNvSpPr>
          <p:nvPr/>
        </p:nvSpPr>
        <p:spPr bwMode="auto">
          <a:xfrm>
            <a:off x="228600" y="685800"/>
            <a:ext cx="9753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4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                  Speaking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3600" b="1" dirty="0">
                <a:latin typeface="Times New Roman" panose="02020603050405020304" pitchFamily="18" charset="0"/>
              </a:rPr>
              <a:t>Work in pairs 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3600" b="1" dirty="0">
                <a:latin typeface="Times New Roman" panose="02020603050405020304" pitchFamily="18" charset="0"/>
              </a:rPr>
              <a:t>Discuss the rules in your classroom</a:t>
            </a:r>
            <a:r>
              <a:rPr lang="en-US" altLang="zh-CN" sz="4800" b="1" dirty="0">
                <a:latin typeface="Times New Roman" panose="02020603050405020304" pitchFamily="18" charset="0"/>
              </a:rPr>
              <a:t>. </a:t>
            </a:r>
            <a:endParaRPr lang="zh-CN" altLang="zh-CN" sz="3200" dirty="0">
              <a:latin typeface="Arial" panose="020B0604020202020204" pitchFamily="34" charset="0"/>
            </a:endParaRPr>
          </a:p>
        </p:txBody>
      </p:sp>
      <p:pic>
        <p:nvPicPr>
          <p:cNvPr id="25602" name="图片 4" descr="u=47223506,4034286581&amp;fm=0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8625" y="0"/>
            <a:ext cx="10953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5" name="TextBox 14"/>
          <p:cNvSpPr txBox="1">
            <a:spLocks noChangeArrowheads="1"/>
          </p:cNvSpPr>
          <p:nvPr/>
        </p:nvSpPr>
        <p:spPr bwMode="auto">
          <a:xfrm>
            <a:off x="468313" y="3141663"/>
            <a:ext cx="7920037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en-US" sz="3200" b="1" dirty="0">
                <a:latin typeface="Times New Roman" panose="02020603050405020304" pitchFamily="18" charset="0"/>
              </a:rPr>
              <a:t>—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Must we keep quiet in the classroom?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en-US" sz="3200" b="1" i="1" dirty="0">
                <a:latin typeface="Times New Roman" panose="02020603050405020304" pitchFamily="18" charset="0"/>
              </a:rPr>
              <a:t>—Yes. No shouting in the classroom. </a:t>
            </a:r>
            <a:endParaRPr lang="en-US" altLang="zh-CN" sz="3200" b="1" i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5" descr="BS00554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73863" y="774700"/>
            <a:ext cx="216058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Text Box 6"/>
          <p:cNvSpPr txBox="1">
            <a:spLocks noChangeArrowheads="1"/>
          </p:cNvSpPr>
          <p:nvPr/>
        </p:nvSpPr>
        <p:spPr bwMode="auto">
          <a:xfrm>
            <a:off x="935038" y="2532063"/>
            <a:ext cx="7169150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Let’s design and draw some signs for our school, then tell us what your sign means.</a:t>
            </a:r>
            <a:endParaRPr lang="zh-CN" altLang="zh-CN" sz="3200" dirty="0">
              <a:latin typeface="Arial" panose="020B0604020202020204" pitchFamily="34" charset="0"/>
            </a:endParaRPr>
          </a:p>
        </p:txBody>
      </p:sp>
      <p:grpSp>
        <p:nvGrpSpPr>
          <p:cNvPr id="26627" name="Group 5"/>
          <p:cNvGrpSpPr/>
          <p:nvPr/>
        </p:nvGrpSpPr>
        <p:grpSpPr bwMode="auto">
          <a:xfrm>
            <a:off x="1289050" y="1268413"/>
            <a:ext cx="4354513" cy="769937"/>
            <a:chOff x="251" y="0"/>
            <a:chExt cx="1567" cy="389"/>
          </a:xfrm>
        </p:grpSpPr>
        <p:sp>
          <p:nvSpPr>
            <p:cNvPr id="26628" name="Rectangle 7"/>
            <p:cNvSpPr>
              <a:spLocks noChangeArrowheads="1"/>
            </p:cNvSpPr>
            <p:nvPr/>
          </p:nvSpPr>
          <p:spPr bwMode="auto">
            <a:xfrm>
              <a:off x="437" y="83"/>
              <a:ext cx="1175" cy="3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29" name="Text Box 8"/>
            <p:cNvSpPr txBox="1">
              <a:spLocks noChangeArrowheads="1"/>
            </p:cNvSpPr>
            <p:nvPr/>
          </p:nvSpPr>
          <p:spPr bwMode="auto">
            <a:xfrm>
              <a:off x="251" y="0"/>
              <a:ext cx="1567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4400" b="1" dirty="0">
                  <a:solidFill>
                    <a:srgbClr val="C00000"/>
                  </a:solidFill>
                  <a:latin typeface="Times New Roman" panose="02020603050405020304" pitchFamily="18" charset="0"/>
                </a:rPr>
                <a:t>Homework</a:t>
              </a:r>
              <a:endParaRPr lang="zh-CN" altLang="zh-CN" sz="4400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1527175" y="928688"/>
            <a:ext cx="7616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Match the </a:t>
            </a:r>
            <a:r>
              <a:rPr lang="zh-CN" altLang="zh-C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signs</a:t>
            </a:r>
            <a:r>
              <a:rPr lang="en-US" altLang="zh-C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with the </a:t>
            </a:r>
            <a:r>
              <a:rPr lang="zh-CN" altLang="zh-C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rules</a:t>
            </a:r>
            <a:r>
              <a:rPr lang="en-US" altLang="zh-C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  <a:endParaRPr lang="zh-CN" altLang="zh-CN" sz="36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6425" y="2357438"/>
            <a:ext cx="472757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642938" y="2000250"/>
            <a:ext cx="3846512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chemeClr val="tx1"/>
              </a:buClr>
            </a:pPr>
            <a:r>
              <a:rPr lang="en-US" altLang="zh-CN" sz="3600" b="1" dirty="0">
                <a:latin typeface="Times New Roman" panose="02020603050405020304" pitchFamily="18" charset="0"/>
              </a:rPr>
              <a:t>1 </a:t>
            </a:r>
            <a:r>
              <a:rPr lang="zh-CN" altLang="zh-CN" sz="3600" b="1" dirty="0">
                <a:latin typeface="Times New Roman" panose="02020603050405020304" pitchFamily="18" charset="0"/>
              </a:rPr>
              <a:t>Don</a:t>
            </a:r>
            <a:r>
              <a:rPr lang="zh-CN" altLang="zh-CN" sz="3600" b="1" dirty="0">
                <a:latin typeface="宋体" panose="02010600030101010101" pitchFamily="2" charset="-122"/>
              </a:rPr>
              <a:t>'</a:t>
            </a:r>
            <a:r>
              <a:rPr lang="zh-CN" altLang="zh-CN" sz="3600" b="1" dirty="0">
                <a:latin typeface="Times New Roman" panose="02020603050405020304" pitchFamily="18" charset="0"/>
              </a:rPr>
              <a:t>t touch.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altLang="zh-CN" sz="3600" b="1" dirty="0">
              <a:latin typeface="Times New Roman" panose="02020603050405020304" pitchFamily="18" charset="0"/>
            </a:endParaRPr>
          </a:p>
          <a:p>
            <a:pPr>
              <a:buClr>
                <a:schemeClr val="tx1"/>
              </a:buClr>
            </a:pPr>
            <a:r>
              <a:rPr lang="en-US" altLang="zh-CN" sz="3600" b="1" dirty="0">
                <a:latin typeface="Times New Roman" panose="02020603050405020304" pitchFamily="18" charset="0"/>
              </a:rPr>
              <a:t>2 </a:t>
            </a:r>
            <a:r>
              <a:rPr lang="zh-CN" altLang="zh-CN" sz="3600" b="1" dirty="0">
                <a:latin typeface="Times New Roman" panose="02020603050405020304" pitchFamily="18" charset="0"/>
              </a:rPr>
              <a:t>No smoking.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altLang="zh-CN" sz="3600" b="1" dirty="0">
              <a:latin typeface="Times New Roman" panose="02020603050405020304" pitchFamily="18" charset="0"/>
            </a:endParaRPr>
          </a:p>
          <a:p>
            <a:pPr>
              <a:buClr>
                <a:schemeClr val="tx1"/>
              </a:buClr>
            </a:pPr>
            <a:r>
              <a:rPr lang="en-US" altLang="zh-CN" sz="3600" b="1" dirty="0">
                <a:latin typeface="Times New Roman" panose="02020603050405020304" pitchFamily="18" charset="0"/>
              </a:rPr>
              <a:t>3 </a:t>
            </a:r>
            <a:r>
              <a:rPr lang="zh-CN" altLang="zh-CN" sz="3600" b="1" dirty="0">
                <a:latin typeface="Times New Roman" panose="02020603050405020304" pitchFamily="18" charset="0"/>
              </a:rPr>
              <a:t>No shouting.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altLang="zh-CN" sz="3600" b="1" dirty="0">
              <a:latin typeface="Times New Roman" panose="02020603050405020304" pitchFamily="18" charset="0"/>
            </a:endParaRPr>
          </a:p>
          <a:p>
            <a:pPr>
              <a:buClr>
                <a:schemeClr val="tx1"/>
              </a:buClr>
            </a:pPr>
            <a:r>
              <a:rPr lang="en-US" altLang="zh-CN" sz="3600" b="1" dirty="0">
                <a:latin typeface="Times New Roman" panose="02020603050405020304" pitchFamily="18" charset="0"/>
              </a:rPr>
              <a:t>4 </a:t>
            </a:r>
            <a:r>
              <a:rPr lang="zh-CN" altLang="zh-CN" sz="3600" b="1" dirty="0">
                <a:latin typeface="Times New Roman" panose="02020603050405020304" pitchFamily="18" charset="0"/>
              </a:rPr>
              <a:t>No pho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tos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3714750" y="4071938"/>
            <a:ext cx="6572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5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zh-CN" sz="3200">
              <a:latin typeface="Arial" panose="020B0604020202020204" pitchFamily="34" charset="0"/>
            </a:endParaRP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3786188" y="1857375"/>
            <a:ext cx="6508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54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zh-CN" sz="3200">
              <a:latin typeface="Arial" panose="020B0604020202020204" pitchFamily="34" charset="0"/>
            </a:endParaRP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3714750" y="3143250"/>
            <a:ext cx="812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5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zh-CN" sz="3200">
              <a:latin typeface="Arial" panose="020B0604020202020204" pitchFamily="34" charset="0"/>
            </a:endParaRP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3643313" y="5143500"/>
            <a:ext cx="6635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5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zh-CN" sz="3200">
              <a:latin typeface="Arial" panose="020B0604020202020204" pitchFamily="34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857250" y="-214313"/>
            <a:ext cx="7705725" cy="986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</a:rPr>
              <a:t>    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   </a:t>
            </a:r>
            <a:r>
              <a:rPr lang="en-US" altLang="zh-CN" sz="44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Listening and </a:t>
            </a:r>
            <a:r>
              <a:rPr lang="en-US" altLang="zh-CN" sz="4400" b="1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vocabulary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68313" y="549275"/>
            <a:ext cx="8207375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endParaRPr lang="en-US" altLang="zh-CN" sz="2800" b="1" dirty="0"/>
          </a:p>
          <a:p>
            <a:pPr eaLnBrk="0" hangingPunct="0">
              <a:lnSpc>
                <a:spcPct val="150000"/>
              </a:lnSpc>
            </a:pPr>
            <a:r>
              <a:rPr lang="en-US" altLang="zh-CN" sz="4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Listen and answer the questions.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1</a:t>
            </a:r>
            <a:r>
              <a:rPr lang="zh-CN" altLang="en-US" sz="3600" b="1" dirty="0">
                <a:latin typeface="Times New Roman" panose="02020603050405020304" pitchFamily="18" charset="0"/>
              </a:rPr>
              <a:t>．</a:t>
            </a:r>
            <a:r>
              <a:rPr lang="en-US" altLang="zh-CN" sz="3600" b="1" dirty="0">
                <a:latin typeface="Times New Roman" panose="02020603050405020304" pitchFamily="18" charset="0"/>
              </a:rPr>
              <a:t>Where did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Lingling</a:t>
            </a:r>
            <a:r>
              <a:rPr lang="en-US" altLang="zh-CN" sz="3600" b="1" dirty="0">
                <a:latin typeface="Times New Roman" panose="02020603050405020304" pitchFamily="18" charset="0"/>
              </a:rPr>
              <a:t> find the guide?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From the Internet.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</a:t>
            </a:r>
            <a:r>
              <a:rPr lang="zh-CN" altLang="en-US" sz="3600" b="1" dirty="0">
                <a:latin typeface="Times New Roman" panose="02020603050405020304" pitchFamily="18" charset="0"/>
              </a:rPr>
              <a:t>．</a:t>
            </a:r>
            <a:r>
              <a:rPr lang="en-US" altLang="zh-CN" sz="3600" b="1" dirty="0">
                <a:latin typeface="Times New Roman" panose="02020603050405020304" pitchFamily="18" charset="0"/>
              </a:rPr>
              <a:t>How many people are going to the museum on Saturday?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Three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611188" y="908050"/>
            <a:ext cx="8532812" cy="526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Lingling: So do I. Our homework is to write about our 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            favourite museum, and this one will be great 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            for our report.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Betty: Exactly!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Lingling: Have you invited anyone else to come with us 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            on Saturday?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Betty: Yes, I have. Daming is coming.</a:t>
            </a:r>
          </a:p>
          <a:p>
            <a:pPr eaLnBrk="0" hangingPunct="0">
              <a:lnSpc>
                <a:spcPct val="150000"/>
              </a:lnSpc>
            </a:pPr>
            <a:endParaRPr lang="en-US" altLang="zh-CN" sz="2800" b="1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endParaRPr lang="en-US" altLang="zh-CN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0" y="981075"/>
            <a:ext cx="9144000" cy="586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Betty: I’m very excited about our visit to the museum     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on Saturday.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Lingling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: I’m looking forward to it too. If you want to   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know what to see, look at the guide. I got it from  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the Internet. They’ve got an interesting Animal  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Room, with lots of exhibitions.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Betty: Great! I especially want to see that.</a:t>
            </a:r>
          </a:p>
          <a:p>
            <a:pPr eaLnBrk="0" hangingPunct="0">
              <a:lnSpc>
                <a:spcPct val="150000"/>
              </a:lnSpc>
            </a:pPr>
            <a:endParaRPr lang="en-US" altLang="zh-CN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lnSpc>
                <a:spcPct val="150000"/>
              </a:lnSpc>
            </a:pPr>
            <a:endParaRPr lang="en-US" altLang="zh-CN" sz="2800" b="1" dirty="0"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323850" y="765175"/>
            <a:ext cx="8820150" cy="529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</a:pPr>
            <a:r>
              <a:rPr lang="en-US" altLang="en-US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           Listen and read.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en-US" sz="3200" b="1" dirty="0">
                <a:latin typeface="Times New Roman" panose="02020603050405020304" pitchFamily="18" charset="0"/>
              </a:rPr>
              <a:t>(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Betty, </a:t>
            </a:r>
            <a:r>
              <a:rPr lang="en-US" altLang="en-US" sz="3200" b="1" i="1" dirty="0" err="1">
                <a:latin typeface="Times New Roman" panose="02020603050405020304" pitchFamily="18" charset="0"/>
              </a:rPr>
              <a:t>Lingling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 and </a:t>
            </a:r>
            <a:r>
              <a:rPr lang="en-US" altLang="en-US" sz="3200" b="1" i="1" dirty="0" err="1">
                <a:latin typeface="Times New Roman" panose="02020603050405020304" pitchFamily="18" charset="0"/>
              </a:rPr>
              <a:t>Daming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 are on the second floor of a museum. </a:t>
            </a:r>
            <a:r>
              <a:rPr lang="en-US" altLang="en-US" sz="3200" b="1" dirty="0">
                <a:latin typeface="Times New Roman" panose="02020603050405020304" pitchFamily="18" charset="0"/>
              </a:rPr>
              <a:t>)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en-US" sz="3200" b="1" dirty="0">
                <a:latin typeface="Times New Roman" panose="02020603050405020304" pitchFamily="18" charset="0"/>
              </a:rPr>
              <a:t>Betty: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What a wonderful museum！ </a:t>
            </a:r>
            <a:endParaRPr lang="en-US" altLang="en-US" sz="3200" b="1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30000"/>
              </a:lnSpc>
            </a:pPr>
            <a:r>
              <a:rPr lang="en-US" altLang="en-US" sz="3200" b="1" dirty="0" err="1">
                <a:latin typeface="Times New Roman" panose="02020603050405020304" pitchFamily="18" charset="0"/>
              </a:rPr>
              <a:t>Lingling</a:t>
            </a:r>
            <a:r>
              <a:rPr lang="en-US" altLang="en-US" sz="3200" b="1" dirty="0">
                <a:latin typeface="Times New Roman" panose="02020603050405020304" pitchFamily="18" charset="0"/>
              </a:rPr>
              <a:t>: It's great, isn't it? Let's go to the Animal  Room upstairs. I need some information for  my project.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en-US" sz="3200" b="1" dirty="0">
                <a:latin typeface="Times New Roman" panose="02020603050405020304" pitchFamily="18" charset="0"/>
              </a:rPr>
              <a:t>Betty: Me too. Let's go. Wait, where's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Daming</a:t>
            </a:r>
            <a:r>
              <a:rPr lang="en-US" altLang="en-US" sz="3200" b="1" dirty="0">
                <a:latin typeface="Times New Roman" panose="02020603050405020304" pitchFamily="18" charset="0"/>
              </a:rPr>
              <a:t>?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468313" y="1357313"/>
            <a:ext cx="8675687" cy="509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</a:pPr>
            <a:r>
              <a:rPr lang="en-US" altLang="en-US" sz="2800" b="1">
                <a:latin typeface="Times New Roman" panose="02020603050405020304" pitchFamily="18" charset="0"/>
              </a:rPr>
              <a:t>Lingling: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There he is.</a:t>
            </a:r>
            <a:r>
              <a:rPr lang="en-US" altLang="en-US" sz="2800" b="1">
                <a:latin typeface="Times New Roman" panose="02020603050405020304" pitchFamily="18" charset="0"/>
              </a:rPr>
              <a:t> What's he doing over there?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en-US" sz="2800" b="1">
                <a:latin typeface="Times New Roman" panose="02020603050405020304" pitchFamily="18" charset="0"/>
              </a:rPr>
              <a:t>Daming: Hey, Betty! Lingling! Come and see the 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en-US" sz="2800" b="1">
                <a:latin typeface="Times New Roman" panose="02020603050405020304" pitchFamily="18" charset="0"/>
              </a:rPr>
              <a:t>               monkey exhibition!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30000"/>
              </a:lnSpc>
            </a:pPr>
            <a:r>
              <a:rPr lang="en-US" altLang="en-US" sz="2800" b="1">
                <a:latin typeface="Times New Roman" panose="02020603050405020304" pitchFamily="18" charset="0"/>
              </a:rPr>
              <a:t>Guard: No shouting, please! It's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against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latin typeface="Times New Roman" panose="02020603050405020304" pitchFamily="18" charset="0"/>
              </a:rPr>
              <a:t>the rules.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en-US" sz="2800" b="1">
                <a:latin typeface="Times New Roman" panose="02020603050405020304" pitchFamily="18" charset="0"/>
              </a:rPr>
              <a:t>Betty: Oh, no! Daming is in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trouble </a:t>
            </a:r>
            <a:r>
              <a:rPr lang="en-US" altLang="en-US" sz="2800" b="1">
                <a:latin typeface="Times New Roman" panose="02020603050405020304" pitchFamily="18" charset="0"/>
              </a:rPr>
              <a:t>again.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en-US" sz="2800" b="1">
                <a:latin typeface="Times New Roman" panose="02020603050405020304" pitchFamily="18" charset="0"/>
              </a:rPr>
              <a:t>Daming: Look at the monkey's tail! I've got to get in 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en-US" sz="2800" b="1">
                <a:latin typeface="Times New Roman" panose="02020603050405020304" pitchFamily="18" charset="0"/>
              </a:rPr>
              <a:t>               here...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en-US" sz="2800" b="1">
                <a:latin typeface="Times New Roman" panose="02020603050405020304" pitchFamily="18" charset="0"/>
              </a:rPr>
              <a:t>Guard: Stop! Don't cross that rope! Can't you see the 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en-US" sz="2800" b="1">
                <a:latin typeface="Times New Roman" panose="02020603050405020304" pitchFamily="18" charset="0"/>
              </a:rPr>
              <a:t>            sign, kid? “No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entry</a:t>
            </a:r>
            <a:r>
              <a:rPr lang="en-US" altLang="en-US" sz="2800" b="1">
                <a:latin typeface="Times New Roman" panose="02020603050405020304" pitchFamily="18" charset="0"/>
              </a:rPr>
              <a:t> 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503238" y="1285875"/>
            <a:ext cx="8640762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Daming</a:t>
            </a:r>
            <a:r>
              <a:rPr lang="zh-CN" altLang="en-US" sz="3200" b="1">
                <a:latin typeface="Times New Roman" panose="02020603050405020304" pitchFamily="18" charset="0"/>
              </a:rPr>
              <a:t>：</a:t>
            </a:r>
            <a:r>
              <a:rPr lang="en-US" altLang="zh-CN" sz="3200" b="1">
                <a:latin typeface="Times New Roman" panose="02020603050405020304" pitchFamily="18" charset="0"/>
              </a:rPr>
              <a:t>Oh. Why not?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Guard: Because it's closed.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Lingling: Yes, Daming. Read the sign!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Daming: Oh, right. That's no good! Well, I'll just take a photo...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Guard: Sorry. No photos. See?</a:t>
            </a:r>
          </a:p>
          <a:p>
            <a:pPr eaLnBrk="0" hangingPunct="0">
              <a:lnSpc>
                <a:spcPct val="150000"/>
              </a:lnSpc>
            </a:pPr>
            <a:endParaRPr lang="en-US" altLang="zh-CN" sz="2800" b="1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endParaRPr lang="en-US" altLang="zh-CN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1088</Words>
  <Application>Microsoft Office PowerPoint</Application>
  <PresentationFormat>全屏显示(4:3)</PresentationFormat>
  <Paragraphs>138</Paragraphs>
  <Slides>21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2022-01-19T01:57:21Z</dcterms:created>
  <dcterms:modified xsi:type="dcterms:W3CDTF">2023-01-16T18:25:36Z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AEBB74C344BC4A48ABF22411C7163104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