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363" r:id="rId3"/>
    <p:sldId id="482" r:id="rId4"/>
    <p:sldId id="425" r:id="rId5"/>
    <p:sldId id="423" r:id="rId6"/>
    <p:sldId id="414" r:id="rId7"/>
    <p:sldId id="454" r:id="rId8"/>
    <p:sldId id="455" r:id="rId9"/>
    <p:sldId id="603" r:id="rId10"/>
    <p:sldId id="604" r:id="rId11"/>
    <p:sldId id="605" r:id="rId12"/>
    <p:sldId id="491" r:id="rId13"/>
    <p:sldId id="514" r:id="rId14"/>
    <p:sldId id="550" r:id="rId15"/>
    <p:sldId id="582" r:id="rId16"/>
    <p:sldId id="583" r:id="rId17"/>
    <p:sldId id="495" r:id="rId18"/>
    <p:sldId id="490" r:id="rId19"/>
    <p:sldId id="498" r:id="rId20"/>
    <p:sldId id="494" r:id="rId21"/>
    <p:sldId id="624" r:id="rId22"/>
    <p:sldId id="415" r:id="rId23"/>
    <p:sldId id="472" r:id="rId24"/>
    <p:sldId id="608" r:id="rId25"/>
    <p:sldId id="418" r:id="rId26"/>
    <p:sldId id="512" r:id="rId27"/>
    <p:sldId id="422" r:id="rId28"/>
    <p:sldId id="421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19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A2A9F6D9-6EAA-4F2C-B64F-06637B31108F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9F6D9-6EAA-4F2C-B64F-06637B31108F}" type="slidenum">
              <a:rPr lang="zh-CN" altLang="en-US" smtClean="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0F10-1A99-4920-B20A-71D950F96D4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14DE4-037D-4853-B2B3-59415382907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C58B4-2120-4A44-A740-7C29DE4905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B98F8-6148-47F7-93C8-D11729D7034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FE9D5-7980-425C-BFB7-C3C26C953AA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15710-9A2D-4499-A5F5-4D368BCFEE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2CE2-FC0C-4EA2-9871-1FA2B067046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FA092-28CB-448C-9CD0-D1C3141E1A6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B364E-1A9B-44AB-ACE2-B9BAE211D33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953F8-FC60-4321-9A76-E6A8EA9C6DB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C4C6B-0A2D-49E0-B352-4982E93AA0D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69477-B9FA-48E0-B893-F869A706E84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79EAF-EF41-4410-A620-FF320F71CE7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80996-663E-4A27-BA34-5205C5D9EA8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387C5-D4FB-4DFF-9B6E-2B459925B2E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09E7D-21DA-4520-A7D7-51164C92C63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DC80C-51F4-4764-8D03-1493C9D6CF8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83D80-D7F0-4012-9500-6AE6DB48410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79A6C-4466-4663-882B-4C0E2F7EA80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E90D1-CACD-4373-8791-3AB0461451E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28B1F-758B-4786-BFE4-2E0FB054C98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AD77A-24B8-4930-908E-038860AC7CE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7AC8C34-1563-4628-A708-8D861F86FA3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C54EFB2-B6E7-4F5A-A065-6B2A0EEF941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hf sldNum="0" hdr="0" ftr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395642" y="2581275"/>
            <a:ext cx="838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1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6</a:t>
            </a: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A Skating Lesson</a:t>
            </a:r>
            <a:endParaRPr lang="zh-CN" altLang="en-US" sz="43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928688" y="1054168"/>
            <a:ext cx="7358062" cy="7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 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Winter 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in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Canada</a:t>
            </a:r>
          </a:p>
        </p:txBody>
      </p:sp>
      <p:sp>
        <p:nvSpPr>
          <p:cNvPr id="11" name="矩形 10"/>
          <p:cNvSpPr/>
          <p:nvPr/>
        </p:nvSpPr>
        <p:spPr>
          <a:xfrm>
            <a:off x="2960473" y="533717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9"/>
          <p:cNvSpPr>
            <a:spLocks noChangeArrowheads="1"/>
          </p:cNvSpPr>
          <p:nvPr/>
        </p:nvSpPr>
        <p:spPr bwMode="auto">
          <a:xfrm>
            <a:off x="2406650" y="774700"/>
            <a:ext cx="37338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Can you skate?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537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5371" name="文本框 15370"/>
          <p:cNvSpPr txBox="1">
            <a:spLocks noChangeArrowheads="1"/>
          </p:cNvSpPr>
          <p:nvPr/>
        </p:nvSpPr>
        <p:spPr bwMode="auto">
          <a:xfrm>
            <a:off x="520700" y="1543050"/>
            <a:ext cx="84518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“你会滑冰吗?”丹尼问。</a:t>
            </a:r>
          </a:p>
          <a:p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“我想我可以,”李明说。“快点儿,丹尼!”</a:t>
            </a:r>
            <a:endParaRPr lang="zh-CN" altLang="en-US" sz="20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0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“哎哟!”丹尼说。他摔倒了。</a:t>
            </a:r>
            <a:endParaRPr lang="zh-CN" altLang="en-US" sz="20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0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 李明滑过丹尼。</a:t>
            </a:r>
          </a:p>
          <a:p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“我滑得怎么样,丹尼?”他问。</a:t>
            </a:r>
            <a:endParaRPr lang="zh-CN" altLang="en-US" sz="20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0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“你学得太快了,李明!”丹尼说。</a:t>
            </a:r>
            <a:endParaRPr lang="zh-CN" altLang="en-US" sz="20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0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0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 哎哟!</a:t>
            </a:r>
          </a:p>
          <a:p>
            <a:r>
              <a:rPr lang="zh-CN" altLang="en-US" sz="20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“哎哟!”丹尼说。</a:t>
            </a:r>
          </a:p>
          <a:p>
            <a:r>
              <a:rPr lang="zh-CN" altLang="en-US" sz="20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 他又摔倒了。</a:t>
            </a:r>
          </a:p>
          <a:p>
            <a:r>
              <a:rPr lang="zh-CN" altLang="en-US" sz="20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“你能站起来吗?”詹妮问。</a:t>
            </a:r>
          </a:p>
          <a:p>
            <a:r>
              <a:rPr lang="zh-CN" altLang="en-US" sz="20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“不,我不能。”丹尼说。</a:t>
            </a:r>
          </a:p>
          <a:p>
            <a:r>
              <a:rPr lang="zh-CN" altLang="en-US" sz="20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“我又摔倒了!”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DDECEED-E29E-4FA0-A7C5-A0B10D8DEFC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2476500" y="1054100"/>
            <a:ext cx="4786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sym typeface="华文楷体" panose="02010600040101010101" pitchFamily="2" charset="-122"/>
              </a:rPr>
              <a:t>　　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skate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动词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滑冰</a:t>
            </a:r>
          </a:p>
        </p:txBody>
      </p:sp>
      <p:sp>
        <p:nvSpPr>
          <p:cNvPr id="16389" name="矩形 7"/>
          <p:cNvSpPr>
            <a:spLocks noChangeArrowheads="1"/>
          </p:cNvSpPr>
          <p:nvPr/>
        </p:nvSpPr>
        <p:spPr bwMode="auto">
          <a:xfrm>
            <a:off x="1917700" y="1822450"/>
            <a:ext cx="7124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want to skate with my friends.</a:t>
            </a:r>
          </a:p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ea typeface="楷体" panose="02010609060101010101" pitchFamily="1" charset="-122"/>
              </a:rPr>
              <a:t>我想和朋友们去滑冰。</a:t>
            </a:r>
          </a:p>
        </p:txBody>
      </p:sp>
      <p:sp>
        <p:nvSpPr>
          <p:cNvPr id="16390" name="矩形 8"/>
          <p:cNvSpPr>
            <a:spLocks noChangeArrowheads="1"/>
          </p:cNvSpPr>
          <p:nvPr/>
        </p:nvSpPr>
        <p:spPr bwMode="auto">
          <a:xfrm>
            <a:off x="1917700" y="2870200"/>
            <a:ext cx="3422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skating </a:t>
            </a:r>
            <a:r>
              <a:rPr lang="zh-CN" altLang="en-US" sz="2800" b="1" dirty="0">
                <a:solidFill>
                  <a:srgbClr val="0000FF"/>
                </a:solidFill>
                <a:ea typeface="楷体" panose="02010609060101010101" pitchFamily="1" charset="-122"/>
              </a:rPr>
              <a:t>去滑冰</a:t>
            </a: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639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组合 16395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16396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7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重点词汇1</a:t>
              </a:r>
            </a:p>
          </p:txBody>
        </p:sp>
      </p:grpSp>
      <p:grpSp>
        <p:nvGrpSpPr>
          <p:cNvPr id="16399" name="组合 16398"/>
          <p:cNvGrpSpPr/>
          <p:nvPr/>
        </p:nvGrpSpPr>
        <p:grpSpPr bwMode="auto">
          <a:xfrm>
            <a:off x="520700" y="1892300"/>
            <a:ext cx="1516063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640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2" name="组合 16401"/>
          <p:cNvGrpSpPr/>
          <p:nvPr/>
        </p:nvGrpSpPr>
        <p:grpSpPr bwMode="auto">
          <a:xfrm>
            <a:off x="520700" y="2870200"/>
            <a:ext cx="1685925" cy="523875"/>
            <a:chOff x="0" y="0"/>
            <a:chExt cx="1685923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640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5" name="Text Box 23"/>
          <p:cNvSpPr txBox="1">
            <a:spLocks noChangeArrowheads="1"/>
          </p:cNvSpPr>
          <p:nvPr/>
        </p:nvSpPr>
        <p:spPr bwMode="auto">
          <a:xfrm>
            <a:off x="2197100" y="5245100"/>
            <a:ext cx="1676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ski</a:t>
            </a:r>
            <a:r>
              <a:rPr 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滑雪</a:t>
            </a:r>
            <a:endParaRPr lang="zh-CN" altLang="en-US" dirty="0">
              <a:sym typeface="宋体" panose="02010600030101010101" pitchFamily="2" charset="-122"/>
            </a:endParaRPr>
          </a:p>
        </p:txBody>
      </p:sp>
      <p:sp>
        <p:nvSpPr>
          <p:cNvPr id="16406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6407" name="矩形 8"/>
          <p:cNvSpPr>
            <a:spLocks noChangeArrowheads="1"/>
          </p:cNvSpPr>
          <p:nvPr/>
        </p:nvSpPr>
        <p:spPr bwMode="auto">
          <a:xfrm>
            <a:off x="1987550" y="3568700"/>
            <a:ext cx="32131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skateboard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滑板</a:t>
            </a:r>
          </a:p>
        </p:txBody>
      </p:sp>
      <p:grpSp>
        <p:nvGrpSpPr>
          <p:cNvPr id="16408" name="组合 16407"/>
          <p:cNvGrpSpPr/>
          <p:nvPr/>
        </p:nvGrpSpPr>
        <p:grpSpPr bwMode="auto">
          <a:xfrm>
            <a:off x="660400" y="5384800"/>
            <a:ext cx="1516063" cy="522288"/>
            <a:chOff x="0" y="0"/>
            <a:chExt cx="1515554" cy="521317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联想</a:t>
              </a:r>
            </a:p>
          </p:txBody>
        </p:sp>
        <p:pic>
          <p:nvPicPr>
            <p:cNvPr id="1640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11" name="组合 16410"/>
          <p:cNvGrpSpPr/>
          <p:nvPr/>
        </p:nvGrpSpPr>
        <p:grpSpPr bwMode="auto">
          <a:xfrm>
            <a:off x="590550" y="3708400"/>
            <a:ext cx="1685925" cy="523875"/>
            <a:chOff x="0" y="0"/>
            <a:chExt cx="1685923" cy="523220"/>
          </a:xfrm>
        </p:grpSpPr>
        <p:sp>
          <p:nvSpPr>
            <p:cNvPr id="6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1641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14" name="组合 16413"/>
          <p:cNvGrpSpPr/>
          <p:nvPr/>
        </p:nvGrpSpPr>
        <p:grpSpPr bwMode="auto">
          <a:xfrm>
            <a:off x="660400" y="4546600"/>
            <a:ext cx="1685925" cy="523875"/>
            <a:chOff x="0" y="0"/>
            <a:chExt cx="1685923" cy="523220"/>
          </a:xfrm>
        </p:grpSpPr>
        <p:sp>
          <p:nvSpPr>
            <p:cNvPr id="7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转化</a:t>
              </a:r>
            </a:p>
          </p:txBody>
        </p:sp>
        <p:pic>
          <p:nvPicPr>
            <p:cNvPr id="1641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17" name="文本框 16416"/>
          <p:cNvSpPr txBox="1">
            <a:spLocks noChangeArrowheads="1"/>
          </p:cNvSpPr>
          <p:nvPr/>
        </p:nvSpPr>
        <p:spPr bwMode="auto">
          <a:xfrm>
            <a:off x="2057400" y="4476750"/>
            <a:ext cx="3213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skate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滑冰鞋</a:t>
            </a:r>
          </a:p>
        </p:txBody>
      </p:sp>
      <p:pic>
        <p:nvPicPr>
          <p:cNvPr id="16418" name="图片 164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8100" y="2520950"/>
            <a:ext cx="23050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CFA544F-DEC1-44EA-AE16-32EDB3FB1F0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7" dur="2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2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7" dur="2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58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/>
      <p:bldP spid="16389" grpId="0" bldLvl="0"/>
      <p:bldP spid="16390" grpId="0" bldLvl="0"/>
      <p:bldP spid="16405" grpId="0" bldLvl="0"/>
      <p:bldP spid="16407" grpId="0" bldLvl="0"/>
      <p:bldP spid="1641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矩形 12"/>
          <p:cNvSpPr>
            <a:spLocks noChangeArrowheads="1"/>
          </p:cNvSpPr>
          <p:nvPr/>
        </p:nvSpPr>
        <p:spPr bwMode="auto">
          <a:xfrm>
            <a:off x="2476500" y="984250"/>
            <a:ext cx="61674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 /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kæn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情态动词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能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会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过去式为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could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</a:p>
        </p:txBody>
      </p:sp>
      <p:sp>
        <p:nvSpPr>
          <p:cNvPr id="17413" name="矩形 20"/>
          <p:cNvSpPr>
            <a:spLocks noChangeArrowheads="1"/>
          </p:cNvSpPr>
          <p:nvPr/>
        </p:nvSpPr>
        <p:spPr bwMode="auto">
          <a:xfrm>
            <a:off x="2197100" y="1892300"/>
            <a:ext cx="69246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 can make a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snowman.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我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会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堆雪人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7414" name="矩形 23"/>
          <p:cNvSpPr>
            <a:spLocks noChangeArrowheads="1"/>
          </p:cNvSpPr>
          <p:nvPr/>
        </p:nvSpPr>
        <p:spPr bwMode="auto">
          <a:xfrm>
            <a:off x="2336800" y="3638550"/>
            <a:ext cx="2671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can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名词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罐头</a:t>
            </a:r>
          </a:p>
        </p:txBody>
      </p:sp>
      <p:sp>
        <p:nvSpPr>
          <p:cNvPr id="17415" name="矩形 24"/>
          <p:cNvSpPr>
            <a:spLocks noChangeArrowheads="1"/>
          </p:cNvSpPr>
          <p:nvPr/>
        </p:nvSpPr>
        <p:spPr bwMode="auto">
          <a:xfrm>
            <a:off x="2616200" y="2800350"/>
            <a:ext cx="292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could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9" name="组合 17419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17420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1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17423" name="组合 17422"/>
          <p:cNvGrpSpPr/>
          <p:nvPr/>
        </p:nvGrpSpPr>
        <p:grpSpPr bwMode="auto">
          <a:xfrm>
            <a:off x="520700" y="1962150"/>
            <a:ext cx="1812925" cy="522288"/>
            <a:chOff x="0" y="0"/>
            <a:chExt cx="1813524" cy="523220"/>
          </a:xfrm>
        </p:grpSpPr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742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6" name="组合 17425"/>
          <p:cNvGrpSpPr/>
          <p:nvPr/>
        </p:nvGrpSpPr>
        <p:grpSpPr bwMode="auto">
          <a:xfrm>
            <a:off x="590550" y="3638550"/>
            <a:ext cx="1892300" cy="522288"/>
            <a:chOff x="0" y="0"/>
            <a:chExt cx="1891664" cy="523220"/>
          </a:xfrm>
        </p:grpSpPr>
        <p:sp>
          <p:nvSpPr>
            <p:cNvPr id="4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ea typeface="楷体" panose="02010609060101010101" pitchFamily="1" charset="-122"/>
                </a:rPr>
                <a:t>转化</a:t>
              </a:r>
            </a:p>
          </p:txBody>
        </p:sp>
        <p:pic>
          <p:nvPicPr>
            <p:cNvPr id="1742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9" name="组合 17428"/>
          <p:cNvGrpSpPr/>
          <p:nvPr/>
        </p:nvGrpSpPr>
        <p:grpSpPr bwMode="auto">
          <a:xfrm>
            <a:off x="590550" y="2800350"/>
            <a:ext cx="2028825" cy="523875"/>
            <a:chOff x="0" y="0"/>
            <a:chExt cx="2028825" cy="523220"/>
          </a:xfrm>
        </p:grpSpPr>
        <p:sp>
          <p:nvSpPr>
            <p:cNvPr id="5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过去式</a:t>
              </a:r>
            </a:p>
          </p:txBody>
        </p:sp>
        <p:pic>
          <p:nvPicPr>
            <p:cNvPr id="1743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3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7434" name="图片 1743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4337050"/>
            <a:ext cx="1047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文本框 17434"/>
          <p:cNvSpPr txBox="1">
            <a:spLocks noChangeArrowheads="1"/>
          </p:cNvSpPr>
          <p:nvPr/>
        </p:nvSpPr>
        <p:spPr bwMode="auto">
          <a:xfrm>
            <a:off x="1708150" y="4406900"/>
            <a:ext cx="5378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can</a:t>
            </a:r>
            <a:r>
              <a:rPr lang="zh-CN" altLang="en-US" sz="2800" b="1" u="sng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make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toy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car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6" name="文本框 17435"/>
          <p:cNvSpPr txBox="1">
            <a:spLocks noChangeArrowheads="1"/>
          </p:cNvSpPr>
          <p:nvPr/>
        </p:nvSpPr>
        <p:spPr bwMode="auto">
          <a:xfrm>
            <a:off x="1987550" y="5245100"/>
            <a:ext cx="670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无论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can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前面的主语是什么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,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can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后面的动词一定要用动词原形。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17437" name="组合 17436"/>
          <p:cNvGrpSpPr/>
          <p:nvPr/>
        </p:nvGrpSpPr>
        <p:grpSpPr bwMode="auto">
          <a:xfrm>
            <a:off x="660400" y="5245100"/>
            <a:ext cx="1892300" cy="522288"/>
            <a:chOff x="0" y="0"/>
            <a:chExt cx="1891664" cy="523220"/>
          </a:xfrm>
        </p:grpSpPr>
        <p:sp>
          <p:nvSpPr>
            <p:cNvPr id="6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ea typeface="楷体" panose="02010609060101010101" pitchFamily="1" charset="-122"/>
                </a:rPr>
                <a:t>解析</a:t>
              </a:r>
            </a:p>
          </p:txBody>
        </p:sp>
        <p:pic>
          <p:nvPicPr>
            <p:cNvPr id="1743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40" name="文本框 17439"/>
          <p:cNvSpPr txBox="1">
            <a:spLocks noChangeArrowheads="1"/>
          </p:cNvSpPr>
          <p:nvPr/>
        </p:nvSpPr>
        <p:spPr bwMode="auto">
          <a:xfrm>
            <a:off x="2686050" y="4337050"/>
            <a:ext cx="1325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make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NEU-FZ-S92" charset="0"/>
            </a:endParaRP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5AADDD6-F990-419F-A983-B87B4141146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/>
      <p:bldP spid="17413" grpId="0" bldLvl="0"/>
      <p:bldP spid="17414" grpId="0" bldLvl="0"/>
      <p:bldP spid="17415" grpId="0" bldLvl="0"/>
      <p:bldP spid="17435" grpId="0" bldLvl="0"/>
      <p:bldP spid="17436" grpId="0" bldLvl="0"/>
      <p:bldP spid="17440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6"/>
          <p:cNvSpPr>
            <a:spLocks noChangeArrowheads="1"/>
          </p:cNvSpPr>
          <p:nvPr/>
        </p:nvSpPr>
        <p:spPr bwMode="auto">
          <a:xfrm>
            <a:off x="2336800" y="984250"/>
            <a:ext cx="6215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think /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θɪŋk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/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动词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认为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;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以为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;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想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;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思考</a:t>
            </a:r>
          </a:p>
        </p:txBody>
      </p:sp>
      <p:sp>
        <p:nvSpPr>
          <p:cNvPr id="18437" name="矩形 7"/>
          <p:cNvSpPr>
            <a:spLocks noChangeArrowheads="1"/>
          </p:cNvSpPr>
          <p:nvPr/>
        </p:nvSpPr>
        <p:spPr bwMode="auto">
          <a:xfrm>
            <a:off x="2127250" y="4965700"/>
            <a:ext cx="6157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thinker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(名词)思想家;思想者</a:t>
            </a:r>
          </a:p>
        </p:txBody>
      </p:sp>
      <p:sp>
        <p:nvSpPr>
          <p:cNvPr id="18438" name="矩形 8"/>
          <p:cNvSpPr>
            <a:spLocks noChangeArrowheads="1"/>
          </p:cNvSpPr>
          <p:nvPr/>
        </p:nvSpPr>
        <p:spPr bwMode="auto">
          <a:xfrm>
            <a:off x="2266950" y="1962150"/>
            <a:ext cx="49593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 think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 can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我认为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我行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8439" name="矩形 9"/>
          <p:cNvSpPr>
            <a:spLocks noChangeArrowheads="1"/>
          </p:cNvSpPr>
          <p:nvPr/>
        </p:nvSpPr>
        <p:spPr bwMode="auto">
          <a:xfrm>
            <a:off x="2197100" y="2870200"/>
            <a:ext cx="2443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thought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40" name="矩形 10"/>
          <p:cNvSpPr>
            <a:spLocks noChangeArrowheads="1"/>
          </p:cNvSpPr>
          <p:nvPr/>
        </p:nvSpPr>
        <p:spPr bwMode="auto">
          <a:xfrm>
            <a:off x="2197100" y="3848100"/>
            <a:ext cx="5099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think over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仔细考虑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重新考虑　</a:t>
            </a:r>
          </a:p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think about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想想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18445" name="组合 18445"/>
          <p:cNvGrpSpPr/>
          <p:nvPr/>
        </p:nvGrpSpPr>
        <p:grpSpPr bwMode="auto">
          <a:xfrm>
            <a:off x="381000" y="1123950"/>
            <a:ext cx="1797050" cy="460375"/>
            <a:chOff x="0" y="0"/>
            <a:chExt cx="1794903" cy="458799"/>
          </a:xfrm>
        </p:grpSpPr>
        <p:sp>
          <p:nvSpPr>
            <p:cNvPr id="18446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7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重点词汇3</a:t>
              </a:r>
              <a:endParaRPr 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18449" name="组合 18448"/>
          <p:cNvGrpSpPr/>
          <p:nvPr/>
        </p:nvGrpSpPr>
        <p:grpSpPr bwMode="auto">
          <a:xfrm>
            <a:off x="520700" y="4965700"/>
            <a:ext cx="1514475" cy="523875"/>
            <a:chOff x="0" y="0"/>
            <a:chExt cx="1515554" cy="523220"/>
          </a:xfrm>
        </p:grpSpPr>
        <p:sp>
          <p:nvSpPr>
            <p:cNvPr id="3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1845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2" name="组合 18451"/>
          <p:cNvGrpSpPr/>
          <p:nvPr/>
        </p:nvGrpSpPr>
        <p:grpSpPr bwMode="auto">
          <a:xfrm>
            <a:off x="520700" y="2032000"/>
            <a:ext cx="1685925" cy="523875"/>
            <a:chOff x="0" y="0"/>
            <a:chExt cx="1685923" cy="523220"/>
          </a:xfrm>
        </p:grpSpPr>
        <p:sp>
          <p:nvSpPr>
            <p:cNvPr id="4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845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5" name="组合 18454"/>
          <p:cNvGrpSpPr/>
          <p:nvPr/>
        </p:nvGrpSpPr>
        <p:grpSpPr bwMode="auto">
          <a:xfrm>
            <a:off x="520700" y="2870200"/>
            <a:ext cx="1960563" cy="523875"/>
            <a:chOff x="0" y="0"/>
            <a:chExt cx="1960245" cy="523220"/>
          </a:xfrm>
        </p:grpSpPr>
        <p:sp>
          <p:nvSpPr>
            <p:cNvPr id="5" name="矩形 34"/>
            <p:cNvSpPr>
              <a:spLocks noChangeArrowheads="1"/>
            </p:cNvSpPr>
            <p:nvPr/>
          </p:nvSpPr>
          <p:spPr bwMode="auto">
            <a:xfrm>
              <a:off x="314313" y="0"/>
              <a:ext cx="1645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过去式</a:t>
              </a:r>
            </a:p>
          </p:txBody>
        </p:sp>
        <p:pic>
          <p:nvPicPr>
            <p:cNvPr id="1845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317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8" name="组合 18457"/>
          <p:cNvGrpSpPr/>
          <p:nvPr/>
        </p:nvGrpSpPr>
        <p:grpSpPr bwMode="auto">
          <a:xfrm>
            <a:off x="520700" y="3848100"/>
            <a:ext cx="2205038" cy="523875"/>
            <a:chOff x="0" y="0"/>
            <a:chExt cx="2057472" cy="523220"/>
          </a:xfrm>
        </p:grpSpPr>
        <p:sp>
          <p:nvSpPr>
            <p:cNvPr id="6" name="矩形 37"/>
            <p:cNvSpPr>
              <a:spLocks noChangeArrowheads="1"/>
            </p:cNvSpPr>
            <p:nvPr/>
          </p:nvSpPr>
          <p:spPr bwMode="auto">
            <a:xfrm>
              <a:off x="314313" y="0"/>
              <a:ext cx="17431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8459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6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0C55DDC-9CB9-48EA-9844-5C8D6D7B682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2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/>
      <p:bldP spid="18437" grpId="0" bldLvl="0"/>
      <p:bldP spid="18438" grpId="0" bldLvl="0"/>
      <p:bldP spid="18439" grpId="0" bldLvl="0"/>
      <p:bldP spid="18440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矩形 6"/>
          <p:cNvSpPr>
            <a:spLocks noChangeArrowheads="1"/>
          </p:cNvSpPr>
          <p:nvPr/>
        </p:nvSpPr>
        <p:spPr bwMode="auto">
          <a:xfrm>
            <a:off x="2406650" y="984250"/>
            <a:ext cx="447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solidFill>
                  <a:srgbClr val="FF0000"/>
                </a:solidFill>
              </a:rPr>
              <a:t>　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fall 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动词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落下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减弱</a:t>
            </a:r>
          </a:p>
        </p:txBody>
      </p:sp>
      <p:sp>
        <p:nvSpPr>
          <p:cNvPr id="19461" name="矩形 7"/>
          <p:cNvSpPr>
            <a:spLocks noChangeArrowheads="1"/>
          </p:cNvSpPr>
          <p:nvPr/>
        </p:nvSpPr>
        <p:spPr bwMode="auto">
          <a:xfrm>
            <a:off x="1987550" y="4826000"/>
            <a:ext cx="447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f + all</a:t>
            </a:r>
            <a:r>
              <a:rPr lang="zh-CN" altLang="en-US" sz="2800" b="1">
                <a:solidFill>
                  <a:srgbClr val="0000FF"/>
                </a:solidFill>
                <a:sym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(所有的)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=fall</a:t>
            </a:r>
            <a:r>
              <a:rPr lang="zh-CN" altLang="en-US" sz="2800" b="1">
                <a:solidFill>
                  <a:srgbClr val="0000FF"/>
                </a:solidFill>
                <a:sym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(落下)</a:t>
            </a:r>
          </a:p>
        </p:txBody>
      </p:sp>
      <p:sp>
        <p:nvSpPr>
          <p:cNvPr id="19462" name="矩形 8"/>
          <p:cNvSpPr>
            <a:spLocks noChangeArrowheads="1"/>
          </p:cNvSpPr>
          <p:nvPr/>
        </p:nvSpPr>
        <p:spPr bwMode="auto">
          <a:xfrm>
            <a:off x="1987550" y="1892300"/>
            <a:ext cx="64960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Leaves are falling down from trees.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ea typeface="楷体" panose="02010609060101010101" pitchFamily="1" charset="-122"/>
                <a:sym typeface="Times New Roman" panose="02020603050405020304" pitchFamily="18" charset="0"/>
              </a:rPr>
              <a:t>树叶正从树上落下来.</a:t>
            </a:r>
          </a:p>
        </p:txBody>
      </p:sp>
      <p:sp>
        <p:nvSpPr>
          <p:cNvPr id="19463" name="矩形 9"/>
          <p:cNvSpPr>
            <a:spLocks noChangeArrowheads="1"/>
          </p:cNvSpPr>
          <p:nvPr/>
        </p:nvSpPr>
        <p:spPr bwMode="auto">
          <a:xfrm>
            <a:off x="2197100" y="3009900"/>
            <a:ext cx="1327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fell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464" name="矩形 10"/>
          <p:cNvSpPr>
            <a:spLocks noChangeArrowheads="1"/>
          </p:cNvSpPr>
          <p:nvPr/>
        </p:nvSpPr>
        <p:spPr bwMode="auto">
          <a:xfrm>
            <a:off x="2197100" y="3917950"/>
            <a:ext cx="3003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fall down</a:t>
            </a:r>
            <a:r>
              <a:rPr lang="en-US" altLang="zh-CN" sz="2800" b="1">
                <a:solidFill>
                  <a:srgbClr val="0000FF"/>
                </a:solidFill>
                <a:ea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ea typeface="楷体" panose="02010609060101010101" pitchFamily="1" charset="-122"/>
              </a:rPr>
              <a:t>摔倒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19469" name="组合 19469"/>
          <p:cNvGrpSpPr/>
          <p:nvPr/>
        </p:nvGrpSpPr>
        <p:grpSpPr bwMode="auto">
          <a:xfrm>
            <a:off x="381000" y="1123950"/>
            <a:ext cx="1797050" cy="460375"/>
            <a:chOff x="0" y="0"/>
            <a:chExt cx="1794903" cy="458799"/>
          </a:xfrm>
        </p:grpSpPr>
        <p:sp>
          <p:nvSpPr>
            <p:cNvPr id="19470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1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重点词汇4</a:t>
              </a:r>
              <a:endParaRPr 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19473" name="组合 19472"/>
          <p:cNvGrpSpPr/>
          <p:nvPr/>
        </p:nvGrpSpPr>
        <p:grpSpPr bwMode="auto">
          <a:xfrm>
            <a:off x="520700" y="4826000"/>
            <a:ext cx="1514475" cy="523875"/>
            <a:chOff x="0" y="0"/>
            <a:chExt cx="1515554" cy="523220"/>
          </a:xfrm>
        </p:grpSpPr>
        <p:sp>
          <p:nvSpPr>
            <p:cNvPr id="3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1947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6" name="组合 19475"/>
          <p:cNvGrpSpPr/>
          <p:nvPr/>
        </p:nvGrpSpPr>
        <p:grpSpPr bwMode="auto">
          <a:xfrm>
            <a:off x="520700" y="2032000"/>
            <a:ext cx="1685925" cy="523875"/>
            <a:chOff x="0" y="0"/>
            <a:chExt cx="1685923" cy="523220"/>
          </a:xfrm>
        </p:grpSpPr>
        <p:sp>
          <p:nvSpPr>
            <p:cNvPr id="4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947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9" name="组合 19478"/>
          <p:cNvGrpSpPr/>
          <p:nvPr/>
        </p:nvGrpSpPr>
        <p:grpSpPr bwMode="auto">
          <a:xfrm>
            <a:off x="520700" y="3009900"/>
            <a:ext cx="1960563" cy="523875"/>
            <a:chOff x="0" y="0"/>
            <a:chExt cx="1960245" cy="523220"/>
          </a:xfrm>
        </p:grpSpPr>
        <p:sp>
          <p:nvSpPr>
            <p:cNvPr id="5" name="矩形 34"/>
            <p:cNvSpPr>
              <a:spLocks noChangeArrowheads="1"/>
            </p:cNvSpPr>
            <p:nvPr/>
          </p:nvSpPr>
          <p:spPr bwMode="auto">
            <a:xfrm>
              <a:off x="314313" y="0"/>
              <a:ext cx="1645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过去式</a:t>
              </a:r>
            </a:p>
          </p:txBody>
        </p:sp>
        <p:pic>
          <p:nvPicPr>
            <p:cNvPr id="1948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317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82" name="组合 19481"/>
          <p:cNvGrpSpPr/>
          <p:nvPr/>
        </p:nvGrpSpPr>
        <p:grpSpPr bwMode="auto">
          <a:xfrm>
            <a:off x="520700" y="3917950"/>
            <a:ext cx="2205038" cy="523875"/>
            <a:chOff x="0" y="0"/>
            <a:chExt cx="2057472" cy="523220"/>
          </a:xfrm>
        </p:grpSpPr>
        <p:sp>
          <p:nvSpPr>
            <p:cNvPr id="6" name="矩形 37"/>
            <p:cNvSpPr>
              <a:spLocks noChangeArrowheads="1"/>
            </p:cNvSpPr>
            <p:nvPr/>
          </p:nvSpPr>
          <p:spPr bwMode="auto">
            <a:xfrm>
              <a:off x="314313" y="0"/>
              <a:ext cx="17431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9483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85" name="组合 19484"/>
          <p:cNvGrpSpPr/>
          <p:nvPr/>
        </p:nvGrpSpPr>
        <p:grpSpPr bwMode="auto">
          <a:xfrm>
            <a:off x="520700" y="5664200"/>
            <a:ext cx="2205038" cy="523875"/>
            <a:chOff x="0" y="0"/>
            <a:chExt cx="2057472" cy="523220"/>
          </a:xfrm>
        </p:grpSpPr>
        <p:sp>
          <p:nvSpPr>
            <p:cNvPr id="7" name="矩形 37"/>
            <p:cNvSpPr>
              <a:spLocks noChangeArrowheads="1"/>
            </p:cNvSpPr>
            <p:nvPr/>
          </p:nvSpPr>
          <p:spPr bwMode="auto">
            <a:xfrm>
              <a:off x="314313" y="0"/>
              <a:ext cx="17431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转化</a:t>
              </a:r>
            </a:p>
          </p:txBody>
        </p:sp>
        <p:pic>
          <p:nvPicPr>
            <p:cNvPr id="19486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8" name="文本框 19487"/>
          <p:cNvSpPr txBox="1">
            <a:spLocks noChangeArrowheads="1"/>
          </p:cNvSpPr>
          <p:nvPr/>
        </p:nvSpPr>
        <p:spPr bwMode="auto">
          <a:xfrm>
            <a:off x="1987550" y="5664200"/>
            <a:ext cx="391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fall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秋天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瀑布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948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666217E-033D-4623-A648-C4DBEB911BD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2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52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/>
      <p:bldP spid="19461" grpId="0" bldLvl="0"/>
      <p:bldP spid="19462" grpId="0" bldLvl="0"/>
      <p:bldP spid="19463" grpId="0" bldLvl="0"/>
      <p:bldP spid="19464" grpId="0" bldLvl="0"/>
      <p:bldP spid="19488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矩形 6"/>
          <p:cNvSpPr>
            <a:spLocks noChangeArrowheads="1"/>
          </p:cNvSpPr>
          <p:nvPr/>
        </p:nvSpPr>
        <p:spPr bwMode="auto">
          <a:xfrm>
            <a:off x="2336800" y="984250"/>
            <a:ext cx="551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solidFill>
                  <a:srgbClr val="FF0000"/>
                </a:solidFill>
              </a:rPr>
              <a:t>　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fast 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副词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迅速地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快地</a:t>
            </a:r>
          </a:p>
        </p:txBody>
      </p:sp>
      <p:sp>
        <p:nvSpPr>
          <p:cNvPr id="20485" name="矩形 7"/>
          <p:cNvSpPr>
            <a:spLocks noChangeArrowheads="1"/>
          </p:cNvSpPr>
          <p:nvPr/>
        </p:nvSpPr>
        <p:spPr bwMode="auto">
          <a:xfrm>
            <a:off x="2127250" y="4965700"/>
            <a:ext cx="572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sym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fast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(形容词)快的;迅速的;敏捷的</a:t>
            </a:r>
          </a:p>
        </p:txBody>
      </p:sp>
      <p:sp>
        <p:nvSpPr>
          <p:cNvPr id="20486" name="矩形 8"/>
          <p:cNvSpPr>
            <a:spLocks noChangeArrowheads="1"/>
          </p:cNvSpPr>
          <p:nvPr/>
        </p:nvSpPr>
        <p:spPr bwMode="auto">
          <a:xfrm>
            <a:off x="2266950" y="1962150"/>
            <a:ext cx="49593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He runs fast.</a:t>
            </a:r>
            <a:r>
              <a:rPr lang="zh-CN" altLang="en-US" sz="2800" b="1">
                <a:solidFill>
                  <a:srgbClr val="0000FF"/>
                </a:solidFill>
                <a:ea typeface="楷体" panose="02010609060101010101" pitchFamily="1" charset="-122"/>
                <a:sym typeface="Times New Roman" panose="02020603050405020304" pitchFamily="18" charset="0"/>
              </a:rPr>
              <a:t>他跑得快。</a:t>
            </a:r>
          </a:p>
        </p:txBody>
      </p:sp>
      <p:sp>
        <p:nvSpPr>
          <p:cNvPr id="20487" name="矩形 9"/>
          <p:cNvSpPr>
            <a:spLocks noChangeArrowheads="1"/>
          </p:cNvSpPr>
          <p:nvPr/>
        </p:nvSpPr>
        <p:spPr bwMode="auto">
          <a:xfrm>
            <a:off x="2197100" y="2870200"/>
            <a:ext cx="2443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slowly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慢地</a:t>
            </a:r>
          </a:p>
        </p:txBody>
      </p:sp>
      <p:sp>
        <p:nvSpPr>
          <p:cNvPr id="20488" name="矩形 10"/>
          <p:cNvSpPr>
            <a:spLocks noChangeArrowheads="1"/>
          </p:cNvSpPr>
          <p:nvPr/>
        </p:nvSpPr>
        <p:spPr bwMode="auto">
          <a:xfrm>
            <a:off x="2197100" y="3848100"/>
            <a:ext cx="5099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quickly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迅速地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快地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20493" name="组合 20493"/>
          <p:cNvGrpSpPr/>
          <p:nvPr/>
        </p:nvGrpSpPr>
        <p:grpSpPr bwMode="auto">
          <a:xfrm>
            <a:off x="381000" y="1123950"/>
            <a:ext cx="1797050" cy="460375"/>
            <a:chOff x="0" y="0"/>
            <a:chExt cx="1794903" cy="458799"/>
          </a:xfrm>
        </p:grpSpPr>
        <p:sp>
          <p:nvSpPr>
            <p:cNvPr id="20494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95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重点词汇5</a:t>
              </a:r>
              <a:endParaRPr 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0497" name="组合 20496"/>
          <p:cNvGrpSpPr/>
          <p:nvPr/>
        </p:nvGrpSpPr>
        <p:grpSpPr bwMode="auto">
          <a:xfrm>
            <a:off x="520700" y="4965700"/>
            <a:ext cx="1514475" cy="523875"/>
            <a:chOff x="0" y="0"/>
            <a:chExt cx="1515554" cy="523220"/>
          </a:xfrm>
        </p:grpSpPr>
        <p:sp>
          <p:nvSpPr>
            <p:cNvPr id="3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转化</a:t>
              </a:r>
            </a:p>
          </p:txBody>
        </p:sp>
        <p:pic>
          <p:nvPicPr>
            <p:cNvPr id="2049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0" name="组合 20499"/>
          <p:cNvGrpSpPr/>
          <p:nvPr/>
        </p:nvGrpSpPr>
        <p:grpSpPr bwMode="auto">
          <a:xfrm>
            <a:off x="520700" y="2032000"/>
            <a:ext cx="1685925" cy="523875"/>
            <a:chOff x="0" y="0"/>
            <a:chExt cx="1685923" cy="523220"/>
          </a:xfrm>
        </p:grpSpPr>
        <p:sp>
          <p:nvSpPr>
            <p:cNvPr id="4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050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3" name="组合 20502"/>
          <p:cNvGrpSpPr/>
          <p:nvPr/>
        </p:nvGrpSpPr>
        <p:grpSpPr bwMode="auto">
          <a:xfrm>
            <a:off x="520700" y="2870200"/>
            <a:ext cx="1960563" cy="523875"/>
            <a:chOff x="0" y="0"/>
            <a:chExt cx="1960245" cy="523220"/>
          </a:xfrm>
        </p:grpSpPr>
        <p:sp>
          <p:nvSpPr>
            <p:cNvPr id="5" name="矩形 34"/>
            <p:cNvSpPr>
              <a:spLocks noChangeArrowheads="1"/>
            </p:cNvSpPr>
            <p:nvPr/>
          </p:nvSpPr>
          <p:spPr bwMode="auto">
            <a:xfrm>
              <a:off x="314313" y="0"/>
              <a:ext cx="1645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反义词</a:t>
              </a:r>
            </a:p>
          </p:txBody>
        </p:sp>
        <p:pic>
          <p:nvPicPr>
            <p:cNvPr id="2050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317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6" name="组合 20505"/>
          <p:cNvGrpSpPr/>
          <p:nvPr/>
        </p:nvGrpSpPr>
        <p:grpSpPr bwMode="auto">
          <a:xfrm>
            <a:off x="520700" y="3848100"/>
            <a:ext cx="2205038" cy="523875"/>
            <a:chOff x="0" y="0"/>
            <a:chExt cx="2057472" cy="523220"/>
          </a:xfrm>
        </p:grpSpPr>
        <p:sp>
          <p:nvSpPr>
            <p:cNvPr id="6" name="矩形 37"/>
            <p:cNvSpPr>
              <a:spLocks noChangeArrowheads="1"/>
            </p:cNvSpPr>
            <p:nvPr/>
          </p:nvSpPr>
          <p:spPr bwMode="auto">
            <a:xfrm>
              <a:off x="314313" y="0"/>
              <a:ext cx="17431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近义词</a:t>
              </a:r>
            </a:p>
          </p:txBody>
        </p:sp>
        <p:pic>
          <p:nvPicPr>
            <p:cNvPr id="20507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9" name="图片 205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6750" y="2171700"/>
            <a:ext cx="18161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3D52DB5-19EA-467F-8519-357F100F9F4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7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7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5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  <p:bldP spid="20485" grpId="0" bldLvl="0"/>
      <p:bldP spid="20486" grpId="0" bldLvl="0"/>
      <p:bldP spid="20487" grpId="0" bldLvl="0"/>
      <p:bldP spid="20488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1513" name="文本框 21512"/>
          <p:cNvSpPr txBox="1">
            <a:spLocks noChangeArrowheads="1"/>
          </p:cNvSpPr>
          <p:nvPr/>
        </p:nvSpPr>
        <p:spPr bwMode="auto">
          <a:xfrm>
            <a:off x="1708150" y="984250"/>
            <a:ext cx="62166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辨析：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fast</a:t>
            </a:r>
            <a:r>
              <a:rPr lang="zh-CN" altLang="en-US" sz="3600" b="1">
                <a:solidFill>
                  <a:srgbClr val="FF0000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和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quickly</a:t>
            </a:r>
            <a:r>
              <a:rPr lang="zh-CN" altLang="en-US" sz="3600" b="1">
                <a:solidFill>
                  <a:srgbClr val="FF0000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的区别</a:t>
            </a:r>
          </a:p>
        </p:txBody>
      </p:sp>
      <p:pic>
        <p:nvPicPr>
          <p:cNvPr id="2" name="图片 9" descr="book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300" y="914400"/>
            <a:ext cx="10874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文本框 21514"/>
          <p:cNvSpPr txBox="1">
            <a:spLocks noChangeArrowheads="1"/>
          </p:cNvSpPr>
          <p:nvPr/>
        </p:nvSpPr>
        <p:spPr bwMode="auto">
          <a:xfrm>
            <a:off x="590550" y="1962150"/>
            <a:ext cx="85217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fast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侧重于指人或物体具有动作快的特点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quickly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常指人反应快或表示某事在比较短的时间内发生或完成。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1516" name="组合 21515"/>
          <p:cNvGrpSpPr/>
          <p:nvPr/>
        </p:nvGrpSpPr>
        <p:grpSpPr bwMode="auto">
          <a:xfrm>
            <a:off x="241300" y="4197350"/>
            <a:ext cx="1685925" cy="523875"/>
            <a:chOff x="0" y="0"/>
            <a:chExt cx="1685923" cy="523220"/>
          </a:xfrm>
        </p:grpSpPr>
        <p:sp>
          <p:nvSpPr>
            <p:cNvPr id="3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1517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9" name="文本框 21518"/>
          <p:cNvSpPr txBox="1">
            <a:spLocks noChangeArrowheads="1"/>
          </p:cNvSpPr>
          <p:nvPr/>
        </p:nvSpPr>
        <p:spPr bwMode="auto">
          <a:xfrm>
            <a:off x="1847850" y="4057650"/>
            <a:ext cx="65659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 can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swim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fast.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我游得很快。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She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often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answers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questions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quickly.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她经常很快地回答问题。</a:t>
            </a:r>
          </a:p>
        </p:txBody>
      </p:sp>
      <p:sp>
        <p:nvSpPr>
          <p:cNvPr id="2152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FBA52C8-EF07-473F-8641-26B976671A6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9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ldLvl="0" animBg="1"/>
      <p:bldP spid="21515" grpId="0" bldLvl="0"/>
      <p:bldP spid="21519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6"/>
          <p:cNvSpPr>
            <a:spLocks noChangeArrowheads="1"/>
          </p:cNvSpPr>
          <p:nvPr/>
        </p:nvSpPr>
        <p:spPr bwMode="auto">
          <a:xfrm>
            <a:off x="2266950" y="914400"/>
            <a:ext cx="69151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“Can you stand up on the ice?” asks Danny. 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你能在冰上站起来吗</a:t>
            </a:r>
            <a:r>
              <a:rPr 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?”</a:t>
            </a:r>
            <a:r>
              <a:rPr lang="en-US" sz="2800" b="1" dirty="0" err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丹尼问</a:t>
            </a:r>
            <a:r>
              <a:rPr 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22533" name="矩形 7"/>
          <p:cNvSpPr>
            <a:spLocks noChangeArrowheads="1"/>
          </p:cNvSpPr>
          <p:nvPr/>
        </p:nvSpPr>
        <p:spPr bwMode="auto">
          <a:xfrm>
            <a:off x="1857375" y="2362200"/>
            <a:ext cx="69484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can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是个情态动词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意思是“能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;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会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;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可以”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后面跟动词原形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没有人称和数的变化。该句型用于询问别人是否能做某事。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组合 22537"/>
          <p:cNvGrpSpPr/>
          <p:nvPr/>
        </p:nvGrpSpPr>
        <p:grpSpPr bwMode="auto">
          <a:xfrm>
            <a:off x="381000" y="1123950"/>
            <a:ext cx="1795463" cy="463550"/>
            <a:chOff x="0" y="0"/>
            <a:chExt cx="1794903" cy="461665"/>
          </a:xfrm>
        </p:grpSpPr>
        <p:sp>
          <p:nvSpPr>
            <p:cNvPr id="22538" name="圆角矩形 2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9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</a:p>
          </p:txBody>
        </p:sp>
      </p:grpSp>
      <p:grpSp>
        <p:nvGrpSpPr>
          <p:cNvPr id="22541" name="组合 22540"/>
          <p:cNvGrpSpPr/>
          <p:nvPr/>
        </p:nvGrpSpPr>
        <p:grpSpPr bwMode="auto">
          <a:xfrm>
            <a:off x="608013" y="2432050"/>
            <a:ext cx="1516062" cy="523875"/>
            <a:chOff x="0" y="0"/>
            <a:chExt cx="1515554" cy="523220"/>
          </a:xfrm>
        </p:grpSpPr>
        <p:sp>
          <p:nvSpPr>
            <p:cNvPr id="3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  <a:endParaRPr lang="zh-CN" altLang="en-US" dirty="0"/>
            </a:p>
          </p:txBody>
        </p:sp>
        <p:pic>
          <p:nvPicPr>
            <p:cNvPr id="22542" name="图片 1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4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2545" name="矩形 7"/>
          <p:cNvSpPr>
            <a:spLocks noChangeArrowheads="1"/>
          </p:cNvSpPr>
          <p:nvPr/>
        </p:nvSpPr>
        <p:spPr bwMode="auto">
          <a:xfrm>
            <a:off x="1149350" y="4267200"/>
            <a:ext cx="6677025" cy="1755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句型结构: Can + 主语 + 动词原形 + 其他?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            肯定回答: Yes, 主语 + can.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            否定回答: No, 主语 + can't.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F6F430D-6F84-4C8D-A178-3836C18E1C9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/>
      <p:bldP spid="22533" grpId="0" bldLvl="0"/>
      <p:bldP spid="2254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矩形 8"/>
          <p:cNvSpPr>
            <a:spLocks noChangeArrowheads="1"/>
          </p:cNvSpPr>
          <p:nvPr/>
        </p:nvSpPr>
        <p:spPr bwMode="auto">
          <a:xfrm>
            <a:off x="1638300" y="1054100"/>
            <a:ext cx="750728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Can you pass me the pen?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你能递给我这支钢笔吗?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No, I can't. /Yes, I can.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不,我不能。/是的,我能。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1" name="组合 23560"/>
          <p:cNvGrpSpPr/>
          <p:nvPr/>
        </p:nvGrpSpPr>
        <p:grpSpPr bwMode="auto">
          <a:xfrm>
            <a:off x="450850" y="1192213"/>
            <a:ext cx="1619250" cy="534987"/>
            <a:chOff x="0" y="0"/>
            <a:chExt cx="1618322" cy="533891"/>
          </a:xfrm>
        </p:grpSpPr>
        <p:sp>
          <p:nvSpPr>
            <p:cNvPr id="3" name="矩形 18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356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4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3565" name="矩形 8"/>
          <p:cNvSpPr>
            <a:spLocks noChangeArrowheads="1"/>
          </p:cNvSpPr>
          <p:nvPr/>
        </p:nvSpPr>
        <p:spPr bwMode="auto">
          <a:xfrm>
            <a:off x="1708150" y="3359150"/>
            <a:ext cx="3003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solidFill>
                  <a:srgbClr val="0000FF"/>
                </a:solidFill>
                <a:ea typeface="楷体" panose="02010609060101010101" pitchFamily="1" charset="-122"/>
                <a:sym typeface="Times New Roman" panose="02020603050405020304" pitchFamily="18" charset="0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ea typeface="楷体" panose="02010609060101010101" pitchFamily="1" charset="-122"/>
                <a:sym typeface="Times New Roman" panose="02020603050405020304" pitchFamily="18" charset="0"/>
              </a:rPr>
              <a:t>含有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can</a:t>
            </a:r>
            <a:r>
              <a:rPr lang="zh-CN" altLang="en-US" sz="2800" b="1" dirty="0">
                <a:solidFill>
                  <a:srgbClr val="0000FF"/>
                </a:solidFill>
                <a:ea typeface="楷体" panose="02010609060101010101" pitchFamily="1" charset="-122"/>
                <a:sym typeface="Times New Roman" panose="02020603050405020304" pitchFamily="18" charset="0"/>
              </a:rPr>
              <a:t>的句型</a:t>
            </a:r>
          </a:p>
        </p:txBody>
      </p:sp>
      <p:sp>
        <p:nvSpPr>
          <p:cNvPr id="23566" name="矩形 8"/>
          <p:cNvSpPr>
            <a:spLocks noChangeArrowheads="1"/>
          </p:cNvSpPr>
          <p:nvPr/>
        </p:nvSpPr>
        <p:spPr bwMode="auto">
          <a:xfrm>
            <a:off x="590550" y="4197350"/>
            <a:ext cx="78930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0000FF"/>
                </a:solidFill>
                <a:sym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肯定句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主语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+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can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+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动词原形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+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其他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23567" name="文本框 23566"/>
          <p:cNvSpPr txBox="1">
            <a:spLocks noChangeArrowheads="1"/>
          </p:cNvSpPr>
          <p:nvPr/>
        </p:nvSpPr>
        <p:spPr bwMode="auto">
          <a:xfrm>
            <a:off x="381000" y="3429000"/>
            <a:ext cx="1004888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链接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1" charset="-122"/>
            </a:endParaRPr>
          </a:p>
        </p:txBody>
      </p:sp>
      <p:sp>
        <p:nvSpPr>
          <p:cNvPr id="23568" name="文本框 23567"/>
          <p:cNvSpPr txBox="1">
            <a:spLocks noChangeArrowheads="1"/>
          </p:cNvSpPr>
          <p:nvPr/>
        </p:nvSpPr>
        <p:spPr bwMode="auto">
          <a:xfrm>
            <a:off x="1987550" y="5175250"/>
            <a:ext cx="6286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4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can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help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you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with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your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Japanese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我可以帮你学习日语。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grpSp>
        <p:nvGrpSpPr>
          <p:cNvPr id="23569" name="组合 23568"/>
          <p:cNvGrpSpPr/>
          <p:nvPr/>
        </p:nvGrpSpPr>
        <p:grpSpPr bwMode="auto">
          <a:xfrm>
            <a:off x="450850" y="5175250"/>
            <a:ext cx="1619250" cy="534988"/>
            <a:chOff x="0" y="0"/>
            <a:chExt cx="1618322" cy="533891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例句</a:t>
              </a:r>
              <a:endParaRPr lang="zh-CN" altLang="en-US"/>
            </a:p>
          </p:txBody>
        </p:sp>
        <p:pic>
          <p:nvPicPr>
            <p:cNvPr id="2357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E1160B7-30D0-46A9-8C8F-8F9F8EE475E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  <p:bldP spid="23565" grpId="0" bldLvl="0"/>
      <p:bldP spid="23566" grpId="0" bldLvl="0"/>
      <p:bldP spid="23567" grpId="0" bldLvl="0" animBg="1"/>
      <p:bldP spid="23568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矩形 6"/>
          <p:cNvSpPr>
            <a:spLocks noChangeArrowheads="1"/>
          </p:cNvSpPr>
          <p:nvPr/>
        </p:nvSpPr>
        <p:spPr bwMode="auto">
          <a:xfrm>
            <a:off x="730250" y="984250"/>
            <a:ext cx="7893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2.否定句:主语 +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can't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+ 动词原形 + 其他.</a:t>
            </a:r>
          </a:p>
        </p:txBody>
      </p:sp>
      <p:sp>
        <p:nvSpPr>
          <p:cNvPr id="24581" name="矩形 7"/>
          <p:cNvSpPr>
            <a:spLocks noChangeArrowheads="1"/>
          </p:cNvSpPr>
          <p:nvPr/>
        </p:nvSpPr>
        <p:spPr bwMode="auto">
          <a:xfrm>
            <a:off x="1638300" y="1612900"/>
            <a:ext cx="6315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 can't help you put up the picture .</a:t>
            </a:r>
            <a:endParaRPr lang="zh-CN" altLang="en-US" sz="280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1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我不能帮你挂图画了。</a:t>
            </a:r>
          </a:p>
        </p:txBody>
      </p:sp>
      <p:sp>
        <p:nvSpPr>
          <p:cNvPr id="24582" name="TextBox 13"/>
          <p:cNvSpPr>
            <a:spLocks noChangeArrowheads="1"/>
          </p:cNvSpPr>
          <p:nvPr/>
        </p:nvSpPr>
        <p:spPr bwMode="auto">
          <a:xfrm>
            <a:off x="800100" y="2520950"/>
            <a:ext cx="79629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一般疑问句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Can +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主语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+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动词原形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+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其他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?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7" name="组合 24586"/>
          <p:cNvGrpSpPr/>
          <p:nvPr/>
        </p:nvGrpSpPr>
        <p:grpSpPr bwMode="auto">
          <a:xfrm>
            <a:off x="381000" y="1612900"/>
            <a:ext cx="1516063" cy="522288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/>
            </a:p>
          </p:txBody>
        </p:sp>
        <p:pic>
          <p:nvPicPr>
            <p:cNvPr id="2458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0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4591" name="TextBox 9"/>
          <p:cNvSpPr>
            <a:spLocks noChangeArrowheads="1"/>
          </p:cNvSpPr>
          <p:nvPr/>
        </p:nvSpPr>
        <p:spPr bwMode="auto">
          <a:xfrm>
            <a:off x="1570038" y="3149600"/>
            <a:ext cx="76120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Can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he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cook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in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the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kitchen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? 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他能在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厨房做饭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吗?</a:t>
            </a:r>
          </a:p>
        </p:txBody>
      </p:sp>
      <p:grpSp>
        <p:nvGrpSpPr>
          <p:cNvPr id="24592" name="组合 24591"/>
          <p:cNvGrpSpPr/>
          <p:nvPr/>
        </p:nvGrpSpPr>
        <p:grpSpPr bwMode="auto">
          <a:xfrm>
            <a:off x="381000" y="3219450"/>
            <a:ext cx="1584325" cy="523875"/>
            <a:chOff x="0" y="0"/>
            <a:chExt cx="2494" cy="824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550" y="0"/>
              <a:ext cx="1944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sz="24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4593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10"/>
              <a:ext cx="55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5" name="文本框 24594"/>
          <p:cNvSpPr txBox="1">
            <a:spLocks noChangeArrowheads="1"/>
          </p:cNvSpPr>
          <p:nvPr/>
        </p:nvSpPr>
        <p:spPr bwMode="auto">
          <a:xfrm>
            <a:off x="800100" y="3848100"/>
            <a:ext cx="7893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特殊疑问句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特殊疑问词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can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主语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动词原形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其他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4596" name="文本框 24595"/>
          <p:cNvSpPr txBox="1">
            <a:spLocks noChangeArrowheads="1"/>
          </p:cNvSpPr>
          <p:nvPr/>
        </p:nvSpPr>
        <p:spPr bwMode="auto">
          <a:xfrm>
            <a:off x="1778000" y="5035550"/>
            <a:ext cx="6286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What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can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we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黑体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我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们能做什么?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4597" name="组合 24596"/>
          <p:cNvGrpSpPr/>
          <p:nvPr/>
        </p:nvGrpSpPr>
        <p:grpSpPr bwMode="auto">
          <a:xfrm>
            <a:off x="381000" y="5035550"/>
            <a:ext cx="1584325" cy="523875"/>
            <a:chOff x="0" y="0"/>
            <a:chExt cx="2494" cy="824"/>
          </a:xfrm>
        </p:grpSpPr>
        <p:sp>
          <p:nvSpPr>
            <p:cNvPr id="5" name="矩形 18"/>
            <p:cNvSpPr>
              <a:spLocks noChangeArrowheads="1"/>
            </p:cNvSpPr>
            <p:nvPr/>
          </p:nvSpPr>
          <p:spPr bwMode="auto">
            <a:xfrm>
              <a:off x="550" y="0"/>
              <a:ext cx="1944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sz="24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4598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10"/>
              <a:ext cx="55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60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3C35776-90FA-499B-8FA8-F75FDFEF97E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/>
      <p:bldP spid="24581" grpId="0" bldLvl="0"/>
      <p:bldP spid="24582" grpId="0" bldLvl="0" animBg="1"/>
      <p:bldP spid="24591" grpId="0" bldLvl="0"/>
      <p:bldP spid="24595" grpId="0" bldLvl="0"/>
      <p:bldP spid="24596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5129" descr="u=1381687181,3315293247&amp;fm=27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150" y="914400"/>
            <a:ext cx="82423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文本框 5130"/>
          <p:cNvSpPr txBox="1">
            <a:spLocks noChangeArrowheads="1"/>
          </p:cNvSpPr>
          <p:nvPr/>
        </p:nvSpPr>
        <p:spPr bwMode="auto">
          <a:xfrm>
            <a:off x="1568450" y="1822450"/>
            <a:ext cx="552132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</a:rPr>
              <a:t>Brrr,It's cold.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It's cold outside.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Put on a hat.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Cold,bye-bye!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Mmm! It's warm.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It's warm inside.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Take off your shoes.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It feels so nice.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8D280B7-3B6F-4B22-A9C9-34839555549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25608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25611" name="TextBox 8"/>
          <p:cNvSpPr txBox="1">
            <a:spLocks noChangeArrowheads="1"/>
          </p:cNvSpPr>
          <p:nvPr/>
        </p:nvSpPr>
        <p:spPr bwMode="auto">
          <a:xfrm>
            <a:off x="1357313" y="2857500"/>
            <a:ext cx="6286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请同学们分组分角色分段朗读表演这部分内容。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8EFB7C5-2D65-4988-94BE-19CACC328CC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矩形 4"/>
          <p:cNvSpPr>
            <a:spLocks noChangeArrowheads="1"/>
          </p:cNvSpPr>
          <p:nvPr/>
        </p:nvSpPr>
        <p:spPr bwMode="auto">
          <a:xfrm>
            <a:off x="1219200" y="4337050"/>
            <a:ext cx="65722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楷体" panose="02010609060101010101" pitchFamily="1" charset="-122"/>
                <a:ea typeface="楷体" panose="02010609060101010101" pitchFamily="1" charset="-122"/>
                <a:sym typeface="Calibri" panose="020F0502020204030204" pitchFamily="34" charset="0"/>
              </a:rPr>
              <a:t>a. 丹尼准备做什么?</a:t>
            </a:r>
          </a:p>
          <a:p>
            <a:pPr eaLnBrk="0" hangingPunct="0"/>
            <a:r>
              <a:rPr lang="en-US" sz="2800">
                <a:solidFill>
                  <a:srgbClr val="3333FF"/>
                </a:solidFill>
                <a:latin typeface="楷体" panose="02010609060101010101" pitchFamily="1" charset="-122"/>
                <a:ea typeface="楷体" panose="02010609060101010101" pitchFamily="1" charset="-122"/>
                <a:sym typeface="Calibri" panose="020F0502020204030204" pitchFamily="34" charset="0"/>
              </a:rPr>
              <a:t>b. 丹尼是早到还是迟到?</a:t>
            </a:r>
          </a:p>
          <a:p>
            <a:pPr eaLnBrk="0" hangingPunct="0"/>
            <a:r>
              <a:rPr lang="en-US" sz="2800">
                <a:solidFill>
                  <a:srgbClr val="3333FF"/>
                </a:solidFill>
                <a:latin typeface="楷体" panose="02010609060101010101" pitchFamily="1" charset="-122"/>
                <a:ea typeface="楷体" panose="02010609060101010101" pitchFamily="1" charset="-122"/>
                <a:sym typeface="Calibri" panose="020F0502020204030204" pitchFamily="34" charset="0"/>
              </a:rPr>
              <a:t>c. 李明能在冰上站起来吗?</a:t>
            </a:r>
          </a:p>
          <a:p>
            <a:pPr eaLnBrk="0" hangingPunct="0"/>
            <a:r>
              <a:rPr lang="en-US" sz="2800">
                <a:solidFill>
                  <a:srgbClr val="3333FF"/>
                </a:solidFill>
                <a:latin typeface="楷体" panose="02010609060101010101" pitchFamily="1" charset="-122"/>
                <a:ea typeface="楷体" panose="02010609060101010101" pitchFamily="1" charset="-122"/>
                <a:sym typeface="Calibri" panose="020F0502020204030204" pitchFamily="34" charset="0"/>
              </a:rPr>
              <a:t>d. 李明学得快吗?</a:t>
            </a:r>
          </a:p>
          <a:p>
            <a:pPr eaLnBrk="0" hangingPunct="0"/>
            <a:r>
              <a:rPr lang="en-US" sz="2800">
                <a:solidFill>
                  <a:srgbClr val="3333FF"/>
                </a:solidFill>
                <a:latin typeface="楷体" panose="02010609060101010101" pitchFamily="1" charset="-122"/>
                <a:ea typeface="楷体" panose="02010609060101010101" pitchFamily="1" charset="-122"/>
                <a:sym typeface="Calibri" panose="020F0502020204030204" pitchFamily="34" charset="0"/>
              </a:rPr>
              <a:t>e. 丹尼发生了什么?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文本框 19"/>
          <p:cNvSpPr>
            <a:spLocks noChangeArrowheads="1"/>
          </p:cNvSpPr>
          <p:nvPr/>
        </p:nvSpPr>
        <p:spPr bwMode="auto">
          <a:xfrm>
            <a:off x="2895600" y="704850"/>
            <a:ext cx="28590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</a:t>
            </a:r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 Let’s do it!</a:t>
            </a:r>
            <a:endParaRPr lang="zh-CN" altLang="en-US"/>
          </a:p>
        </p:txBody>
      </p:sp>
      <p:sp>
        <p:nvSpPr>
          <p:cNvPr id="2663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6635" name="图片 26634" descr="16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750" y="1473200"/>
            <a:ext cx="9144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文本框 26635"/>
          <p:cNvSpPr txBox="1">
            <a:spLocks noChangeArrowheads="1"/>
          </p:cNvSpPr>
          <p:nvPr/>
        </p:nvSpPr>
        <p:spPr bwMode="auto">
          <a:xfrm>
            <a:off x="3803650" y="349885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He fell down on the ice.</a:t>
            </a:r>
          </a:p>
        </p:txBody>
      </p:sp>
      <p:sp>
        <p:nvSpPr>
          <p:cNvPr id="26637" name="文本框 26636"/>
          <p:cNvSpPr txBox="1">
            <a:spLocks noChangeArrowheads="1"/>
          </p:cNvSpPr>
          <p:nvPr/>
        </p:nvSpPr>
        <p:spPr bwMode="auto">
          <a:xfrm>
            <a:off x="3803650" y="3079750"/>
            <a:ext cx="203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Yes, he does.</a:t>
            </a:r>
          </a:p>
        </p:txBody>
      </p:sp>
      <p:sp>
        <p:nvSpPr>
          <p:cNvPr id="26638" name="文本框 26637"/>
          <p:cNvSpPr txBox="1">
            <a:spLocks noChangeArrowheads="1"/>
          </p:cNvSpPr>
          <p:nvPr/>
        </p:nvSpPr>
        <p:spPr bwMode="auto">
          <a:xfrm>
            <a:off x="4362450" y="266065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Yes, he can.</a:t>
            </a:r>
          </a:p>
        </p:txBody>
      </p:sp>
      <p:sp>
        <p:nvSpPr>
          <p:cNvPr id="26639" name="文本框 26638"/>
          <p:cNvSpPr txBox="1">
            <a:spLocks noChangeArrowheads="1"/>
          </p:cNvSpPr>
          <p:nvPr/>
        </p:nvSpPr>
        <p:spPr bwMode="auto">
          <a:xfrm>
            <a:off x="3943350" y="2241550"/>
            <a:ext cx="185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He is late.</a:t>
            </a:r>
          </a:p>
        </p:txBody>
      </p:sp>
      <p:sp>
        <p:nvSpPr>
          <p:cNvPr id="26640" name="文本框 26639"/>
          <p:cNvSpPr txBox="1">
            <a:spLocks noChangeArrowheads="1"/>
          </p:cNvSpPr>
          <p:nvPr/>
        </p:nvSpPr>
        <p:spPr bwMode="auto">
          <a:xfrm>
            <a:off x="3873500" y="1752600"/>
            <a:ext cx="488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He is going to teach Li Ming to skate.</a:t>
            </a:r>
            <a:endParaRPr lang="en-US" altLang="zh-CN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005C5A3-80CC-4EFF-81F0-CB48475D9EF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1" bldLvl="0"/>
      <p:bldP spid="26636" grpId="0" bldLvl="0"/>
      <p:bldP spid="26637" grpId="0" bldLvl="0"/>
      <p:bldP spid="26638" grpId="0" bldLvl="0"/>
      <p:bldP spid="26639" grpId="0" bldLvl="0"/>
      <p:bldP spid="26640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文本框 19"/>
          <p:cNvSpPr>
            <a:spLocks noChangeArrowheads="1"/>
          </p:cNvSpPr>
          <p:nvPr/>
        </p:nvSpPr>
        <p:spPr bwMode="auto">
          <a:xfrm>
            <a:off x="2965450" y="774700"/>
            <a:ext cx="28590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</a:t>
            </a:r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 Let’s do it!</a:t>
            </a:r>
            <a:endParaRPr lang="zh-CN" altLang="en-US"/>
          </a:p>
        </p:txBody>
      </p:sp>
      <p:sp>
        <p:nvSpPr>
          <p:cNvPr id="27657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27657" descr="16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563" y="1473200"/>
            <a:ext cx="9040812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A563F31-A3A0-4869-83B5-AD45F7C442A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文本框 19"/>
          <p:cNvSpPr>
            <a:spLocks noChangeArrowheads="1"/>
          </p:cNvSpPr>
          <p:nvPr/>
        </p:nvSpPr>
        <p:spPr bwMode="auto">
          <a:xfrm>
            <a:off x="2965450" y="774700"/>
            <a:ext cx="28590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</a:t>
            </a:r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 Let’s do it!</a:t>
            </a:r>
            <a:endParaRPr lang="zh-CN" altLang="en-US"/>
          </a:p>
        </p:txBody>
      </p:sp>
      <p:sp>
        <p:nvSpPr>
          <p:cNvPr id="28681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28681" descr="16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" y="1612900"/>
            <a:ext cx="85915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文本框 28682"/>
          <p:cNvSpPr txBox="1">
            <a:spLocks noChangeArrowheads="1"/>
          </p:cNvSpPr>
          <p:nvPr/>
        </p:nvSpPr>
        <p:spPr bwMode="auto">
          <a:xfrm>
            <a:off x="1079500" y="5384800"/>
            <a:ext cx="7334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仅供参考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can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swim.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can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play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ping-pong.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</a:p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can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ride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bike.</a:t>
            </a:r>
            <a:endParaRPr lang="en-US" altLang="zh-CN" sz="2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4F9121C-99BE-488C-8D52-67950BD8CC4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0729" name="文本框 30728"/>
          <p:cNvSpPr txBox="1">
            <a:spLocks noChangeArrowheads="1"/>
          </p:cNvSpPr>
          <p:nvPr/>
        </p:nvSpPr>
        <p:spPr bwMode="auto">
          <a:xfrm>
            <a:off x="381000" y="914400"/>
            <a:ext cx="508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一、给图片选择正确的句子。</a:t>
            </a:r>
          </a:p>
          <a:p>
            <a:endParaRPr lang="zh-CN" altLang="en-US" sz="2800" b="1" dirty="0">
              <a:solidFill>
                <a:srgbClr val="FF0000"/>
              </a:solidFill>
              <a:latin typeface="方正书宋_GBK" charset="0"/>
              <a:ea typeface="楷体" panose="02010609060101010101" pitchFamily="1" charset="-122"/>
              <a:sym typeface="方正书宋_GBK" charset="0"/>
            </a:endParaRPr>
          </a:p>
        </p:txBody>
      </p:sp>
      <p:pic>
        <p:nvPicPr>
          <p:cNvPr id="30730" name="图片 3072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0700" y="1543050"/>
            <a:ext cx="81026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文本框 30730"/>
          <p:cNvSpPr txBox="1">
            <a:spLocks noChangeArrowheads="1"/>
          </p:cNvSpPr>
          <p:nvPr/>
        </p:nvSpPr>
        <p:spPr bwMode="auto">
          <a:xfrm>
            <a:off x="1042988" y="4476750"/>
            <a:ext cx="8199437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can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swim.                    B.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can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play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table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tennis.   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can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ride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bike.           D.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can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fly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kite.   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E.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can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stand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on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ice.   F.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can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run fast.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NEU-FZ-S92" charset="0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53BCB97-DEA9-4E2A-B3F4-9D3C18C2D09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bldLvl="0"/>
      <p:bldP spid="30731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1753" name="文本框 31752"/>
          <p:cNvSpPr txBox="1">
            <a:spLocks noChangeArrowheads="1"/>
          </p:cNvSpPr>
          <p:nvPr/>
        </p:nvSpPr>
        <p:spPr bwMode="auto">
          <a:xfrm>
            <a:off x="381000" y="844550"/>
            <a:ext cx="84328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二、按要求写句子。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1.Danny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going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teach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Li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Ming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skate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(对画线部分提问) </a:t>
            </a:r>
            <a:endParaRPr lang="zh-CN" altLang="en-US" sz="2800" b="1" u="sng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2.I'm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early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(写出反义句)</a:t>
            </a:r>
            <a:endParaRPr lang="zh-CN" altLang="en-US" sz="2800" b="1" u="sng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站在冰上。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(翻译)</a:t>
            </a:r>
            <a:endParaRPr lang="zh-CN" altLang="en-US" sz="2800" b="1" u="sng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4.Can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you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make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snowman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(作否定回答)</a:t>
            </a:r>
            <a:endParaRPr lang="zh-CN" altLang="en-US" sz="2800" b="1" u="sng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5.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你学得很快!(翻译)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4675"/>
            <a:ext cx="91725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矩形 3"/>
          <p:cNvSpPr>
            <a:spLocks noChangeArrowheads="1"/>
          </p:cNvSpPr>
          <p:nvPr/>
        </p:nvSpPr>
        <p:spPr bwMode="auto">
          <a:xfrm>
            <a:off x="571500" y="1123950"/>
            <a:ext cx="8051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think </a:t>
            </a:r>
            <a:r>
              <a:rPr lang="zh-CN" altLang="en-US" sz="32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(认为;以为;想;思考);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can </a:t>
            </a:r>
            <a:r>
              <a:rPr lang="zh-CN" altLang="en-US" sz="32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（能,会）</a:t>
            </a:r>
          </a:p>
        </p:txBody>
      </p:sp>
      <p:sp>
        <p:nvSpPr>
          <p:cNvPr id="32774" name="矩形 10"/>
          <p:cNvSpPr>
            <a:spLocks noChangeArrowheads="1"/>
          </p:cNvSpPr>
          <p:nvPr/>
        </p:nvSpPr>
        <p:spPr bwMode="auto">
          <a:xfrm>
            <a:off x="590550" y="259080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2780" name="文本框 32779"/>
          <p:cNvSpPr txBox="1">
            <a:spLocks noChangeArrowheads="1"/>
          </p:cNvSpPr>
          <p:nvPr/>
        </p:nvSpPr>
        <p:spPr bwMode="auto">
          <a:xfrm>
            <a:off x="800100" y="3149600"/>
            <a:ext cx="7482113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“Can you stand up on the ice?” asks Danny. 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“</a:t>
            </a:r>
            <a:r>
              <a:rPr lang="en-US" sz="3200" dirty="0" err="1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你能在冰上站起来吗</a:t>
            </a:r>
            <a:r>
              <a:rPr lang="en-US" sz="32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?”</a:t>
            </a:r>
            <a:r>
              <a:rPr lang="en-US" sz="3200" dirty="0" err="1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丹尼问</a:t>
            </a:r>
            <a:r>
              <a:rPr lang="en-US" sz="3200" dirty="0" smtClean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  <a:endParaRPr lang="en-US" sz="3200" dirty="0">
              <a:latin typeface="楷体" panose="02010609060101010101" pitchFamily="1" charset="-122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57D2F4D-ED88-4EEC-979D-CEB403A7B9F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ldLvl="0"/>
      <p:bldP spid="32774" grpId="0" bldLvl="0"/>
      <p:bldP spid="32780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4" descr="homewor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96520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23C2CDD8-8006-4E92-994A-A31DBF0DF037}" type="slidenum">
              <a:rPr lang="zh-CN" altLang="en-US" sz="1200">
                <a:solidFill>
                  <a:srgbClr val="898989"/>
                </a:solidFill>
              </a:rPr>
              <a:t>27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sp>
        <p:nvSpPr>
          <p:cNvPr id="33798" name="矩形 3"/>
          <p:cNvSpPr>
            <a:spLocks noChangeArrowheads="1"/>
          </p:cNvSpPr>
          <p:nvPr/>
        </p:nvSpPr>
        <p:spPr bwMode="auto">
          <a:xfrm>
            <a:off x="590550" y="2312988"/>
            <a:ext cx="6216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zh-CN" altLang="en-US" sz="4000" dirty="0">
                <a:solidFill>
                  <a:srgbClr val="08CDE8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zh-CN" altLang="en-US" sz="4000" dirty="0">
                <a:solidFill>
                  <a:srgbClr val="08CDE8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Calibri" panose="020F0502020204030204" pitchFamily="34" charset="0"/>
              </a:rPr>
              <a:t>分别用</a:t>
            </a:r>
            <a:r>
              <a:rPr lang="zh-CN" altLang="en-US" sz="4000" dirty="0">
                <a:solidFill>
                  <a:srgbClr val="08CDE8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8CDE8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learn, teach, think</a:t>
            </a:r>
            <a:r>
              <a:rPr lang="zh-CN" altLang="en-US" sz="4000" dirty="0">
                <a:solidFill>
                  <a:srgbClr val="08CDE8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，</a:t>
            </a:r>
            <a:r>
              <a:rPr lang="en-US" sz="4000" dirty="0">
                <a:solidFill>
                  <a:srgbClr val="08CDE8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can</a:t>
            </a:r>
            <a:r>
              <a:rPr lang="zh-CN" altLang="en-US" sz="4000" dirty="0">
                <a:solidFill>
                  <a:srgbClr val="08CDE8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Calibri" panose="020F0502020204030204" pitchFamily="34" charset="0"/>
              </a:rPr>
              <a:t>造一个句子</a:t>
            </a:r>
            <a:r>
              <a:rPr lang="zh-CN" altLang="en-US" sz="4000" dirty="0" smtClean="0">
                <a:solidFill>
                  <a:srgbClr val="08CDE8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Calibri" panose="020F0502020204030204" pitchFamily="34" charset="0"/>
              </a:rPr>
              <a:t>。 </a:t>
            </a:r>
            <a:endParaRPr lang="en-US" sz="4000" dirty="0">
              <a:solidFill>
                <a:srgbClr val="08CDE8"/>
              </a:solidFill>
              <a:latin typeface="楷体" panose="02010609060101010101" pitchFamily="1" charset="-122"/>
              <a:ea typeface="楷体" panose="02010609060101010101" pitchFamily="1" charset="-122"/>
              <a:sym typeface="Calibri" panose="020F0502020204030204" pitchFamily="34" charset="0"/>
            </a:endParaRP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3" name="图片 2" descr="homewor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17700" y="112395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EBD7ADC-EC69-4ADD-8335-065CA0CB586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6154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26365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1"/>
          <p:cNvSpPr txBox="1"/>
          <p:nvPr/>
        </p:nvSpPr>
        <p:spPr>
          <a:xfrm>
            <a:off x="1568450" y="2032000"/>
            <a:ext cx="6356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4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words:</a:t>
            </a:r>
            <a:r>
              <a:rPr lang="zh-CN" altLang="en-US" sz="24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body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nose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mouth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head,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ear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arm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leg ,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endParaRPr lang="zh-CN" altLang="en-US" sz="2400" noProof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6156" name="文本框 3"/>
          <p:cNvSpPr txBox="1"/>
          <p:nvPr/>
        </p:nvSpPr>
        <p:spPr>
          <a:xfrm>
            <a:off x="3035300" y="2800350"/>
            <a:ext cx="4819650" cy="140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altLang="x-none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Let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'</a:t>
            </a:r>
            <a:r>
              <a:rPr lang="en-US" altLang="x-none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 make a snowman.</a:t>
            </a:r>
          </a:p>
          <a:p>
            <a:pPr>
              <a:lnSpc>
                <a:spcPct val="130000"/>
              </a:lnSpc>
            </a:pPr>
            <a:endParaRPr lang="zh-CN" altLang="en-US" sz="2400" noProof="1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1" charset="-122"/>
              <a:sym typeface="NEU-FZ-S92" charset="0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61B1662-8039-4344-9338-69C35F65566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7177" name="图片 7176" descr="u=1528758757,2348527904&amp;fm=27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24250" y="3429000"/>
            <a:ext cx="27241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7177" descr="u=2926288809,3307828170&amp;fm=27&amp;gp=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7550" y="914400"/>
            <a:ext cx="25146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7178" descr="u=3331303764,1344517990&amp;fm=27&amp;gp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91100" y="774700"/>
            <a:ext cx="25161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teacher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398780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EF16B95-225B-4D07-BE15-CA97D818705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/>
          <p:cNvSpPr>
            <a:spLocks noChangeArrowheads="1"/>
          </p:cNvSpPr>
          <p:nvPr/>
        </p:nvSpPr>
        <p:spPr bwMode="auto">
          <a:xfrm>
            <a:off x="946150" y="1700213"/>
            <a:ext cx="59309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494429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think /θɪŋk/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(动词)认为;以为;想;思考</a:t>
            </a: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1149350" y="3708400"/>
            <a:ext cx="78232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can /kæn/ </a:t>
            </a:r>
            <a:r>
              <a:rPr lang="zh-CN" altLang="en-US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(动词)能,会(过去式为</a:t>
            </a: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could</a:t>
            </a:r>
            <a:r>
              <a:rPr lang="zh-CN" altLang="en-US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</a:p>
        </p:txBody>
      </p:sp>
      <p:grpSp>
        <p:nvGrpSpPr>
          <p:cNvPr id="8203" name="组合 8202"/>
          <p:cNvGrpSpPr/>
          <p:nvPr/>
        </p:nvGrpSpPr>
        <p:grpSpPr bwMode="auto">
          <a:xfrm>
            <a:off x="466725" y="1700213"/>
            <a:ext cx="633413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06" name="组合 8205"/>
          <p:cNvGrpSpPr/>
          <p:nvPr/>
        </p:nvGrpSpPr>
        <p:grpSpPr bwMode="auto">
          <a:xfrm>
            <a:off x="520700" y="3778250"/>
            <a:ext cx="633413" cy="720725"/>
            <a:chOff x="0" y="0"/>
            <a:chExt cx="633358" cy="720289"/>
          </a:xfrm>
        </p:grpSpPr>
        <p:pic>
          <p:nvPicPr>
            <p:cNvPr id="3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8209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8210" name="图片 820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1473200"/>
            <a:ext cx="195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C3FA83E-7818-4839-8625-F283D47E611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/>
      <p:bldP spid="820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9"/>
          <p:cNvSpPr>
            <a:spLocks noChangeArrowheads="1"/>
          </p:cNvSpPr>
          <p:nvPr/>
        </p:nvSpPr>
        <p:spPr bwMode="auto">
          <a:xfrm>
            <a:off x="4222750" y="2171700"/>
            <a:ext cx="3295650" cy="30273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表演动作，说出动作所指向的单词。表演可适当夸张，气氛会更热烈</a:t>
            </a:r>
            <a:r>
              <a:rPr lang="zh-CN" altLang="en-US" sz="3200" dirty="0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，</a:t>
            </a:r>
            <a:r>
              <a:rPr lang="en-US" sz="3200" dirty="0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也</a:t>
            </a:r>
            <a:r>
              <a:rPr lang="zh-CN" altLang="en-US" sz="3200" dirty="0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可以</a:t>
            </a:r>
            <a:r>
              <a:rPr lang="en-US" sz="3200" dirty="0" err="1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小组活动</a:t>
            </a:r>
            <a:r>
              <a:rPr lang="en-US" sz="3200" dirty="0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0250" name="TextBox 12"/>
          <p:cNvSpPr>
            <a:spLocks noChangeArrowheads="1"/>
          </p:cNvSpPr>
          <p:nvPr/>
        </p:nvSpPr>
        <p:spPr bwMode="auto">
          <a:xfrm>
            <a:off x="730250" y="2101850"/>
            <a:ext cx="2044700" cy="527050"/>
          </a:xfrm>
          <a:prstGeom prst="rect">
            <a:avLst/>
          </a:prstGeom>
          <a:solidFill>
            <a:srgbClr val="00B05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看看说说</a:t>
            </a:r>
          </a:p>
        </p:txBody>
      </p:sp>
      <p:sp>
        <p:nvSpPr>
          <p:cNvPr id="10251" name="TextBox 13"/>
          <p:cNvSpPr>
            <a:spLocks noChangeArrowheads="1"/>
          </p:cNvSpPr>
          <p:nvPr/>
        </p:nvSpPr>
        <p:spPr bwMode="auto">
          <a:xfrm>
            <a:off x="4310063" y="1177925"/>
            <a:ext cx="3214687" cy="522288"/>
          </a:xfrm>
          <a:prstGeom prst="rect">
            <a:avLst/>
          </a:prstGeom>
          <a:solidFill>
            <a:srgbClr val="E7E20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sym typeface="Calibri" panose="020F0502020204030204" pitchFamily="34" charset="0"/>
              </a:rPr>
              <a:t>Let’s play a game!</a:t>
            </a:r>
            <a:endParaRPr lang="zh-CN" altLang="en-US" sz="2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52" name="对角圆角矩形 12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对角圆角矩形 8"/>
          <p:cNvSpPr>
            <a:spLocks noChangeArrowheads="1"/>
          </p:cNvSpPr>
          <p:nvPr/>
        </p:nvSpPr>
        <p:spPr bwMode="auto">
          <a:xfrm>
            <a:off x="642938" y="1071563"/>
            <a:ext cx="2214562" cy="596900"/>
          </a:xfrm>
          <a:custGeom>
            <a:avLst/>
            <a:gdLst>
              <a:gd name="T0" fmla="*/ 0 w 3488"/>
              <a:gd name="T1" fmla="*/ 0 h 941"/>
              <a:gd name="T2" fmla="*/ 3488 w 3488"/>
              <a:gd name="T3" fmla="*/ 941 h 941"/>
            </a:gdLst>
            <a:ahLst/>
            <a:cxnLst/>
            <a:rect l="T0" t="T1" r="T2" b="T3"/>
            <a:pathLst>
              <a:path w="3488" h="941">
                <a:moveTo>
                  <a:pt x="156" y="0"/>
                </a:moveTo>
                <a:lnTo>
                  <a:pt x="3488" y="0"/>
                </a:lnTo>
                <a:lnTo>
                  <a:pt x="3488" y="784"/>
                </a:lnTo>
                <a:cubicBezTo>
                  <a:pt x="3488" y="870"/>
                  <a:pt x="3418" y="940"/>
                  <a:pt x="3332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5400000" scaled="1"/>
          </a:gradFill>
          <a:ln w="9525">
            <a:solidFill>
              <a:srgbClr val="4BACC6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行楷" panose="02010800040101010101" pitchFamily="2" charset="-122"/>
              </a:rPr>
              <a:t>词汇巩固</a:t>
            </a:r>
            <a:endParaRPr lang="zh-CN" altLang="en-US" dirty="0"/>
          </a:p>
        </p:txBody>
      </p:sp>
      <p:pic>
        <p:nvPicPr>
          <p:cNvPr id="10253" name="图片 1" descr="teacher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800" y="314960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6BCA1C6-312C-4953-ACF9-1B2104AF3CC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bldLvl="0" animBg="1"/>
      <p:bldP spid="1025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19"/>
          <p:cNvSpPr>
            <a:spLocks noChangeArrowheads="1"/>
          </p:cNvSpPr>
          <p:nvPr/>
        </p:nvSpPr>
        <p:spPr bwMode="auto">
          <a:xfrm>
            <a:off x="2406650" y="774700"/>
            <a:ext cx="37338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Can you skate?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29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12298" descr="16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50" y="1474788"/>
            <a:ext cx="88011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0073BFE-C185-47FF-8CBE-82D838F11DD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9"/>
          <p:cNvSpPr>
            <a:spLocks noChangeArrowheads="1"/>
          </p:cNvSpPr>
          <p:nvPr/>
        </p:nvSpPr>
        <p:spPr bwMode="auto">
          <a:xfrm>
            <a:off x="2406650" y="774700"/>
            <a:ext cx="37338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Can you skate?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332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3323" name="文本框 13322"/>
          <p:cNvSpPr txBox="1">
            <a:spLocks noChangeArrowheads="1"/>
          </p:cNvSpPr>
          <p:nvPr/>
        </p:nvSpPr>
        <p:spPr bwMode="auto">
          <a:xfrm>
            <a:off x="520700" y="1473200"/>
            <a:ext cx="82423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丹尼要教李明滑冰。但是丹尼迟到了。</a:t>
            </a: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“看!丹尼来了!”詹妮说。</a:t>
            </a:r>
            <a:endParaRPr lang="zh-CN" altLang="en-US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“对不起,我迟到了,”丹尼说。</a:t>
            </a: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“没关系。”詹妮和李明说。</a:t>
            </a:r>
            <a:endParaRPr lang="zh-CN" altLang="en-US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“我将教你滑冰,李明。”丹尼说。</a:t>
            </a:r>
            <a:endParaRPr lang="zh-CN" altLang="en-US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“你能在冰上站起来吗?”丹尼问。</a:t>
            </a:r>
            <a:endParaRPr lang="zh-CN" altLang="en-US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“是的,我能。”李明说。“看,丹尼!我站起来了!”</a:t>
            </a: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“好的!”丹尼说。</a:t>
            </a: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 丹尼也站起来了。</a:t>
            </a:r>
            <a:endParaRPr lang="zh-CN" altLang="en-US" sz="24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DDE96DD-6A7C-424C-A7ED-A8E001AD87B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9"/>
          <p:cNvSpPr>
            <a:spLocks noChangeArrowheads="1"/>
          </p:cNvSpPr>
          <p:nvPr/>
        </p:nvSpPr>
        <p:spPr bwMode="auto">
          <a:xfrm>
            <a:off x="2406650" y="774700"/>
            <a:ext cx="37338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Can you skate?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4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14346" descr="16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300" y="1473200"/>
            <a:ext cx="876458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7CA19C1-0C3B-4C1C-8FF1-9E48CFC9B0B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Microsoft Office PowerPoint</Application>
  <PresentationFormat>全屏显示(4:3)</PresentationFormat>
  <Paragraphs>239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Kozuka Gothic Pro H</vt:lpstr>
      <vt:lpstr>NEU-FZ-S92</vt:lpstr>
      <vt:lpstr>方正大黑简体</vt:lpstr>
      <vt:lpstr>方正黑体_GBK</vt:lpstr>
      <vt:lpstr>方正楷体_GBK</vt:lpstr>
      <vt:lpstr>方正书宋_GBK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Comic Sans MS</vt:lpstr>
      <vt:lpstr>Times New Roman</vt:lpstr>
      <vt:lpstr>WWW.2PPT.COM
</vt:lpstr>
      <vt:lpstr>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2023-01-16T18:25:44Z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F79105F455D7432D9403966B26478D76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