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87" r:id="rId20"/>
    <p:sldId id="275" r:id="rId21"/>
    <p:sldId id="257" r:id="rId22"/>
  </p:sldIdLst>
  <p:sldSz cx="12192000" cy="6858000"/>
  <p:notesSz cx="6858000" cy="9144000"/>
  <p:embeddedFontLst>
    <p:embeddedFont>
      <p:font typeface="思源黑体 CN Light" panose="02010600030101010101" charset="-122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FandolFang R" panose="02010600030101010101" charset="-122"/>
      <p:regular r:id="rId30"/>
    </p:embeddedFont>
    <p:embeddedFont>
      <p:font typeface="微软雅黑" panose="020B0503020204020204" pitchFamily="34" charset="-122"/>
      <p:regular r:id="rId31"/>
      <p:bold r:id="rId32"/>
    </p:embeddedFont>
    <p:embeddedFont>
      <p:font typeface="演示斜黑体" panose="02010600030101010101" charset="-122"/>
      <p:regular r:id="rId3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5422"/>
    <a:srgbClr val="B8732E"/>
    <a:srgbClr val="D18C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F333AC8E-CEAC-4A39-A43E-95AD1394A6BA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61E17075-8350-4AC1-99F5-9277A14EA54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17075-8350-4AC1-99F5-9277A14EA54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17075-8350-4AC1-99F5-9277A14EA54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17075-8350-4AC1-99F5-9277A14EA54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17075-8350-4AC1-99F5-9277A14EA54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17075-8350-4AC1-99F5-9277A14EA54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17075-8350-4AC1-99F5-9277A14EA54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17075-8350-4AC1-99F5-9277A14EA544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17075-8350-4AC1-99F5-9277A14EA544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17075-8350-4AC1-99F5-9277A14EA544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17075-8350-4AC1-99F5-9277A14EA544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17075-8350-4AC1-99F5-9277A14EA54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17075-8350-4AC1-99F5-9277A14EA544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17075-8350-4AC1-99F5-9277A14EA544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17075-8350-4AC1-99F5-9277A14EA54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17075-8350-4AC1-99F5-9277A14EA54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17075-8350-4AC1-99F5-9277A14EA54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17075-8350-4AC1-99F5-9277A14EA54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17075-8350-4AC1-99F5-9277A14EA54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17075-8350-4AC1-99F5-9277A14EA54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17075-8350-4AC1-99F5-9277A14EA54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hyperlink" Target="&#35838;&#25991;&#26391;&#35835;&#12289;&#29983;&#23383;&#35270;&#39057;&#12289;&#23383;&#35789;&#21548;&#20889;&#8212;&#37329;&#33394;&#30340;&#33609;&#22320;/&#35838;&#25991;&#26391;&#35835;%20%20&#20154;&#25945;&#29256;-&#19977;&#19978;-16-&#37329;&#33394;&#30340;&#33609;&#22320;.mp4" TargetMode="External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72950" cy="684728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gradFill>
            <a:gsLst>
              <a:gs pos="0">
                <a:srgbClr val="865422"/>
              </a:gs>
              <a:gs pos="100000">
                <a:srgbClr val="D18C4A"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104902" y="4764429"/>
            <a:ext cx="3924905" cy="318924"/>
            <a:chOff x="445479" y="4315402"/>
            <a:chExt cx="4198082" cy="468734"/>
          </a:xfrm>
        </p:grpSpPr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570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PPT818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67783" y="1522717"/>
            <a:ext cx="7276117" cy="2354193"/>
            <a:chOff x="7229012" y="2045573"/>
            <a:chExt cx="7276117" cy="2354193"/>
          </a:xfrm>
        </p:grpSpPr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7229012" y="2045573"/>
              <a:ext cx="7276117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457200">
                <a:buFont typeface="Arial" panose="020B0604020202020204" pitchFamily="34" charset="0"/>
                <a:buNone/>
              </a:pPr>
              <a:r>
                <a:rPr lang="zh-CN" altLang="en-US" sz="9600" dirty="0">
                  <a:solidFill>
                    <a:schemeClr val="bg1"/>
                  </a:solidFill>
                  <a:latin typeface="演示斜黑体" panose="02010600030101010101" pitchFamily="50" charset="-122"/>
                  <a:ea typeface="演示斜黑体" panose="02010600030101010101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金色的草地</a:t>
              </a:r>
              <a:endParaRPr lang="en-US" altLang="zh-CN" sz="9600" dirty="0">
                <a:solidFill>
                  <a:schemeClr val="bg1"/>
                </a:solidFill>
                <a:latin typeface="演示斜黑体" panose="02010600030101010101" pitchFamily="50" charset="-122"/>
                <a:ea typeface="演示斜黑体" panose="02010600030101010101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5271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三年级 上册 配人教版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 rot="10800000">
              <a:off x="7266131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865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86542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15" name="TextBox 18"/>
          <p:cNvSpPr txBox="1"/>
          <p:nvPr/>
        </p:nvSpPr>
        <p:spPr>
          <a:xfrm>
            <a:off x="4331804" y="2887856"/>
            <a:ext cx="35573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含有“一”的成语</a:t>
            </a:r>
          </a:p>
        </p:txBody>
      </p:sp>
      <p:sp>
        <p:nvSpPr>
          <p:cNvPr id="16" name="TextBox 19"/>
          <p:cNvSpPr txBox="1"/>
          <p:nvPr/>
        </p:nvSpPr>
        <p:spPr>
          <a:xfrm>
            <a:off x="2675620" y="4131943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一本正经</a:t>
            </a:r>
          </a:p>
        </p:txBody>
      </p:sp>
      <p:sp>
        <p:nvSpPr>
          <p:cNvPr id="17" name="TextBox 20"/>
          <p:cNvSpPr txBox="1"/>
          <p:nvPr/>
        </p:nvSpPr>
        <p:spPr>
          <a:xfrm>
            <a:off x="5068474" y="4131943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一五一十</a:t>
            </a:r>
          </a:p>
        </p:txBody>
      </p:sp>
      <p:sp>
        <p:nvSpPr>
          <p:cNvPr id="18" name="TextBox 21"/>
          <p:cNvSpPr txBox="1"/>
          <p:nvPr/>
        </p:nvSpPr>
        <p:spPr>
          <a:xfrm>
            <a:off x="7501227" y="4131943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一鸣惊人</a:t>
            </a:r>
          </a:p>
        </p:txBody>
      </p:sp>
      <p:sp>
        <p:nvSpPr>
          <p:cNvPr id="19" name="TextBox 22"/>
          <p:cNvSpPr txBox="1"/>
          <p:nvPr/>
        </p:nvSpPr>
        <p:spPr>
          <a:xfrm>
            <a:off x="2675620" y="5104419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一刀两断</a:t>
            </a:r>
          </a:p>
        </p:txBody>
      </p:sp>
      <p:sp>
        <p:nvSpPr>
          <p:cNvPr id="20" name="TextBox 23"/>
          <p:cNvSpPr txBox="1"/>
          <p:nvPr/>
        </p:nvSpPr>
        <p:spPr>
          <a:xfrm>
            <a:off x="5051884" y="5104420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一针见血</a:t>
            </a:r>
          </a:p>
        </p:txBody>
      </p:sp>
      <p:sp>
        <p:nvSpPr>
          <p:cNvPr id="21" name="TextBox 24"/>
          <p:cNvSpPr txBox="1"/>
          <p:nvPr/>
        </p:nvSpPr>
        <p:spPr>
          <a:xfrm>
            <a:off x="7563884" y="5112603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一呼百应</a:t>
            </a:r>
          </a:p>
        </p:txBody>
      </p:sp>
      <p:sp>
        <p:nvSpPr>
          <p:cNvPr id="22" name="AutoShape 2"/>
          <p:cNvSpPr>
            <a:spLocks noChangeArrowheads="1"/>
          </p:cNvSpPr>
          <p:nvPr/>
        </p:nvSpPr>
        <p:spPr bwMode="auto">
          <a:xfrm>
            <a:off x="789361" y="1274459"/>
            <a:ext cx="180019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86542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词语积累</a:t>
            </a:r>
          </a:p>
        </p:txBody>
      </p:sp>
      <p:sp>
        <p:nvSpPr>
          <p:cNvPr id="23" name="圆角矩形 25"/>
          <p:cNvSpPr/>
          <p:nvPr/>
        </p:nvSpPr>
        <p:spPr>
          <a:xfrm>
            <a:off x="2387588" y="2455808"/>
            <a:ext cx="7416824" cy="3744416"/>
          </a:xfrm>
          <a:prstGeom prst="roundRect">
            <a:avLst/>
          </a:prstGeom>
          <a:noFill/>
          <a:ln w="76200">
            <a:solidFill>
              <a:srgbClr val="865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865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86542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24" name="TextBox 16"/>
          <p:cNvSpPr txBox="1"/>
          <p:nvPr/>
        </p:nvSpPr>
        <p:spPr>
          <a:xfrm>
            <a:off x="2598898" y="1389612"/>
            <a:ext cx="1785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假装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27"/>
          <p:cNvSpPr txBox="1"/>
          <p:nvPr/>
        </p:nvSpPr>
        <p:spPr>
          <a:xfrm>
            <a:off x="4099096" y="1389612"/>
            <a:ext cx="114300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伪装</a:t>
            </a:r>
          </a:p>
        </p:txBody>
      </p:sp>
      <p:sp>
        <p:nvSpPr>
          <p:cNvPr id="26" name="TextBox 30"/>
          <p:cNvSpPr txBox="1"/>
          <p:nvPr/>
        </p:nvSpPr>
        <p:spPr>
          <a:xfrm>
            <a:off x="5425283" y="1389220"/>
            <a:ext cx="1785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观察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31"/>
          <p:cNvSpPr txBox="1"/>
          <p:nvPr/>
        </p:nvSpPr>
        <p:spPr>
          <a:xfrm>
            <a:off x="7081056" y="1389300"/>
            <a:ext cx="114300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视察</a:t>
            </a:r>
          </a:p>
        </p:txBody>
      </p:sp>
      <p:sp>
        <p:nvSpPr>
          <p:cNvPr id="28" name="TextBox 32"/>
          <p:cNvSpPr txBox="1"/>
          <p:nvPr/>
        </p:nvSpPr>
        <p:spPr>
          <a:xfrm>
            <a:off x="2699880" y="2181169"/>
            <a:ext cx="24390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一本正经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33"/>
          <p:cNvSpPr txBox="1"/>
          <p:nvPr/>
        </p:nvSpPr>
        <p:spPr>
          <a:xfrm>
            <a:off x="5180190" y="2181169"/>
            <a:ext cx="19005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不苟言笑</a:t>
            </a:r>
          </a:p>
        </p:txBody>
      </p:sp>
      <p:sp>
        <p:nvSpPr>
          <p:cNvPr id="32" name="TextBox 37"/>
          <p:cNvSpPr txBox="1"/>
          <p:nvPr/>
        </p:nvSpPr>
        <p:spPr>
          <a:xfrm>
            <a:off x="2579848" y="3333828"/>
            <a:ext cx="1785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张开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38"/>
          <p:cNvSpPr txBox="1"/>
          <p:nvPr/>
        </p:nvSpPr>
        <p:spPr>
          <a:xfrm>
            <a:off x="4080046" y="3333828"/>
            <a:ext cx="114300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合拢</a:t>
            </a:r>
          </a:p>
        </p:txBody>
      </p:sp>
      <p:sp>
        <p:nvSpPr>
          <p:cNvPr id="34" name="TextBox 39"/>
          <p:cNvSpPr txBox="1"/>
          <p:nvPr/>
        </p:nvSpPr>
        <p:spPr>
          <a:xfrm>
            <a:off x="5580244" y="3333828"/>
            <a:ext cx="1785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喜爱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40"/>
          <p:cNvSpPr txBox="1"/>
          <p:nvPr/>
        </p:nvSpPr>
        <p:spPr>
          <a:xfrm>
            <a:off x="7080442" y="3333828"/>
            <a:ext cx="114300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讨厌</a:t>
            </a:r>
          </a:p>
        </p:txBody>
      </p:sp>
      <p:sp>
        <p:nvSpPr>
          <p:cNvPr id="36" name="TextBox 41"/>
          <p:cNvSpPr txBox="1"/>
          <p:nvPr/>
        </p:nvSpPr>
        <p:spPr>
          <a:xfrm>
            <a:off x="2537955" y="4119824"/>
            <a:ext cx="26422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引人注目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42"/>
          <p:cNvSpPr txBox="1"/>
          <p:nvPr/>
        </p:nvSpPr>
        <p:spPr>
          <a:xfrm>
            <a:off x="5138915" y="4119824"/>
            <a:ext cx="20726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默默无闻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2795542" y="5062020"/>
            <a:ext cx="2239933" cy="922215"/>
            <a:chOff x="2910550" y="3573016"/>
            <a:chExt cx="2239933" cy="922215"/>
          </a:xfrm>
        </p:grpSpPr>
        <p:sp>
          <p:nvSpPr>
            <p:cNvPr id="40" name="文本框 64"/>
            <p:cNvSpPr txBox="1"/>
            <p:nvPr/>
          </p:nvSpPr>
          <p:spPr>
            <a:xfrm>
              <a:off x="2910550" y="3662359"/>
              <a:ext cx="520193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rgbClr val="EF3E22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盛</a:t>
              </a:r>
            </a:p>
          </p:txBody>
        </p:sp>
        <p:sp>
          <p:nvSpPr>
            <p:cNvPr id="41" name="文本框 65"/>
            <p:cNvSpPr txBox="1"/>
            <p:nvPr/>
          </p:nvSpPr>
          <p:spPr>
            <a:xfrm>
              <a:off x="3563888" y="3631135"/>
              <a:ext cx="1489802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chénɡ</a:t>
              </a:r>
              <a:r>
                <a:rPr lang="zh-CN" altLang="en-US" sz="1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（盛饭）</a:t>
              </a:r>
            </a:p>
          </p:txBody>
        </p:sp>
        <p:sp>
          <p:nvSpPr>
            <p:cNvPr id="42" name="文本框 66"/>
            <p:cNvSpPr txBox="1"/>
            <p:nvPr/>
          </p:nvSpPr>
          <p:spPr>
            <a:xfrm>
              <a:off x="3565481" y="4000467"/>
              <a:ext cx="1585002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shènɡ</a:t>
              </a:r>
              <a:r>
                <a:rPr lang="zh-CN" altLang="en-US" sz="1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（丰盛）</a:t>
              </a:r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3563888" y="3573016"/>
              <a:ext cx="0" cy="864096"/>
            </a:xfrm>
            <a:prstGeom prst="line">
              <a:avLst/>
            </a:prstGeom>
            <a:ln>
              <a:solidFill>
                <a:srgbClr val="FDCB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5057110" y="3631135"/>
              <a:ext cx="0" cy="864096"/>
            </a:xfrm>
            <a:prstGeom prst="line">
              <a:avLst/>
            </a:prstGeom>
            <a:ln>
              <a:solidFill>
                <a:srgbClr val="FDCB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文本框 69"/>
          <p:cNvSpPr txBox="1"/>
          <p:nvPr/>
        </p:nvSpPr>
        <p:spPr>
          <a:xfrm>
            <a:off x="5035410" y="5119929"/>
            <a:ext cx="35719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1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今天的饭菜真丰盛（</a:t>
            </a:r>
            <a:r>
              <a:rPr lang="en-US" altLang="zh-CN" sz="16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shènɡ</a:t>
            </a:r>
            <a:r>
              <a:rPr lang="zh-CN" altLang="en-US" sz="1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）啊！妈妈先给爷爷盛（</a:t>
            </a:r>
            <a:r>
              <a:rPr lang="en-US" altLang="zh-CN" sz="16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chénɡ</a:t>
            </a:r>
            <a:r>
              <a:rPr lang="zh-CN" altLang="en-US" sz="1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）了一碗米饭，才招呼我和爸爸吃饭。</a:t>
            </a:r>
          </a:p>
        </p:txBody>
      </p:sp>
      <p:sp>
        <p:nvSpPr>
          <p:cNvPr id="46" name="AutoShape 2"/>
          <p:cNvSpPr>
            <a:spLocks noChangeArrowheads="1"/>
          </p:cNvSpPr>
          <p:nvPr/>
        </p:nvSpPr>
        <p:spPr bwMode="auto">
          <a:xfrm>
            <a:off x="635551" y="1389612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86542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近义词</a:t>
            </a:r>
          </a:p>
        </p:txBody>
      </p:sp>
      <p:sp>
        <p:nvSpPr>
          <p:cNvPr id="47" name="AutoShape 2"/>
          <p:cNvSpPr>
            <a:spLocks noChangeArrowheads="1"/>
          </p:cNvSpPr>
          <p:nvPr/>
        </p:nvSpPr>
        <p:spPr bwMode="auto">
          <a:xfrm>
            <a:off x="635550" y="3189812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86542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反义词</a:t>
            </a:r>
          </a:p>
        </p:txBody>
      </p:sp>
      <p:sp>
        <p:nvSpPr>
          <p:cNvPr id="48" name="AutoShape 2"/>
          <p:cNvSpPr>
            <a:spLocks noChangeArrowheads="1"/>
          </p:cNvSpPr>
          <p:nvPr/>
        </p:nvSpPr>
        <p:spPr bwMode="auto">
          <a:xfrm>
            <a:off x="635550" y="4990012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86542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多音字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2" grpId="0"/>
      <p:bldP spid="33" grpId="0"/>
      <p:bldP spid="34" grpId="0"/>
      <p:bldP spid="35" grpId="0"/>
      <p:bldP spid="36" grpId="0"/>
      <p:bldP spid="37" grpId="0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865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86542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课文朗读</a:t>
              </a:r>
            </a:p>
          </p:txBody>
        </p:sp>
      </p:grpSp>
      <p:pic>
        <p:nvPicPr>
          <p:cNvPr id="2" name="Picture 7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89" y="1256762"/>
            <a:ext cx="5481635" cy="283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云形标注 9"/>
          <p:cNvSpPr/>
          <p:nvPr/>
        </p:nvSpPr>
        <p:spPr>
          <a:xfrm>
            <a:off x="6163940" y="3493882"/>
            <a:ext cx="2721538" cy="1346028"/>
          </a:xfrm>
          <a:prstGeom prst="cloudCallout">
            <a:avLst>
              <a:gd name="adj1" fmla="val 44568"/>
              <a:gd name="adj2" fmla="val 6054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Box 1"/>
          <p:cNvSpPr txBox="1"/>
          <p:nvPr/>
        </p:nvSpPr>
        <p:spPr>
          <a:xfrm>
            <a:off x="6298933" y="3493882"/>
            <a:ext cx="2476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小喇叭朗读开始了，点一点音箱，一起听。</a:t>
            </a:r>
          </a:p>
        </p:txBody>
      </p:sp>
      <p:sp>
        <p:nvSpPr>
          <p:cNvPr id="50" name="云形标注 17"/>
          <p:cNvSpPr/>
          <p:nvPr/>
        </p:nvSpPr>
        <p:spPr>
          <a:xfrm>
            <a:off x="3643660" y="4227974"/>
            <a:ext cx="2387866" cy="1231048"/>
          </a:xfrm>
          <a:prstGeom prst="cloudCallout">
            <a:avLst>
              <a:gd name="adj1" fmla="val -76605"/>
              <a:gd name="adj2" fmla="val 6468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18"/>
          <p:cNvSpPr txBox="1"/>
          <p:nvPr/>
        </p:nvSpPr>
        <p:spPr>
          <a:xfrm>
            <a:off x="3822538" y="4191275"/>
            <a:ext cx="2476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边听边想：课文主要写了什么？</a:t>
            </a:r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448" y="4227974"/>
            <a:ext cx="1226146" cy="1866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738" y="4791440"/>
            <a:ext cx="1241284" cy="1300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课文朗读  人教版-三上-16-金色的草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696575" y="59797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409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1" grpId="0" animBg="1"/>
      <p:bldP spid="49" grpId="0"/>
      <p:bldP spid="50" grpId="0" animBg="1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865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86542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初步感知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305216" y="2557041"/>
            <a:ext cx="66674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课文主要写了什么？</a:t>
            </a:r>
            <a:endParaRPr lang="en-US" altLang="zh-CN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89361" y="3490296"/>
            <a:ext cx="10335260" cy="2556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课文通过介绍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从拿蒲公英寻开心到喜爱它的感情变化以及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意识到蒲公英是有生命的，抒发了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对蒲公英的喜爱之情以及对自然、对生命的尊重、热爱之情。</a:t>
            </a:r>
          </a:p>
        </p:txBody>
      </p:sp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789361" y="1354918"/>
            <a:ext cx="2016223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86542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初步感知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865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86542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初步感知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434379" y="2331517"/>
            <a:ext cx="80334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课文可以分成几部分？各部分大意是什么？</a:t>
            </a:r>
            <a:endParaRPr lang="en-US" altLang="zh-CN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63542" y="3103149"/>
            <a:ext cx="10400665" cy="3329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第一部分（第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1-2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自然段）：写蒲公英盛开的时候，草地就变成了金色，给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我们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带来了不少快乐。</a:t>
            </a:r>
            <a:endParaRPr lang="en-US" altLang="zh-CN" sz="24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第二部分（第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自然段）：写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偶然发现草地会变色以及草地变色的原因。</a:t>
            </a:r>
          </a:p>
          <a:p>
            <a:pPr algn="just"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第三部分（第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自然段）：写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对蒲公英的感情发生了变化。</a:t>
            </a:r>
            <a:endParaRPr lang="en-US" altLang="zh-CN" sz="24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763961" y="1250918"/>
            <a:ext cx="2016223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86542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初步感知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865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2349303" cy="681343"/>
            <a:chOff x="305216" y="259882"/>
            <a:chExt cx="1194777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86542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1006977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重难点解析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2295445" y="2031132"/>
            <a:ext cx="8424936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</a:t>
            </a:r>
            <a:r>
              <a:rPr 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我们住在乡下，窗前是一大片草地。草地上长满了蒲公英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8" name="矩形 7"/>
          <p:cNvSpPr/>
          <p:nvPr/>
        </p:nvSpPr>
        <p:spPr>
          <a:xfrm>
            <a:off x="7366877" y="2080260"/>
            <a:ext cx="1144905" cy="504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915789" y="1314864"/>
            <a:ext cx="1584175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86542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重难点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803132" y="2499360"/>
            <a:ext cx="855980" cy="504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云形 10"/>
          <p:cNvSpPr/>
          <p:nvPr/>
        </p:nvSpPr>
        <p:spPr>
          <a:xfrm>
            <a:off x="3641967" y="2939415"/>
            <a:ext cx="5803243" cy="3009622"/>
          </a:xfrm>
          <a:prstGeom prst="cloud">
            <a:avLst/>
          </a:prstGeom>
          <a:gradFill>
            <a:gsLst>
              <a:gs pos="0">
                <a:schemeClr val="bg1"/>
              </a:gs>
              <a:gs pos="100000">
                <a:srgbClr val="1774FF">
                  <a:lumMod val="91000"/>
                  <a:lumOff val="9000"/>
                </a:srgbClr>
              </a:gs>
              <a:gs pos="100000">
                <a:srgbClr val="0087E6"/>
              </a:gs>
              <a:gs pos="100000">
                <a:srgbClr val="005CB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408412" y="3711575"/>
            <a:ext cx="42716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一大片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”“</a:t>
            </a: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长满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说明蒲公英很多，也是草地变成金色的原因。</a:t>
            </a:r>
            <a:endParaRPr lang="zh-CN" altLang="en-US" sz="32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ldLvl="0" animBg="1"/>
      <p:bldP spid="10" grpId="0" bldLvl="0" animBg="1"/>
      <p:bldP spid="11" grpId="0" animBg="1"/>
      <p:bldP spid="12" grpId="0"/>
      <p:bldP spid="1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865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2349303" cy="681343"/>
            <a:chOff x="305216" y="259882"/>
            <a:chExt cx="1194777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86542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1006977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重难点解析</a:t>
              </a:r>
            </a:p>
          </p:txBody>
        </p:sp>
      </p:grpSp>
      <p:sp>
        <p:nvSpPr>
          <p:cNvPr id="13" name="矩形 12"/>
          <p:cNvSpPr/>
          <p:nvPr/>
        </p:nvSpPr>
        <p:spPr>
          <a:xfrm>
            <a:off x="2533328" y="1573932"/>
            <a:ext cx="84249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有</a:t>
            </a:r>
            <a:r>
              <a:rPr 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一次，弟弟跑在我面前，我装着一本正经的样子，喊：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谢廖沙！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他回过头来，我就使劲一吹，把蒲公英的绒毛吹到他的脸上。弟弟也假装打哈欠，把蒲公英的绒毛朝我脸上吹。</a:t>
            </a:r>
          </a:p>
        </p:txBody>
      </p:sp>
      <p:sp>
        <p:nvSpPr>
          <p:cNvPr id="14" name="矩形 13"/>
          <p:cNvSpPr/>
          <p:nvPr/>
        </p:nvSpPr>
        <p:spPr>
          <a:xfrm>
            <a:off x="8688387" y="1618252"/>
            <a:ext cx="2091055" cy="504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736625" y="1255761"/>
            <a:ext cx="1584175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86542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重难点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604770" y="2066925"/>
            <a:ext cx="1630045" cy="504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云形 16"/>
          <p:cNvSpPr/>
          <p:nvPr/>
        </p:nvSpPr>
        <p:spPr>
          <a:xfrm>
            <a:off x="3930650" y="3589655"/>
            <a:ext cx="5803265" cy="2599055"/>
          </a:xfrm>
          <a:prstGeom prst="cloud">
            <a:avLst/>
          </a:prstGeom>
          <a:gradFill>
            <a:gsLst>
              <a:gs pos="0">
                <a:schemeClr val="bg1"/>
              </a:gs>
              <a:gs pos="100000">
                <a:srgbClr val="1774FF">
                  <a:lumMod val="91000"/>
                  <a:lumOff val="9000"/>
                </a:srgbClr>
              </a:gs>
              <a:gs pos="100000">
                <a:srgbClr val="0087E6"/>
              </a:gs>
              <a:gs pos="100000">
                <a:srgbClr val="005CB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405630" y="3971290"/>
            <a:ext cx="51492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表现了我和弟弟的活泼、调皮</a:t>
            </a: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。这一情节也体现了蒲公英给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我们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带来的乐趣。</a:t>
            </a:r>
          </a:p>
        </p:txBody>
      </p:sp>
      <p:sp>
        <p:nvSpPr>
          <p:cNvPr id="19" name="矩形 18"/>
          <p:cNvSpPr/>
          <p:nvPr/>
        </p:nvSpPr>
        <p:spPr>
          <a:xfrm>
            <a:off x="2604770" y="2625226"/>
            <a:ext cx="1663700" cy="4298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302000" y="3105649"/>
            <a:ext cx="2395220" cy="504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ldLvl="0" animBg="1"/>
      <p:bldP spid="16" grpId="0" bldLvl="0" animBg="1"/>
      <p:bldP spid="17" grpId="0" bldLvl="0" animBg="1"/>
      <p:bldP spid="18" grpId="0"/>
      <p:bldP spid="18" grpId="1"/>
      <p:bldP spid="19" grpId="0" bldLvl="0" animBg="1"/>
      <p:bldP spid="20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865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86542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板书设计</a:t>
              </a:r>
            </a:p>
          </p:txBody>
        </p:sp>
      </p:grp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2111936" y="2471330"/>
            <a:ext cx="677108" cy="21441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wrap="none">
            <a:spAutoFit/>
          </a:bodyPr>
          <a:lstStyle/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金色的草地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2933065" y="1402715"/>
            <a:ext cx="7190740" cy="7543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蒲公英盛开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草地金色</a:t>
            </a:r>
          </a:p>
        </p:txBody>
      </p:sp>
      <p:sp>
        <p:nvSpPr>
          <p:cNvPr id="23" name="左大括号 22"/>
          <p:cNvSpPr/>
          <p:nvPr/>
        </p:nvSpPr>
        <p:spPr>
          <a:xfrm>
            <a:off x="2789213" y="1913275"/>
            <a:ext cx="216024" cy="3240360"/>
          </a:xfrm>
          <a:prstGeom prst="leftBrac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2933065" y="2251075"/>
            <a:ext cx="5800090" cy="7543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草地上玩耍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带来快乐</a:t>
            </a: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2933065" y="3580765"/>
            <a:ext cx="3816350" cy="7543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颜色有变化</a:t>
            </a:r>
          </a:p>
        </p:txBody>
      </p:sp>
      <p:sp>
        <p:nvSpPr>
          <p:cNvPr id="26" name="左大括号 25"/>
          <p:cNvSpPr/>
          <p:nvPr/>
        </p:nvSpPr>
        <p:spPr>
          <a:xfrm flipH="1">
            <a:off x="8790181" y="1808500"/>
            <a:ext cx="360040" cy="3240360"/>
          </a:xfrm>
          <a:prstGeom prst="leftBrac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365115" y="3386455"/>
            <a:ext cx="302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早晚合拢</a:t>
            </a:r>
            <a:r>
              <a:rPr lang="en-US" altLang="zh-CN" sz="2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绿色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365115" y="4079240"/>
            <a:ext cx="302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中午花开</a:t>
            </a:r>
            <a:r>
              <a:rPr lang="en-US" altLang="zh-CN" sz="2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金色</a:t>
            </a: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2933065" y="4521200"/>
            <a:ext cx="5939790" cy="7543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喜爱蒲公英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一起睡觉、起床</a:t>
            </a: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9241716" y="1658530"/>
            <a:ext cx="677108" cy="37856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wrap="none">
            <a:spAutoFit/>
          </a:bodyPr>
          <a:lstStyle/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对大自然的喜爱之情</a:t>
            </a:r>
          </a:p>
        </p:txBody>
      </p:sp>
      <p:sp>
        <p:nvSpPr>
          <p:cNvPr id="31" name="左大括号 30"/>
          <p:cNvSpPr/>
          <p:nvPr/>
        </p:nvSpPr>
        <p:spPr>
          <a:xfrm>
            <a:off x="5148580" y="3689350"/>
            <a:ext cx="216535" cy="721360"/>
          </a:xfrm>
          <a:prstGeom prst="leftBrac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utoUpdateAnimBg="0"/>
      <p:bldP spid="22" grpId="0"/>
      <p:bldP spid="23" grpId="0" bldLvl="0" animBg="1"/>
      <p:bldP spid="24" grpId="0"/>
      <p:bldP spid="25" grpId="0"/>
      <p:bldP spid="26" grpId="0" bldLvl="0" animBg="1"/>
      <p:bldP spid="27" grpId="0"/>
      <p:bldP spid="27" grpId="1"/>
      <p:bldP spid="28" grpId="0"/>
      <p:bldP spid="29" grpId="0"/>
      <p:bldP spid="30" grpId="0" autoUpdateAnimBg="0"/>
      <p:bldP spid="31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865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86542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课堂演练</a:t>
              </a:r>
            </a:p>
          </p:txBody>
        </p:sp>
      </p:grpSp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801936" y="3833346"/>
            <a:ext cx="8280920" cy="1296144"/>
          </a:xfrm>
          <a:prstGeom prst="rect">
            <a:avLst/>
          </a:prstGeom>
          <a:noFill/>
          <a:ln>
            <a:miter lim="800000"/>
          </a:ln>
        </p:spPr>
        <p:txBody>
          <a:bodyPr vert="horz" lIns="91440" tIns="45720" rIns="91440" bIns="45720" rtlCol="0">
            <a:normAutofit/>
          </a:bodyPr>
          <a:lstStyle/>
          <a:p>
            <a:pPr lvl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照样子写句子。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233805" y="4545965"/>
            <a:ext cx="757936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例：多么可爱的草地！</a:t>
            </a:r>
          </a:p>
        </p:txBody>
      </p:sp>
      <p:sp>
        <p:nvSpPr>
          <p:cNvPr id="19" name="Rectangle 4"/>
          <p:cNvSpPr txBox="1">
            <a:spLocks noChangeArrowheads="1"/>
          </p:cNvSpPr>
          <p:nvPr/>
        </p:nvSpPr>
        <p:spPr bwMode="auto">
          <a:xfrm>
            <a:off x="801936" y="1233438"/>
            <a:ext cx="8280920" cy="1296144"/>
          </a:xfrm>
          <a:prstGeom prst="rect">
            <a:avLst/>
          </a:prstGeom>
          <a:noFill/>
          <a:ln>
            <a:miter lim="800000"/>
          </a:ln>
        </p:spPr>
        <p:txBody>
          <a:bodyPr vert="horz" lIns="91440" tIns="45720" rIns="91440" bIns="45720" rtlCol="0">
            <a:normAutofit/>
          </a:bodyPr>
          <a:lstStyle/>
          <a:p>
            <a:pPr lvl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选词填空。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35"/>
          <p:cNvSpPr txBox="1"/>
          <p:nvPr/>
        </p:nvSpPr>
        <p:spPr>
          <a:xfrm>
            <a:off x="2962176" y="1662584"/>
            <a:ext cx="10801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观看</a:t>
            </a:r>
          </a:p>
        </p:txBody>
      </p:sp>
      <p:sp>
        <p:nvSpPr>
          <p:cNvPr id="32" name="矩形 31"/>
          <p:cNvSpPr/>
          <p:nvPr/>
        </p:nvSpPr>
        <p:spPr>
          <a:xfrm>
            <a:off x="820456" y="2384240"/>
            <a:ext cx="84886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）我们来到草地上（        ）蒲公英。</a:t>
            </a:r>
            <a:endParaRPr lang="en-US" altLang="zh-CN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）爸爸正坐在电视机前（          ）篮球比赛。</a:t>
            </a:r>
          </a:p>
        </p:txBody>
      </p:sp>
      <p:sp>
        <p:nvSpPr>
          <p:cNvPr id="33" name="TextBox 38"/>
          <p:cNvSpPr txBox="1"/>
          <p:nvPr/>
        </p:nvSpPr>
        <p:spPr>
          <a:xfrm>
            <a:off x="4474344" y="1653873"/>
            <a:ext cx="136815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观察</a:t>
            </a:r>
          </a:p>
        </p:txBody>
      </p:sp>
      <p:sp>
        <p:nvSpPr>
          <p:cNvPr id="34" name="TextBox 39"/>
          <p:cNvSpPr txBox="1"/>
          <p:nvPr/>
        </p:nvSpPr>
        <p:spPr>
          <a:xfrm>
            <a:off x="5155045" y="2384206"/>
            <a:ext cx="10801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观察</a:t>
            </a:r>
          </a:p>
        </p:txBody>
      </p:sp>
      <p:sp>
        <p:nvSpPr>
          <p:cNvPr id="35" name="TextBox 40"/>
          <p:cNvSpPr txBox="1"/>
          <p:nvPr/>
        </p:nvSpPr>
        <p:spPr>
          <a:xfrm>
            <a:off x="5996305" y="2875915"/>
            <a:ext cx="10566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观看</a:t>
            </a:r>
          </a:p>
        </p:txBody>
      </p:sp>
      <p:sp>
        <p:nvSpPr>
          <p:cNvPr id="36" name="矩形 35"/>
          <p:cNvSpPr/>
          <p:nvPr/>
        </p:nvSpPr>
        <p:spPr>
          <a:xfrm>
            <a:off x="1107440" y="5334000"/>
            <a:ext cx="148653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多么</a:t>
            </a:r>
          </a:p>
        </p:txBody>
      </p:sp>
      <p:cxnSp>
        <p:nvCxnSpPr>
          <p:cNvPr id="37" name="直接连接符 36"/>
          <p:cNvCxnSpPr/>
          <p:nvPr/>
        </p:nvCxnSpPr>
        <p:spPr>
          <a:xfrm>
            <a:off x="2170430" y="5839460"/>
            <a:ext cx="1440180" cy="0"/>
          </a:xfrm>
          <a:prstGeom prst="line">
            <a:avLst/>
          </a:prstGeom>
          <a:ln>
            <a:headEnd type="none" w="sm" len="sm"/>
            <a:tailEnd type="diamond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3728720" y="5334000"/>
            <a:ext cx="227647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的蒲公英啊！</a:t>
            </a:r>
          </a:p>
        </p:txBody>
      </p:sp>
      <p:sp>
        <p:nvSpPr>
          <p:cNvPr id="39" name="矩形 38"/>
          <p:cNvSpPr/>
          <p:nvPr/>
        </p:nvSpPr>
        <p:spPr>
          <a:xfrm>
            <a:off x="2372360" y="5255895"/>
            <a:ext cx="114109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可爱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8" grpId="0"/>
      <p:bldP spid="19" grpId="0" build="p"/>
      <p:bldP spid="20" grpId="0"/>
      <p:bldP spid="32" grpId="0"/>
      <p:bldP spid="33" grpId="0"/>
      <p:bldP spid="34" grpId="0"/>
      <p:bldP spid="35" grpId="0"/>
      <p:bldP spid="36" grpId="0"/>
      <p:bldP spid="38" grpId="0"/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PPT818</a:t>
            </a: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网平台上提供的</a:t>
            </a: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PPT818</a:t>
            </a: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PPT818</a:t>
            </a: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PPT818</a:t>
            </a: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PPT818</a:t>
            </a: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PPT818</a:t>
            </a: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10600030101010101" pitchFamily="34" charset="-122"/>
              <a:ea typeface="思源黑体 CN Light" panose="02010600030101010101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10600030101010101" pitchFamily="34" charset="-122"/>
              <a:ea typeface="思源黑体 CN Light" panose="02010600030101010101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865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86542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新课导入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674489" y="1854306"/>
            <a:ext cx="5458460" cy="3180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大家喜欢郊游吗？在郊游的时候。你一定见过绿色的草地，但是你见过金色的草地吗？今天咱们就去看看金色的草地是什么样子的。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6464300" y="2197530"/>
            <a:ext cx="4880327" cy="2745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865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86542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课堂演练</a:t>
              </a:r>
            </a:p>
          </p:txBody>
        </p:sp>
      </p:grpSp>
      <p:sp>
        <p:nvSpPr>
          <p:cNvPr id="21" name="Rectangle 4"/>
          <p:cNvSpPr txBox="1">
            <a:spLocks noChangeArrowheads="1"/>
          </p:cNvSpPr>
          <p:nvPr/>
        </p:nvSpPr>
        <p:spPr bwMode="auto">
          <a:xfrm>
            <a:off x="674489" y="1347470"/>
            <a:ext cx="11049635" cy="1532050"/>
          </a:xfrm>
          <a:prstGeom prst="rect">
            <a:avLst/>
          </a:prstGeom>
          <a:noFill/>
          <a:ln>
            <a:miter lim="800000"/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lvl="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3.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对于草地的变色，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的两次发现有什么不同？给我们什么启示？</a:t>
            </a:r>
          </a:p>
          <a:p>
            <a:pPr lvl="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74488" y="3197020"/>
            <a:ext cx="10717411" cy="1964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第一次发现是无意中的发现，第二次是在有意识、仔细观察的基础上的发现。启示我们：大自然中有无穷的奥妙，我们要善于观察，勤于思考，勇于探究，这样才会有所发现。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72950" cy="684728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0"/>
            <a:ext cx="12172950" cy="6858000"/>
          </a:xfrm>
          <a:prstGeom prst="rect">
            <a:avLst/>
          </a:prstGeom>
          <a:gradFill>
            <a:gsLst>
              <a:gs pos="0">
                <a:srgbClr val="865422"/>
              </a:gs>
              <a:gs pos="100000">
                <a:srgbClr val="D18C4A"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104902" y="4764429"/>
            <a:ext cx="3924905" cy="318924"/>
            <a:chOff x="445479" y="4315402"/>
            <a:chExt cx="4198082" cy="468734"/>
          </a:xfrm>
        </p:grpSpPr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570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PPT818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67783" y="1522717"/>
            <a:ext cx="7276117" cy="2354193"/>
            <a:chOff x="7229012" y="2045573"/>
            <a:chExt cx="7276117" cy="2354193"/>
          </a:xfrm>
        </p:grpSpPr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7229012" y="2045573"/>
              <a:ext cx="7276117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457200">
                <a:buFont typeface="Arial" panose="020B0604020202020204" pitchFamily="34" charset="0"/>
                <a:buNone/>
              </a:pPr>
              <a:r>
                <a:rPr lang="zh-CN" altLang="en-US" sz="9600" dirty="0">
                  <a:solidFill>
                    <a:schemeClr val="bg1"/>
                  </a:solidFill>
                  <a:latin typeface="演示斜黑体" panose="02010600030101010101" pitchFamily="50" charset="-122"/>
                  <a:ea typeface="演示斜黑体" panose="02010600030101010101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感谢聆听</a:t>
              </a:r>
              <a:endParaRPr lang="en-US" altLang="zh-CN" sz="9600" dirty="0">
                <a:solidFill>
                  <a:schemeClr val="bg1"/>
                </a:solidFill>
                <a:latin typeface="演示斜黑体" panose="02010600030101010101" pitchFamily="50" charset="-122"/>
                <a:ea typeface="演示斜黑体" panose="02010600030101010101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5271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三年级 上册 配人教版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 rot="10800000">
              <a:off x="7266131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865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86542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933182" y="2238341"/>
            <a:ext cx="1511802" cy="1486306"/>
            <a:chOff x="-2214610" y="714356"/>
            <a:chExt cx="1785950" cy="1643868"/>
          </a:xfrm>
          <a:noFill/>
        </p:grpSpPr>
        <p:sp>
          <p:nvSpPr>
            <p:cNvPr id="9" name="矩形 8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0" name="直接连接符 9"/>
            <p:cNvCxnSpPr>
              <a:stCxn id="9" idx="1"/>
              <a:endCxn id="9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>
              <a:stCxn id="9" idx="0"/>
              <a:endCxn id="9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7"/>
          <p:cNvSpPr txBox="1"/>
          <p:nvPr/>
        </p:nvSpPr>
        <p:spPr>
          <a:xfrm>
            <a:off x="4447835" y="3664289"/>
            <a:ext cx="1040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hǎn</a:t>
            </a:r>
            <a:endParaRPr lang="en-US" altLang="zh-CN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036763" y="4437387"/>
            <a:ext cx="1511802" cy="1486306"/>
            <a:chOff x="-2214610" y="714356"/>
            <a:chExt cx="1785950" cy="1643868"/>
          </a:xfrm>
          <a:noFill/>
        </p:grpSpPr>
        <p:sp>
          <p:nvSpPr>
            <p:cNvPr id="14" name="矩形 13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5" name="直接连接符 14"/>
            <p:cNvCxnSpPr>
              <a:stCxn id="14" idx="1"/>
              <a:endCxn id="14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>
              <a:stCxn id="14" idx="0"/>
              <a:endCxn id="14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23"/>
          <p:cNvSpPr txBox="1">
            <a:spLocks noChangeArrowheads="1"/>
          </p:cNvSpPr>
          <p:nvPr/>
        </p:nvSpPr>
        <p:spPr bwMode="auto">
          <a:xfrm>
            <a:off x="4126216" y="4355511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喊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4055730" y="2238341"/>
            <a:ext cx="1544244" cy="1428268"/>
            <a:chOff x="-2214610" y="714356"/>
            <a:chExt cx="1785950" cy="1643868"/>
          </a:xfrm>
          <a:noFill/>
        </p:grpSpPr>
        <p:sp>
          <p:nvSpPr>
            <p:cNvPr id="19" name="矩形 18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20" name="直接连接符 19"/>
            <p:cNvCxnSpPr>
              <a:stCxn id="19" idx="1"/>
              <a:endCxn id="19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>
              <a:stCxn id="19" idx="0"/>
              <a:endCxn id="19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3"/>
          <p:cNvSpPr txBox="1">
            <a:spLocks noChangeArrowheads="1"/>
          </p:cNvSpPr>
          <p:nvPr/>
        </p:nvSpPr>
        <p:spPr bwMode="auto">
          <a:xfrm>
            <a:off x="4141982" y="2117629"/>
            <a:ext cx="1227942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蒲</a:t>
            </a:r>
          </a:p>
        </p:txBody>
      </p:sp>
      <p:sp>
        <p:nvSpPr>
          <p:cNvPr id="23" name="TextBox 40"/>
          <p:cNvSpPr txBox="1"/>
          <p:nvPr/>
        </p:nvSpPr>
        <p:spPr>
          <a:xfrm>
            <a:off x="6104245" y="1498320"/>
            <a:ext cx="1154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yīnɡ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007744" y="2117629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英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7778192" y="2238341"/>
            <a:ext cx="1511802" cy="1486306"/>
            <a:chOff x="-2214610" y="714356"/>
            <a:chExt cx="1785950" cy="1643868"/>
          </a:xfrm>
          <a:noFill/>
        </p:grpSpPr>
        <p:sp>
          <p:nvSpPr>
            <p:cNvPr id="26" name="矩形 25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27" name="直接连接符 26"/>
            <p:cNvCxnSpPr>
              <a:stCxn id="26" idx="1"/>
              <a:endCxn id="26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>
              <a:stCxn id="26" idx="0"/>
              <a:endCxn id="26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54"/>
          <p:cNvSpPr txBox="1"/>
          <p:nvPr/>
        </p:nvSpPr>
        <p:spPr>
          <a:xfrm>
            <a:off x="7819545" y="1498320"/>
            <a:ext cx="15824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shènɡ</a:t>
            </a:r>
          </a:p>
        </p:txBody>
      </p:sp>
      <p:sp>
        <p:nvSpPr>
          <p:cNvPr id="30" name="TextBox 23"/>
          <p:cNvSpPr txBox="1">
            <a:spLocks noChangeArrowheads="1"/>
          </p:cNvSpPr>
          <p:nvPr/>
        </p:nvSpPr>
        <p:spPr bwMode="auto">
          <a:xfrm>
            <a:off x="7896664" y="2117629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盛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9623201" y="2238341"/>
            <a:ext cx="1511802" cy="1486306"/>
            <a:chOff x="-2214610" y="714356"/>
            <a:chExt cx="1785950" cy="1643868"/>
          </a:xfrm>
          <a:noFill/>
        </p:grpSpPr>
        <p:sp>
          <p:nvSpPr>
            <p:cNvPr id="32" name="矩形 31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33" name="直接连接符 32"/>
            <p:cNvCxnSpPr>
              <a:stCxn id="32" idx="1"/>
              <a:endCxn id="32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>
              <a:stCxn id="32" idx="0"/>
              <a:endCxn id="32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60"/>
          <p:cNvSpPr txBox="1"/>
          <p:nvPr/>
        </p:nvSpPr>
        <p:spPr>
          <a:xfrm>
            <a:off x="9774480" y="1498320"/>
            <a:ext cx="1452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shuǎ </a:t>
            </a:r>
          </a:p>
        </p:txBody>
      </p:sp>
      <p:sp>
        <p:nvSpPr>
          <p:cNvPr id="36" name="TextBox 23"/>
          <p:cNvSpPr txBox="1">
            <a:spLocks noChangeArrowheads="1"/>
          </p:cNvSpPr>
          <p:nvPr/>
        </p:nvSpPr>
        <p:spPr bwMode="auto">
          <a:xfrm>
            <a:off x="9738286" y="2117629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耍</a:t>
            </a:r>
          </a:p>
        </p:txBody>
      </p:sp>
      <p:sp>
        <p:nvSpPr>
          <p:cNvPr id="37" name="TextBox 62"/>
          <p:cNvSpPr txBox="1"/>
          <p:nvPr/>
        </p:nvSpPr>
        <p:spPr>
          <a:xfrm>
            <a:off x="6104488" y="3664289"/>
            <a:ext cx="1154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qi</a:t>
            </a:r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àn</a:t>
            </a:r>
            <a:endParaRPr 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5907733" y="4437387"/>
            <a:ext cx="1511802" cy="1486306"/>
            <a:chOff x="-2214610" y="714356"/>
            <a:chExt cx="1785950" cy="1643868"/>
          </a:xfrm>
          <a:noFill/>
        </p:grpSpPr>
        <p:sp>
          <p:nvSpPr>
            <p:cNvPr id="39" name="矩形 38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40" name="直接连接符 39"/>
            <p:cNvCxnSpPr>
              <a:stCxn id="39" idx="1"/>
              <a:endCxn id="39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>
              <a:stCxn id="39" idx="0"/>
              <a:endCxn id="39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23"/>
          <p:cNvSpPr txBox="1">
            <a:spLocks noChangeArrowheads="1"/>
          </p:cNvSpPr>
          <p:nvPr/>
        </p:nvSpPr>
        <p:spPr bwMode="auto">
          <a:xfrm>
            <a:off x="5959464" y="4355511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欠</a:t>
            </a:r>
          </a:p>
        </p:txBody>
      </p:sp>
      <p:sp>
        <p:nvSpPr>
          <p:cNvPr id="43" name="TextBox 68"/>
          <p:cNvSpPr txBox="1"/>
          <p:nvPr/>
        </p:nvSpPr>
        <p:spPr>
          <a:xfrm>
            <a:off x="7819132" y="3664289"/>
            <a:ext cx="1154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diào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7778703" y="4437387"/>
            <a:ext cx="1511802" cy="1486306"/>
            <a:chOff x="-2214610" y="714356"/>
            <a:chExt cx="1785950" cy="1643868"/>
          </a:xfrm>
          <a:noFill/>
        </p:grpSpPr>
        <p:sp>
          <p:nvSpPr>
            <p:cNvPr id="45" name="矩形 44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46" name="直接连接符 45"/>
            <p:cNvCxnSpPr>
              <a:stCxn id="45" idx="1"/>
              <a:endCxn id="45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>
              <a:stCxn id="45" idx="0"/>
              <a:endCxn id="45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23"/>
          <p:cNvSpPr txBox="1">
            <a:spLocks noChangeArrowheads="1"/>
          </p:cNvSpPr>
          <p:nvPr/>
        </p:nvSpPr>
        <p:spPr bwMode="auto">
          <a:xfrm>
            <a:off x="7849366" y="4355511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钓</a:t>
            </a:r>
          </a:p>
        </p:txBody>
      </p:sp>
      <p:sp>
        <p:nvSpPr>
          <p:cNvPr id="49" name="TextBox 74"/>
          <p:cNvSpPr txBox="1"/>
          <p:nvPr/>
        </p:nvSpPr>
        <p:spPr>
          <a:xfrm>
            <a:off x="10129938" y="3676483"/>
            <a:ext cx="641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ér</a:t>
            </a:r>
            <a:endParaRPr lang="en-US" altLang="zh-CN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9649673" y="4437387"/>
            <a:ext cx="1511802" cy="1486306"/>
            <a:chOff x="-2214610" y="714356"/>
            <a:chExt cx="1785950" cy="1643868"/>
          </a:xfrm>
          <a:noFill/>
        </p:grpSpPr>
        <p:sp>
          <p:nvSpPr>
            <p:cNvPr id="51" name="矩形 50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2" name="直接连接符 51"/>
            <p:cNvCxnSpPr>
              <a:stCxn id="51" idx="1"/>
              <a:endCxn id="51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>
              <a:stCxn id="51" idx="0"/>
              <a:endCxn id="51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23"/>
          <p:cNvSpPr txBox="1">
            <a:spLocks noChangeArrowheads="1"/>
          </p:cNvSpPr>
          <p:nvPr/>
        </p:nvSpPr>
        <p:spPr bwMode="auto">
          <a:xfrm>
            <a:off x="9745678" y="4355511"/>
            <a:ext cx="1271313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而</a:t>
            </a:r>
          </a:p>
        </p:txBody>
      </p:sp>
      <p:sp>
        <p:nvSpPr>
          <p:cNvPr id="55" name="TextBox 3"/>
          <p:cNvSpPr txBox="1"/>
          <p:nvPr/>
        </p:nvSpPr>
        <p:spPr>
          <a:xfrm>
            <a:off x="4387828" y="1498320"/>
            <a:ext cx="1214446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pú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6" name="AutoShape 2"/>
          <p:cNvSpPr>
            <a:spLocks noChangeArrowheads="1"/>
          </p:cNvSpPr>
          <p:nvPr/>
        </p:nvSpPr>
        <p:spPr bwMode="auto">
          <a:xfrm>
            <a:off x="818351" y="1498320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86542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会写字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22" grpId="0"/>
      <p:bldP spid="23" grpId="0"/>
      <p:bldP spid="24" grpId="0"/>
      <p:bldP spid="29" grpId="0"/>
      <p:bldP spid="30" grpId="0"/>
      <p:bldP spid="35" grpId="0"/>
      <p:bldP spid="36" grpId="0"/>
      <p:bldP spid="37" grpId="0"/>
      <p:bldP spid="42" grpId="0"/>
      <p:bldP spid="43" grpId="0"/>
      <p:bldP spid="48" grpId="0"/>
      <p:bldP spid="49" grpId="0"/>
      <p:bldP spid="54" grpId="0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865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86542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56" name="AutoShape 2"/>
          <p:cNvSpPr>
            <a:spLocks noChangeArrowheads="1"/>
          </p:cNvSpPr>
          <p:nvPr/>
        </p:nvSpPr>
        <p:spPr bwMode="auto">
          <a:xfrm>
            <a:off x="818351" y="1498320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86542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会写字</a:t>
            </a:r>
          </a:p>
        </p:txBody>
      </p:sp>
      <p:grpSp>
        <p:nvGrpSpPr>
          <p:cNvPr id="57" name="组合 42"/>
          <p:cNvGrpSpPr/>
          <p:nvPr/>
        </p:nvGrpSpPr>
        <p:grpSpPr>
          <a:xfrm>
            <a:off x="5095750" y="3755199"/>
            <a:ext cx="1511802" cy="1486306"/>
            <a:chOff x="-2214610" y="714356"/>
            <a:chExt cx="1785950" cy="1643868"/>
          </a:xfrm>
          <a:noFill/>
        </p:grpSpPr>
        <p:sp>
          <p:nvSpPr>
            <p:cNvPr id="58" name="矩形 57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9" name="直接连接符 58"/>
            <p:cNvCxnSpPr>
              <a:stCxn id="58" idx="1"/>
              <a:endCxn id="58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>
              <a:stCxn id="58" idx="0"/>
              <a:endCxn id="58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3"/>
          <p:cNvSpPr txBox="1"/>
          <p:nvPr/>
        </p:nvSpPr>
        <p:spPr>
          <a:xfrm>
            <a:off x="3589040" y="2975030"/>
            <a:ext cx="1154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lǒng</a:t>
            </a:r>
            <a:endParaRPr lang="en-US" altLang="zh-CN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2" name="组合 35"/>
          <p:cNvGrpSpPr/>
          <p:nvPr/>
        </p:nvGrpSpPr>
        <p:grpSpPr>
          <a:xfrm>
            <a:off x="3229000" y="3743533"/>
            <a:ext cx="1622099" cy="1500276"/>
            <a:chOff x="-2214610" y="714356"/>
            <a:chExt cx="1785950" cy="1643868"/>
          </a:xfrm>
          <a:noFill/>
        </p:grpSpPr>
        <p:sp>
          <p:nvSpPr>
            <p:cNvPr id="63" name="矩形 62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64" name="直接连接符 63"/>
            <p:cNvCxnSpPr>
              <a:stCxn id="63" idx="1"/>
              <a:endCxn id="63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>
              <a:stCxn id="63" idx="0"/>
              <a:endCxn id="63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Box 23"/>
          <p:cNvSpPr txBox="1">
            <a:spLocks noChangeArrowheads="1"/>
          </p:cNvSpPr>
          <p:nvPr/>
        </p:nvSpPr>
        <p:spPr bwMode="auto">
          <a:xfrm>
            <a:off x="3367558" y="3686041"/>
            <a:ext cx="1227942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拢</a:t>
            </a:r>
          </a:p>
        </p:txBody>
      </p:sp>
      <p:sp>
        <p:nvSpPr>
          <p:cNvPr id="67" name="TextBox 40"/>
          <p:cNvSpPr txBox="1"/>
          <p:nvPr/>
        </p:nvSpPr>
        <p:spPr>
          <a:xfrm>
            <a:off x="5418440" y="297503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qù</a:t>
            </a:r>
            <a:endParaRPr lang="en-US" altLang="zh-CN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8" name="TextBox 23"/>
          <p:cNvSpPr txBox="1">
            <a:spLocks noChangeArrowheads="1"/>
          </p:cNvSpPr>
          <p:nvPr/>
        </p:nvSpPr>
        <p:spPr bwMode="auto">
          <a:xfrm>
            <a:off x="5170312" y="3681785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趣</a:t>
            </a:r>
          </a:p>
        </p:txBody>
      </p:sp>
      <p:grpSp>
        <p:nvGrpSpPr>
          <p:cNvPr id="69" name="组合 42"/>
          <p:cNvGrpSpPr/>
          <p:nvPr/>
        </p:nvGrpSpPr>
        <p:grpSpPr>
          <a:xfrm>
            <a:off x="7129242" y="3770925"/>
            <a:ext cx="1511802" cy="1486306"/>
            <a:chOff x="-2214610" y="714356"/>
            <a:chExt cx="1785950" cy="1643868"/>
          </a:xfrm>
          <a:noFill/>
        </p:grpSpPr>
        <p:sp>
          <p:nvSpPr>
            <p:cNvPr id="70" name="矩形 69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71" name="直接连接符 70"/>
            <p:cNvCxnSpPr>
              <a:stCxn id="70" idx="1"/>
              <a:endCxn id="70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>
              <a:stCxn id="70" idx="0"/>
              <a:endCxn id="70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58"/>
          <p:cNvSpPr txBox="1"/>
          <p:nvPr/>
        </p:nvSpPr>
        <p:spPr>
          <a:xfrm>
            <a:off x="7539849" y="2975030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xǐ</a:t>
            </a:r>
          </a:p>
        </p:txBody>
      </p:sp>
      <p:sp>
        <p:nvSpPr>
          <p:cNvPr id="74" name="TextBox 23"/>
          <p:cNvSpPr txBox="1">
            <a:spLocks noChangeArrowheads="1"/>
          </p:cNvSpPr>
          <p:nvPr/>
        </p:nvSpPr>
        <p:spPr bwMode="auto">
          <a:xfrm>
            <a:off x="7203804" y="3697511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喜</a:t>
            </a:r>
          </a:p>
        </p:txBody>
      </p:sp>
      <p:grpSp>
        <p:nvGrpSpPr>
          <p:cNvPr id="75" name="组合 46"/>
          <p:cNvGrpSpPr/>
          <p:nvPr/>
        </p:nvGrpSpPr>
        <p:grpSpPr>
          <a:xfrm>
            <a:off x="8907100" y="3770925"/>
            <a:ext cx="1511802" cy="1486306"/>
            <a:chOff x="-2214610" y="714356"/>
            <a:chExt cx="1785950" cy="1643868"/>
          </a:xfrm>
          <a:noFill/>
        </p:grpSpPr>
        <p:sp>
          <p:nvSpPr>
            <p:cNvPr id="76" name="矩形 75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77" name="直接连接符 76"/>
            <p:cNvCxnSpPr>
              <a:stCxn id="76" idx="1"/>
              <a:endCxn id="76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>
              <a:stCxn id="76" idx="0"/>
              <a:endCxn id="76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Box 64"/>
          <p:cNvSpPr txBox="1"/>
          <p:nvPr/>
        </p:nvSpPr>
        <p:spPr>
          <a:xfrm>
            <a:off x="9097547" y="2975030"/>
            <a:ext cx="1198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shuì</a:t>
            </a:r>
          </a:p>
        </p:txBody>
      </p:sp>
      <p:sp>
        <p:nvSpPr>
          <p:cNvPr id="80" name="TextBox 23"/>
          <p:cNvSpPr txBox="1">
            <a:spLocks noChangeArrowheads="1"/>
          </p:cNvSpPr>
          <p:nvPr/>
        </p:nvSpPr>
        <p:spPr bwMode="auto">
          <a:xfrm>
            <a:off x="9025572" y="3697511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睡</a:t>
            </a:r>
          </a:p>
        </p:txBody>
      </p:sp>
      <p:sp>
        <p:nvSpPr>
          <p:cNvPr id="81" name="TextBox 66"/>
          <p:cNvSpPr txBox="1"/>
          <p:nvPr/>
        </p:nvSpPr>
        <p:spPr>
          <a:xfrm>
            <a:off x="1668488" y="2961705"/>
            <a:ext cx="10454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chá</a:t>
            </a:r>
          </a:p>
        </p:txBody>
      </p:sp>
      <p:grpSp>
        <p:nvGrpSpPr>
          <p:cNvPr id="82" name="组合 81"/>
          <p:cNvGrpSpPr/>
          <p:nvPr/>
        </p:nvGrpSpPr>
        <p:grpSpPr>
          <a:xfrm>
            <a:off x="1356792" y="3779387"/>
            <a:ext cx="1511802" cy="1486306"/>
            <a:chOff x="-2214610" y="714356"/>
            <a:chExt cx="1785950" cy="1643868"/>
          </a:xfrm>
          <a:noFill/>
        </p:grpSpPr>
        <p:sp>
          <p:nvSpPr>
            <p:cNvPr id="83" name="矩形 82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84" name="直接连接符 83"/>
            <p:cNvCxnSpPr>
              <a:stCxn id="83" idx="1"/>
              <a:endCxn id="83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>
              <a:stCxn id="83" idx="0"/>
              <a:endCxn id="83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TextBox 23"/>
          <p:cNvSpPr txBox="1">
            <a:spLocks noChangeArrowheads="1"/>
          </p:cNvSpPr>
          <p:nvPr/>
        </p:nvSpPr>
        <p:spPr bwMode="auto">
          <a:xfrm>
            <a:off x="1452797" y="3697511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6" grpId="0"/>
      <p:bldP spid="67" grpId="0"/>
      <p:bldP spid="68" grpId="0"/>
      <p:bldP spid="73" grpId="0"/>
      <p:bldP spid="74" grpId="0"/>
      <p:bldP spid="79" grpId="0"/>
      <p:bldP spid="80" grpId="0"/>
      <p:bldP spid="81" grpId="0"/>
      <p:bldP spid="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865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86542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37" name="TextBox 32"/>
          <p:cNvSpPr txBox="1"/>
          <p:nvPr/>
        </p:nvSpPr>
        <p:spPr>
          <a:xfrm>
            <a:off x="973062" y="2657257"/>
            <a:ext cx="9009138" cy="1920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耍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：注意上面是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而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  <a:endParaRPr lang="en-US" altLang="zh-CN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钓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：右半部分是“勺”，不要写成“勾”。</a:t>
            </a:r>
          </a:p>
        </p:txBody>
      </p:sp>
      <p:sp>
        <p:nvSpPr>
          <p:cNvPr id="38" name="AutoShape 2"/>
          <p:cNvSpPr>
            <a:spLocks noChangeArrowheads="1"/>
          </p:cNvSpPr>
          <p:nvPr/>
        </p:nvSpPr>
        <p:spPr bwMode="auto">
          <a:xfrm>
            <a:off x="674489" y="1374428"/>
            <a:ext cx="180019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86542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易错提示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288290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865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86542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8" name="圆角矩形 1"/>
          <p:cNvSpPr/>
          <p:nvPr/>
        </p:nvSpPr>
        <p:spPr>
          <a:xfrm>
            <a:off x="779565" y="1465312"/>
            <a:ext cx="10272830" cy="4444465"/>
          </a:xfrm>
          <a:prstGeom prst="roundRect">
            <a:avLst/>
          </a:prstGeom>
          <a:noFill/>
          <a:ln w="31750">
            <a:solidFill>
              <a:srgbClr val="865422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23"/>
          <p:cNvSpPr txBox="1">
            <a:spLocks noChangeArrowheads="1"/>
          </p:cNvSpPr>
          <p:nvPr/>
        </p:nvSpPr>
        <p:spPr bwMode="auto">
          <a:xfrm>
            <a:off x="1410621" y="2363861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蒲</a:t>
            </a: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8831242" y="1880725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86542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会认字</a:t>
            </a:r>
          </a:p>
        </p:txBody>
      </p:sp>
      <p:sp>
        <p:nvSpPr>
          <p:cNvPr id="11" name="TextBox 23"/>
          <p:cNvSpPr txBox="1">
            <a:spLocks noChangeArrowheads="1"/>
          </p:cNvSpPr>
          <p:nvPr/>
        </p:nvSpPr>
        <p:spPr bwMode="auto">
          <a:xfrm>
            <a:off x="2490741" y="2424256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组词：蒲公英  蒲扇  蒲柳之姿</a:t>
            </a:r>
          </a:p>
        </p:txBody>
      </p:sp>
      <p:sp>
        <p:nvSpPr>
          <p:cNvPr id="12" name="TextBox 21"/>
          <p:cNvSpPr txBox="1"/>
          <p:nvPr/>
        </p:nvSpPr>
        <p:spPr>
          <a:xfrm>
            <a:off x="1391650" y="180754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pú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1410621" y="3681491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英</a:t>
            </a:r>
          </a:p>
        </p:txBody>
      </p:sp>
      <p:sp>
        <p:nvSpPr>
          <p:cNvPr id="14" name="TextBox 23"/>
          <p:cNvSpPr txBox="1">
            <a:spLocks noChangeArrowheads="1"/>
          </p:cNvSpPr>
          <p:nvPr/>
        </p:nvSpPr>
        <p:spPr bwMode="auto">
          <a:xfrm>
            <a:off x="2490741" y="3732594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组词：蒲公英  英雄  英姿飒爽</a:t>
            </a:r>
          </a:p>
        </p:txBody>
      </p:sp>
      <p:sp>
        <p:nvSpPr>
          <p:cNvPr id="15" name="TextBox 27"/>
          <p:cNvSpPr txBox="1"/>
          <p:nvPr/>
        </p:nvSpPr>
        <p:spPr>
          <a:xfrm>
            <a:off x="1266605" y="3125172"/>
            <a:ext cx="958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yīnɡ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23"/>
          <p:cNvSpPr txBox="1">
            <a:spLocks noChangeArrowheads="1"/>
          </p:cNvSpPr>
          <p:nvPr/>
        </p:nvSpPr>
        <p:spPr bwMode="auto">
          <a:xfrm>
            <a:off x="1410621" y="4905627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耍</a:t>
            </a:r>
          </a:p>
        </p:txBody>
      </p:sp>
      <p:sp>
        <p:nvSpPr>
          <p:cNvPr id="17" name="TextBox 23"/>
          <p:cNvSpPr txBox="1">
            <a:spLocks noChangeArrowheads="1"/>
          </p:cNvSpPr>
          <p:nvPr/>
        </p:nvSpPr>
        <p:spPr bwMode="auto">
          <a:xfrm>
            <a:off x="2490741" y="4956730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组词：玩耍  耍猴  耍脾气</a:t>
            </a:r>
          </a:p>
        </p:txBody>
      </p:sp>
      <p:sp>
        <p:nvSpPr>
          <p:cNvPr id="18" name="TextBox 30"/>
          <p:cNvSpPr txBox="1"/>
          <p:nvPr/>
        </p:nvSpPr>
        <p:spPr>
          <a:xfrm>
            <a:off x="1279255" y="4326448"/>
            <a:ext cx="1104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shuǎ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865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86542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8" name="圆角矩形 1"/>
          <p:cNvSpPr/>
          <p:nvPr/>
        </p:nvSpPr>
        <p:spPr>
          <a:xfrm>
            <a:off x="779565" y="1465312"/>
            <a:ext cx="10272830" cy="4444465"/>
          </a:xfrm>
          <a:prstGeom prst="roundRect">
            <a:avLst/>
          </a:prstGeom>
          <a:noFill/>
          <a:ln w="31750">
            <a:solidFill>
              <a:srgbClr val="865422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8831242" y="1880725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86542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会认字</a:t>
            </a:r>
          </a:p>
        </p:txBody>
      </p:sp>
      <p:sp>
        <p:nvSpPr>
          <p:cNvPr id="19" name="TextBox 23"/>
          <p:cNvSpPr txBox="1">
            <a:spLocks noChangeArrowheads="1"/>
          </p:cNvSpPr>
          <p:nvPr/>
        </p:nvSpPr>
        <p:spPr bwMode="auto">
          <a:xfrm>
            <a:off x="1703512" y="2360725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欠</a:t>
            </a:r>
          </a:p>
        </p:txBody>
      </p:sp>
      <p:sp>
        <p:nvSpPr>
          <p:cNvPr id="20" name="TextBox 23"/>
          <p:cNvSpPr txBox="1">
            <a:spLocks noChangeArrowheads="1"/>
          </p:cNvSpPr>
          <p:nvPr/>
        </p:nvSpPr>
        <p:spPr bwMode="auto">
          <a:xfrm>
            <a:off x="2783632" y="2411828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组词：哈欠  欠账  两不相欠</a:t>
            </a:r>
          </a:p>
        </p:txBody>
      </p:sp>
      <p:sp>
        <p:nvSpPr>
          <p:cNvPr id="21" name="TextBox 27"/>
          <p:cNvSpPr txBox="1"/>
          <p:nvPr/>
        </p:nvSpPr>
        <p:spPr>
          <a:xfrm>
            <a:off x="1514996" y="1828536"/>
            <a:ext cx="958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qi</a:t>
            </a:r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àn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23"/>
          <p:cNvSpPr txBox="1">
            <a:spLocks noChangeArrowheads="1"/>
          </p:cNvSpPr>
          <p:nvPr/>
        </p:nvSpPr>
        <p:spPr bwMode="auto">
          <a:xfrm>
            <a:off x="1703512" y="3584861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钓</a:t>
            </a:r>
          </a:p>
        </p:txBody>
      </p:sp>
      <p:sp>
        <p:nvSpPr>
          <p:cNvPr id="23" name="TextBox 23"/>
          <p:cNvSpPr txBox="1">
            <a:spLocks noChangeArrowheads="1"/>
          </p:cNvSpPr>
          <p:nvPr/>
        </p:nvSpPr>
        <p:spPr bwMode="auto">
          <a:xfrm>
            <a:off x="2783632" y="3635964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组词：钓鱼  钓竿  沽名钓誉</a:t>
            </a:r>
          </a:p>
        </p:txBody>
      </p:sp>
      <p:sp>
        <p:nvSpPr>
          <p:cNvPr id="24" name="TextBox 30"/>
          <p:cNvSpPr txBox="1"/>
          <p:nvPr/>
        </p:nvSpPr>
        <p:spPr>
          <a:xfrm>
            <a:off x="1514996" y="3005682"/>
            <a:ext cx="958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diào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32"/>
          <p:cNvSpPr txBox="1">
            <a:spLocks noChangeArrowheads="1"/>
          </p:cNvSpPr>
          <p:nvPr/>
        </p:nvSpPr>
        <p:spPr bwMode="auto">
          <a:xfrm>
            <a:off x="1703512" y="4783776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拢</a:t>
            </a:r>
          </a:p>
        </p:txBody>
      </p:sp>
      <p:sp>
        <p:nvSpPr>
          <p:cNvPr id="26" name="TextBox 23"/>
          <p:cNvSpPr txBox="1">
            <a:spLocks noChangeArrowheads="1"/>
          </p:cNvSpPr>
          <p:nvPr/>
        </p:nvSpPr>
        <p:spPr bwMode="auto">
          <a:xfrm>
            <a:off x="2783632" y="4834879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组词：合拢  拉拢  谈不拢</a:t>
            </a:r>
          </a:p>
        </p:txBody>
      </p:sp>
      <p:sp>
        <p:nvSpPr>
          <p:cNvPr id="27" name="TextBox 34"/>
          <p:cNvSpPr txBox="1"/>
          <p:nvPr/>
        </p:nvSpPr>
        <p:spPr>
          <a:xfrm>
            <a:off x="1572146" y="4200152"/>
            <a:ext cx="958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lǒnɡ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865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86542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9" name="TextBox 13"/>
          <p:cNvSpPr txBox="1"/>
          <p:nvPr/>
        </p:nvSpPr>
        <p:spPr>
          <a:xfrm>
            <a:off x="807148" y="2321247"/>
            <a:ext cx="7294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假装：</a:t>
            </a:r>
            <a:r>
              <a:rPr 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故意做出某种动作或姿态来掩饰真相。</a:t>
            </a:r>
            <a:endParaRPr lang="zh-CN" altLang="en-US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4"/>
          <p:cNvSpPr txBox="1"/>
          <p:nvPr/>
        </p:nvSpPr>
        <p:spPr>
          <a:xfrm>
            <a:off x="807148" y="3103051"/>
            <a:ext cx="5516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观察：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仔细察看（事物或现象）。</a:t>
            </a:r>
          </a:p>
        </p:txBody>
      </p:sp>
      <p:sp>
        <p:nvSpPr>
          <p:cNvPr id="12" name="TextBox 15"/>
          <p:cNvSpPr txBox="1"/>
          <p:nvPr/>
        </p:nvSpPr>
        <p:spPr>
          <a:xfrm>
            <a:off x="807148" y="5368587"/>
            <a:ext cx="10064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引人注目：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引起人的注意，使人把视线集中在一点上。</a:t>
            </a:r>
          </a:p>
        </p:txBody>
      </p:sp>
      <p:sp>
        <p:nvSpPr>
          <p:cNvPr id="13" name="TextBox 16"/>
          <p:cNvSpPr txBox="1"/>
          <p:nvPr/>
        </p:nvSpPr>
        <p:spPr>
          <a:xfrm>
            <a:off x="807148" y="4574688"/>
            <a:ext cx="5516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一本正经：</a:t>
            </a:r>
            <a:r>
              <a:rPr 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形容很规矩，很庄重。</a:t>
            </a:r>
            <a:endParaRPr lang="zh-CN" altLang="en-US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807148" y="3796704"/>
            <a:ext cx="4094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合拢：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合到一起，闭合。</a:t>
            </a:r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674489" y="1208990"/>
            <a:ext cx="180019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86542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词语解释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865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86542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9" name="TextBox 18"/>
          <p:cNvSpPr txBox="1"/>
          <p:nvPr/>
        </p:nvSpPr>
        <p:spPr>
          <a:xfrm>
            <a:off x="829576" y="2403748"/>
            <a:ext cx="7572071" cy="1787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5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我（         ）到妹妹为了引起大人的注意，（         ）出（             ）的样子，摇头晃脑地背起了唐诗，引得大家哈哈大笑。</a:t>
            </a:r>
          </a:p>
        </p:txBody>
      </p:sp>
      <p:sp>
        <p:nvSpPr>
          <p:cNvPr id="11" name="TextBox 19"/>
          <p:cNvSpPr txBox="1"/>
          <p:nvPr/>
        </p:nvSpPr>
        <p:spPr>
          <a:xfrm>
            <a:off x="2088201" y="2988246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假装</a:t>
            </a:r>
          </a:p>
        </p:txBody>
      </p:sp>
      <p:sp>
        <p:nvSpPr>
          <p:cNvPr id="12" name="TextBox 20"/>
          <p:cNvSpPr txBox="1"/>
          <p:nvPr/>
        </p:nvSpPr>
        <p:spPr>
          <a:xfrm>
            <a:off x="4183041" y="3026673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一本正经</a:t>
            </a:r>
          </a:p>
        </p:txBody>
      </p:sp>
      <p:sp>
        <p:nvSpPr>
          <p:cNvPr id="13" name="TextBox 16"/>
          <p:cNvSpPr txBox="1"/>
          <p:nvPr/>
        </p:nvSpPr>
        <p:spPr>
          <a:xfrm>
            <a:off x="2295445" y="2443011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观察</a:t>
            </a: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674489" y="1323628"/>
            <a:ext cx="180019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86542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词语运用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299" y="2740285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924</Words>
  <Application>Microsoft Office PowerPoint</Application>
  <PresentationFormat>宽屏</PresentationFormat>
  <Paragraphs>181</Paragraphs>
  <Slides>21</Slides>
  <Notes>21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思源黑体 CN Light</vt:lpstr>
      <vt:lpstr>Calibri</vt:lpstr>
      <vt:lpstr>思源黑体 CN Regular</vt:lpstr>
      <vt:lpstr>FandolFang R</vt:lpstr>
      <vt:lpstr>阿里巴巴普惠体 M</vt:lpstr>
      <vt:lpstr>Arial</vt:lpstr>
      <vt:lpstr>宋体</vt:lpstr>
      <vt:lpstr>微软雅黑</vt:lpstr>
      <vt:lpstr>演示斜黑体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2020-10-20T08:02:00Z</dcterms:created>
  <dcterms:modified xsi:type="dcterms:W3CDTF">2023-01-16T18:26:00Z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6A1F9CD1F33047B49AF77947605860D2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