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70" r:id="rId2"/>
    <p:sldId id="297" r:id="rId3"/>
    <p:sldId id="285" r:id="rId4"/>
    <p:sldId id="286" r:id="rId5"/>
    <p:sldId id="287" r:id="rId6"/>
    <p:sldId id="291" r:id="rId7"/>
    <p:sldId id="298" r:id="rId8"/>
    <p:sldId id="292" r:id="rId9"/>
    <p:sldId id="293" r:id="rId10"/>
    <p:sldId id="294" r:id="rId11"/>
    <p:sldId id="295" r:id="rId12"/>
    <p:sldId id="276" r:id="rId13"/>
    <p:sldId id="278" r:id="rId14"/>
    <p:sldId id="288" r:id="rId15"/>
    <p:sldId id="289" r:id="rId16"/>
    <p:sldId id="284" r:id="rId17"/>
    <p:sldId id="296" r:id="rId18"/>
    <p:sldId id="290" r:id="rId19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7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 snapToGrid="0" snapToObjects="1">
      <p:cViewPr varScale="1">
        <p:scale>
          <a:sx n="109" d="100"/>
          <a:sy n="109" d="100"/>
        </p:scale>
        <p:origin x="-888" y="-90"/>
      </p:cViewPr>
      <p:guideLst>
        <p:guide orient="horz" pos="2160"/>
        <p:guide pos="287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1999" cy="71999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837889B5-480D-4989-B181-8CB5304029ED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15363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>
              <a:latin typeface="Arial" panose="020B0604020202020204" pitchFamily="34" charset="0"/>
            </a:endParaRPr>
          </a:p>
        </p:txBody>
      </p:sp>
      <p:sp>
        <p:nvSpPr>
          <p:cNvPr id="15364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fld id="{4F4C811D-8E16-4091-ABBD-57DFAD3A74B6}" type="slidenum">
              <a:rPr lang="zh-CN" altLang="en-US" sz="1200" b="1">
                <a:latin typeface="Calibri" panose="020F0502020204030204" pitchFamily="34" charset="0"/>
                <a:ea typeface="黑体" panose="02010609060101010101" pitchFamily="49" charset="-122"/>
              </a:rPr>
              <a:t>2</a:t>
            </a:fld>
            <a:endParaRPr lang="zh-CN" altLang="en-US" sz="1200" b="1">
              <a:latin typeface="Calibri" panose="020F0502020204030204" pitchFamily="34" charset="0"/>
              <a:ea typeface="黑体" panose="02010609060101010101" pitchFamily="49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17410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17411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30F04813-B972-4DB8-A0B5-F363EE42EFFB}" type="slidenum">
              <a:rPr lang="zh-CN" altLang="en-US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CC3DBF-4C9B-434A-BFDA-CF8B4268A65C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683E31-8E00-4203-A87D-CD6182A1D4B1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首页绿色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7C42BD-7C7F-44D1-9A4B-C8D4F3DA8997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 descr="无logo绿色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501714" y="49427"/>
            <a:ext cx="1727887" cy="523220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学习目标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1481B4-8C17-44E3-ABA3-5BD72FB5CC85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 descr="无logo绿色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501714" y="49427"/>
            <a:ext cx="1727887" cy="522905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情境导入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2A869E-BA3E-47E2-A096-6485131B45F9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 descr="无logo绿色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501714" y="49427"/>
            <a:ext cx="1727887" cy="523220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合作探究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605751-9BE0-46CA-977A-13CFB50781AB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 descr="无logo绿色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501714" y="49427"/>
            <a:ext cx="1727887" cy="523220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知识讲解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A3A403-37C8-4356-B59C-72156406C87B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 descr="无logo绿色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501714" y="49427"/>
            <a:ext cx="1727887" cy="522905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随堂练习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47F391-F471-4E3D-84C4-17FABD08E6B1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 descr="无logo绿色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501714" y="49427"/>
            <a:ext cx="1727887" cy="522905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课堂小结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D0232D-0732-4525-BA73-CBB608DECAC3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 descr="无logo绿色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23D8C1-824D-4947-A083-F1FFA60904E3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  <a:ea typeface="黑体" panose="02010609060101010101" pitchFamily="49" charset="-122"/>
              </a:defRPr>
            </a:lvl1pPr>
          </a:lstStyle>
          <a:p>
            <a:fld id="{1DB87902-A85B-4452-9722-BFCB54EF6074}" type="slidenum">
              <a:rPr lang="en-US" altLang="zh-CN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黑体" panose="02010609060101010101" pitchFamily="49" charset="-122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黑体" panose="02010609060101010101" pitchFamily="49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黑体" panose="02010609060101010101" pitchFamily="49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黑体" panose="02010609060101010101" pitchFamily="49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黑体" panose="02010609060101010101" pitchFamily="49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黑体" panose="02010609060101010101" pitchFamily="49" charset="-122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黑体" panose="02010609060101010101" pitchFamily="49" charset="-122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黑体" panose="02010609060101010101" pitchFamily="49" charset="-122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黑体" panose="02010609060101010101" pitchFamily="49" charset="-122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黑体" panose="02010609060101010101" pitchFamily="49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0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 Box 63"/>
          <p:cNvSpPr txBox="1">
            <a:spLocks noChangeArrowheads="1"/>
          </p:cNvSpPr>
          <p:nvPr/>
        </p:nvSpPr>
        <p:spPr bwMode="auto">
          <a:xfrm>
            <a:off x="0" y="986382"/>
            <a:ext cx="9144000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200000"/>
              </a:lnSpc>
            </a:pPr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第</a:t>
            </a:r>
            <a:r>
              <a:rPr lang="en-US" altLang="zh-CN" sz="3200" dirty="0">
                <a:latin typeface="黑体" panose="02010609060101010101" pitchFamily="49" charset="-122"/>
                <a:ea typeface="黑体" panose="02010609060101010101" pitchFamily="49" charset="-122"/>
              </a:rPr>
              <a:t>6</a:t>
            </a:r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章 事件的概率</a:t>
            </a:r>
          </a:p>
          <a:p>
            <a:pPr algn="ctr" eaLnBrk="1" hangingPunct="1">
              <a:lnSpc>
                <a:spcPct val="200000"/>
              </a:lnSpc>
            </a:pPr>
            <a:r>
              <a:rPr lang="en-US" altLang="zh-CN" sz="4400" dirty="0">
                <a:latin typeface="黑体" panose="02010609060101010101" pitchFamily="49" charset="-122"/>
                <a:ea typeface="黑体" panose="02010609060101010101" pitchFamily="49" charset="-122"/>
              </a:rPr>
              <a:t>6.5 </a:t>
            </a:r>
            <a:r>
              <a:rPr lang="zh-CN" altLang="en-US" sz="4400" dirty="0">
                <a:latin typeface="黑体" panose="02010609060101010101" pitchFamily="49" charset="-122"/>
                <a:ea typeface="黑体" panose="02010609060101010101" pitchFamily="49" charset="-122"/>
              </a:rPr>
              <a:t>事件的概</a:t>
            </a:r>
            <a:r>
              <a:rPr lang="zh-CN" altLang="en-US" sz="4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率</a:t>
            </a:r>
            <a:endParaRPr lang="en-US" altLang="zh-CN" sz="44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 eaLnBrk="1" hangingPunct="1">
              <a:lnSpc>
                <a:spcPct val="200000"/>
              </a:lnSpc>
            </a:pPr>
            <a:r>
              <a:rPr lang="zh-CN" altLang="en-US" sz="3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第</a:t>
            </a:r>
            <a:r>
              <a:rPr lang="en-US" altLang="zh-CN" sz="3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3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课时</a:t>
            </a:r>
            <a:endParaRPr lang="zh-CN" altLang="en-US" sz="36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5704271"/>
            <a:ext cx="9144000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2"/>
          <p:cNvGraphicFramePr>
            <a:graphicFrameLocks noGrp="1"/>
          </p:cNvGraphicFramePr>
          <p:nvPr/>
        </p:nvGraphicFramePr>
        <p:xfrm>
          <a:off x="768350" y="1471613"/>
          <a:ext cx="7623175" cy="2530475"/>
        </p:xfrm>
        <a:graphic>
          <a:graphicData uri="http://schemas.openxmlformats.org/drawingml/2006/table">
            <a:tbl>
              <a:tblPr/>
              <a:tblGrid>
                <a:gridCol w="26169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97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78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9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572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810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905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00144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1350"/>
                        </a:spcBef>
                        <a:buClr>
                          <a:srgbClr val="F67408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rgbClr val="AB2D18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1pPr>
                      <a:lvl2pPr indent="-457200" defTabSz="685800">
                        <a:lnSpc>
                          <a:spcPct val="130000"/>
                        </a:lnSpc>
                        <a:buFont typeface="Calibri" panose="020F050202020403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2pPr>
                      <a:lvl3pPr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Calibri" panose="020F0502020204030204" pitchFamily="34" charset="0"/>
                        <a:defRPr sz="13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3pPr>
                      <a:lvl4pPr indent="-3429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4pPr>
                      <a:lvl5pPr indent="-4572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5pPr>
                      <a:lvl6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6pPr>
                      <a:lvl7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7pPr>
                      <a:lvl8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8pPr>
                      <a:lvl9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1350"/>
                        </a:spcBef>
                        <a:spcAft>
                          <a:spcPct val="0"/>
                        </a:spcAft>
                        <a:buClr>
                          <a:srgbClr val="F67408"/>
                        </a:buClr>
                        <a:buSzPct val="80000"/>
                        <a:buFont typeface="Wingdings 2" panose="05020102010507070707" pitchFamily="18" charset="2"/>
                        <a:buNone/>
                      </a:pP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宋体" panose="02010600030101010101" pitchFamily="2" charset="-122"/>
                        </a:rPr>
                        <a:t>试验次数（</a:t>
                      </a: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宋体" panose="02010600030101010101" pitchFamily="2" charset="-122"/>
                        </a:rPr>
                        <a:t>n</a:t>
                      </a: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宋体" panose="02010600030101010101" pitchFamily="2" charset="-122"/>
                        </a:rPr>
                        <a:t>）</a:t>
                      </a:r>
                    </a:p>
                  </a:txBody>
                  <a:tcPr marT="45725" marB="45725" anchor="ctr" horzOverflow="overflow">
                    <a:lnL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1350"/>
                        </a:spcBef>
                        <a:buClr>
                          <a:srgbClr val="F67408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rgbClr val="AB2D18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1pPr>
                      <a:lvl2pPr indent="-457200" defTabSz="685800">
                        <a:lnSpc>
                          <a:spcPct val="130000"/>
                        </a:lnSpc>
                        <a:buFont typeface="Calibri" panose="020F050202020403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2pPr>
                      <a:lvl3pPr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Calibri" panose="020F0502020204030204" pitchFamily="34" charset="0"/>
                        <a:defRPr sz="13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3pPr>
                      <a:lvl4pPr indent="-3429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4pPr>
                      <a:lvl5pPr indent="-4572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5pPr>
                      <a:lvl6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6pPr>
                      <a:lvl7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7pPr>
                      <a:lvl8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8pPr>
                      <a:lvl9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1350"/>
                        </a:spcBef>
                        <a:spcAft>
                          <a:spcPct val="0"/>
                        </a:spcAft>
                        <a:buClr>
                          <a:srgbClr val="F67408"/>
                        </a:buClr>
                        <a:buSzPct val="80000"/>
                        <a:buFont typeface="Wingdings 2" panose="05020102010507070707" pitchFamily="18" charset="2"/>
                        <a:buNone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宋体" panose="02010600030101010101" pitchFamily="2" charset="-122"/>
                        </a:rPr>
                        <a:t>100</a:t>
                      </a:r>
                    </a:p>
                  </a:txBody>
                  <a:tcPr marT="45725" marB="45725" anchor="ctr" horzOverflow="overflow">
                    <a:lnL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1350"/>
                        </a:spcBef>
                        <a:buClr>
                          <a:srgbClr val="F67408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rgbClr val="AB2D18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1pPr>
                      <a:lvl2pPr indent="-457200" defTabSz="685800">
                        <a:lnSpc>
                          <a:spcPct val="130000"/>
                        </a:lnSpc>
                        <a:buFont typeface="Calibri" panose="020F050202020403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2pPr>
                      <a:lvl3pPr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Calibri" panose="020F0502020204030204" pitchFamily="34" charset="0"/>
                        <a:defRPr sz="13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3pPr>
                      <a:lvl4pPr indent="-3429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4pPr>
                      <a:lvl5pPr indent="-4572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5pPr>
                      <a:lvl6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6pPr>
                      <a:lvl7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7pPr>
                      <a:lvl8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8pPr>
                      <a:lvl9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1350"/>
                        </a:spcBef>
                        <a:spcAft>
                          <a:spcPct val="0"/>
                        </a:spcAft>
                        <a:buClr>
                          <a:srgbClr val="F67408"/>
                        </a:buClr>
                        <a:buSzPct val="80000"/>
                        <a:buFont typeface="Wingdings 2" panose="05020102010507070707" pitchFamily="18" charset="2"/>
                        <a:buNone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宋体" panose="02010600030101010101" pitchFamily="2" charset="-122"/>
                        </a:rPr>
                        <a:t>150</a:t>
                      </a:r>
                    </a:p>
                  </a:txBody>
                  <a:tcPr marT="45725" marB="45725" anchor="ctr" horzOverflow="overflow">
                    <a:lnL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1350"/>
                        </a:spcBef>
                        <a:buClr>
                          <a:srgbClr val="F67408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rgbClr val="AB2D18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1pPr>
                      <a:lvl2pPr indent="-457200" defTabSz="685800">
                        <a:lnSpc>
                          <a:spcPct val="130000"/>
                        </a:lnSpc>
                        <a:buFont typeface="Calibri" panose="020F050202020403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2pPr>
                      <a:lvl3pPr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Calibri" panose="020F0502020204030204" pitchFamily="34" charset="0"/>
                        <a:defRPr sz="13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3pPr>
                      <a:lvl4pPr indent="-3429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4pPr>
                      <a:lvl5pPr indent="-4572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5pPr>
                      <a:lvl6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6pPr>
                      <a:lvl7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7pPr>
                      <a:lvl8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8pPr>
                      <a:lvl9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1350"/>
                        </a:spcBef>
                        <a:spcAft>
                          <a:spcPct val="0"/>
                        </a:spcAft>
                        <a:buClr>
                          <a:srgbClr val="F67408"/>
                        </a:buClr>
                        <a:buSzPct val="80000"/>
                        <a:buFont typeface="Wingdings 2" panose="05020102010507070707" pitchFamily="18" charset="2"/>
                        <a:buNone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宋体" panose="02010600030101010101" pitchFamily="2" charset="-122"/>
                        </a:rPr>
                        <a:t>200</a:t>
                      </a:r>
                    </a:p>
                  </a:txBody>
                  <a:tcPr marT="45725" marB="45725" anchor="ctr" horzOverflow="overflow">
                    <a:lnL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1350"/>
                        </a:spcBef>
                        <a:buClr>
                          <a:srgbClr val="F67408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rgbClr val="AB2D18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1pPr>
                      <a:lvl2pPr indent="-457200" defTabSz="685800">
                        <a:lnSpc>
                          <a:spcPct val="130000"/>
                        </a:lnSpc>
                        <a:buFont typeface="Calibri" panose="020F050202020403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2pPr>
                      <a:lvl3pPr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Calibri" panose="020F0502020204030204" pitchFamily="34" charset="0"/>
                        <a:defRPr sz="13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3pPr>
                      <a:lvl4pPr indent="-3429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4pPr>
                      <a:lvl5pPr indent="-4572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5pPr>
                      <a:lvl6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6pPr>
                      <a:lvl7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7pPr>
                      <a:lvl8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8pPr>
                      <a:lvl9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1350"/>
                        </a:spcBef>
                        <a:spcAft>
                          <a:spcPct val="0"/>
                        </a:spcAft>
                        <a:buClr>
                          <a:srgbClr val="F67408"/>
                        </a:buClr>
                        <a:buSzPct val="80000"/>
                        <a:buFont typeface="Wingdings 2" panose="05020102010507070707" pitchFamily="18" charset="2"/>
                        <a:buNone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宋体" panose="02010600030101010101" pitchFamily="2" charset="-122"/>
                        </a:rPr>
                        <a:t>250</a:t>
                      </a:r>
                    </a:p>
                  </a:txBody>
                  <a:tcPr marT="45725" marB="45725" anchor="ctr" horzOverflow="overflow">
                    <a:lnL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1350"/>
                        </a:spcBef>
                        <a:buClr>
                          <a:srgbClr val="F67408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rgbClr val="AB2D18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1pPr>
                      <a:lvl2pPr indent="-457200" defTabSz="685800">
                        <a:lnSpc>
                          <a:spcPct val="130000"/>
                        </a:lnSpc>
                        <a:buFont typeface="Calibri" panose="020F050202020403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2pPr>
                      <a:lvl3pPr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Calibri" panose="020F0502020204030204" pitchFamily="34" charset="0"/>
                        <a:defRPr sz="13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3pPr>
                      <a:lvl4pPr indent="-3429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4pPr>
                      <a:lvl5pPr indent="-4572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5pPr>
                      <a:lvl6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6pPr>
                      <a:lvl7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7pPr>
                      <a:lvl8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8pPr>
                      <a:lvl9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1350"/>
                        </a:spcBef>
                        <a:spcAft>
                          <a:spcPct val="0"/>
                        </a:spcAft>
                        <a:buClr>
                          <a:srgbClr val="F67408"/>
                        </a:buClr>
                        <a:buSzPct val="80000"/>
                        <a:buFont typeface="Wingdings 2" panose="05020102010507070707" pitchFamily="18" charset="2"/>
                        <a:buNone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宋体" panose="02010600030101010101" pitchFamily="2" charset="-122"/>
                        </a:rPr>
                        <a:t>300</a:t>
                      </a:r>
                    </a:p>
                  </a:txBody>
                  <a:tcPr marT="45725" marB="45725" anchor="ctr" horzOverflow="overflow">
                    <a:lnL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1350"/>
                        </a:spcBef>
                        <a:buClr>
                          <a:srgbClr val="F67408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rgbClr val="AB2D18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1pPr>
                      <a:lvl2pPr indent="-457200" defTabSz="685800">
                        <a:lnSpc>
                          <a:spcPct val="130000"/>
                        </a:lnSpc>
                        <a:buFont typeface="Calibri" panose="020F050202020403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2pPr>
                      <a:lvl3pPr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Calibri" panose="020F0502020204030204" pitchFamily="34" charset="0"/>
                        <a:defRPr sz="13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3pPr>
                      <a:lvl4pPr indent="-3429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4pPr>
                      <a:lvl5pPr indent="-4572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5pPr>
                      <a:lvl6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6pPr>
                      <a:lvl7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7pPr>
                      <a:lvl8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8pPr>
                      <a:lvl9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1350"/>
                        </a:spcBef>
                        <a:spcAft>
                          <a:spcPct val="0"/>
                        </a:spcAft>
                        <a:buClr>
                          <a:srgbClr val="F67408"/>
                        </a:buClr>
                        <a:buSzPct val="80000"/>
                        <a:buFont typeface="Wingdings 2" panose="05020102010507070707" pitchFamily="18" charset="2"/>
                        <a:buNone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黑体" panose="02010609060101010101" pitchFamily="49" charset="-122"/>
                          <a:sym typeface="宋体" panose="02010600030101010101" pitchFamily="2" charset="-122"/>
                        </a:rPr>
                        <a:t>…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sym typeface="宋体" panose="02010600030101010101" pitchFamily="2" charset="-122"/>
                      </a:endParaRPr>
                    </a:p>
                  </a:txBody>
                  <a:tcPr marT="45725" marB="45725" anchor="ctr" horzOverflow="overflow">
                    <a:lnL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3453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1350"/>
                        </a:spcBef>
                        <a:buClr>
                          <a:srgbClr val="F67408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rgbClr val="AB2D18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1pPr>
                      <a:lvl2pPr indent="-457200" defTabSz="685800">
                        <a:lnSpc>
                          <a:spcPct val="130000"/>
                        </a:lnSpc>
                        <a:buFont typeface="Calibri" panose="020F050202020403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2pPr>
                      <a:lvl3pPr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Calibri" panose="020F0502020204030204" pitchFamily="34" charset="0"/>
                        <a:defRPr sz="13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3pPr>
                      <a:lvl4pPr indent="-3429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4pPr>
                      <a:lvl5pPr indent="-4572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5pPr>
                      <a:lvl6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6pPr>
                      <a:lvl7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7pPr>
                      <a:lvl8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8pPr>
                      <a:lvl9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1350"/>
                        </a:spcBef>
                        <a:spcAft>
                          <a:spcPct val="0"/>
                        </a:spcAft>
                        <a:buClr>
                          <a:srgbClr val="F67408"/>
                        </a:buClr>
                        <a:buSzPct val="80000"/>
                        <a:buFont typeface="Wingdings 2" panose="05020102010507070707" pitchFamily="18" charset="2"/>
                        <a:buNone/>
                      </a:pP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宋体" panose="02010600030101010101" pitchFamily="2" charset="-122"/>
                        </a:rPr>
                        <a:t>正面朝上的频数（</a:t>
                      </a: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宋体" panose="02010600030101010101" pitchFamily="2" charset="-122"/>
                        </a:rPr>
                        <a:t>m</a:t>
                      </a: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宋体" panose="02010600030101010101" pitchFamily="2" charset="-122"/>
                        </a:rPr>
                        <a:t>）</a:t>
                      </a:r>
                    </a:p>
                  </a:txBody>
                  <a:tcPr marT="45725" marB="45725" anchor="ctr" horzOverflow="overflow">
                    <a:lnL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1350"/>
                        </a:spcBef>
                        <a:buClr>
                          <a:srgbClr val="F67408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rgbClr val="AB2D18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1pPr>
                      <a:lvl2pPr indent="-457200" defTabSz="685800">
                        <a:lnSpc>
                          <a:spcPct val="130000"/>
                        </a:lnSpc>
                        <a:buFont typeface="Calibri" panose="020F050202020403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2pPr>
                      <a:lvl3pPr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Calibri" panose="020F0502020204030204" pitchFamily="34" charset="0"/>
                        <a:defRPr sz="13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3pPr>
                      <a:lvl4pPr indent="-3429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4pPr>
                      <a:lvl5pPr indent="-4572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5pPr>
                      <a:lvl6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6pPr>
                      <a:lvl7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7pPr>
                      <a:lvl8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8pPr>
                      <a:lvl9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1350"/>
                        </a:spcBef>
                        <a:spcAft>
                          <a:spcPct val="0"/>
                        </a:spcAft>
                        <a:buClr>
                          <a:srgbClr val="F67408"/>
                        </a:buClr>
                        <a:buSzPct val="80000"/>
                        <a:buFont typeface="Wingdings 2" panose="05020102010507070707" pitchFamily="18" charset="2"/>
                        <a:buNone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宋体" panose="02010600030101010101" pitchFamily="2" charset="-122"/>
                        </a:rPr>
                        <a:t> </a:t>
                      </a:r>
                    </a:p>
                  </a:txBody>
                  <a:tcPr marT="45725" marB="45725" anchor="ctr" horzOverflow="overflow">
                    <a:lnL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1350"/>
                        </a:spcBef>
                        <a:buClr>
                          <a:srgbClr val="F67408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rgbClr val="AB2D18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1pPr>
                      <a:lvl2pPr indent="-457200" defTabSz="685800">
                        <a:lnSpc>
                          <a:spcPct val="130000"/>
                        </a:lnSpc>
                        <a:buFont typeface="Calibri" panose="020F050202020403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2pPr>
                      <a:lvl3pPr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Calibri" panose="020F0502020204030204" pitchFamily="34" charset="0"/>
                        <a:defRPr sz="13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3pPr>
                      <a:lvl4pPr indent="-3429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4pPr>
                      <a:lvl5pPr indent="-4572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5pPr>
                      <a:lvl6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6pPr>
                      <a:lvl7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7pPr>
                      <a:lvl8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8pPr>
                      <a:lvl9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1350"/>
                        </a:spcBef>
                        <a:spcAft>
                          <a:spcPct val="0"/>
                        </a:spcAft>
                        <a:buClr>
                          <a:srgbClr val="F67408"/>
                        </a:buClr>
                        <a:buSzPct val="80000"/>
                        <a:buFont typeface="Wingdings 2" panose="05020102010507070707" pitchFamily="18" charset="2"/>
                        <a:buNone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宋体" panose="02010600030101010101" pitchFamily="2" charset="-122"/>
                        </a:rPr>
                        <a:t> </a:t>
                      </a:r>
                    </a:p>
                  </a:txBody>
                  <a:tcPr marT="45725" marB="45725" anchor="ctr" horzOverflow="overflow">
                    <a:lnL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1350"/>
                        </a:spcBef>
                        <a:buClr>
                          <a:srgbClr val="F67408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rgbClr val="AB2D18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1pPr>
                      <a:lvl2pPr indent="-457200" defTabSz="685800">
                        <a:lnSpc>
                          <a:spcPct val="130000"/>
                        </a:lnSpc>
                        <a:buFont typeface="Calibri" panose="020F050202020403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2pPr>
                      <a:lvl3pPr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Calibri" panose="020F0502020204030204" pitchFamily="34" charset="0"/>
                        <a:defRPr sz="13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3pPr>
                      <a:lvl4pPr indent="-3429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4pPr>
                      <a:lvl5pPr indent="-4572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5pPr>
                      <a:lvl6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6pPr>
                      <a:lvl7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7pPr>
                      <a:lvl8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8pPr>
                      <a:lvl9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1350"/>
                        </a:spcBef>
                        <a:spcAft>
                          <a:spcPct val="0"/>
                        </a:spcAft>
                        <a:buClr>
                          <a:srgbClr val="F67408"/>
                        </a:buClr>
                        <a:buSzPct val="80000"/>
                        <a:buFont typeface="Wingdings 2" panose="05020102010507070707" pitchFamily="18" charset="2"/>
                        <a:buNone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宋体" panose="02010600030101010101" pitchFamily="2" charset="-122"/>
                        </a:rPr>
                        <a:t> </a:t>
                      </a:r>
                    </a:p>
                  </a:txBody>
                  <a:tcPr marT="45725" marB="45725" anchor="ctr" horzOverflow="overflow">
                    <a:lnL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1350"/>
                        </a:spcBef>
                        <a:buClr>
                          <a:srgbClr val="F67408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rgbClr val="AB2D18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1pPr>
                      <a:lvl2pPr indent="-457200" defTabSz="685800">
                        <a:lnSpc>
                          <a:spcPct val="130000"/>
                        </a:lnSpc>
                        <a:buFont typeface="Calibri" panose="020F050202020403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2pPr>
                      <a:lvl3pPr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Calibri" panose="020F0502020204030204" pitchFamily="34" charset="0"/>
                        <a:defRPr sz="13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3pPr>
                      <a:lvl4pPr indent="-3429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4pPr>
                      <a:lvl5pPr indent="-4572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5pPr>
                      <a:lvl6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6pPr>
                      <a:lvl7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7pPr>
                      <a:lvl8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8pPr>
                      <a:lvl9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1350"/>
                        </a:spcBef>
                        <a:spcAft>
                          <a:spcPct val="0"/>
                        </a:spcAft>
                        <a:buClr>
                          <a:srgbClr val="F67408"/>
                        </a:buClr>
                        <a:buSzPct val="80000"/>
                        <a:buFont typeface="Wingdings 2" panose="05020102010507070707" pitchFamily="18" charset="2"/>
                        <a:buNone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宋体" panose="02010600030101010101" pitchFamily="2" charset="-122"/>
                        </a:rPr>
                        <a:t> </a:t>
                      </a:r>
                    </a:p>
                  </a:txBody>
                  <a:tcPr marT="45725" marB="45725" anchor="ctr" horzOverflow="overflow">
                    <a:lnL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1350"/>
                        </a:spcBef>
                        <a:buClr>
                          <a:srgbClr val="F67408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rgbClr val="AB2D18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1pPr>
                      <a:lvl2pPr indent="-457200" defTabSz="685800">
                        <a:lnSpc>
                          <a:spcPct val="130000"/>
                        </a:lnSpc>
                        <a:buFont typeface="Calibri" panose="020F050202020403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2pPr>
                      <a:lvl3pPr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Calibri" panose="020F0502020204030204" pitchFamily="34" charset="0"/>
                        <a:defRPr sz="13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3pPr>
                      <a:lvl4pPr indent="-3429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4pPr>
                      <a:lvl5pPr indent="-4572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5pPr>
                      <a:lvl6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6pPr>
                      <a:lvl7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7pPr>
                      <a:lvl8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8pPr>
                      <a:lvl9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1350"/>
                        </a:spcBef>
                        <a:spcAft>
                          <a:spcPct val="0"/>
                        </a:spcAft>
                        <a:buClr>
                          <a:srgbClr val="F67408"/>
                        </a:buClr>
                        <a:buSzPct val="80000"/>
                        <a:buFont typeface="Wingdings 2" panose="05020102010507070707" pitchFamily="18" charset="2"/>
                        <a:buNone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宋体" panose="02010600030101010101" pitchFamily="2" charset="-122"/>
                        </a:rPr>
                        <a:t> </a:t>
                      </a:r>
                    </a:p>
                  </a:txBody>
                  <a:tcPr marT="45725" marB="45725" anchor="ctr" horzOverflow="overflow">
                    <a:lnL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1350"/>
                        </a:spcBef>
                        <a:buClr>
                          <a:srgbClr val="F67408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rgbClr val="AB2D18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1pPr>
                      <a:lvl2pPr indent="-457200" defTabSz="685800">
                        <a:lnSpc>
                          <a:spcPct val="130000"/>
                        </a:lnSpc>
                        <a:buFont typeface="Calibri" panose="020F050202020403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2pPr>
                      <a:lvl3pPr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Calibri" panose="020F0502020204030204" pitchFamily="34" charset="0"/>
                        <a:defRPr sz="13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3pPr>
                      <a:lvl4pPr indent="-3429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4pPr>
                      <a:lvl5pPr indent="-4572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5pPr>
                      <a:lvl6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6pPr>
                      <a:lvl7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7pPr>
                      <a:lvl8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8pPr>
                      <a:lvl9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1350"/>
                        </a:spcBef>
                        <a:spcAft>
                          <a:spcPct val="0"/>
                        </a:spcAft>
                        <a:buClr>
                          <a:srgbClr val="F67408"/>
                        </a:buClr>
                        <a:buSzPct val="80000"/>
                        <a:buFont typeface="Wingdings 2" panose="05020102010507070707" pitchFamily="18" charset="2"/>
                        <a:buNone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黑体" panose="02010609060101010101" pitchFamily="49" charset="-122"/>
                          <a:sym typeface="宋体" panose="02010600030101010101" pitchFamily="2" charset="-122"/>
                        </a:rPr>
                        <a:t>…</a:t>
                      </a: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sym typeface="宋体" panose="02010600030101010101" pitchFamily="2" charset="-122"/>
                      </a:endParaRPr>
                    </a:p>
                  </a:txBody>
                  <a:tcPr marT="45725" marB="45725" anchor="ctr" horzOverflow="overflow">
                    <a:lnL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6878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1350"/>
                        </a:spcBef>
                        <a:buClr>
                          <a:srgbClr val="F67408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rgbClr val="AB2D18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1pPr>
                      <a:lvl2pPr indent="-457200" defTabSz="685800">
                        <a:lnSpc>
                          <a:spcPct val="130000"/>
                        </a:lnSpc>
                        <a:buFont typeface="Calibri" panose="020F050202020403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2pPr>
                      <a:lvl3pPr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Calibri" panose="020F0502020204030204" pitchFamily="34" charset="0"/>
                        <a:defRPr sz="13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3pPr>
                      <a:lvl4pPr indent="-3429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4pPr>
                      <a:lvl5pPr indent="-4572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5pPr>
                      <a:lvl6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6pPr>
                      <a:lvl7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7pPr>
                      <a:lvl8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8pPr>
                      <a:lvl9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1350"/>
                        </a:spcBef>
                        <a:spcAft>
                          <a:spcPct val="0"/>
                        </a:spcAft>
                        <a:buClr>
                          <a:srgbClr val="F67408"/>
                        </a:buClr>
                        <a:buSzPct val="80000"/>
                        <a:buFont typeface="Wingdings 2" panose="05020102010507070707" pitchFamily="18" charset="2"/>
                        <a:buNone/>
                      </a:pP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宋体" panose="02010600030101010101" pitchFamily="2" charset="-122"/>
                        </a:rPr>
                        <a:t>正面朝上的频率（    </a:t>
                      </a: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）</a:t>
                      </a:r>
                      <a:endParaRPr kumimoji="0" lang="zh-CN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sym typeface="宋体" panose="02010600030101010101" pitchFamily="2" charset="-122"/>
                      </a:endParaRPr>
                    </a:p>
                  </a:txBody>
                  <a:tcPr marT="45725" marB="45725" anchor="ctr" horzOverflow="overflow">
                    <a:lnL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1350"/>
                        </a:spcBef>
                        <a:buClr>
                          <a:srgbClr val="F67408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rgbClr val="AB2D18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1pPr>
                      <a:lvl2pPr indent="-457200" defTabSz="685800">
                        <a:lnSpc>
                          <a:spcPct val="130000"/>
                        </a:lnSpc>
                        <a:buFont typeface="Calibri" panose="020F050202020403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2pPr>
                      <a:lvl3pPr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Calibri" panose="020F0502020204030204" pitchFamily="34" charset="0"/>
                        <a:defRPr sz="13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3pPr>
                      <a:lvl4pPr indent="-3429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4pPr>
                      <a:lvl5pPr indent="-4572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5pPr>
                      <a:lvl6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6pPr>
                      <a:lvl7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7pPr>
                      <a:lvl8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8pPr>
                      <a:lvl9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1350"/>
                        </a:spcBef>
                        <a:spcAft>
                          <a:spcPct val="0"/>
                        </a:spcAft>
                        <a:buClr>
                          <a:srgbClr val="F67408"/>
                        </a:buClr>
                        <a:buSzPct val="80000"/>
                        <a:buFont typeface="Wingdings 2" panose="05020102010507070707" pitchFamily="18" charset="2"/>
                        <a:buNone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宋体" panose="02010600030101010101" pitchFamily="2" charset="-122"/>
                        </a:rPr>
                        <a:t> </a:t>
                      </a:r>
                    </a:p>
                  </a:txBody>
                  <a:tcPr marT="45725" marB="45725" anchor="ctr" horzOverflow="overflow">
                    <a:lnL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1350"/>
                        </a:spcBef>
                        <a:buClr>
                          <a:srgbClr val="F67408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rgbClr val="AB2D18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1pPr>
                      <a:lvl2pPr indent="-457200" defTabSz="685800">
                        <a:lnSpc>
                          <a:spcPct val="130000"/>
                        </a:lnSpc>
                        <a:buFont typeface="Calibri" panose="020F050202020403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2pPr>
                      <a:lvl3pPr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Calibri" panose="020F0502020204030204" pitchFamily="34" charset="0"/>
                        <a:defRPr sz="13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3pPr>
                      <a:lvl4pPr indent="-3429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4pPr>
                      <a:lvl5pPr indent="-4572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5pPr>
                      <a:lvl6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6pPr>
                      <a:lvl7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7pPr>
                      <a:lvl8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8pPr>
                      <a:lvl9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1350"/>
                        </a:spcBef>
                        <a:spcAft>
                          <a:spcPct val="0"/>
                        </a:spcAft>
                        <a:buClr>
                          <a:srgbClr val="F67408"/>
                        </a:buClr>
                        <a:buSzPct val="80000"/>
                        <a:buFont typeface="Wingdings 2" panose="05020102010507070707" pitchFamily="18" charset="2"/>
                        <a:buNone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宋体" panose="02010600030101010101" pitchFamily="2" charset="-122"/>
                        </a:rPr>
                        <a:t> </a:t>
                      </a:r>
                    </a:p>
                  </a:txBody>
                  <a:tcPr marT="45725" marB="45725" anchor="ctr" horzOverflow="overflow">
                    <a:lnL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1350"/>
                        </a:spcBef>
                        <a:buClr>
                          <a:srgbClr val="F67408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rgbClr val="AB2D18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1pPr>
                      <a:lvl2pPr indent="-457200" defTabSz="685800">
                        <a:lnSpc>
                          <a:spcPct val="130000"/>
                        </a:lnSpc>
                        <a:buFont typeface="Calibri" panose="020F050202020403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2pPr>
                      <a:lvl3pPr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Calibri" panose="020F0502020204030204" pitchFamily="34" charset="0"/>
                        <a:defRPr sz="13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3pPr>
                      <a:lvl4pPr indent="-3429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4pPr>
                      <a:lvl5pPr indent="-4572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5pPr>
                      <a:lvl6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6pPr>
                      <a:lvl7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7pPr>
                      <a:lvl8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8pPr>
                      <a:lvl9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1350"/>
                        </a:spcBef>
                        <a:spcAft>
                          <a:spcPct val="0"/>
                        </a:spcAft>
                        <a:buClr>
                          <a:srgbClr val="F67408"/>
                        </a:buClr>
                        <a:buSzPct val="80000"/>
                        <a:buFont typeface="Wingdings 2" panose="05020102010507070707" pitchFamily="18" charset="2"/>
                        <a:buNone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宋体" panose="02010600030101010101" pitchFamily="2" charset="-122"/>
                        </a:rPr>
                        <a:t> </a:t>
                      </a:r>
                    </a:p>
                  </a:txBody>
                  <a:tcPr marT="45725" marB="45725" anchor="ctr" horzOverflow="overflow">
                    <a:lnL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1350"/>
                        </a:spcBef>
                        <a:buClr>
                          <a:srgbClr val="F67408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rgbClr val="AB2D18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1pPr>
                      <a:lvl2pPr indent="-457200" defTabSz="685800">
                        <a:lnSpc>
                          <a:spcPct val="130000"/>
                        </a:lnSpc>
                        <a:buFont typeface="Calibri" panose="020F050202020403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2pPr>
                      <a:lvl3pPr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Calibri" panose="020F0502020204030204" pitchFamily="34" charset="0"/>
                        <a:defRPr sz="13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3pPr>
                      <a:lvl4pPr indent="-3429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4pPr>
                      <a:lvl5pPr indent="-4572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5pPr>
                      <a:lvl6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6pPr>
                      <a:lvl7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7pPr>
                      <a:lvl8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8pPr>
                      <a:lvl9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1350"/>
                        </a:spcBef>
                        <a:spcAft>
                          <a:spcPct val="0"/>
                        </a:spcAft>
                        <a:buClr>
                          <a:srgbClr val="F67408"/>
                        </a:buClr>
                        <a:buSzPct val="80000"/>
                        <a:buFont typeface="Wingdings 2" panose="05020102010507070707" pitchFamily="18" charset="2"/>
                        <a:buNone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宋体" panose="02010600030101010101" pitchFamily="2" charset="-122"/>
                        </a:rPr>
                        <a:t> </a:t>
                      </a:r>
                    </a:p>
                  </a:txBody>
                  <a:tcPr marT="45725" marB="45725" anchor="ctr" horzOverflow="overflow">
                    <a:lnL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1350"/>
                        </a:spcBef>
                        <a:buClr>
                          <a:srgbClr val="F67408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rgbClr val="AB2D18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1pPr>
                      <a:lvl2pPr indent="-457200" defTabSz="685800">
                        <a:lnSpc>
                          <a:spcPct val="130000"/>
                        </a:lnSpc>
                        <a:buFont typeface="Calibri" panose="020F050202020403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2pPr>
                      <a:lvl3pPr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Calibri" panose="020F0502020204030204" pitchFamily="34" charset="0"/>
                        <a:defRPr sz="13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3pPr>
                      <a:lvl4pPr indent="-3429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4pPr>
                      <a:lvl5pPr indent="-4572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5pPr>
                      <a:lvl6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6pPr>
                      <a:lvl7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7pPr>
                      <a:lvl8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8pPr>
                      <a:lvl9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1350"/>
                        </a:spcBef>
                        <a:spcAft>
                          <a:spcPct val="0"/>
                        </a:spcAft>
                        <a:buClr>
                          <a:srgbClr val="F67408"/>
                        </a:buClr>
                        <a:buSzPct val="80000"/>
                        <a:buFont typeface="Wingdings 2" panose="05020102010507070707" pitchFamily="18" charset="2"/>
                        <a:buNone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宋体" panose="02010600030101010101" pitchFamily="2" charset="-122"/>
                        </a:rPr>
                        <a:t> </a:t>
                      </a:r>
                    </a:p>
                  </a:txBody>
                  <a:tcPr marT="45725" marB="45725" anchor="ctr" horzOverflow="overflow">
                    <a:lnL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1350"/>
                        </a:spcBef>
                        <a:buClr>
                          <a:srgbClr val="F67408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rgbClr val="AB2D18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1pPr>
                      <a:lvl2pPr indent="-457200" defTabSz="685800">
                        <a:lnSpc>
                          <a:spcPct val="130000"/>
                        </a:lnSpc>
                        <a:buFont typeface="Calibri" panose="020F050202020403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2pPr>
                      <a:lvl3pPr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Calibri" panose="020F0502020204030204" pitchFamily="34" charset="0"/>
                        <a:defRPr sz="13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3pPr>
                      <a:lvl4pPr indent="-3429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4pPr>
                      <a:lvl5pPr indent="-4572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5pPr>
                      <a:lvl6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6pPr>
                      <a:lvl7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7pPr>
                      <a:lvl8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8pPr>
                      <a:lvl9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1350"/>
                        </a:spcBef>
                        <a:spcAft>
                          <a:spcPct val="0"/>
                        </a:spcAft>
                        <a:buClr>
                          <a:srgbClr val="F67408"/>
                        </a:buClr>
                        <a:buSzPct val="80000"/>
                        <a:buFont typeface="Wingdings 2" panose="05020102010507070707" pitchFamily="18" charset="2"/>
                        <a:buNone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黑体" panose="02010609060101010101" pitchFamily="49" charset="-122"/>
                          <a:sym typeface="宋体" panose="02010600030101010101" pitchFamily="2" charset="-122"/>
                        </a:rPr>
                        <a:t>…</a:t>
                      </a:r>
                      <a:endParaRPr kumimoji="0" lang="en-US" alt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sym typeface="宋体" panose="02010600030101010101" pitchFamily="2" charset="-122"/>
                      </a:endParaRPr>
                    </a:p>
                  </a:txBody>
                  <a:tcPr marT="45725" marB="45725" anchor="ctr" horzOverflow="overflow">
                    <a:lnL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4611" name="Picture 76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4788" y="3167063"/>
            <a:ext cx="2635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612" name="Group 78"/>
          <p:cNvGrpSpPr/>
          <p:nvPr/>
        </p:nvGrpSpPr>
        <p:grpSpPr bwMode="auto">
          <a:xfrm>
            <a:off x="309563" y="4178300"/>
            <a:ext cx="8348662" cy="2489200"/>
            <a:chOff x="0" y="0"/>
            <a:chExt cx="13146" cy="3919"/>
          </a:xfrm>
        </p:grpSpPr>
        <p:grpSp>
          <p:nvGrpSpPr>
            <p:cNvPr id="24613" name="Group 79"/>
            <p:cNvGrpSpPr/>
            <p:nvPr/>
          </p:nvGrpSpPr>
          <p:grpSpPr bwMode="auto">
            <a:xfrm>
              <a:off x="0" y="41"/>
              <a:ext cx="13087" cy="3740"/>
              <a:chOff x="0" y="0"/>
              <a:chExt cx="13087" cy="3740"/>
            </a:xfrm>
          </p:grpSpPr>
          <p:sp>
            <p:nvSpPr>
              <p:cNvPr id="24614" name="Line 82"/>
              <p:cNvSpPr>
                <a:spLocks noChangeShapeType="1"/>
              </p:cNvSpPr>
              <p:nvPr/>
            </p:nvSpPr>
            <p:spPr bwMode="auto">
              <a:xfrm>
                <a:off x="967" y="840"/>
                <a:ext cx="12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beve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615" name="Line 83"/>
              <p:cNvSpPr>
                <a:spLocks noChangeShapeType="1"/>
              </p:cNvSpPr>
              <p:nvPr/>
            </p:nvSpPr>
            <p:spPr bwMode="auto">
              <a:xfrm>
                <a:off x="967" y="1080"/>
                <a:ext cx="12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beve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616" name="Line 84"/>
              <p:cNvSpPr>
                <a:spLocks noChangeShapeType="1"/>
              </p:cNvSpPr>
              <p:nvPr/>
            </p:nvSpPr>
            <p:spPr bwMode="auto">
              <a:xfrm>
                <a:off x="967" y="1320"/>
                <a:ext cx="12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beve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617" name="Line 85"/>
              <p:cNvSpPr>
                <a:spLocks noChangeShapeType="1"/>
              </p:cNvSpPr>
              <p:nvPr/>
            </p:nvSpPr>
            <p:spPr bwMode="auto">
              <a:xfrm>
                <a:off x="967" y="1560"/>
                <a:ext cx="12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beve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618" name="Line 86"/>
              <p:cNvSpPr>
                <a:spLocks noChangeShapeType="1"/>
              </p:cNvSpPr>
              <p:nvPr/>
            </p:nvSpPr>
            <p:spPr bwMode="auto">
              <a:xfrm>
                <a:off x="967" y="1800"/>
                <a:ext cx="12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beve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619" name="Line 87"/>
              <p:cNvSpPr>
                <a:spLocks noChangeShapeType="1"/>
              </p:cNvSpPr>
              <p:nvPr/>
            </p:nvSpPr>
            <p:spPr bwMode="auto">
              <a:xfrm>
                <a:off x="967" y="2040"/>
                <a:ext cx="12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beve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620" name="Line 88"/>
              <p:cNvSpPr>
                <a:spLocks noChangeShapeType="1"/>
              </p:cNvSpPr>
              <p:nvPr/>
            </p:nvSpPr>
            <p:spPr bwMode="auto">
              <a:xfrm>
                <a:off x="967" y="2280"/>
                <a:ext cx="12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beve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621" name="Line 89"/>
              <p:cNvSpPr>
                <a:spLocks noChangeShapeType="1"/>
              </p:cNvSpPr>
              <p:nvPr/>
            </p:nvSpPr>
            <p:spPr bwMode="auto">
              <a:xfrm>
                <a:off x="967" y="2520"/>
                <a:ext cx="12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beve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622" name="Line 90"/>
              <p:cNvSpPr>
                <a:spLocks noChangeShapeType="1"/>
              </p:cNvSpPr>
              <p:nvPr/>
            </p:nvSpPr>
            <p:spPr bwMode="auto">
              <a:xfrm>
                <a:off x="967" y="2760"/>
                <a:ext cx="12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beve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623" name="Line 91"/>
              <p:cNvSpPr>
                <a:spLocks noChangeShapeType="1"/>
              </p:cNvSpPr>
              <p:nvPr/>
            </p:nvSpPr>
            <p:spPr bwMode="auto">
              <a:xfrm>
                <a:off x="967" y="3000"/>
                <a:ext cx="12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beve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24624" name="Group 90"/>
              <p:cNvGrpSpPr/>
              <p:nvPr/>
            </p:nvGrpSpPr>
            <p:grpSpPr bwMode="auto">
              <a:xfrm>
                <a:off x="0" y="0"/>
                <a:ext cx="13087" cy="3740"/>
                <a:chOff x="0" y="0"/>
                <a:chExt cx="13087" cy="3740"/>
              </a:xfrm>
            </p:grpSpPr>
            <p:sp>
              <p:nvSpPr>
                <p:cNvPr id="24625" name="Line 81"/>
                <p:cNvSpPr>
                  <a:spLocks noChangeShapeType="1"/>
                </p:cNvSpPr>
                <p:nvPr/>
              </p:nvSpPr>
              <p:spPr bwMode="auto">
                <a:xfrm flipV="1">
                  <a:off x="967" y="0"/>
                  <a:ext cx="0" cy="324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bevel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grpSp>
              <p:nvGrpSpPr>
                <p:cNvPr id="24626" name="Group 92"/>
                <p:cNvGrpSpPr/>
                <p:nvPr/>
              </p:nvGrpSpPr>
              <p:grpSpPr bwMode="auto">
                <a:xfrm>
                  <a:off x="0" y="555"/>
                  <a:ext cx="13087" cy="3185"/>
                  <a:chOff x="0" y="0"/>
                  <a:chExt cx="13087" cy="3185"/>
                </a:xfrm>
              </p:grpSpPr>
              <p:grpSp>
                <p:nvGrpSpPr>
                  <p:cNvPr id="24627" name="Group 53"/>
                  <p:cNvGrpSpPr/>
                  <p:nvPr/>
                </p:nvGrpSpPr>
                <p:grpSpPr bwMode="auto">
                  <a:xfrm>
                    <a:off x="967" y="2397"/>
                    <a:ext cx="12120" cy="788"/>
                    <a:chOff x="0" y="0"/>
                    <a:chExt cx="4848" cy="315"/>
                  </a:xfrm>
                </p:grpSpPr>
                <p:sp>
                  <p:nvSpPr>
                    <p:cNvPr id="24628" name="Line 5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0" y="96"/>
                      <a:ext cx="4848" cy="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bevel/>
                      <a:tailEnd type="triangl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4629" name="Line 5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4" y="0"/>
                      <a:ext cx="0" cy="96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bevel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4630" name="Line 5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68" y="0"/>
                      <a:ext cx="0" cy="96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bevel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4631" name="Line 5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152" y="0"/>
                      <a:ext cx="0" cy="96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bevel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4632" name="Line 5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536" y="0"/>
                      <a:ext cx="0" cy="96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bevel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4633" name="Line 5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20" y="0"/>
                      <a:ext cx="0" cy="96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bevel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4634" name="Line 6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304" y="0"/>
                      <a:ext cx="0" cy="96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bevel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4635" name="Line 6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688" y="0"/>
                      <a:ext cx="0" cy="96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bevel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4636" name="Line 6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072" y="0"/>
                      <a:ext cx="0" cy="96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bevel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4637" name="Line 6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456" y="0"/>
                      <a:ext cx="0" cy="96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bevel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4638" name="Line 6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40" y="0"/>
                      <a:ext cx="0" cy="96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bevel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4639" name="Line 6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224" y="0"/>
                      <a:ext cx="0" cy="96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bevel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4640" name="Line 6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608" y="0"/>
                      <a:ext cx="0" cy="96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bevel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4641" name="Rectangle 6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7" y="83"/>
                      <a:ext cx="116" cy="23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/>
                    <a:p>
                      <a:endParaRPr lang="en-US" altLang="zh-CN">
                        <a:ea typeface="黑体" panose="02010609060101010101" pitchFamily="49" charset="-122"/>
                      </a:endParaRPr>
                    </a:p>
                  </p:txBody>
                </p:sp>
                <p:sp>
                  <p:nvSpPr>
                    <p:cNvPr id="24642" name="Rectangle 6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87" y="83"/>
                      <a:ext cx="278" cy="23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zh-CN" altLang="en-US">
                          <a:ea typeface="黑体" panose="02010609060101010101" pitchFamily="49" charset="-122"/>
                        </a:rPr>
                        <a:t>5</a:t>
                      </a:r>
                      <a:r>
                        <a:rPr lang="en-US" altLang="zh-CN">
                          <a:ea typeface="黑体" panose="02010609060101010101" pitchFamily="49" charset="-122"/>
                        </a:rPr>
                        <a:t>0</a:t>
                      </a:r>
                    </a:p>
                  </p:txBody>
                </p:sp>
                <p:sp>
                  <p:nvSpPr>
                    <p:cNvPr id="24643" name="Rectangle 6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23" y="83"/>
                      <a:ext cx="359" cy="23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zh-CN" altLang="en-US">
                          <a:ea typeface="黑体" panose="02010609060101010101" pitchFamily="49" charset="-122"/>
                        </a:rPr>
                        <a:t>100</a:t>
                      </a:r>
                    </a:p>
                  </p:txBody>
                </p:sp>
                <p:sp>
                  <p:nvSpPr>
                    <p:cNvPr id="24644" name="Rectangle 7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39" y="83"/>
                      <a:ext cx="359" cy="23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zh-CN" altLang="en-US">
                          <a:ea typeface="黑体" panose="02010609060101010101" pitchFamily="49" charset="-122"/>
                        </a:rPr>
                        <a:t>150</a:t>
                      </a:r>
                    </a:p>
                  </p:txBody>
                </p:sp>
                <p:sp>
                  <p:nvSpPr>
                    <p:cNvPr id="24645" name="Rectangle 7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23" y="83"/>
                      <a:ext cx="359" cy="23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zh-CN" altLang="en-US">
                          <a:ea typeface="黑体" panose="02010609060101010101" pitchFamily="49" charset="-122"/>
                        </a:rPr>
                        <a:t>200</a:t>
                      </a:r>
                    </a:p>
                  </p:txBody>
                </p:sp>
                <p:sp>
                  <p:nvSpPr>
                    <p:cNvPr id="24646" name="Rectangle 7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07" y="83"/>
                      <a:ext cx="359" cy="23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altLang="zh-CN">
                          <a:ea typeface="黑体" panose="02010609060101010101" pitchFamily="49" charset="-122"/>
                        </a:rPr>
                        <a:t>2</a:t>
                      </a:r>
                      <a:r>
                        <a:rPr lang="zh-CN" altLang="en-US">
                          <a:ea typeface="黑体" panose="02010609060101010101" pitchFamily="49" charset="-122"/>
                        </a:rPr>
                        <a:t>5</a:t>
                      </a:r>
                      <a:r>
                        <a:rPr lang="en-US" altLang="zh-CN">
                          <a:ea typeface="黑体" panose="02010609060101010101" pitchFamily="49" charset="-122"/>
                        </a:rPr>
                        <a:t>0</a:t>
                      </a:r>
                    </a:p>
                  </p:txBody>
                </p:sp>
                <p:sp>
                  <p:nvSpPr>
                    <p:cNvPr id="24647" name="Rectangle 7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91" y="83"/>
                      <a:ext cx="359" cy="23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zh-CN" altLang="en-US">
                          <a:ea typeface="黑体" panose="02010609060101010101" pitchFamily="49" charset="-122"/>
                        </a:rPr>
                        <a:t>300</a:t>
                      </a:r>
                    </a:p>
                  </p:txBody>
                </p:sp>
                <p:sp>
                  <p:nvSpPr>
                    <p:cNvPr id="24648" name="Rectangle 7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75" y="83"/>
                      <a:ext cx="359" cy="23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zh-CN" altLang="en-US">
                          <a:ea typeface="黑体" panose="02010609060101010101" pitchFamily="49" charset="-122"/>
                        </a:rPr>
                        <a:t>350</a:t>
                      </a:r>
                    </a:p>
                  </p:txBody>
                </p:sp>
                <p:sp>
                  <p:nvSpPr>
                    <p:cNvPr id="24649" name="Rectangle 7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879" y="83"/>
                      <a:ext cx="359" cy="23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zh-CN" altLang="en-US">
                          <a:ea typeface="黑体" panose="02010609060101010101" pitchFamily="49" charset="-122"/>
                        </a:rPr>
                        <a:t>400</a:t>
                      </a:r>
                    </a:p>
                  </p:txBody>
                </p:sp>
                <p:sp>
                  <p:nvSpPr>
                    <p:cNvPr id="24650" name="Rectangle 7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43" y="83"/>
                      <a:ext cx="359" cy="23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zh-CN" altLang="en-US">
                          <a:ea typeface="黑体" panose="02010609060101010101" pitchFamily="49" charset="-122"/>
                        </a:rPr>
                        <a:t>450</a:t>
                      </a:r>
                    </a:p>
                  </p:txBody>
                </p:sp>
                <p:sp>
                  <p:nvSpPr>
                    <p:cNvPr id="24651" name="Rectangle 7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47" y="83"/>
                      <a:ext cx="359" cy="23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zh-CN" altLang="en-US">
                          <a:ea typeface="黑体" panose="02010609060101010101" pitchFamily="49" charset="-122"/>
                        </a:rPr>
                        <a:t>500</a:t>
                      </a:r>
                    </a:p>
                  </p:txBody>
                </p:sp>
              </p:grpSp>
              <p:sp>
                <p:nvSpPr>
                  <p:cNvPr id="24652" name="Rectangle 92"/>
                  <p:cNvSpPr>
                    <a:spLocks noChangeArrowheads="1"/>
                  </p:cNvSpPr>
                  <p:nvPr/>
                </p:nvSpPr>
                <p:spPr bwMode="auto">
                  <a:xfrm>
                    <a:off x="5" y="1930"/>
                    <a:ext cx="740" cy="53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altLang="zh-CN" sz="1600">
                        <a:ea typeface="黑体" panose="02010609060101010101" pitchFamily="49" charset="-122"/>
                      </a:rPr>
                      <a:t>0.2</a:t>
                    </a:r>
                  </a:p>
                </p:txBody>
              </p:sp>
              <p:sp>
                <p:nvSpPr>
                  <p:cNvPr id="24653" name="Rectangle 93"/>
                  <p:cNvSpPr>
                    <a:spLocks noChangeArrowheads="1"/>
                  </p:cNvSpPr>
                  <p:nvPr/>
                </p:nvSpPr>
                <p:spPr bwMode="auto">
                  <a:xfrm>
                    <a:off x="5" y="1437"/>
                    <a:ext cx="740" cy="53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altLang="zh-CN" sz="1600">
                        <a:ea typeface="黑体" panose="02010609060101010101" pitchFamily="49" charset="-122"/>
                      </a:rPr>
                      <a:t>0.4</a:t>
                    </a:r>
                  </a:p>
                </p:txBody>
              </p:sp>
              <p:sp>
                <p:nvSpPr>
                  <p:cNvPr id="24654" name="Rectangle 95"/>
                  <p:cNvSpPr>
                    <a:spLocks noChangeArrowheads="1"/>
                  </p:cNvSpPr>
                  <p:nvPr/>
                </p:nvSpPr>
                <p:spPr bwMode="auto">
                  <a:xfrm>
                    <a:off x="5" y="985"/>
                    <a:ext cx="740" cy="53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altLang="zh-CN" sz="1600">
                        <a:ea typeface="黑体" panose="02010609060101010101" pitchFamily="49" charset="-122"/>
                      </a:rPr>
                      <a:t>0.6</a:t>
                    </a:r>
                  </a:p>
                </p:txBody>
              </p:sp>
              <p:sp>
                <p:nvSpPr>
                  <p:cNvPr id="24655" name="Rectangle 96"/>
                  <p:cNvSpPr>
                    <a:spLocks noChangeArrowheads="1"/>
                  </p:cNvSpPr>
                  <p:nvPr/>
                </p:nvSpPr>
                <p:spPr bwMode="auto">
                  <a:xfrm>
                    <a:off x="0" y="530"/>
                    <a:ext cx="740" cy="53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altLang="zh-CN" sz="1600">
                        <a:ea typeface="黑体" panose="02010609060101010101" pitchFamily="49" charset="-122"/>
                      </a:rPr>
                      <a:t>0.8</a:t>
                    </a:r>
                  </a:p>
                </p:txBody>
              </p:sp>
              <p:sp>
                <p:nvSpPr>
                  <p:cNvPr id="24656" name="Rectangle 97"/>
                  <p:cNvSpPr>
                    <a:spLocks noChangeArrowheads="1"/>
                  </p:cNvSpPr>
                  <p:nvPr/>
                </p:nvSpPr>
                <p:spPr bwMode="auto">
                  <a:xfrm>
                    <a:off x="5" y="0"/>
                    <a:ext cx="740" cy="53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altLang="zh-CN" sz="1600">
                        <a:ea typeface="黑体" panose="02010609060101010101" pitchFamily="49" charset="-122"/>
                      </a:rPr>
                      <a:t>1.0</a:t>
                    </a:r>
                  </a:p>
                </p:txBody>
              </p:sp>
            </p:grpSp>
          </p:grpSp>
        </p:grpSp>
        <p:sp>
          <p:nvSpPr>
            <p:cNvPr id="24657" name="Text Box 123"/>
            <p:cNvSpPr txBox="1">
              <a:spLocks noChangeArrowheads="1"/>
            </p:cNvSpPr>
            <p:nvPr/>
          </p:nvSpPr>
          <p:spPr bwMode="auto">
            <a:xfrm>
              <a:off x="11056" y="3343"/>
              <a:ext cx="888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>
                  <a:ea typeface="黑体" panose="02010609060101010101" pitchFamily="49" charset="-122"/>
                </a:rPr>
                <a:t>550</a:t>
              </a:r>
            </a:p>
          </p:txBody>
        </p:sp>
        <p:sp>
          <p:nvSpPr>
            <p:cNvPr id="24658" name="Text Box 124"/>
            <p:cNvSpPr txBox="1">
              <a:spLocks noChangeArrowheads="1"/>
            </p:cNvSpPr>
            <p:nvPr/>
          </p:nvSpPr>
          <p:spPr bwMode="auto">
            <a:xfrm>
              <a:off x="12198" y="3343"/>
              <a:ext cx="948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>
                  <a:ea typeface="黑体" panose="02010609060101010101" pitchFamily="49" charset="-122"/>
                </a:rPr>
                <a:t>n/次</a:t>
              </a:r>
            </a:p>
          </p:txBody>
        </p:sp>
        <p:sp>
          <p:nvSpPr>
            <p:cNvPr id="24659" name="Text Box 125"/>
            <p:cNvSpPr txBox="1">
              <a:spLocks noChangeArrowheads="1"/>
            </p:cNvSpPr>
            <p:nvPr/>
          </p:nvSpPr>
          <p:spPr bwMode="auto">
            <a:xfrm>
              <a:off x="1286" y="0"/>
              <a:ext cx="1608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>
                  <a:ea typeface="黑体" panose="02010609060101010101" pitchFamily="49" charset="-122"/>
                </a:rPr>
                <a:t>频率m/n</a:t>
              </a:r>
            </a:p>
          </p:txBody>
        </p:sp>
      </p:grpSp>
      <p:sp>
        <p:nvSpPr>
          <p:cNvPr id="24660" name="Text Box 126"/>
          <p:cNvSpPr txBox="1">
            <a:spLocks noChangeArrowheads="1"/>
          </p:cNvSpPr>
          <p:nvPr/>
        </p:nvSpPr>
        <p:spPr bwMode="auto">
          <a:xfrm>
            <a:off x="1012825" y="763588"/>
            <a:ext cx="51085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>
                <a:ea typeface="黑体" panose="02010609060101010101" pitchFamily="49" charset="-122"/>
              </a:rPr>
              <a:t>根据方案进行填表并在坐标系中描点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0" descr="底色1"/>
          <p:cNvSpPr txBox="1">
            <a:spLocks noChangeArrowheads="1"/>
          </p:cNvSpPr>
          <p:nvPr/>
        </p:nvSpPr>
        <p:spPr bwMode="auto">
          <a:xfrm>
            <a:off x="463550" y="5380038"/>
            <a:ext cx="8345488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zh-CN" altLang="en-US" sz="2400" dirty="0">
                <a:solidFill>
                  <a:srgbClr val="FF0000"/>
                </a:solidFill>
                <a:ea typeface="黑体" panose="02010609060101010101" pitchFamily="49" charset="-122"/>
              </a:rPr>
              <a:t>归纳：</a:t>
            </a:r>
            <a:r>
              <a:rPr lang="zh-CN" altLang="en-US" sz="2400" dirty="0">
                <a:ea typeface="黑体" panose="02010609060101010101" pitchFamily="49" charset="-122"/>
              </a:rPr>
              <a:t>1、每次试验中随机事件发生的频率具有不确定性；</a:t>
            </a:r>
            <a:endParaRPr lang="en-US" altLang="zh-CN" sz="2400" dirty="0">
              <a:ea typeface="黑体" panose="02010609060101010101" pitchFamily="49" charset="-122"/>
            </a:endParaRPr>
          </a:p>
          <a:p>
            <a:pPr eaLnBrk="1" hangingPunct="1">
              <a:spcBef>
                <a:spcPts val="600"/>
              </a:spcBef>
            </a:pPr>
            <a:r>
              <a:rPr lang="zh-CN" altLang="en-US" sz="2400" dirty="0">
                <a:ea typeface="黑体" panose="02010609060101010101" pitchFamily="49" charset="-122"/>
              </a:rPr>
              <a:t>2、随机事件发生的频率也有规律性：随着试验次数的逐渐增加，频率会趋于稳定，“正面朝上”的频率越来越接近0.5. </a:t>
            </a:r>
          </a:p>
        </p:txBody>
      </p:sp>
      <p:sp>
        <p:nvSpPr>
          <p:cNvPr id="3" name="Text Box 52"/>
          <p:cNvSpPr txBox="1">
            <a:spLocks noChangeArrowheads="1"/>
          </p:cNvSpPr>
          <p:nvPr/>
        </p:nvSpPr>
        <p:spPr bwMode="auto">
          <a:xfrm>
            <a:off x="2773363" y="1025525"/>
            <a:ext cx="5897562" cy="830263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400">
                <a:solidFill>
                  <a:srgbClr val="FF0000"/>
                </a:solidFill>
                <a:ea typeface="黑体" panose="02010609060101010101" pitchFamily="49" charset="-122"/>
              </a:rPr>
              <a:t>当试验次数很大时</a:t>
            </a:r>
            <a:r>
              <a:rPr lang="en-US" altLang="zh-CN" sz="2400">
                <a:solidFill>
                  <a:srgbClr val="FF0000"/>
                </a:solidFill>
                <a:ea typeface="黑体" panose="02010609060101010101" pitchFamily="49" charset="-122"/>
              </a:rPr>
              <a:t>, </a:t>
            </a:r>
            <a:r>
              <a:rPr lang="zh-CN" altLang="en-US" sz="2400">
                <a:solidFill>
                  <a:srgbClr val="FF0000"/>
                </a:solidFill>
                <a:ea typeface="黑体" panose="02010609060101010101" pitchFamily="49" charset="-122"/>
              </a:rPr>
              <a:t>正面朝上的频率差不多稳定在“ </a:t>
            </a:r>
            <a:r>
              <a:rPr lang="en-US" altLang="zh-CN" sz="2400">
                <a:solidFill>
                  <a:srgbClr val="FF0000"/>
                </a:solidFill>
                <a:ea typeface="黑体" panose="02010609060101010101" pitchFamily="49" charset="-122"/>
              </a:rPr>
              <a:t>0.5</a:t>
            </a:r>
            <a:r>
              <a:rPr lang="zh-CN" altLang="en-US" sz="2400">
                <a:solidFill>
                  <a:srgbClr val="FF0000"/>
                </a:solidFill>
                <a:ea typeface="黑体" panose="02010609060101010101" pitchFamily="49" charset="-122"/>
              </a:rPr>
              <a:t>水平直线” 上</a:t>
            </a:r>
            <a:r>
              <a:rPr lang="en-US" altLang="zh-CN" sz="2400">
                <a:solidFill>
                  <a:srgbClr val="FF0000"/>
                </a:solidFill>
                <a:ea typeface="黑体" panose="02010609060101010101" pitchFamily="49" charset="-122"/>
              </a:rPr>
              <a:t>.</a:t>
            </a:r>
          </a:p>
        </p:txBody>
      </p:sp>
      <p:grpSp>
        <p:nvGrpSpPr>
          <p:cNvPr id="4" name="Group 284"/>
          <p:cNvGrpSpPr/>
          <p:nvPr/>
        </p:nvGrpSpPr>
        <p:grpSpPr bwMode="auto">
          <a:xfrm>
            <a:off x="1527175" y="4203700"/>
            <a:ext cx="6446838" cy="1358900"/>
            <a:chOff x="218" y="96"/>
            <a:chExt cx="4061" cy="856"/>
          </a:xfrm>
        </p:grpSpPr>
        <p:sp>
          <p:nvSpPr>
            <p:cNvPr id="25604" name="AutoShape 285"/>
            <p:cNvSpPr>
              <a:spLocks noChangeArrowheads="1"/>
            </p:cNvSpPr>
            <p:nvPr/>
          </p:nvSpPr>
          <p:spPr bwMode="auto">
            <a:xfrm>
              <a:off x="1013" y="132"/>
              <a:ext cx="3266" cy="593"/>
            </a:xfrm>
            <a:prstGeom prst="cloudCallout">
              <a:avLst>
                <a:gd name="adj1" fmla="val -61694"/>
                <a:gd name="adj2" fmla="val 15083"/>
              </a:avLst>
            </a:prstGeom>
            <a:solidFill>
              <a:srgbClr val="FFFFCC"/>
            </a:solidFill>
            <a:ln w="9525">
              <a:solidFill>
                <a:srgbClr val="000000"/>
              </a:solidFill>
              <a:rou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zh-CN" altLang="en-US">
                <a:ea typeface="黑体" panose="02010609060101010101" pitchFamily="49" charset="-122"/>
              </a:endParaRPr>
            </a:p>
          </p:txBody>
        </p:sp>
        <p:sp>
          <p:nvSpPr>
            <p:cNvPr id="25605" name="Text Box 286" descr="底色1"/>
            <p:cNvSpPr txBox="1">
              <a:spLocks noChangeArrowheads="1"/>
            </p:cNvSpPr>
            <p:nvPr/>
          </p:nvSpPr>
          <p:spPr bwMode="auto">
            <a:xfrm>
              <a:off x="1501" y="225"/>
              <a:ext cx="2536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000" dirty="0">
                  <a:ea typeface="黑体" panose="02010609060101010101" pitchFamily="49" charset="-122"/>
                </a:rPr>
                <a:t> </a:t>
              </a:r>
              <a:r>
                <a:rPr lang="zh-CN" altLang="en-US" sz="2000" dirty="0">
                  <a:ea typeface="黑体" panose="02010609060101010101" pitchFamily="49" charset="-122"/>
                </a:rPr>
                <a:t>观察上面的折线统计图，你发现了什么规律？</a:t>
              </a:r>
            </a:p>
          </p:txBody>
        </p:sp>
        <p:pic>
          <p:nvPicPr>
            <p:cNvPr id="25606" name="Picture 287" descr="17.gif (16279 字节)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18" y="96"/>
              <a:ext cx="522" cy="8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607" name="Group 8"/>
          <p:cNvGrpSpPr/>
          <p:nvPr/>
        </p:nvGrpSpPr>
        <p:grpSpPr bwMode="auto">
          <a:xfrm>
            <a:off x="404813" y="1414463"/>
            <a:ext cx="8418512" cy="2527300"/>
            <a:chOff x="0" y="0"/>
            <a:chExt cx="13257" cy="3978"/>
          </a:xfrm>
        </p:grpSpPr>
        <p:sp>
          <p:nvSpPr>
            <p:cNvPr id="25608" name="Rectangle 253"/>
            <p:cNvSpPr>
              <a:spLocks noChangeArrowheads="1"/>
            </p:cNvSpPr>
            <p:nvPr/>
          </p:nvSpPr>
          <p:spPr bwMode="auto">
            <a:xfrm>
              <a:off x="1860" y="3402"/>
              <a:ext cx="688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>
                  <a:ea typeface="黑体" panose="02010609060101010101" pitchFamily="49" charset="-122"/>
                </a:rPr>
                <a:t>50</a:t>
              </a:r>
            </a:p>
          </p:txBody>
        </p:sp>
        <p:sp>
          <p:nvSpPr>
            <p:cNvPr id="25609" name="Rectangle 254"/>
            <p:cNvSpPr>
              <a:spLocks noChangeArrowheads="1"/>
            </p:cNvSpPr>
            <p:nvPr/>
          </p:nvSpPr>
          <p:spPr bwMode="auto">
            <a:xfrm>
              <a:off x="2460" y="3402"/>
              <a:ext cx="888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>
                  <a:ea typeface="黑体" panose="02010609060101010101" pitchFamily="49" charset="-122"/>
                </a:rPr>
                <a:t>100</a:t>
              </a:r>
            </a:p>
          </p:txBody>
        </p:sp>
        <p:sp>
          <p:nvSpPr>
            <p:cNvPr id="25610" name="Rectangle 255"/>
            <p:cNvSpPr>
              <a:spLocks noChangeArrowheads="1"/>
            </p:cNvSpPr>
            <p:nvPr/>
          </p:nvSpPr>
          <p:spPr bwMode="auto">
            <a:xfrm>
              <a:off x="3300" y="3402"/>
              <a:ext cx="888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>
                  <a:ea typeface="黑体" panose="02010609060101010101" pitchFamily="49" charset="-122"/>
                </a:rPr>
                <a:t>150</a:t>
              </a:r>
            </a:p>
          </p:txBody>
        </p:sp>
        <p:sp>
          <p:nvSpPr>
            <p:cNvPr id="25611" name="Rectangle 256"/>
            <p:cNvSpPr>
              <a:spLocks noChangeArrowheads="1"/>
            </p:cNvSpPr>
            <p:nvPr/>
          </p:nvSpPr>
          <p:spPr bwMode="auto">
            <a:xfrm>
              <a:off x="4090" y="3402"/>
              <a:ext cx="888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>
                  <a:ea typeface="黑体" panose="02010609060101010101" pitchFamily="49" charset="-122"/>
                </a:rPr>
                <a:t>200</a:t>
              </a:r>
            </a:p>
          </p:txBody>
        </p:sp>
        <p:sp>
          <p:nvSpPr>
            <p:cNvPr id="25612" name="Rectangle 257"/>
            <p:cNvSpPr>
              <a:spLocks noChangeArrowheads="1"/>
            </p:cNvSpPr>
            <p:nvPr/>
          </p:nvSpPr>
          <p:spPr bwMode="auto">
            <a:xfrm>
              <a:off x="4993" y="3402"/>
              <a:ext cx="888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>
                  <a:ea typeface="黑体" panose="02010609060101010101" pitchFamily="49" charset="-122"/>
                </a:rPr>
                <a:t>250</a:t>
              </a:r>
            </a:p>
          </p:txBody>
        </p:sp>
        <p:sp>
          <p:nvSpPr>
            <p:cNvPr id="25613" name="Rectangle 258"/>
            <p:cNvSpPr>
              <a:spLocks noChangeArrowheads="1"/>
            </p:cNvSpPr>
            <p:nvPr/>
          </p:nvSpPr>
          <p:spPr bwMode="auto">
            <a:xfrm>
              <a:off x="6010" y="3402"/>
              <a:ext cx="888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>
                  <a:ea typeface="黑体" panose="02010609060101010101" pitchFamily="49" charset="-122"/>
                </a:rPr>
                <a:t>300</a:t>
              </a:r>
            </a:p>
          </p:txBody>
        </p:sp>
        <p:sp>
          <p:nvSpPr>
            <p:cNvPr id="25614" name="Rectangle 259"/>
            <p:cNvSpPr>
              <a:spLocks noChangeArrowheads="1"/>
            </p:cNvSpPr>
            <p:nvPr/>
          </p:nvSpPr>
          <p:spPr bwMode="auto">
            <a:xfrm>
              <a:off x="6970" y="3402"/>
              <a:ext cx="888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>
                  <a:ea typeface="黑体" panose="02010609060101010101" pitchFamily="49" charset="-122"/>
                </a:rPr>
                <a:t>350</a:t>
              </a:r>
            </a:p>
          </p:txBody>
        </p:sp>
        <p:sp>
          <p:nvSpPr>
            <p:cNvPr id="25615" name="Rectangle 260"/>
            <p:cNvSpPr>
              <a:spLocks noChangeArrowheads="1"/>
            </p:cNvSpPr>
            <p:nvPr/>
          </p:nvSpPr>
          <p:spPr bwMode="auto">
            <a:xfrm>
              <a:off x="7930" y="3402"/>
              <a:ext cx="888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>
                  <a:ea typeface="黑体" panose="02010609060101010101" pitchFamily="49" charset="-122"/>
                </a:rPr>
                <a:t>400</a:t>
              </a:r>
            </a:p>
          </p:txBody>
        </p:sp>
        <p:sp>
          <p:nvSpPr>
            <p:cNvPr id="25616" name="Rectangle 261"/>
            <p:cNvSpPr>
              <a:spLocks noChangeArrowheads="1"/>
            </p:cNvSpPr>
            <p:nvPr/>
          </p:nvSpPr>
          <p:spPr bwMode="auto">
            <a:xfrm>
              <a:off x="8940" y="3402"/>
              <a:ext cx="888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>
                  <a:ea typeface="黑体" panose="02010609060101010101" pitchFamily="49" charset="-122"/>
                </a:rPr>
                <a:t>450</a:t>
              </a:r>
            </a:p>
          </p:txBody>
        </p:sp>
        <p:sp>
          <p:nvSpPr>
            <p:cNvPr id="25617" name="Rectangle 262"/>
            <p:cNvSpPr>
              <a:spLocks noChangeArrowheads="1"/>
            </p:cNvSpPr>
            <p:nvPr/>
          </p:nvSpPr>
          <p:spPr bwMode="auto">
            <a:xfrm>
              <a:off x="9850" y="3402"/>
              <a:ext cx="888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>
                  <a:ea typeface="黑体" panose="02010609060101010101" pitchFamily="49" charset="-122"/>
                </a:rPr>
                <a:t>500</a:t>
              </a:r>
            </a:p>
          </p:txBody>
        </p:sp>
        <p:sp>
          <p:nvSpPr>
            <p:cNvPr id="25618" name="Rectangle 263"/>
            <p:cNvSpPr>
              <a:spLocks noChangeArrowheads="1"/>
            </p:cNvSpPr>
            <p:nvPr/>
          </p:nvSpPr>
          <p:spPr bwMode="auto">
            <a:xfrm>
              <a:off x="10867" y="3402"/>
              <a:ext cx="888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>
                  <a:ea typeface="黑体" panose="02010609060101010101" pitchFamily="49" charset="-122"/>
                </a:rPr>
                <a:t>500</a:t>
              </a:r>
            </a:p>
          </p:txBody>
        </p:sp>
        <p:sp>
          <p:nvSpPr>
            <p:cNvPr id="25619" name="Rectangle 278"/>
            <p:cNvSpPr>
              <a:spLocks noChangeArrowheads="1"/>
            </p:cNvSpPr>
            <p:nvPr/>
          </p:nvSpPr>
          <p:spPr bwMode="auto">
            <a:xfrm>
              <a:off x="0" y="2682"/>
              <a:ext cx="796" cy="5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>
                  <a:ea typeface="黑体" panose="02010609060101010101" pitchFamily="49" charset="-122"/>
                </a:rPr>
                <a:t>0.2</a:t>
              </a:r>
            </a:p>
          </p:txBody>
        </p:sp>
        <p:sp>
          <p:nvSpPr>
            <p:cNvPr id="25620" name="Rectangle 279"/>
            <p:cNvSpPr>
              <a:spLocks noChangeArrowheads="1"/>
            </p:cNvSpPr>
            <p:nvPr/>
          </p:nvSpPr>
          <p:spPr bwMode="auto">
            <a:xfrm>
              <a:off x="0" y="2202"/>
              <a:ext cx="796" cy="5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>
                  <a:ea typeface="黑体" panose="02010609060101010101" pitchFamily="49" charset="-122"/>
                </a:rPr>
                <a:t>0.4</a:t>
              </a:r>
            </a:p>
          </p:txBody>
        </p:sp>
        <p:sp>
          <p:nvSpPr>
            <p:cNvPr id="25621" name="Line 2"/>
            <p:cNvSpPr>
              <a:spLocks noChangeShapeType="1"/>
            </p:cNvSpPr>
            <p:nvPr/>
          </p:nvSpPr>
          <p:spPr bwMode="auto">
            <a:xfrm>
              <a:off x="1168" y="2042"/>
              <a:ext cx="11340" cy="0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22" name="Freeform 49" descr="底色1"/>
            <p:cNvSpPr>
              <a:spLocks noChangeArrowheads="1"/>
            </p:cNvSpPr>
            <p:nvPr/>
          </p:nvSpPr>
          <p:spPr bwMode="auto">
            <a:xfrm>
              <a:off x="1168" y="2042"/>
              <a:ext cx="10080" cy="240"/>
            </a:xfrm>
            <a:custGeom>
              <a:avLst/>
              <a:gdLst>
                <a:gd name="T0" fmla="*/ 0 w 4032"/>
                <a:gd name="T1" fmla="*/ 0 h 96"/>
                <a:gd name="T2" fmla="*/ 192 w 4032"/>
                <a:gd name="T3" fmla="*/ 48 h 96"/>
                <a:gd name="T4" fmla="*/ 576 w 4032"/>
                <a:gd name="T5" fmla="*/ 96 h 96"/>
                <a:gd name="T6" fmla="*/ 960 w 4032"/>
                <a:gd name="T7" fmla="*/ 0 h 96"/>
                <a:gd name="T8" fmla="*/ 1344 w 4032"/>
                <a:gd name="T9" fmla="*/ 0 h 96"/>
                <a:gd name="T10" fmla="*/ 1728 w 4032"/>
                <a:gd name="T11" fmla="*/ 48 h 96"/>
                <a:gd name="T12" fmla="*/ 2112 w 4032"/>
                <a:gd name="T13" fmla="*/ 0 h 96"/>
                <a:gd name="T14" fmla="*/ 2544 w 4032"/>
                <a:gd name="T15" fmla="*/ 48 h 96"/>
                <a:gd name="T16" fmla="*/ 2880 w 4032"/>
                <a:gd name="T17" fmla="*/ 0 h 96"/>
                <a:gd name="T18" fmla="*/ 3264 w 4032"/>
                <a:gd name="T19" fmla="*/ 48 h 96"/>
                <a:gd name="T20" fmla="*/ 3648 w 4032"/>
                <a:gd name="T21" fmla="*/ 0 h 96"/>
                <a:gd name="T22" fmla="*/ 4032 w 4032"/>
                <a:gd name="T23" fmla="*/ 4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32" h="96">
                  <a:moveTo>
                    <a:pt x="0" y="0"/>
                  </a:moveTo>
                  <a:lnTo>
                    <a:pt x="192" y="48"/>
                  </a:lnTo>
                  <a:lnTo>
                    <a:pt x="576" y="96"/>
                  </a:lnTo>
                  <a:lnTo>
                    <a:pt x="960" y="0"/>
                  </a:lnTo>
                  <a:lnTo>
                    <a:pt x="1344" y="0"/>
                  </a:lnTo>
                  <a:lnTo>
                    <a:pt x="1728" y="48"/>
                  </a:lnTo>
                  <a:lnTo>
                    <a:pt x="2112" y="0"/>
                  </a:lnTo>
                  <a:lnTo>
                    <a:pt x="2544" y="48"/>
                  </a:lnTo>
                  <a:lnTo>
                    <a:pt x="2880" y="0"/>
                  </a:lnTo>
                  <a:lnTo>
                    <a:pt x="3264" y="48"/>
                  </a:lnTo>
                  <a:lnTo>
                    <a:pt x="3648" y="0"/>
                  </a:lnTo>
                  <a:lnTo>
                    <a:pt x="4032" y="48"/>
                  </a:lnTo>
                </a:path>
              </a:pathLst>
            </a:custGeom>
            <a:noFill/>
            <a:ln w="38100">
              <a:solidFill>
                <a:srgbClr val="FF0000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25623" name="Line 240"/>
            <p:cNvSpPr>
              <a:spLocks noChangeShapeType="1"/>
            </p:cNvSpPr>
            <p:nvPr/>
          </p:nvSpPr>
          <p:spPr bwMode="auto">
            <a:xfrm>
              <a:off x="1116" y="3240"/>
              <a:ext cx="1212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24" name="Line 241"/>
            <p:cNvSpPr>
              <a:spLocks noChangeShapeType="1"/>
            </p:cNvSpPr>
            <p:nvPr/>
          </p:nvSpPr>
          <p:spPr bwMode="auto">
            <a:xfrm>
              <a:off x="2076" y="3000"/>
              <a:ext cx="0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25" name="Line 242"/>
            <p:cNvSpPr>
              <a:spLocks noChangeShapeType="1"/>
            </p:cNvSpPr>
            <p:nvPr/>
          </p:nvSpPr>
          <p:spPr bwMode="auto">
            <a:xfrm>
              <a:off x="3036" y="3000"/>
              <a:ext cx="0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26" name="Line 243"/>
            <p:cNvSpPr>
              <a:spLocks noChangeShapeType="1"/>
            </p:cNvSpPr>
            <p:nvPr/>
          </p:nvSpPr>
          <p:spPr bwMode="auto">
            <a:xfrm>
              <a:off x="3996" y="3000"/>
              <a:ext cx="0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27" name="Line 244"/>
            <p:cNvSpPr>
              <a:spLocks noChangeShapeType="1"/>
            </p:cNvSpPr>
            <p:nvPr/>
          </p:nvSpPr>
          <p:spPr bwMode="auto">
            <a:xfrm>
              <a:off x="4956" y="3000"/>
              <a:ext cx="0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28" name="Line 245"/>
            <p:cNvSpPr>
              <a:spLocks noChangeShapeType="1"/>
            </p:cNvSpPr>
            <p:nvPr/>
          </p:nvSpPr>
          <p:spPr bwMode="auto">
            <a:xfrm>
              <a:off x="5916" y="3000"/>
              <a:ext cx="0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29" name="Line 246"/>
            <p:cNvSpPr>
              <a:spLocks noChangeShapeType="1"/>
            </p:cNvSpPr>
            <p:nvPr/>
          </p:nvSpPr>
          <p:spPr bwMode="auto">
            <a:xfrm>
              <a:off x="6876" y="3000"/>
              <a:ext cx="0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30" name="Line 247"/>
            <p:cNvSpPr>
              <a:spLocks noChangeShapeType="1"/>
            </p:cNvSpPr>
            <p:nvPr/>
          </p:nvSpPr>
          <p:spPr bwMode="auto">
            <a:xfrm>
              <a:off x="7836" y="3000"/>
              <a:ext cx="0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31" name="Line 248"/>
            <p:cNvSpPr>
              <a:spLocks noChangeShapeType="1"/>
            </p:cNvSpPr>
            <p:nvPr/>
          </p:nvSpPr>
          <p:spPr bwMode="auto">
            <a:xfrm>
              <a:off x="8796" y="3000"/>
              <a:ext cx="0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32" name="Line 249"/>
            <p:cNvSpPr>
              <a:spLocks noChangeShapeType="1"/>
            </p:cNvSpPr>
            <p:nvPr/>
          </p:nvSpPr>
          <p:spPr bwMode="auto">
            <a:xfrm>
              <a:off x="9756" y="3000"/>
              <a:ext cx="0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33" name="Line 250"/>
            <p:cNvSpPr>
              <a:spLocks noChangeShapeType="1"/>
            </p:cNvSpPr>
            <p:nvPr/>
          </p:nvSpPr>
          <p:spPr bwMode="auto">
            <a:xfrm>
              <a:off x="10716" y="3000"/>
              <a:ext cx="0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34" name="Line 251"/>
            <p:cNvSpPr>
              <a:spLocks noChangeShapeType="1"/>
            </p:cNvSpPr>
            <p:nvPr/>
          </p:nvSpPr>
          <p:spPr bwMode="auto">
            <a:xfrm>
              <a:off x="11676" y="3000"/>
              <a:ext cx="0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35" name="Line 252"/>
            <p:cNvSpPr>
              <a:spLocks noChangeShapeType="1"/>
            </p:cNvSpPr>
            <p:nvPr/>
          </p:nvSpPr>
          <p:spPr bwMode="auto">
            <a:xfrm>
              <a:off x="12636" y="3000"/>
              <a:ext cx="0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36" name="Line 265"/>
            <p:cNvSpPr>
              <a:spLocks noChangeShapeType="1"/>
            </p:cNvSpPr>
            <p:nvPr/>
          </p:nvSpPr>
          <p:spPr bwMode="auto">
            <a:xfrm>
              <a:off x="1118" y="3000"/>
              <a:ext cx="0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37" name="Line 267"/>
            <p:cNvSpPr>
              <a:spLocks noChangeShapeType="1"/>
            </p:cNvSpPr>
            <p:nvPr/>
          </p:nvSpPr>
          <p:spPr bwMode="auto">
            <a:xfrm flipV="1">
              <a:off x="1118" y="0"/>
              <a:ext cx="0" cy="3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38" name="Line 268"/>
            <p:cNvSpPr>
              <a:spLocks noChangeShapeType="1"/>
            </p:cNvSpPr>
            <p:nvPr/>
          </p:nvSpPr>
          <p:spPr bwMode="auto">
            <a:xfrm>
              <a:off x="1118" y="840"/>
              <a:ext cx="12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39" name="Line 269"/>
            <p:cNvSpPr>
              <a:spLocks noChangeShapeType="1"/>
            </p:cNvSpPr>
            <p:nvPr/>
          </p:nvSpPr>
          <p:spPr bwMode="auto">
            <a:xfrm>
              <a:off x="1118" y="1080"/>
              <a:ext cx="12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40" name="Line 270"/>
            <p:cNvSpPr>
              <a:spLocks noChangeShapeType="1"/>
            </p:cNvSpPr>
            <p:nvPr/>
          </p:nvSpPr>
          <p:spPr bwMode="auto">
            <a:xfrm>
              <a:off x="1118" y="1320"/>
              <a:ext cx="12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41" name="Line 271"/>
            <p:cNvSpPr>
              <a:spLocks noChangeShapeType="1"/>
            </p:cNvSpPr>
            <p:nvPr/>
          </p:nvSpPr>
          <p:spPr bwMode="auto">
            <a:xfrm>
              <a:off x="1118" y="1560"/>
              <a:ext cx="12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42" name="Line 272"/>
            <p:cNvSpPr>
              <a:spLocks noChangeShapeType="1"/>
            </p:cNvSpPr>
            <p:nvPr/>
          </p:nvSpPr>
          <p:spPr bwMode="auto">
            <a:xfrm>
              <a:off x="1118" y="1800"/>
              <a:ext cx="12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43" name="Line 273"/>
            <p:cNvSpPr>
              <a:spLocks noChangeShapeType="1"/>
            </p:cNvSpPr>
            <p:nvPr/>
          </p:nvSpPr>
          <p:spPr bwMode="auto">
            <a:xfrm>
              <a:off x="1118" y="2040"/>
              <a:ext cx="12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44" name="Line 274"/>
            <p:cNvSpPr>
              <a:spLocks noChangeShapeType="1"/>
            </p:cNvSpPr>
            <p:nvPr/>
          </p:nvSpPr>
          <p:spPr bwMode="auto">
            <a:xfrm>
              <a:off x="1118" y="2280"/>
              <a:ext cx="12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45" name="Line 275"/>
            <p:cNvSpPr>
              <a:spLocks noChangeShapeType="1"/>
            </p:cNvSpPr>
            <p:nvPr/>
          </p:nvSpPr>
          <p:spPr bwMode="auto">
            <a:xfrm>
              <a:off x="1118" y="2520"/>
              <a:ext cx="12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46" name="Line 276"/>
            <p:cNvSpPr>
              <a:spLocks noChangeShapeType="1"/>
            </p:cNvSpPr>
            <p:nvPr/>
          </p:nvSpPr>
          <p:spPr bwMode="auto">
            <a:xfrm>
              <a:off x="1118" y="2760"/>
              <a:ext cx="12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47" name="Line 277"/>
            <p:cNvSpPr>
              <a:spLocks noChangeShapeType="1"/>
            </p:cNvSpPr>
            <p:nvPr/>
          </p:nvSpPr>
          <p:spPr bwMode="auto">
            <a:xfrm>
              <a:off x="1118" y="3000"/>
              <a:ext cx="12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48" name="Rectangle 280"/>
            <p:cNvSpPr>
              <a:spLocks noChangeArrowheads="1"/>
            </p:cNvSpPr>
            <p:nvPr/>
          </p:nvSpPr>
          <p:spPr bwMode="auto">
            <a:xfrm>
              <a:off x="399" y="1527"/>
              <a:ext cx="291" cy="5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endParaRPr lang="en-US" altLang="zh-CN">
                <a:ea typeface="黑体" panose="02010609060101010101" pitchFamily="49" charset="-122"/>
              </a:endParaRPr>
            </a:p>
          </p:txBody>
        </p:sp>
        <p:sp>
          <p:nvSpPr>
            <p:cNvPr id="25649" name="Rectangle 281"/>
            <p:cNvSpPr>
              <a:spLocks noChangeArrowheads="1"/>
            </p:cNvSpPr>
            <p:nvPr/>
          </p:nvSpPr>
          <p:spPr bwMode="auto">
            <a:xfrm>
              <a:off x="0" y="1677"/>
              <a:ext cx="796" cy="5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>
                  <a:ea typeface="黑体" panose="02010609060101010101" pitchFamily="49" charset="-122"/>
                </a:rPr>
                <a:t>0.6</a:t>
              </a:r>
            </a:p>
          </p:txBody>
        </p:sp>
        <p:sp>
          <p:nvSpPr>
            <p:cNvPr id="25650" name="Rectangle 282"/>
            <p:cNvSpPr>
              <a:spLocks noChangeArrowheads="1"/>
            </p:cNvSpPr>
            <p:nvPr/>
          </p:nvSpPr>
          <p:spPr bwMode="auto">
            <a:xfrm>
              <a:off x="0" y="1122"/>
              <a:ext cx="796" cy="5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>
                  <a:ea typeface="黑体" panose="02010609060101010101" pitchFamily="49" charset="-122"/>
                </a:rPr>
                <a:t>0.8</a:t>
              </a:r>
            </a:p>
          </p:txBody>
        </p:sp>
        <p:sp>
          <p:nvSpPr>
            <p:cNvPr id="25651" name="Rectangle 283"/>
            <p:cNvSpPr>
              <a:spLocks noChangeArrowheads="1"/>
            </p:cNvSpPr>
            <p:nvPr/>
          </p:nvSpPr>
          <p:spPr bwMode="auto">
            <a:xfrm>
              <a:off x="0" y="642"/>
              <a:ext cx="796" cy="5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>
                  <a:ea typeface="黑体" panose="02010609060101010101" pitchFamily="49" charset="-122"/>
                </a:rPr>
                <a:t>1.0</a:t>
              </a:r>
            </a:p>
          </p:txBody>
        </p:sp>
        <p:sp>
          <p:nvSpPr>
            <p:cNvPr id="25652" name="Text Box 53"/>
            <p:cNvSpPr txBox="1">
              <a:spLocks noChangeArrowheads="1"/>
            </p:cNvSpPr>
            <p:nvPr/>
          </p:nvSpPr>
          <p:spPr bwMode="auto">
            <a:xfrm>
              <a:off x="12409" y="3402"/>
              <a:ext cx="848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>
                  <a:ea typeface="黑体" panose="02010609060101010101" pitchFamily="49" charset="-122"/>
                </a:rPr>
                <a:t>n次</a:t>
              </a:r>
            </a:p>
          </p:txBody>
        </p:sp>
        <p:sp>
          <p:nvSpPr>
            <p:cNvPr id="25653" name="Text Box 54"/>
            <p:cNvSpPr txBox="1">
              <a:spLocks noChangeArrowheads="1"/>
            </p:cNvSpPr>
            <p:nvPr/>
          </p:nvSpPr>
          <p:spPr bwMode="auto">
            <a:xfrm>
              <a:off x="1452" y="0"/>
              <a:ext cx="1248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>
                  <a:ea typeface="黑体" panose="02010609060101010101" pitchFamily="49" charset="-122"/>
                </a:rPr>
                <a:t>m/n次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 Box 5"/>
          <p:cNvSpPr txBox="1">
            <a:spLocks noChangeArrowheads="1"/>
          </p:cNvSpPr>
          <p:nvPr/>
        </p:nvSpPr>
        <p:spPr bwMode="auto">
          <a:xfrm>
            <a:off x="1293813" y="1576388"/>
            <a:ext cx="4800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>
                <a:latin typeface="Comic Sans MS" panose="030F0702030302020204" pitchFamily="66" charset="0"/>
                <a:ea typeface="黑体" panose="02010609060101010101" pitchFamily="49" charset="-122"/>
              </a:rPr>
              <a:t>某批乒乓球产品质量检查结果表：</a:t>
            </a:r>
          </a:p>
        </p:txBody>
      </p:sp>
      <p:graphicFrame>
        <p:nvGraphicFramePr>
          <p:cNvPr id="23558" name="Group 6"/>
          <p:cNvGraphicFramePr>
            <a:graphicFrameLocks noGrp="1"/>
          </p:cNvGraphicFramePr>
          <p:nvPr/>
        </p:nvGraphicFramePr>
        <p:xfrm>
          <a:off x="104775" y="2125663"/>
          <a:ext cx="8893175" cy="1911350"/>
        </p:xfrm>
        <a:graphic>
          <a:graphicData uri="http://schemas.openxmlformats.org/drawingml/2006/table">
            <a:tbl>
              <a:tblPr/>
              <a:tblGrid>
                <a:gridCol w="26273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51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80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9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9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318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0173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1436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</a:rPr>
                        <a:t>抽取球数</a:t>
                      </a:r>
                      <a:r>
                        <a:rPr kumimoji="0" lang="en-US" altLang="zh-CN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</a:rPr>
                        <a:t>(</a:t>
                      </a:r>
                      <a:r>
                        <a:rPr kumimoji="0" lang="en-US" altLang="zh-CN" sz="2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</a:rPr>
                        <a:t>n</a:t>
                      </a:r>
                      <a:r>
                        <a:rPr kumimoji="0" lang="en-US" altLang="zh-CN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</a:rPr>
                        <a:t>)</a:t>
                      </a:r>
                    </a:p>
                  </a:txBody>
                  <a:tcPr marT="45722" marB="457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</a:rPr>
                        <a:t>50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</a:rPr>
                        <a:t>100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</a:rPr>
                        <a:t>200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</a:rPr>
                        <a:t>500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</a:rPr>
                        <a:t>1000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</a:rPr>
                        <a:t>2000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963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</a:rPr>
                        <a:t>优等品数</a:t>
                      </a:r>
                      <a:r>
                        <a:rPr kumimoji="0" lang="en-US" altLang="zh-CN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</a:rPr>
                        <a:t>(</a:t>
                      </a:r>
                      <a:r>
                        <a:rPr kumimoji="0" lang="en-US" altLang="zh-CN" sz="2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</a:rPr>
                        <a:t>m</a:t>
                      </a:r>
                      <a:r>
                        <a:rPr kumimoji="0" lang="en-US" altLang="zh-CN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</a:rPr>
                        <a:t>)</a:t>
                      </a:r>
                    </a:p>
                  </a:txBody>
                  <a:tcPr marT="45722" marB="457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</a:rPr>
                        <a:t>45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</a:rPr>
                        <a:t>92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</a:rPr>
                        <a:t>194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</a:rPr>
                        <a:t>470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</a:rPr>
                        <a:t>954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</a:rPr>
                        <a:t>1902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734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</a:rPr>
                        <a:t>优等品频（     ）</a:t>
                      </a:r>
                    </a:p>
                  </a:txBody>
                  <a:tcPr marT="45722" marB="457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</a:rPr>
                        <a:t>0.9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</a:rPr>
                        <a:t>0.92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</a:rPr>
                        <a:t>0.97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</a:rPr>
                        <a:t>0.94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</a:rPr>
                        <a:t>0.954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</a:rPr>
                        <a:t>0.951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23592" name="Group 40"/>
          <p:cNvGrpSpPr/>
          <p:nvPr/>
        </p:nvGrpSpPr>
        <p:grpSpPr bwMode="auto">
          <a:xfrm>
            <a:off x="396875" y="4986338"/>
            <a:ext cx="8675688" cy="1274762"/>
            <a:chOff x="22" y="3329"/>
            <a:chExt cx="5465" cy="803"/>
          </a:xfrm>
        </p:grpSpPr>
        <p:sp>
          <p:nvSpPr>
            <p:cNvPr id="26661" name="Text Box 41"/>
            <p:cNvSpPr txBox="1">
              <a:spLocks noChangeArrowheads="1"/>
            </p:cNvSpPr>
            <p:nvPr/>
          </p:nvSpPr>
          <p:spPr bwMode="auto">
            <a:xfrm>
              <a:off x="22" y="3406"/>
              <a:ext cx="5465" cy="7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30000"/>
                </a:lnSpc>
              </a:pPr>
              <a:r>
                <a:rPr lang="zh-CN" altLang="en-US" sz="2800">
                  <a:latin typeface="Times New Roman" panose="02020603050405020304" pitchFamily="18" charset="0"/>
                  <a:ea typeface="黑体" panose="02010609060101010101" pitchFamily="49" charset="-122"/>
                </a:rPr>
                <a:t>当抽查的球数很多时，抽到优等品的频率     接近于常数</a:t>
              </a:r>
              <a:r>
                <a:rPr lang="en-US" altLang="zh-CN" sz="2800">
                  <a:latin typeface="Times New Roman" panose="02020603050405020304" pitchFamily="18" charset="0"/>
                  <a:ea typeface="黑体" panose="02010609060101010101" pitchFamily="49" charset="-122"/>
                </a:rPr>
                <a:t>0.95</a:t>
              </a:r>
              <a:r>
                <a:rPr lang="zh-CN" altLang="en-US" sz="2800">
                  <a:latin typeface="Times New Roman" panose="02020603050405020304" pitchFamily="18" charset="0"/>
                  <a:ea typeface="黑体" panose="02010609060101010101" pitchFamily="49" charset="-122"/>
                </a:rPr>
                <a:t>，在它附近摆动。</a:t>
              </a:r>
            </a:p>
          </p:txBody>
        </p:sp>
        <p:graphicFrame>
          <p:nvGraphicFramePr>
            <p:cNvPr id="26662" name="Object 42"/>
            <p:cNvGraphicFramePr>
              <a:graphicFrameLocks noChangeAspect="1"/>
            </p:cNvGraphicFramePr>
            <p:nvPr/>
          </p:nvGraphicFramePr>
          <p:xfrm>
            <a:off x="4147" y="3329"/>
            <a:ext cx="232" cy="4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674" r:id="rId3" imgW="342900" imgH="711200" progId="Equation.DSMT4">
                    <p:embed/>
                  </p:oleObj>
                </mc:Choice>
                <mc:Fallback>
                  <p:oleObj r:id="rId3" imgW="342900" imgH="711200" progId="Equation.DSMT4">
                    <p:embed/>
                    <p:pic>
                      <p:nvPicPr>
                        <p:cNvPr id="0" name="Object 4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47" y="3329"/>
                          <a:ext cx="232" cy="4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3595" name="Object 43"/>
          <p:cNvGraphicFramePr>
            <a:graphicFrameLocks noChangeAspect="1"/>
          </p:cNvGraphicFramePr>
          <p:nvPr/>
        </p:nvGraphicFramePr>
        <p:xfrm>
          <a:off x="1758950" y="3244850"/>
          <a:ext cx="368300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75" r:id="rId5" imgW="342900" imgH="711200" progId="Equation.DSMT4">
                  <p:embed/>
                </p:oleObj>
              </mc:Choice>
              <mc:Fallback>
                <p:oleObj r:id="rId5" imgW="342900" imgH="711200" progId="Equation.DSMT4">
                  <p:embed/>
                  <p:pic>
                    <p:nvPicPr>
                      <p:cNvPr id="0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8950" y="3244850"/>
                        <a:ext cx="368300" cy="765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97" name="Text Box 45"/>
          <p:cNvSpPr txBox="1">
            <a:spLocks noChangeArrowheads="1"/>
          </p:cNvSpPr>
          <p:nvPr/>
        </p:nvSpPr>
        <p:spPr bwMode="auto">
          <a:xfrm>
            <a:off x="868363" y="4237038"/>
            <a:ext cx="70072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>
                <a:ea typeface="黑体" panose="02010609060101010101" pitchFamily="49" charset="-122"/>
              </a:rPr>
              <a:t>思考：从这个实验中你又能得出什么结论？</a:t>
            </a:r>
          </a:p>
        </p:txBody>
      </p:sp>
      <p:sp>
        <p:nvSpPr>
          <p:cNvPr id="26665" name="Text Box 5"/>
          <p:cNvSpPr txBox="1">
            <a:spLocks noChangeArrowheads="1"/>
          </p:cNvSpPr>
          <p:nvPr/>
        </p:nvSpPr>
        <p:spPr bwMode="auto">
          <a:xfrm>
            <a:off x="682625" y="1035050"/>
            <a:ext cx="16224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实验二：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5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5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5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5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5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5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9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409575" y="1460500"/>
            <a:ext cx="8485188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思考：</a:t>
            </a:r>
            <a:r>
              <a:rPr lang="zh-CN" altLang="en-US" sz="28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上述试验表明，随机事件在每次试验中是否发生是不能预知的，但是在大量重复试验后，随着试验次数的增加，事件</a:t>
            </a:r>
            <a:r>
              <a:rPr lang="en-US" altLang="zh-CN" sz="28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A</a:t>
            </a:r>
            <a:r>
              <a:rPr lang="zh-CN" altLang="en-US" sz="28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发生的频率呈现出一定的规律性，这个规律性是如何体现出来的？ 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881063" y="4048125"/>
            <a:ext cx="7542212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200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3200" dirty="0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事件发生的频率较稳定，在某个常数附近摆动</a:t>
            </a:r>
            <a:r>
              <a:rPr lang="en-US" altLang="zh-CN" sz="3200" dirty="0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.</a:t>
            </a:r>
            <a:r>
              <a:rPr lang="en-US" altLang="zh-CN" sz="3200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  <p:bldP spid="2560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719138" y="958850"/>
            <a:ext cx="77882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66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   一般的，一个事件发生的可能性的大小可以用一个数表示，这个数叫做这件事发生的</a:t>
            </a:r>
            <a:r>
              <a:rPr lang="zh-CN" altLang="en-US" sz="24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概率，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记为</a:t>
            </a:r>
            <a:r>
              <a:rPr lang="zh-CN" altLang="en-US" sz="24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P（事件）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。</a:t>
            </a:r>
          </a:p>
        </p:txBody>
      </p:sp>
      <p:grpSp>
        <p:nvGrpSpPr>
          <p:cNvPr id="37893" name="Group 5"/>
          <p:cNvGrpSpPr/>
          <p:nvPr/>
        </p:nvGrpSpPr>
        <p:grpSpPr bwMode="auto">
          <a:xfrm>
            <a:off x="3241675" y="4722813"/>
            <a:ext cx="5495925" cy="1671637"/>
            <a:chOff x="985" y="2542"/>
            <a:chExt cx="8653" cy="2634"/>
          </a:xfrm>
        </p:grpSpPr>
        <p:pic>
          <p:nvPicPr>
            <p:cNvPr id="28675" name="Picture 6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7243" y="2542"/>
              <a:ext cx="2395" cy="2634"/>
            </a:xfrm>
            <a:prstGeom prst="rect">
              <a:avLst/>
            </a:prstGeom>
            <a:solidFill>
              <a:srgbClr val="FF0000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895" name="椭圆形标注1 325"/>
            <p:cNvSpPr>
              <a:spLocks noChangeArrowheads="1"/>
            </p:cNvSpPr>
            <p:nvPr/>
          </p:nvSpPr>
          <p:spPr bwMode="auto">
            <a:xfrm>
              <a:off x="985" y="2662"/>
              <a:ext cx="5184" cy="1769"/>
            </a:xfrm>
            <a:prstGeom prst="wedgeEllipseCallout">
              <a:avLst>
                <a:gd name="adj1" fmla="val 76380"/>
                <a:gd name="adj2" fmla="val 21007"/>
              </a:avLst>
            </a:pr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170" tIns="46990" rIns="90170" bIns="46990" anchor="ctr"/>
            <a:lstStyle/>
            <a:p>
              <a:pPr>
                <a:defRPr/>
              </a:pPr>
              <a:r>
                <a:rPr lang="zh-CN" altLang="en-US" sz="2400" dirty="0">
                  <a:latin typeface="黑体" panose="02010609060101010101" pitchFamily="49" charset="-122"/>
                  <a:ea typeface="黑体" panose="02010609060101010101" pitchFamily="49" charset="-122"/>
                  <a:sym typeface="宋体" panose="02010600030101010101" pitchFamily="2" charset="-122"/>
                </a:rPr>
                <a:t>概率与频率有什么联系与区别？</a:t>
              </a:r>
            </a:p>
          </p:txBody>
        </p:sp>
      </p:grp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1570038" y="3762375"/>
            <a:ext cx="52625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如在掷币试验中，P（正面朝上）=0.5</a:t>
            </a:r>
            <a:endParaRPr lang="zh-CN" altLang="en-US" sz="2400">
              <a:ea typeface="黑体" panose="02010609060101010101" pitchFamily="49" charset="-122"/>
            </a:endParaRP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738188" y="2081213"/>
            <a:ext cx="7685087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在进行大量重复试验时，随着试验次数的增加，一个随机事件发生的频率总在这个事件发生的概率附近波动，显示出一定的稳定性，从而可以</a:t>
            </a:r>
            <a:r>
              <a:rPr lang="zh-CN" altLang="en-US" sz="24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用事件发生的频率估计事件发生的概率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bldLvl="0"/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2"/>
          <p:cNvSpPr txBox="1">
            <a:spLocks noChangeArrowheads="1"/>
          </p:cNvSpPr>
          <p:nvPr/>
        </p:nvSpPr>
        <p:spPr bwMode="auto">
          <a:xfrm>
            <a:off x="2903538" y="1103313"/>
            <a:ext cx="329406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频率与概率的关系</a:t>
            </a:r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2185988" y="2089150"/>
            <a:ext cx="6280150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dirty="0">
                <a:solidFill>
                  <a:srgbClr val="0000FF"/>
                </a:solidFill>
                <a:ea typeface="黑体" panose="02010609060101010101" pitchFamily="49" charset="-122"/>
              </a:rPr>
              <a:t>随着试验次数的增加</a:t>
            </a:r>
            <a:r>
              <a:rPr lang="en-US" altLang="zh-CN" sz="2400" dirty="0">
                <a:solidFill>
                  <a:srgbClr val="0000FF"/>
                </a:solidFill>
                <a:ea typeface="黑体" panose="02010609060101010101" pitchFamily="49" charset="-122"/>
              </a:rPr>
              <a:t>, </a:t>
            </a:r>
            <a:r>
              <a:rPr lang="zh-CN" altLang="en-US" sz="2400" dirty="0">
                <a:solidFill>
                  <a:srgbClr val="0000FF"/>
                </a:solidFill>
                <a:ea typeface="黑体" panose="02010609060101010101" pitchFamily="49" charset="-122"/>
              </a:rPr>
              <a:t>频率会在概率的附近摆动</a:t>
            </a:r>
            <a:r>
              <a:rPr lang="en-US" altLang="zh-CN" sz="2400" dirty="0">
                <a:solidFill>
                  <a:srgbClr val="0000FF"/>
                </a:solidFill>
                <a:ea typeface="黑体" panose="02010609060101010101" pitchFamily="49" charset="-122"/>
              </a:rPr>
              <a:t>,</a:t>
            </a:r>
            <a:r>
              <a:rPr lang="zh-CN" altLang="en-US" sz="2400" dirty="0">
                <a:solidFill>
                  <a:srgbClr val="0000FF"/>
                </a:solidFill>
                <a:ea typeface="黑体" panose="02010609060101010101" pitchFamily="49" charset="-122"/>
              </a:rPr>
              <a:t>并趋于稳定</a:t>
            </a:r>
            <a:r>
              <a:rPr lang="en-US" altLang="zh-CN" sz="2400" dirty="0">
                <a:solidFill>
                  <a:srgbClr val="0000FF"/>
                </a:solidFill>
                <a:ea typeface="黑体" panose="02010609060101010101" pitchFamily="49" charset="-122"/>
              </a:rPr>
              <a:t>.</a:t>
            </a:r>
            <a:r>
              <a:rPr lang="zh-CN" altLang="en-US" sz="2400" dirty="0">
                <a:solidFill>
                  <a:srgbClr val="0000FF"/>
                </a:solidFill>
                <a:ea typeface="黑体" panose="02010609060101010101" pitchFamily="49" charset="-122"/>
              </a:rPr>
              <a:t>在实际问题中</a:t>
            </a:r>
            <a:r>
              <a:rPr lang="en-US" altLang="zh-CN" sz="2400" dirty="0">
                <a:solidFill>
                  <a:srgbClr val="0000FF"/>
                </a:solidFill>
                <a:ea typeface="黑体" panose="02010609060101010101" pitchFamily="49" charset="-122"/>
              </a:rPr>
              <a:t>,</a:t>
            </a:r>
            <a:r>
              <a:rPr lang="zh-CN" altLang="en-US" sz="2400" dirty="0">
                <a:solidFill>
                  <a:srgbClr val="0000FF"/>
                </a:solidFill>
                <a:ea typeface="黑体" panose="02010609060101010101" pitchFamily="49" charset="-122"/>
              </a:rPr>
              <a:t>若事件的概率未知</a:t>
            </a:r>
            <a:r>
              <a:rPr lang="en-US" altLang="zh-CN" sz="2400" dirty="0">
                <a:solidFill>
                  <a:srgbClr val="0000FF"/>
                </a:solidFill>
                <a:ea typeface="黑体" panose="02010609060101010101" pitchFamily="49" charset="-122"/>
              </a:rPr>
              <a:t>,</a:t>
            </a:r>
            <a:r>
              <a:rPr lang="zh-CN" altLang="en-US" sz="2400" dirty="0">
                <a:solidFill>
                  <a:srgbClr val="0000FF"/>
                </a:solidFill>
                <a:ea typeface="黑体" panose="02010609060101010101" pitchFamily="49" charset="-122"/>
              </a:rPr>
              <a:t>常用频率作为它的估计值</a:t>
            </a:r>
            <a:r>
              <a:rPr lang="en-US" altLang="zh-CN" sz="2400" dirty="0">
                <a:solidFill>
                  <a:srgbClr val="0000FF"/>
                </a:solidFill>
                <a:ea typeface="黑体" panose="02010609060101010101" pitchFamily="49" charset="-122"/>
              </a:rPr>
              <a:t>.</a:t>
            </a:r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2185988" y="4037013"/>
            <a:ext cx="6459537" cy="186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dirty="0">
                <a:solidFill>
                  <a:srgbClr val="0000FF"/>
                </a:solidFill>
                <a:ea typeface="黑体" panose="02010609060101010101" pitchFamily="49" charset="-122"/>
              </a:rPr>
              <a:t>频率本身是随机的</a:t>
            </a:r>
            <a:r>
              <a:rPr lang="en-US" altLang="zh-CN" sz="2400" dirty="0">
                <a:solidFill>
                  <a:srgbClr val="0000FF"/>
                </a:solidFill>
                <a:ea typeface="黑体" panose="02010609060101010101" pitchFamily="49" charset="-122"/>
              </a:rPr>
              <a:t>,</a:t>
            </a:r>
            <a:r>
              <a:rPr lang="zh-CN" altLang="en-US" sz="2400" dirty="0">
                <a:solidFill>
                  <a:srgbClr val="0000FF"/>
                </a:solidFill>
                <a:ea typeface="黑体" panose="02010609060101010101" pitchFamily="49" charset="-122"/>
              </a:rPr>
              <a:t>在试验前不能确定</a:t>
            </a:r>
            <a:r>
              <a:rPr lang="en-US" altLang="zh-CN" sz="2400" dirty="0">
                <a:solidFill>
                  <a:srgbClr val="0000FF"/>
                </a:solidFill>
                <a:ea typeface="黑体" panose="02010609060101010101" pitchFamily="49" charset="-122"/>
              </a:rPr>
              <a:t>,</a:t>
            </a:r>
            <a:r>
              <a:rPr lang="zh-CN" altLang="en-US" sz="2400" dirty="0">
                <a:solidFill>
                  <a:srgbClr val="0000FF"/>
                </a:solidFill>
                <a:ea typeface="黑体" panose="02010609060101010101" pitchFamily="49" charset="-122"/>
              </a:rPr>
              <a:t>做同样次数或不同次数的重复试验得到的事件的频率都可能不同</a:t>
            </a:r>
            <a:r>
              <a:rPr lang="en-US" altLang="zh-CN" sz="2400" dirty="0">
                <a:solidFill>
                  <a:srgbClr val="0000FF"/>
                </a:solidFill>
                <a:ea typeface="黑体" panose="02010609060101010101" pitchFamily="49" charset="-122"/>
              </a:rPr>
              <a:t>.</a:t>
            </a:r>
            <a:r>
              <a:rPr lang="zh-CN" altLang="en-US" sz="2400" dirty="0">
                <a:solidFill>
                  <a:srgbClr val="0000FF"/>
                </a:solidFill>
                <a:ea typeface="黑体" panose="02010609060101010101" pitchFamily="49" charset="-122"/>
              </a:rPr>
              <a:t>而概率是一个确定数</a:t>
            </a:r>
            <a:r>
              <a:rPr lang="en-US" altLang="zh-CN" sz="2400" dirty="0">
                <a:solidFill>
                  <a:srgbClr val="0000FF"/>
                </a:solidFill>
                <a:ea typeface="黑体" panose="02010609060101010101" pitchFamily="49" charset="-122"/>
              </a:rPr>
              <a:t>,</a:t>
            </a:r>
            <a:r>
              <a:rPr lang="zh-CN" altLang="en-US" sz="2400" dirty="0">
                <a:solidFill>
                  <a:srgbClr val="0000FF"/>
                </a:solidFill>
                <a:ea typeface="黑体" panose="02010609060101010101" pitchFamily="49" charset="-122"/>
              </a:rPr>
              <a:t>是客观存在的</a:t>
            </a:r>
            <a:r>
              <a:rPr lang="en-US" altLang="zh-CN" sz="2400" dirty="0">
                <a:solidFill>
                  <a:srgbClr val="0000FF"/>
                </a:solidFill>
                <a:ea typeface="黑体" panose="02010609060101010101" pitchFamily="49" charset="-122"/>
              </a:rPr>
              <a:t>,</a:t>
            </a:r>
            <a:r>
              <a:rPr lang="zh-CN" altLang="en-US" sz="2400" dirty="0">
                <a:solidFill>
                  <a:srgbClr val="0000FF"/>
                </a:solidFill>
                <a:ea typeface="黑体" panose="02010609060101010101" pitchFamily="49" charset="-122"/>
              </a:rPr>
              <a:t>与每次试验无关</a:t>
            </a:r>
            <a:r>
              <a:rPr lang="en-US" altLang="zh-CN" sz="2400" dirty="0">
                <a:solidFill>
                  <a:srgbClr val="0000FF"/>
                </a:solidFill>
                <a:ea typeface="黑体" panose="02010609060101010101" pitchFamily="49" charset="-122"/>
              </a:rPr>
              <a:t>.</a:t>
            </a:r>
          </a:p>
        </p:txBody>
      </p:sp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628650" y="2089150"/>
            <a:ext cx="20526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(1)</a:t>
            </a: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联系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:</a:t>
            </a:r>
          </a:p>
        </p:txBody>
      </p: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763588" y="4037013"/>
            <a:ext cx="14224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(2)</a:t>
            </a: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区别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8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allAtOnce"/>
      <p:bldP spid="38916" grpId="0" build="allAtOnce"/>
      <p:bldP spid="38917" grpId="0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42913" y="1239838"/>
            <a:ext cx="8229600" cy="2454275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zh-CN" sz="2800" dirty="0" smtClean="0"/>
              <a:t>1.</a:t>
            </a:r>
            <a:r>
              <a:rPr lang="zh-CN" altLang="en-US" sz="2800" dirty="0" smtClean="0"/>
              <a:t>抛掷一枚正方体，六个面上分别标有</a:t>
            </a:r>
            <a:r>
              <a:rPr lang="en-US" altLang="zh-CN" sz="2800" dirty="0" smtClean="0"/>
              <a:t>1</a:t>
            </a:r>
            <a:r>
              <a:rPr lang="zh-CN" altLang="en-US" sz="2800" dirty="0" smtClean="0"/>
              <a:t>、</a:t>
            </a:r>
            <a:r>
              <a:rPr lang="en-US" altLang="zh-CN" sz="2800" dirty="0" smtClean="0"/>
              <a:t>2</a:t>
            </a:r>
            <a:r>
              <a:rPr lang="zh-CN" altLang="en-US" sz="2800" dirty="0" smtClean="0"/>
              <a:t>、</a:t>
            </a:r>
            <a:r>
              <a:rPr lang="en-US" altLang="zh-CN" sz="2800" dirty="0" smtClean="0"/>
              <a:t>3</a:t>
            </a:r>
            <a:r>
              <a:rPr lang="zh-CN" altLang="en-US" sz="2800" dirty="0" smtClean="0"/>
              <a:t>、</a:t>
            </a:r>
            <a:r>
              <a:rPr lang="en-US" altLang="zh-CN" sz="2800" dirty="0" smtClean="0"/>
              <a:t>4</a:t>
            </a:r>
            <a:r>
              <a:rPr lang="zh-CN" altLang="en-US" sz="2800" dirty="0" smtClean="0"/>
              <a:t>、</a:t>
            </a:r>
            <a:r>
              <a:rPr lang="en-US" altLang="zh-CN" sz="2800" dirty="0" smtClean="0"/>
              <a:t>5</a:t>
            </a:r>
            <a:r>
              <a:rPr lang="zh-CN" altLang="en-US" sz="2800" dirty="0" smtClean="0"/>
              <a:t>、</a:t>
            </a:r>
            <a:r>
              <a:rPr lang="en-US" altLang="zh-CN" sz="2800" dirty="0" smtClean="0"/>
              <a:t>6</a:t>
            </a:r>
            <a:r>
              <a:rPr lang="zh-CN" altLang="en-US" sz="2800" dirty="0" smtClean="0"/>
              <a:t>，落定后，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zh-CN" altLang="en-US" sz="2800" dirty="0" smtClean="0"/>
              <a:t>（</a:t>
            </a:r>
            <a:r>
              <a:rPr lang="en-US" altLang="zh-CN" sz="2800" dirty="0" smtClean="0"/>
              <a:t>1</a:t>
            </a:r>
            <a:r>
              <a:rPr lang="zh-CN" altLang="en-US" sz="2800" dirty="0" smtClean="0"/>
              <a:t>）正方体朝上一面的点数是“</a:t>
            </a:r>
            <a:r>
              <a:rPr lang="en-US" altLang="zh-CN" sz="2800" dirty="0" smtClean="0"/>
              <a:t>5”</a:t>
            </a:r>
            <a:r>
              <a:rPr lang="zh-CN" altLang="en-US" sz="2800" dirty="0" smtClean="0"/>
              <a:t>的可能性大不大？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zh-CN" altLang="en-US" sz="2800" dirty="0" smtClean="0"/>
              <a:t>（</a:t>
            </a:r>
            <a:r>
              <a:rPr lang="en-US" altLang="zh-CN" sz="2800" dirty="0" smtClean="0"/>
              <a:t>2</a:t>
            </a:r>
            <a:r>
              <a:rPr lang="zh-CN" altLang="en-US" sz="2800" dirty="0" smtClean="0"/>
              <a:t>）如果抛掷五次都没出现“</a:t>
            </a:r>
            <a:r>
              <a:rPr lang="en-US" altLang="zh-CN" sz="2800" dirty="0" smtClean="0"/>
              <a:t>4”</a:t>
            </a:r>
            <a:r>
              <a:rPr lang="zh-CN" altLang="en-US" sz="2800" dirty="0" smtClean="0"/>
              <a:t>朝上，那么第六次一定会“</a:t>
            </a:r>
            <a:r>
              <a:rPr lang="en-US" altLang="zh-CN" sz="2800" dirty="0" smtClean="0"/>
              <a:t>4”</a:t>
            </a:r>
            <a:r>
              <a:rPr lang="zh-CN" altLang="en-US" sz="2800" dirty="0" smtClean="0"/>
              <a:t>朝上吗？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3"/>
          <p:cNvSpPr txBox="1">
            <a:spLocks noChangeArrowheads="1"/>
          </p:cNvSpPr>
          <p:nvPr/>
        </p:nvSpPr>
        <p:spPr bwMode="auto">
          <a:xfrm>
            <a:off x="503238" y="828675"/>
            <a:ext cx="80772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66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2.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在一个不透明的袋子里，放着大小相同的</a:t>
            </a:r>
            <a:r>
              <a:rPr lang="zh-CN" altLang="zh-CN" sz="2400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100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个球，其中有红球和白球，从中随机摸出一个球，记下它的颜色后，再放回袋中，某班六个小组分别进行了</a:t>
            </a:r>
            <a:r>
              <a:rPr lang="zh-CN" altLang="zh-CN" sz="2400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50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次、</a:t>
            </a:r>
            <a:r>
              <a:rPr lang="zh-CN" altLang="zh-CN" sz="2400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100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次、</a:t>
            </a:r>
            <a:r>
              <a:rPr lang="zh-CN" altLang="zh-CN" sz="2400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150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次、</a:t>
            </a:r>
            <a:r>
              <a:rPr lang="zh-CN" altLang="zh-CN" sz="2400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200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次、</a:t>
            </a:r>
            <a:r>
              <a:rPr lang="zh-CN" altLang="zh-CN" sz="2400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250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次、</a:t>
            </a:r>
            <a:r>
              <a:rPr lang="zh-CN" altLang="zh-CN" sz="2400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300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次摸球实验，结果如下：</a:t>
            </a:r>
            <a:endParaRPr lang="zh-CN" altLang="en-US" sz="2400">
              <a:ea typeface="黑体" panose="02010609060101010101" pitchFamily="49" charset="-122"/>
            </a:endParaRPr>
          </a:p>
        </p:txBody>
      </p:sp>
      <p:graphicFrame>
        <p:nvGraphicFramePr>
          <p:cNvPr id="6" name="Group 4"/>
          <p:cNvGraphicFramePr>
            <a:graphicFrameLocks noGrp="1"/>
          </p:cNvGraphicFramePr>
          <p:nvPr/>
        </p:nvGraphicFramePr>
        <p:xfrm>
          <a:off x="736600" y="2613025"/>
          <a:ext cx="7307263" cy="2136775"/>
        </p:xfrm>
        <a:graphic>
          <a:graphicData uri="http://schemas.openxmlformats.org/drawingml/2006/table">
            <a:tbl>
              <a:tblPr/>
              <a:tblGrid>
                <a:gridCol w="1327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7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9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55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604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429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445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41350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1350"/>
                        </a:spcBef>
                        <a:buClr>
                          <a:srgbClr val="F67408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rgbClr val="AB2D18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1pPr>
                      <a:lvl2pPr indent="-457200" defTabSz="685800">
                        <a:lnSpc>
                          <a:spcPct val="130000"/>
                        </a:lnSpc>
                        <a:buFont typeface="Calibri" panose="020F050202020403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2pPr>
                      <a:lvl3pPr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Calibri" panose="020F0502020204030204" pitchFamily="34" charset="0"/>
                        <a:defRPr sz="13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3pPr>
                      <a:lvl4pPr indent="-3429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4pPr>
                      <a:lvl5pPr indent="-4572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5pPr>
                      <a:lvl6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6pPr>
                      <a:lvl7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7pPr>
                      <a:lvl8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8pPr>
                      <a:lvl9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1350"/>
                        </a:spcBef>
                        <a:spcAft>
                          <a:spcPct val="0"/>
                        </a:spcAft>
                        <a:buClr>
                          <a:srgbClr val="F67408"/>
                        </a:buClr>
                        <a:buSzPct val="80000"/>
                        <a:buFont typeface="Wingdings 2" panose="05020102010507070707" pitchFamily="18" charset="2"/>
                        <a:buNone/>
                      </a:pPr>
                      <a:r>
                        <a:rPr kumimoji="0" 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宋体" panose="02010600030101010101" pitchFamily="2" charset="-122"/>
                        </a:rPr>
                        <a:t>试验次数</a:t>
                      </a:r>
                      <a:r>
                        <a:rPr kumimoji="0" lang="zh-CN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宋体" panose="02010600030101010101" pitchFamily="2" charset="-122"/>
                        </a:rPr>
                        <a:t>/</a:t>
                      </a:r>
                      <a:r>
                        <a:rPr kumimoji="0" 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宋体" panose="02010600030101010101" pitchFamily="2" charset="-122"/>
                        </a:rPr>
                        <a:t>次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1350"/>
                        </a:spcBef>
                        <a:buClr>
                          <a:srgbClr val="F67408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rgbClr val="AB2D18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1pPr>
                      <a:lvl2pPr indent="-457200" defTabSz="685800">
                        <a:lnSpc>
                          <a:spcPct val="130000"/>
                        </a:lnSpc>
                        <a:buFont typeface="Calibri" panose="020F050202020403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2pPr>
                      <a:lvl3pPr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Calibri" panose="020F0502020204030204" pitchFamily="34" charset="0"/>
                        <a:defRPr sz="13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3pPr>
                      <a:lvl4pPr indent="-3429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4pPr>
                      <a:lvl5pPr indent="-4572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5pPr>
                      <a:lvl6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6pPr>
                      <a:lvl7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7pPr>
                      <a:lvl8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8pPr>
                      <a:lvl9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1350"/>
                        </a:spcBef>
                        <a:spcAft>
                          <a:spcPct val="0"/>
                        </a:spcAft>
                        <a:buClr>
                          <a:srgbClr val="F67408"/>
                        </a:buClr>
                        <a:buSzPct val="80000"/>
                        <a:buFont typeface="Wingdings 2" panose="05020102010507070707" pitchFamily="18" charset="2"/>
                        <a:buNone/>
                      </a:pPr>
                      <a:r>
                        <a:rPr kumimoji="0" lang="zh-CN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宋体" panose="02010600030101010101" pitchFamily="2" charset="-122"/>
                        </a:rPr>
                        <a:t>50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1350"/>
                        </a:spcBef>
                        <a:buClr>
                          <a:srgbClr val="F67408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rgbClr val="AB2D18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1pPr>
                      <a:lvl2pPr indent="-457200" defTabSz="685800">
                        <a:lnSpc>
                          <a:spcPct val="130000"/>
                        </a:lnSpc>
                        <a:buFont typeface="Calibri" panose="020F050202020403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2pPr>
                      <a:lvl3pPr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Calibri" panose="020F0502020204030204" pitchFamily="34" charset="0"/>
                        <a:defRPr sz="13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3pPr>
                      <a:lvl4pPr indent="-3429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4pPr>
                      <a:lvl5pPr indent="-4572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5pPr>
                      <a:lvl6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6pPr>
                      <a:lvl7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7pPr>
                      <a:lvl8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8pPr>
                      <a:lvl9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1350"/>
                        </a:spcBef>
                        <a:spcAft>
                          <a:spcPct val="0"/>
                        </a:spcAft>
                        <a:buClr>
                          <a:srgbClr val="F67408"/>
                        </a:buClr>
                        <a:buSzPct val="80000"/>
                        <a:buFont typeface="Wingdings 2" panose="05020102010507070707" pitchFamily="18" charset="2"/>
                        <a:buNone/>
                      </a:pPr>
                      <a:r>
                        <a:rPr kumimoji="0" lang="zh-CN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宋体" panose="02010600030101010101" pitchFamily="2" charset="-122"/>
                        </a:rPr>
                        <a:t>100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1350"/>
                        </a:spcBef>
                        <a:buClr>
                          <a:srgbClr val="F67408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rgbClr val="AB2D18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1pPr>
                      <a:lvl2pPr indent="-457200" defTabSz="685800">
                        <a:lnSpc>
                          <a:spcPct val="130000"/>
                        </a:lnSpc>
                        <a:buFont typeface="Calibri" panose="020F050202020403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2pPr>
                      <a:lvl3pPr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Calibri" panose="020F0502020204030204" pitchFamily="34" charset="0"/>
                        <a:defRPr sz="13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3pPr>
                      <a:lvl4pPr indent="-3429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4pPr>
                      <a:lvl5pPr indent="-4572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5pPr>
                      <a:lvl6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6pPr>
                      <a:lvl7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7pPr>
                      <a:lvl8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8pPr>
                      <a:lvl9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1350"/>
                        </a:spcBef>
                        <a:spcAft>
                          <a:spcPct val="0"/>
                        </a:spcAft>
                        <a:buClr>
                          <a:srgbClr val="F67408"/>
                        </a:buClr>
                        <a:buSzPct val="80000"/>
                        <a:buFont typeface="Wingdings 2" panose="05020102010507070707" pitchFamily="18" charset="2"/>
                        <a:buNone/>
                      </a:pPr>
                      <a:r>
                        <a:rPr kumimoji="0" lang="zh-CN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宋体" panose="02010600030101010101" pitchFamily="2" charset="-122"/>
                        </a:rPr>
                        <a:t>150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1350"/>
                        </a:spcBef>
                        <a:buClr>
                          <a:srgbClr val="F67408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rgbClr val="AB2D18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1pPr>
                      <a:lvl2pPr indent="-457200" defTabSz="685800">
                        <a:lnSpc>
                          <a:spcPct val="130000"/>
                        </a:lnSpc>
                        <a:buFont typeface="Calibri" panose="020F050202020403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2pPr>
                      <a:lvl3pPr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Calibri" panose="020F0502020204030204" pitchFamily="34" charset="0"/>
                        <a:defRPr sz="13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3pPr>
                      <a:lvl4pPr indent="-3429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4pPr>
                      <a:lvl5pPr indent="-4572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5pPr>
                      <a:lvl6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6pPr>
                      <a:lvl7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7pPr>
                      <a:lvl8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8pPr>
                      <a:lvl9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1350"/>
                        </a:spcBef>
                        <a:spcAft>
                          <a:spcPct val="0"/>
                        </a:spcAft>
                        <a:buClr>
                          <a:srgbClr val="F67408"/>
                        </a:buClr>
                        <a:buSzPct val="80000"/>
                        <a:buFont typeface="Wingdings 2" panose="05020102010507070707" pitchFamily="18" charset="2"/>
                        <a:buNone/>
                      </a:pPr>
                      <a:r>
                        <a:rPr kumimoji="0" lang="zh-CN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宋体" panose="02010600030101010101" pitchFamily="2" charset="-122"/>
                        </a:rPr>
                        <a:t>200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1350"/>
                        </a:spcBef>
                        <a:buClr>
                          <a:srgbClr val="F67408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rgbClr val="AB2D18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1pPr>
                      <a:lvl2pPr indent="-457200" defTabSz="685800">
                        <a:lnSpc>
                          <a:spcPct val="130000"/>
                        </a:lnSpc>
                        <a:buFont typeface="Calibri" panose="020F050202020403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2pPr>
                      <a:lvl3pPr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Calibri" panose="020F0502020204030204" pitchFamily="34" charset="0"/>
                        <a:defRPr sz="13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3pPr>
                      <a:lvl4pPr indent="-3429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4pPr>
                      <a:lvl5pPr indent="-4572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5pPr>
                      <a:lvl6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6pPr>
                      <a:lvl7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7pPr>
                      <a:lvl8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8pPr>
                      <a:lvl9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1350"/>
                        </a:spcBef>
                        <a:spcAft>
                          <a:spcPct val="0"/>
                        </a:spcAft>
                        <a:buClr>
                          <a:srgbClr val="F67408"/>
                        </a:buClr>
                        <a:buSzPct val="80000"/>
                        <a:buFont typeface="Wingdings 2" panose="05020102010507070707" pitchFamily="18" charset="2"/>
                        <a:buNone/>
                      </a:pPr>
                      <a:r>
                        <a:rPr kumimoji="0" lang="zh-CN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宋体" panose="02010600030101010101" pitchFamily="2" charset="-122"/>
                        </a:rPr>
                        <a:t>250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1350"/>
                        </a:spcBef>
                        <a:buClr>
                          <a:srgbClr val="F67408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rgbClr val="AB2D18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1pPr>
                      <a:lvl2pPr indent="-457200" defTabSz="685800">
                        <a:lnSpc>
                          <a:spcPct val="130000"/>
                        </a:lnSpc>
                        <a:buFont typeface="Calibri" panose="020F050202020403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2pPr>
                      <a:lvl3pPr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Calibri" panose="020F0502020204030204" pitchFamily="34" charset="0"/>
                        <a:defRPr sz="13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3pPr>
                      <a:lvl4pPr indent="-3429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4pPr>
                      <a:lvl5pPr indent="-4572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5pPr>
                      <a:lvl6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6pPr>
                      <a:lvl7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7pPr>
                      <a:lvl8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8pPr>
                      <a:lvl9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1350"/>
                        </a:spcBef>
                        <a:spcAft>
                          <a:spcPct val="0"/>
                        </a:spcAft>
                        <a:buClr>
                          <a:srgbClr val="F67408"/>
                        </a:buClr>
                        <a:buSzPct val="80000"/>
                        <a:buFont typeface="Wingdings 2" panose="05020102010507070707" pitchFamily="18" charset="2"/>
                        <a:buNone/>
                      </a:pPr>
                      <a:r>
                        <a:rPr kumimoji="0" lang="zh-CN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宋体" panose="02010600030101010101" pitchFamily="2" charset="-122"/>
                        </a:rPr>
                        <a:t>300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1350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1350"/>
                        </a:spcBef>
                        <a:buClr>
                          <a:srgbClr val="F67408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rgbClr val="AB2D18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1pPr>
                      <a:lvl2pPr indent="-457200" defTabSz="685800">
                        <a:lnSpc>
                          <a:spcPct val="130000"/>
                        </a:lnSpc>
                        <a:buFont typeface="Calibri" panose="020F050202020403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2pPr>
                      <a:lvl3pPr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Calibri" panose="020F0502020204030204" pitchFamily="34" charset="0"/>
                        <a:defRPr sz="13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3pPr>
                      <a:lvl4pPr indent="-3429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4pPr>
                      <a:lvl5pPr indent="-4572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5pPr>
                      <a:lvl6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6pPr>
                      <a:lvl7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7pPr>
                      <a:lvl8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8pPr>
                      <a:lvl9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1350"/>
                        </a:spcBef>
                        <a:spcAft>
                          <a:spcPct val="0"/>
                        </a:spcAft>
                        <a:buClr>
                          <a:srgbClr val="F67408"/>
                        </a:buClr>
                        <a:buSzPct val="80000"/>
                        <a:buFont typeface="Wingdings 2" panose="05020102010507070707" pitchFamily="18" charset="2"/>
                        <a:buNone/>
                      </a:pPr>
                      <a:r>
                        <a:rPr kumimoji="0" 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宋体" panose="02010600030101010101" pitchFamily="2" charset="-122"/>
                        </a:rPr>
                        <a:t>红球频数</a:t>
                      </a:r>
                      <a:r>
                        <a:rPr kumimoji="0" lang="zh-CN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宋体" panose="02010600030101010101" pitchFamily="2" charset="-122"/>
                        </a:rPr>
                        <a:t>/</a:t>
                      </a:r>
                      <a:r>
                        <a:rPr kumimoji="0" 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宋体" panose="02010600030101010101" pitchFamily="2" charset="-122"/>
                        </a:rPr>
                        <a:t>次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1350"/>
                        </a:spcBef>
                        <a:buClr>
                          <a:srgbClr val="F67408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rgbClr val="AB2D18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1pPr>
                      <a:lvl2pPr indent="-457200" defTabSz="685800">
                        <a:lnSpc>
                          <a:spcPct val="130000"/>
                        </a:lnSpc>
                        <a:buFont typeface="Calibri" panose="020F050202020403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2pPr>
                      <a:lvl3pPr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Calibri" panose="020F0502020204030204" pitchFamily="34" charset="0"/>
                        <a:defRPr sz="13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3pPr>
                      <a:lvl4pPr indent="-3429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4pPr>
                      <a:lvl5pPr indent="-4572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5pPr>
                      <a:lvl6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6pPr>
                      <a:lvl7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7pPr>
                      <a:lvl8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8pPr>
                      <a:lvl9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1350"/>
                        </a:spcBef>
                        <a:spcAft>
                          <a:spcPct val="0"/>
                        </a:spcAft>
                        <a:buClr>
                          <a:srgbClr val="F67408"/>
                        </a:buClr>
                        <a:buSzPct val="80000"/>
                        <a:buFont typeface="Wingdings 2" panose="05020102010507070707" pitchFamily="18" charset="2"/>
                        <a:buNone/>
                      </a:pPr>
                      <a:r>
                        <a:rPr kumimoji="0" lang="zh-CN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宋体" panose="02010600030101010101" pitchFamily="2" charset="-122"/>
                        </a:rPr>
                        <a:t>32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1350"/>
                        </a:spcBef>
                        <a:buClr>
                          <a:srgbClr val="F67408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rgbClr val="AB2D18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1pPr>
                      <a:lvl2pPr indent="-457200" defTabSz="685800">
                        <a:lnSpc>
                          <a:spcPct val="130000"/>
                        </a:lnSpc>
                        <a:buFont typeface="Calibri" panose="020F050202020403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2pPr>
                      <a:lvl3pPr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Calibri" panose="020F0502020204030204" pitchFamily="34" charset="0"/>
                        <a:defRPr sz="13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3pPr>
                      <a:lvl4pPr indent="-3429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4pPr>
                      <a:lvl5pPr indent="-4572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5pPr>
                      <a:lvl6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6pPr>
                      <a:lvl7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7pPr>
                      <a:lvl8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8pPr>
                      <a:lvl9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1350"/>
                        </a:spcBef>
                        <a:spcAft>
                          <a:spcPct val="0"/>
                        </a:spcAft>
                        <a:buClr>
                          <a:srgbClr val="F67408"/>
                        </a:buClr>
                        <a:buSzPct val="80000"/>
                        <a:buFont typeface="Wingdings 2" panose="05020102010507070707" pitchFamily="18" charset="2"/>
                        <a:buNone/>
                      </a:pPr>
                      <a:r>
                        <a:rPr kumimoji="0" lang="zh-CN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宋体" panose="02010600030101010101" pitchFamily="2" charset="-122"/>
                        </a:rPr>
                        <a:t>63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1350"/>
                        </a:spcBef>
                        <a:buClr>
                          <a:srgbClr val="F67408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rgbClr val="AB2D18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1pPr>
                      <a:lvl2pPr indent="-457200" defTabSz="685800">
                        <a:lnSpc>
                          <a:spcPct val="130000"/>
                        </a:lnSpc>
                        <a:buFont typeface="Calibri" panose="020F050202020403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2pPr>
                      <a:lvl3pPr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Calibri" panose="020F0502020204030204" pitchFamily="34" charset="0"/>
                        <a:defRPr sz="13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3pPr>
                      <a:lvl4pPr indent="-3429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4pPr>
                      <a:lvl5pPr indent="-4572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5pPr>
                      <a:lvl6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6pPr>
                      <a:lvl7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7pPr>
                      <a:lvl8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8pPr>
                      <a:lvl9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1350"/>
                        </a:spcBef>
                        <a:spcAft>
                          <a:spcPct val="0"/>
                        </a:spcAft>
                        <a:buClr>
                          <a:srgbClr val="F67408"/>
                        </a:buClr>
                        <a:buSzPct val="80000"/>
                        <a:buFont typeface="Wingdings 2" panose="05020102010507070707" pitchFamily="18" charset="2"/>
                        <a:buNone/>
                      </a:pPr>
                      <a:r>
                        <a:rPr kumimoji="0" lang="zh-CN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宋体" panose="02010600030101010101" pitchFamily="2" charset="-122"/>
                        </a:rPr>
                        <a:t>88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1350"/>
                        </a:spcBef>
                        <a:buClr>
                          <a:srgbClr val="F67408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rgbClr val="AB2D18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1pPr>
                      <a:lvl2pPr indent="-457200" defTabSz="685800">
                        <a:lnSpc>
                          <a:spcPct val="130000"/>
                        </a:lnSpc>
                        <a:buFont typeface="Calibri" panose="020F050202020403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2pPr>
                      <a:lvl3pPr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Calibri" panose="020F0502020204030204" pitchFamily="34" charset="0"/>
                        <a:defRPr sz="13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3pPr>
                      <a:lvl4pPr indent="-3429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4pPr>
                      <a:lvl5pPr indent="-4572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5pPr>
                      <a:lvl6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6pPr>
                      <a:lvl7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7pPr>
                      <a:lvl8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8pPr>
                      <a:lvl9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1350"/>
                        </a:spcBef>
                        <a:spcAft>
                          <a:spcPct val="0"/>
                        </a:spcAft>
                        <a:buClr>
                          <a:srgbClr val="F67408"/>
                        </a:buClr>
                        <a:buSzPct val="80000"/>
                        <a:buFont typeface="Wingdings 2" panose="05020102010507070707" pitchFamily="18" charset="2"/>
                        <a:buNone/>
                      </a:pPr>
                      <a:r>
                        <a:rPr kumimoji="0" lang="zh-CN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宋体" panose="02010600030101010101" pitchFamily="2" charset="-122"/>
                        </a:rPr>
                        <a:t>115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1350"/>
                        </a:spcBef>
                        <a:buClr>
                          <a:srgbClr val="F67408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rgbClr val="AB2D18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1pPr>
                      <a:lvl2pPr indent="-457200" defTabSz="685800">
                        <a:lnSpc>
                          <a:spcPct val="130000"/>
                        </a:lnSpc>
                        <a:buFont typeface="Calibri" panose="020F050202020403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2pPr>
                      <a:lvl3pPr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Calibri" panose="020F0502020204030204" pitchFamily="34" charset="0"/>
                        <a:defRPr sz="13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3pPr>
                      <a:lvl4pPr indent="-3429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4pPr>
                      <a:lvl5pPr indent="-4572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5pPr>
                      <a:lvl6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6pPr>
                      <a:lvl7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7pPr>
                      <a:lvl8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8pPr>
                      <a:lvl9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1350"/>
                        </a:spcBef>
                        <a:spcAft>
                          <a:spcPct val="0"/>
                        </a:spcAft>
                        <a:buClr>
                          <a:srgbClr val="F67408"/>
                        </a:buClr>
                        <a:buSzPct val="80000"/>
                        <a:buFont typeface="Wingdings 2" panose="05020102010507070707" pitchFamily="18" charset="2"/>
                        <a:buNone/>
                      </a:pPr>
                      <a:r>
                        <a:rPr kumimoji="0" lang="zh-CN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宋体" panose="02010600030101010101" pitchFamily="2" charset="-122"/>
                        </a:rPr>
                        <a:t>155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1350"/>
                        </a:spcBef>
                        <a:buClr>
                          <a:srgbClr val="F67408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rgbClr val="AB2D18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1pPr>
                      <a:lvl2pPr indent="-457200" defTabSz="685800">
                        <a:lnSpc>
                          <a:spcPct val="130000"/>
                        </a:lnSpc>
                        <a:buFont typeface="Calibri" panose="020F050202020403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2pPr>
                      <a:lvl3pPr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Calibri" panose="020F0502020204030204" pitchFamily="34" charset="0"/>
                        <a:defRPr sz="13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3pPr>
                      <a:lvl4pPr indent="-3429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4pPr>
                      <a:lvl5pPr indent="-4572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5pPr>
                      <a:lvl6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6pPr>
                      <a:lvl7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7pPr>
                      <a:lvl8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8pPr>
                      <a:lvl9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1350"/>
                        </a:spcBef>
                        <a:spcAft>
                          <a:spcPct val="0"/>
                        </a:spcAft>
                        <a:buClr>
                          <a:srgbClr val="F67408"/>
                        </a:buClr>
                        <a:buSzPct val="80000"/>
                        <a:buFont typeface="Wingdings 2" panose="05020102010507070707" pitchFamily="18" charset="2"/>
                        <a:buNone/>
                      </a:pPr>
                      <a:r>
                        <a:rPr kumimoji="0" lang="zh-CN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宋体" panose="02010600030101010101" pitchFamily="2" charset="-122"/>
                        </a:rPr>
                        <a:t>181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4075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1350"/>
                        </a:spcBef>
                        <a:buClr>
                          <a:srgbClr val="F67408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rgbClr val="AB2D18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1pPr>
                      <a:lvl2pPr indent="-457200" defTabSz="685800">
                        <a:lnSpc>
                          <a:spcPct val="130000"/>
                        </a:lnSpc>
                        <a:buFont typeface="Calibri" panose="020F050202020403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2pPr>
                      <a:lvl3pPr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Calibri" panose="020F0502020204030204" pitchFamily="34" charset="0"/>
                        <a:defRPr sz="13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3pPr>
                      <a:lvl4pPr indent="-3429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4pPr>
                      <a:lvl5pPr indent="-4572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5pPr>
                      <a:lvl6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6pPr>
                      <a:lvl7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7pPr>
                      <a:lvl8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8pPr>
                      <a:lvl9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1350"/>
                        </a:spcBef>
                        <a:spcAft>
                          <a:spcPct val="0"/>
                        </a:spcAft>
                        <a:buClr>
                          <a:srgbClr val="F67408"/>
                        </a:buClr>
                        <a:buSzPct val="80000"/>
                        <a:buFont typeface="Wingdings 2" panose="05020102010507070707" pitchFamily="18" charset="2"/>
                        <a:buNone/>
                      </a:pPr>
                      <a:r>
                        <a:rPr kumimoji="0" 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宋体" panose="02010600030101010101" pitchFamily="2" charset="-122"/>
                        </a:rPr>
                        <a:t>红球频率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1350"/>
                        </a:spcBef>
                        <a:buClr>
                          <a:srgbClr val="F67408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rgbClr val="AB2D18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1pPr>
                      <a:lvl2pPr indent="-457200" defTabSz="685800">
                        <a:lnSpc>
                          <a:spcPct val="130000"/>
                        </a:lnSpc>
                        <a:buFont typeface="Calibri" panose="020F050202020403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2pPr>
                      <a:lvl3pPr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Calibri" panose="020F0502020204030204" pitchFamily="34" charset="0"/>
                        <a:defRPr sz="13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3pPr>
                      <a:lvl4pPr indent="-3429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4pPr>
                      <a:lvl5pPr indent="-4572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5pPr>
                      <a:lvl6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6pPr>
                      <a:lvl7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7pPr>
                      <a:lvl8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8pPr>
                      <a:lvl9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1350"/>
                        </a:spcBef>
                        <a:spcAft>
                          <a:spcPct val="0"/>
                        </a:spcAft>
                        <a:buClr>
                          <a:srgbClr val="F67408"/>
                        </a:buClr>
                        <a:buSzPct val="80000"/>
                        <a:buFont typeface="Wingdings 2" panose="05020102010507070707" pitchFamily="18" charset="2"/>
                        <a:buNone/>
                      </a:pPr>
                      <a:r>
                        <a:rPr kumimoji="0" lang="zh-CN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宋体" panose="02010600030101010101" pitchFamily="2" charset="-122"/>
                        </a:rPr>
                        <a:t>0.64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1350"/>
                        </a:spcBef>
                        <a:buClr>
                          <a:srgbClr val="F67408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rgbClr val="AB2D18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1pPr>
                      <a:lvl2pPr indent="-457200" defTabSz="685800">
                        <a:lnSpc>
                          <a:spcPct val="130000"/>
                        </a:lnSpc>
                        <a:buFont typeface="Calibri" panose="020F050202020403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2pPr>
                      <a:lvl3pPr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Calibri" panose="020F0502020204030204" pitchFamily="34" charset="0"/>
                        <a:defRPr sz="13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3pPr>
                      <a:lvl4pPr indent="-3429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4pPr>
                      <a:lvl5pPr indent="-4572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5pPr>
                      <a:lvl6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6pPr>
                      <a:lvl7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7pPr>
                      <a:lvl8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8pPr>
                      <a:lvl9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1350"/>
                        </a:spcBef>
                        <a:spcAft>
                          <a:spcPct val="0"/>
                        </a:spcAft>
                        <a:buClr>
                          <a:srgbClr val="F67408"/>
                        </a:buClr>
                        <a:buSzPct val="80000"/>
                        <a:buFont typeface="Wingdings 2" panose="05020102010507070707" pitchFamily="18" charset="2"/>
                        <a:buNone/>
                      </a:pPr>
                      <a:r>
                        <a:rPr kumimoji="0" lang="zh-CN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宋体" panose="02010600030101010101" pitchFamily="2" charset="-122"/>
                        </a:rPr>
                        <a:t>0.63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1350"/>
                        </a:spcBef>
                        <a:buClr>
                          <a:srgbClr val="F67408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rgbClr val="AB2D18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1pPr>
                      <a:lvl2pPr indent="-457200" defTabSz="685800">
                        <a:lnSpc>
                          <a:spcPct val="130000"/>
                        </a:lnSpc>
                        <a:buFont typeface="Calibri" panose="020F050202020403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2pPr>
                      <a:lvl3pPr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Calibri" panose="020F0502020204030204" pitchFamily="34" charset="0"/>
                        <a:defRPr sz="13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3pPr>
                      <a:lvl4pPr indent="-3429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4pPr>
                      <a:lvl5pPr indent="-4572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5pPr>
                      <a:lvl6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6pPr>
                      <a:lvl7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7pPr>
                      <a:lvl8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8pPr>
                      <a:lvl9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1350"/>
                        </a:spcBef>
                        <a:spcAft>
                          <a:spcPct val="0"/>
                        </a:spcAft>
                        <a:buClr>
                          <a:srgbClr val="F67408"/>
                        </a:buClr>
                        <a:buSzPct val="80000"/>
                        <a:buFont typeface="Wingdings 2" panose="05020102010507070707" pitchFamily="18" charset="2"/>
                        <a:buNone/>
                      </a:pPr>
                      <a:r>
                        <a:rPr kumimoji="0" lang="zh-CN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宋体" panose="02010600030101010101" pitchFamily="2" charset="-122"/>
                        </a:rPr>
                        <a:t>0.59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1350"/>
                        </a:spcBef>
                        <a:buClr>
                          <a:srgbClr val="F67408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rgbClr val="AB2D18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1pPr>
                      <a:lvl2pPr indent="-457200" defTabSz="685800">
                        <a:lnSpc>
                          <a:spcPct val="130000"/>
                        </a:lnSpc>
                        <a:buFont typeface="Calibri" panose="020F050202020403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2pPr>
                      <a:lvl3pPr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Calibri" panose="020F0502020204030204" pitchFamily="34" charset="0"/>
                        <a:defRPr sz="13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3pPr>
                      <a:lvl4pPr indent="-3429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4pPr>
                      <a:lvl5pPr indent="-4572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5pPr>
                      <a:lvl6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6pPr>
                      <a:lvl7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7pPr>
                      <a:lvl8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8pPr>
                      <a:lvl9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1350"/>
                        </a:spcBef>
                        <a:spcAft>
                          <a:spcPct val="0"/>
                        </a:spcAft>
                        <a:buClr>
                          <a:srgbClr val="F67408"/>
                        </a:buClr>
                        <a:buSzPct val="80000"/>
                        <a:buFont typeface="Wingdings 2" panose="05020102010507070707" pitchFamily="18" charset="2"/>
                        <a:buNone/>
                      </a:pPr>
                      <a:r>
                        <a:rPr kumimoji="0" lang="zh-CN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宋体" panose="02010600030101010101" pitchFamily="2" charset="-122"/>
                        </a:rPr>
                        <a:t>0.56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1350"/>
                        </a:spcBef>
                        <a:buClr>
                          <a:srgbClr val="F67408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rgbClr val="AB2D18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1pPr>
                      <a:lvl2pPr indent="-457200" defTabSz="685800">
                        <a:lnSpc>
                          <a:spcPct val="130000"/>
                        </a:lnSpc>
                        <a:buFont typeface="Calibri" panose="020F050202020403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2pPr>
                      <a:lvl3pPr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Calibri" panose="020F0502020204030204" pitchFamily="34" charset="0"/>
                        <a:defRPr sz="13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3pPr>
                      <a:lvl4pPr indent="-3429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4pPr>
                      <a:lvl5pPr indent="-4572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5pPr>
                      <a:lvl6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6pPr>
                      <a:lvl7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7pPr>
                      <a:lvl8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8pPr>
                      <a:lvl9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1350"/>
                        </a:spcBef>
                        <a:spcAft>
                          <a:spcPct val="0"/>
                        </a:spcAft>
                        <a:buClr>
                          <a:srgbClr val="F67408"/>
                        </a:buClr>
                        <a:buSzPct val="80000"/>
                        <a:buFont typeface="Wingdings 2" panose="05020102010507070707" pitchFamily="18" charset="2"/>
                        <a:buNone/>
                      </a:pPr>
                      <a:r>
                        <a:rPr kumimoji="0" lang="zh-CN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宋体" panose="02010600030101010101" pitchFamily="2" charset="-122"/>
                        </a:rPr>
                        <a:t>0.62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1350"/>
                        </a:spcBef>
                        <a:buClr>
                          <a:srgbClr val="F67408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rgbClr val="AB2D18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1pPr>
                      <a:lvl2pPr indent="-457200" defTabSz="685800">
                        <a:lnSpc>
                          <a:spcPct val="130000"/>
                        </a:lnSpc>
                        <a:buFont typeface="Calibri" panose="020F050202020403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2pPr>
                      <a:lvl3pPr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Calibri" panose="020F0502020204030204" pitchFamily="34" charset="0"/>
                        <a:defRPr sz="13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3pPr>
                      <a:lvl4pPr indent="-3429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4pPr>
                      <a:lvl5pPr indent="-4572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5pPr>
                      <a:lvl6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6pPr>
                      <a:lvl7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7pPr>
                      <a:lvl8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8pPr>
                      <a:lvl9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1350"/>
                        </a:spcBef>
                        <a:spcAft>
                          <a:spcPct val="0"/>
                        </a:spcAft>
                        <a:buClr>
                          <a:srgbClr val="F67408"/>
                        </a:buClr>
                        <a:buSzPct val="80000"/>
                        <a:buFont typeface="Wingdings 2" panose="05020102010507070707" pitchFamily="18" charset="2"/>
                        <a:buNone/>
                      </a:pPr>
                      <a:r>
                        <a:rPr kumimoji="0" lang="zh-CN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宋体" panose="02010600030101010101" pitchFamily="2" charset="-122"/>
                        </a:rPr>
                        <a:t>0.61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1780" name="Text Box 78"/>
          <p:cNvSpPr txBox="1">
            <a:spLocks noChangeArrowheads="1"/>
          </p:cNvSpPr>
          <p:nvPr/>
        </p:nvSpPr>
        <p:spPr bwMode="auto">
          <a:xfrm>
            <a:off x="736600" y="4886325"/>
            <a:ext cx="62642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(1)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估计一次试验摸到红球的概率是多少？</a:t>
            </a:r>
          </a:p>
          <a:p>
            <a:pPr eaLnBrk="1" hangingPunct="1"/>
            <a:r>
              <a:rPr lang="en-US" altLang="zh-CN" sz="2400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(2)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估计袋中有几个红球？</a:t>
            </a:r>
            <a:endParaRPr lang="zh-CN" altLang="en-US" sz="2400">
              <a:ea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6"/>
          <p:cNvSpPr>
            <a:spLocks noChangeArrowheads="1"/>
          </p:cNvSpPr>
          <p:nvPr/>
        </p:nvSpPr>
        <p:spPr bwMode="auto">
          <a:xfrm>
            <a:off x="755650" y="4111625"/>
            <a:ext cx="35941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ea typeface="黑体" panose="02010609060101010101" pitchFamily="49" charset="-122"/>
              </a:rPr>
              <a:t>频率与概率的区别与联系</a:t>
            </a:r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368300" y="1246188"/>
            <a:ext cx="849471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>
                <a:ea typeface="黑体" panose="02010609060101010101" pitchFamily="49" charset="-122"/>
              </a:rPr>
              <a:t> </a:t>
            </a:r>
            <a:r>
              <a:rPr lang="zh-CN" altLang="en-US" sz="2400">
                <a:ea typeface="黑体" panose="02010609060101010101" pitchFamily="49" charset="-122"/>
              </a:rPr>
              <a:t>       一般的，一个事件发生的可能性的大小，可以用一个数来表示，这个数，叫做这个事件发生的</a:t>
            </a:r>
            <a:r>
              <a:rPr lang="zh-CN" altLang="en-US" sz="2400">
                <a:solidFill>
                  <a:srgbClr val="FF0000"/>
                </a:solidFill>
                <a:ea typeface="黑体" panose="02010609060101010101" pitchFamily="49" charset="-122"/>
              </a:rPr>
              <a:t>概率</a:t>
            </a:r>
            <a:r>
              <a:rPr lang="en-US" altLang="zh-CN" sz="2400">
                <a:solidFill>
                  <a:srgbClr val="FF0000"/>
                </a:solidFill>
                <a:ea typeface="黑体" panose="02010609060101010101" pitchFamily="49" charset="-122"/>
              </a:rPr>
              <a:t>.</a:t>
            </a:r>
            <a:endParaRPr lang="zh-CN" altLang="en-US" sz="2400">
              <a:solidFill>
                <a:srgbClr val="FF0000"/>
              </a:solidFill>
              <a:ea typeface="黑体" panose="02010609060101010101" pitchFamily="49" charset="-122"/>
            </a:endParaRPr>
          </a:p>
        </p:txBody>
      </p:sp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419100" y="2252663"/>
            <a:ext cx="8443913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>
                <a:ea typeface="黑体" panose="02010609060101010101" pitchFamily="49" charset="-122"/>
              </a:rPr>
              <a:t>      在进行大量重复试验时，随着累计实验次数的增加，一个随机事件发生的频率，总在这个事件发生的概率附近波动，显示出一定的稳定性，从而可以用</a:t>
            </a:r>
            <a:r>
              <a:rPr lang="zh-CN" altLang="en-US" sz="2400">
                <a:solidFill>
                  <a:srgbClr val="FF0000"/>
                </a:solidFill>
                <a:ea typeface="黑体" panose="02010609060101010101" pitchFamily="49" charset="-122"/>
              </a:rPr>
              <a:t>事件发生的频率估计事件发生的概率</a:t>
            </a:r>
            <a:r>
              <a:rPr lang="en-US" altLang="zh-CN" sz="2400">
                <a:solidFill>
                  <a:srgbClr val="0000FF"/>
                </a:solidFill>
                <a:ea typeface="黑体" panose="02010609060101010101" pitchFamily="49" charset="-122"/>
              </a:rPr>
              <a:t>.</a:t>
            </a:r>
          </a:p>
        </p:txBody>
      </p:sp>
      <p:sp>
        <p:nvSpPr>
          <p:cNvPr id="39942" name="Text Box 6"/>
          <p:cNvSpPr txBox="1">
            <a:spLocks noChangeArrowheads="1"/>
          </p:cNvSpPr>
          <p:nvPr/>
        </p:nvSpPr>
        <p:spPr bwMode="auto">
          <a:xfrm>
            <a:off x="652463" y="4697413"/>
            <a:ext cx="7669212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>
                <a:solidFill>
                  <a:srgbClr val="0000FF"/>
                </a:solidFill>
                <a:ea typeface="黑体" panose="02010609060101010101" pitchFamily="49" charset="-122"/>
              </a:rPr>
              <a:t>1</a:t>
            </a:r>
            <a:r>
              <a:rPr lang="zh-CN" altLang="en-US" sz="2400">
                <a:solidFill>
                  <a:srgbClr val="0000FF"/>
                </a:solidFill>
                <a:ea typeface="黑体" panose="02010609060101010101" pitchFamily="49" charset="-122"/>
              </a:rPr>
              <a:t>、频率本身是随机的，在试验前不能确定，做同样次数的重复试验得到事件的频率会不同</a:t>
            </a:r>
            <a:r>
              <a:rPr lang="en-US" altLang="zh-CN" sz="2400">
                <a:solidFill>
                  <a:srgbClr val="0000FF"/>
                </a:solidFill>
                <a:ea typeface="黑体" panose="02010609060101010101" pitchFamily="49" charset="-122"/>
              </a:rPr>
              <a:t>.</a:t>
            </a:r>
          </a:p>
          <a:p>
            <a:pPr eaLnBrk="1" hangingPunct="1"/>
            <a:r>
              <a:rPr lang="en-US" altLang="zh-CN" sz="2400">
                <a:solidFill>
                  <a:srgbClr val="0000FF"/>
                </a:solidFill>
                <a:ea typeface="黑体" panose="02010609060101010101" pitchFamily="49" charset="-122"/>
              </a:rPr>
              <a:t>2</a:t>
            </a:r>
            <a:r>
              <a:rPr lang="zh-CN" altLang="en-US" sz="2400">
                <a:solidFill>
                  <a:srgbClr val="0000FF"/>
                </a:solidFill>
                <a:ea typeface="黑体" panose="02010609060101010101" pitchFamily="49" charset="-122"/>
              </a:rPr>
              <a:t>、概率是一个确定的数，与每次试验无关，是用来度量事件发生可能性大小的量</a:t>
            </a:r>
            <a:r>
              <a:rPr lang="en-US" altLang="zh-CN" sz="2400">
                <a:solidFill>
                  <a:srgbClr val="0000FF"/>
                </a:solidFill>
                <a:ea typeface="黑体" panose="02010609060101010101" pitchFamily="49" charset="-122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 bldLvl="0"/>
      <p:bldP spid="39940" grpId="0" bldLvl="0"/>
      <p:bldP spid="39941" grpId="0" bldLvl="0"/>
      <p:bldP spid="39942" grpId="0" bldLvl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任意多边形 17"/>
          <p:cNvSpPr>
            <a:spLocks noChangeArrowheads="1"/>
          </p:cNvSpPr>
          <p:nvPr/>
        </p:nvSpPr>
        <p:spPr bwMode="auto">
          <a:xfrm>
            <a:off x="-1588" y="0"/>
            <a:ext cx="5437188" cy="6858000"/>
          </a:xfrm>
          <a:custGeom>
            <a:avLst/>
            <a:gdLst>
              <a:gd name="T0" fmla="*/ 0 w 5437991"/>
              <a:gd name="T1" fmla="*/ 0 h 6858000"/>
              <a:gd name="T2" fmla="*/ 5437991 w 5437991"/>
              <a:gd name="T3" fmla="*/ 0 h 6858000"/>
              <a:gd name="T4" fmla="*/ 1633127 w 5437991"/>
              <a:gd name="T5" fmla="*/ 6858000 h 6858000"/>
              <a:gd name="T6" fmla="*/ 0 w 5437991"/>
              <a:gd name="T7" fmla="*/ 6858000 h 6858000"/>
              <a:gd name="T8" fmla="*/ 0 w 5437991"/>
              <a:gd name="T9" fmla="*/ 0 h 6858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437991" h="6858000">
                <a:moveTo>
                  <a:pt x="0" y="0"/>
                </a:moveTo>
                <a:lnTo>
                  <a:pt x="5437991" y="0"/>
                </a:lnTo>
                <a:lnTo>
                  <a:pt x="1633127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A1D7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0" hangingPunct="0"/>
            <a:endParaRPr lang="zh-CN" altLang="en-US"/>
          </a:p>
        </p:txBody>
      </p:sp>
      <p:sp>
        <p:nvSpPr>
          <p:cNvPr id="14338" name="Text Box 20"/>
          <p:cNvSpPr txBox="1">
            <a:spLocks noChangeArrowheads="1"/>
          </p:cNvSpPr>
          <p:nvPr/>
        </p:nvSpPr>
        <p:spPr bwMode="auto">
          <a:xfrm>
            <a:off x="1306513" y="1206500"/>
            <a:ext cx="18113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dist" eaLnBrk="1" hangingPunct="1"/>
            <a:r>
              <a:rPr lang="zh-CN" altLang="en-US" sz="2400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Contents</a:t>
            </a:r>
          </a:p>
        </p:txBody>
      </p:sp>
      <p:sp>
        <p:nvSpPr>
          <p:cNvPr id="14339" name="文本框 20"/>
          <p:cNvSpPr txBox="1">
            <a:spLocks noChangeArrowheads="1"/>
          </p:cNvSpPr>
          <p:nvPr/>
        </p:nvSpPr>
        <p:spPr bwMode="auto">
          <a:xfrm>
            <a:off x="277813" y="828675"/>
            <a:ext cx="1347787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4800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目录</a:t>
            </a:r>
          </a:p>
        </p:txBody>
      </p:sp>
      <p:cxnSp>
        <p:nvCxnSpPr>
          <p:cNvPr id="14340" name="直接连接符 22"/>
          <p:cNvCxnSpPr>
            <a:cxnSpLocks noChangeShapeType="1"/>
          </p:cNvCxnSpPr>
          <p:nvPr/>
        </p:nvCxnSpPr>
        <p:spPr bwMode="auto">
          <a:xfrm>
            <a:off x="571500" y="1628775"/>
            <a:ext cx="2430463" cy="0"/>
          </a:xfrm>
          <a:prstGeom prst="line">
            <a:avLst/>
          </a:prstGeom>
          <a:noFill/>
          <a:ln w="9525">
            <a:solidFill>
              <a:srgbClr val="FFFFFF"/>
            </a:solidFill>
            <a:prstDash val="sys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41" name="直接连接符 24"/>
          <p:cNvCxnSpPr>
            <a:cxnSpLocks noChangeShapeType="1"/>
          </p:cNvCxnSpPr>
          <p:nvPr/>
        </p:nvCxnSpPr>
        <p:spPr bwMode="auto">
          <a:xfrm>
            <a:off x="1320800" y="534988"/>
            <a:ext cx="0" cy="2124075"/>
          </a:xfrm>
          <a:prstGeom prst="line">
            <a:avLst/>
          </a:prstGeom>
          <a:noFill/>
          <a:ln w="9525">
            <a:solidFill>
              <a:srgbClr val="FFFFFF"/>
            </a:solidFill>
            <a:prstDash val="sys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342" name="椭圆 25"/>
          <p:cNvSpPr>
            <a:spLocks noChangeArrowheads="1"/>
          </p:cNvSpPr>
          <p:nvPr/>
        </p:nvSpPr>
        <p:spPr bwMode="auto">
          <a:xfrm>
            <a:off x="4352925" y="920750"/>
            <a:ext cx="736600" cy="73501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latin typeface="Times New Roman" panose="02020603050405020304" pitchFamily="18" charset="0"/>
              <a:ea typeface="黑体" panose="02010609060101010101" pitchFamily="49" charset="-122"/>
              <a:sym typeface="Times New Roman" panose="02020603050405020304" pitchFamily="18" charset="0"/>
            </a:endParaRPr>
          </a:p>
        </p:txBody>
      </p:sp>
      <p:sp>
        <p:nvSpPr>
          <p:cNvPr id="14343" name="椭圆 28"/>
          <p:cNvSpPr>
            <a:spLocks noChangeArrowheads="1"/>
          </p:cNvSpPr>
          <p:nvPr/>
        </p:nvSpPr>
        <p:spPr bwMode="auto">
          <a:xfrm>
            <a:off x="3870325" y="1778000"/>
            <a:ext cx="736600" cy="73660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latin typeface="Times New Roman" panose="02020603050405020304" pitchFamily="18" charset="0"/>
              <a:ea typeface="黑体" panose="02010609060101010101" pitchFamily="49" charset="-122"/>
              <a:sym typeface="Times New Roman" panose="02020603050405020304" pitchFamily="18" charset="0"/>
            </a:endParaRPr>
          </a:p>
        </p:txBody>
      </p:sp>
      <p:sp>
        <p:nvSpPr>
          <p:cNvPr id="14344" name="椭圆 31"/>
          <p:cNvSpPr>
            <a:spLocks noChangeArrowheads="1"/>
          </p:cNvSpPr>
          <p:nvPr/>
        </p:nvSpPr>
        <p:spPr bwMode="auto">
          <a:xfrm>
            <a:off x="4406900" y="973138"/>
            <a:ext cx="628650" cy="630237"/>
          </a:xfrm>
          <a:prstGeom prst="ellipse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altLang="zh-CN" sz="2000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01</a:t>
            </a:r>
          </a:p>
        </p:txBody>
      </p:sp>
      <p:sp>
        <p:nvSpPr>
          <p:cNvPr id="14345" name="椭圆 32"/>
          <p:cNvSpPr>
            <a:spLocks noChangeArrowheads="1"/>
          </p:cNvSpPr>
          <p:nvPr/>
        </p:nvSpPr>
        <p:spPr bwMode="auto">
          <a:xfrm>
            <a:off x="3922713" y="1831975"/>
            <a:ext cx="630237" cy="628650"/>
          </a:xfrm>
          <a:prstGeom prst="ellipse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altLang="zh-CN" sz="2000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02</a:t>
            </a:r>
          </a:p>
        </p:txBody>
      </p:sp>
      <p:grpSp>
        <p:nvGrpSpPr>
          <p:cNvPr id="14346" name="组合 23"/>
          <p:cNvGrpSpPr/>
          <p:nvPr/>
        </p:nvGrpSpPr>
        <p:grpSpPr bwMode="auto">
          <a:xfrm>
            <a:off x="3406775" y="2630488"/>
            <a:ext cx="735013" cy="736600"/>
            <a:chOff x="2986088" y="3314700"/>
            <a:chExt cx="735012" cy="736600"/>
          </a:xfrm>
        </p:grpSpPr>
        <p:sp>
          <p:nvSpPr>
            <p:cNvPr id="14347" name="椭圆 29"/>
            <p:cNvSpPr>
              <a:spLocks noChangeArrowheads="1"/>
            </p:cNvSpPr>
            <p:nvPr/>
          </p:nvSpPr>
          <p:spPr bwMode="auto">
            <a:xfrm>
              <a:off x="2986088" y="3314700"/>
              <a:ext cx="735012" cy="7366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endParaRPr>
            </a:p>
          </p:txBody>
        </p:sp>
        <p:sp>
          <p:nvSpPr>
            <p:cNvPr id="14348" name="椭圆 33"/>
            <p:cNvSpPr>
              <a:spLocks noChangeArrowheads="1"/>
            </p:cNvSpPr>
            <p:nvPr/>
          </p:nvSpPr>
          <p:spPr bwMode="auto">
            <a:xfrm>
              <a:off x="3038475" y="3367088"/>
              <a:ext cx="630238" cy="63023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altLang="zh-CN" sz="2000">
                  <a:solidFill>
                    <a:srgbClr val="FFFFFF"/>
                  </a:solidFill>
                  <a:latin typeface="Times New Roman" panose="02020603050405020304" pitchFamily="18" charset="0"/>
                  <a:ea typeface="黑体" panose="02010609060101010101" pitchFamily="49" charset="-122"/>
                  <a:sym typeface="Times New Roman" panose="02020603050405020304" pitchFamily="18" charset="0"/>
                </a:rPr>
                <a:t>03</a:t>
              </a:r>
            </a:p>
          </p:txBody>
        </p:sp>
      </p:grpSp>
      <p:grpSp>
        <p:nvGrpSpPr>
          <p:cNvPr id="14349" name="组合 18"/>
          <p:cNvGrpSpPr/>
          <p:nvPr/>
        </p:nvGrpSpPr>
        <p:grpSpPr bwMode="auto">
          <a:xfrm>
            <a:off x="2933700" y="3524250"/>
            <a:ext cx="735013" cy="735013"/>
            <a:chOff x="2513013" y="4183063"/>
            <a:chExt cx="735012" cy="735012"/>
          </a:xfrm>
        </p:grpSpPr>
        <p:sp>
          <p:nvSpPr>
            <p:cNvPr id="14350" name="椭圆 30"/>
            <p:cNvSpPr>
              <a:spLocks noChangeArrowheads="1"/>
            </p:cNvSpPr>
            <p:nvPr/>
          </p:nvSpPr>
          <p:spPr bwMode="auto">
            <a:xfrm>
              <a:off x="2513013" y="4183063"/>
              <a:ext cx="735012" cy="7350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endParaRPr>
            </a:p>
          </p:txBody>
        </p:sp>
        <p:sp>
          <p:nvSpPr>
            <p:cNvPr id="14351" name="椭圆 34"/>
            <p:cNvSpPr>
              <a:spLocks noChangeArrowheads="1"/>
            </p:cNvSpPr>
            <p:nvPr/>
          </p:nvSpPr>
          <p:spPr bwMode="auto">
            <a:xfrm>
              <a:off x="2565400" y="4227513"/>
              <a:ext cx="630238" cy="63023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altLang="zh-CN" sz="2000">
                  <a:solidFill>
                    <a:srgbClr val="FFFFFF"/>
                  </a:solidFill>
                  <a:latin typeface="Times New Roman" panose="02020603050405020304" pitchFamily="18" charset="0"/>
                  <a:ea typeface="黑体" panose="02010609060101010101" pitchFamily="49" charset="-122"/>
                  <a:sym typeface="Times New Roman" panose="02020603050405020304" pitchFamily="18" charset="0"/>
                </a:rPr>
                <a:t>04</a:t>
              </a:r>
            </a:p>
          </p:txBody>
        </p:sp>
      </p:grpSp>
      <p:sp>
        <p:nvSpPr>
          <p:cNvPr id="14352" name="文本框 36"/>
          <p:cNvSpPr txBox="1">
            <a:spLocks noChangeArrowheads="1"/>
          </p:cNvSpPr>
          <p:nvPr/>
        </p:nvSpPr>
        <p:spPr bwMode="auto">
          <a:xfrm>
            <a:off x="5019675" y="1057275"/>
            <a:ext cx="30749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学习目标</a:t>
            </a:r>
          </a:p>
        </p:txBody>
      </p:sp>
      <p:sp>
        <p:nvSpPr>
          <p:cNvPr id="14353" name="文本框 37"/>
          <p:cNvSpPr txBox="1">
            <a:spLocks noChangeArrowheads="1"/>
          </p:cNvSpPr>
          <p:nvPr/>
        </p:nvSpPr>
        <p:spPr bwMode="auto">
          <a:xfrm>
            <a:off x="4552950" y="1973263"/>
            <a:ext cx="3073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情境导入</a:t>
            </a:r>
          </a:p>
        </p:txBody>
      </p:sp>
      <p:sp>
        <p:nvSpPr>
          <p:cNvPr id="14354" name="文本框 38"/>
          <p:cNvSpPr txBox="1">
            <a:spLocks noChangeArrowheads="1"/>
          </p:cNvSpPr>
          <p:nvPr/>
        </p:nvSpPr>
        <p:spPr bwMode="auto">
          <a:xfrm>
            <a:off x="3021013" y="4598988"/>
            <a:ext cx="3073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随堂练习</a:t>
            </a:r>
          </a:p>
        </p:txBody>
      </p:sp>
      <p:sp>
        <p:nvSpPr>
          <p:cNvPr id="14355" name="文本框 38"/>
          <p:cNvSpPr txBox="1">
            <a:spLocks noChangeArrowheads="1"/>
          </p:cNvSpPr>
          <p:nvPr/>
        </p:nvSpPr>
        <p:spPr bwMode="auto">
          <a:xfrm>
            <a:off x="2552700" y="5567363"/>
            <a:ext cx="3073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课堂小结</a:t>
            </a:r>
          </a:p>
        </p:txBody>
      </p:sp>
      <p:sp>
        <p:nvSpPr>
          <p:cNvPr id="14356" name="文本框 37"/>
          <p:cNvSpPr txBox="1">
            <a:spLocks noChangeArrowheads="1"/>
          </p:cNvSpPr>
          <p:nvPr/>
        </p:nvSpPr>
        <p:spPr bwMode="auto">
          <a:xfrm>
            <a:off x="4089400" y="2782888"/>
            <a:ext cx="3073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合作探究</a:t>
            </a:r>
          </a:p>
        </p:txBody>
      </p:sp>
      <p:sp>
        <p:nvSpPr>
          <p:cNvPr id="14357" name="文本框 37"/>
          <p:cNvSpPr txBox="1">
            <a:spLocks noChangeArrowheads="1"/>
          </p:cNvSpPr>
          <p:nvPr/>
        </p:nvSpPr>
        <p:spPr bwMode="auto">
          <a:xfrm>
            <a:off x="3594100" y="3665538"/>
            <a:ext cx="3073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知识讲解</a:t>
            </a:r>
          </a:p>
        </p:txBody>
      </p:sp>
      <p:grpSp>
        <p:nvGrpSpPr>
          <p:cNvPr id="14358" name="组合 18"/>
          <p:cNvGrpSpPr/>
          <p:nvPr/>
        </p:nvGrpSpPr>
        <p:grpSpPr bwMode="auto">
          <a:xfrm>
            <a:off x="2382838" y="4456113"/>
            <a:ext cx="735012" cy="735012"/>
            <a:chOff x="2513013" y="4183063"/>
            <a:chExt cx="735012" cy="735012"/>
          </a:xfrm>
        </p:grpSpPr>
        <p:sp>
          <p:nvSpPr>
            <p:cNvPr id="14359" name="椭圆 30"/>
            <p:cNvSpPr>
              <a:spLocks noChangeArrowheads="1"/>
            </p:cNvSpPr>
            <p:nvPr/>
          </p:nvSpPr>
          <p:spPr bwMode="auto">
            <a:xfrm>
              <a:off x="2513013" y="4183063"/>
              <a:ext cx="735012" cy="7350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endParaRPr>
            </a:p>
          </p:txBody>
        </p:sp>
        <p:sp>
          <p:nvSpPr>
            <p:cNvPr id="14360" name="椭圆 34"/>
            <p:cNvSpPr>
              <a:spLocks noChangeArrowheads="1"/>
            </p:cNvSpPr>
            <p:nvPr/>
          </p:nvSpPr>
          <p:spPr bwMode="auto">
            <a:xfrm>
              <a:off x="2565400" y="4227513"/>
              <a:ext cx="630238" cy="63023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altLang="zh-CN" sz="2000">
                  <a:solidFill>
                    <a:srgbClr val="FFFFFF"/>
                  </a:solidFill>
                  <a:latin typeface="Times New Roman" panose="02020603050405020304" pitchFamily="18" charset="0"/>
                  <a:ea typeface="黑体" panose="02010609060101010101" pitchFamily="49" charset="-122"/>
                  <a:sym typeface="Times New Roman" panose="02020603050405020304" pitchFamily="18" charset="0"/>
                </a:rPr>
                <a:t>05</a:t>
              </a:r>
            </a:p>
          </p:txBody>
        </p:sp>
      </p:grpSp>
      <p:grpSp>
        <p:nvGrpSpPr>
          <p:cNvPr id="14361" name="组合 18"/>
          <p:cNvGrpSpPr/>
          <p:nvPr/>
        </p:nvGrpSpPr>
        <p:grpSpPr bwMode="auto">
          <a:xfrm>
            <a:off x="1906588" y="5386388"/>
            <a:ext cx="735012" cy="735012"/>
            <a:chOff x="2513013" y="4183063"/>
            <a:chExt cx="735012" cy="735012"/>
          </a:xfrm>
        </p:grpSpPr>
        <p:sp>
          <p:nvSpPr>
            <p:cNvPr id="14362" name="椭圆 30"/>
            <p:cNvSpPr>
              <a:spLocks noChangeArrowheads="1"/>
            </p:cNvSpPr>
            <p:nvPr/>
          </p:nvSpPr>
          <p:spPr bwMode="auto">
            <a:xfrm>
              <a:off x="2513013" y="4183063"/>
              <a:ext cx="735012" cy="7350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endParaRPr>
            </a:p>
          </p:txBody>
        </p:sp>
        <p:sp>
          <p:nvSpPr>
            <p:cNvPr id="14363" name="椭圆 34"/>
            <p:cNvSpPr>
              <a:spLocks noChangeArrowheads="1"/>
            </p:cNvSpPr>
            <p:nvPr/>
          </p:nvSpPr>
          <p:spPr bwMode="auto">
            <a:xfrm>
              <a:off x="2565400" y="4227513"/>
              <a:ext cx="630238" cy="63023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altLang="zh-CN" sz="2000">
                  <a:solidFill>
                    <a:srgbClr val="FFFFFF"/>
                  </a:solidFill>
                  <a:latin typeface="Times New Roman" panose="02020603050405020304" pitchFamily="18" charset="0"/>
                  <a:ea typeface="黑体" panose="02010609060101010101" pitchFamily="49" charset="-122"/>
                  <a:sym typeface="Times New Roman" panose="02020603050405020304" pitchFamily="18" charset="0"/>
                </a:rPr>
                <a:t>06</a:t>
              </a:r>
            </a:p>
          </p:txBody>
        </p:sp>
      </p:grp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3"/>
          <p:cNvSpPr txBox="1">
            <a:spLocks noChangeArrowheads="1"/>
          </p:cNvSpPr>
          <p:nvPr/>
        </p:nvSpPr>
        <p:spPr bwMode="auto">
          <a:xfrm>
            <a:off x="762000" y="1841500"/>
            <a:ext cx="7734300" cy="290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1800"/>
              </a:spcBef>
            </a:pPr>
            <a:r>
              <a:rPr lang="en-US" altLang="zh-CN" sz="2800" dirty="0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1.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了解概率的含义，初步用频率估计概率，理解概率与频率的联系、区别。</a:t>
            </a:r>
          </a:p>
          <a:p>
            <a:pPr eaLnBrk="1" hangingPunct="1">
              <a:spcBef>
                <a:spcPts val="1800"/>
              </a:spcBef>
            </a:pPr>
            <a:r>
              <a:rPr lang="en-US" altLang="zh-CN" sz="2800" dirty="0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2.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通过大量的试验，感受随着试验次数的增加，一个随机事件出现的频率总在一个固定的数字附近摆动，显示出一定的稳定性，可以用频率估计概率。</a:t>
            </a:r>
            <a:endParaRPr lang="zh-CN" altLang="en-US" sz="2800" dirty="0">
              <a:ea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31900" y="1125538"/>
            <a:ext cx="6327775" cy="356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4" name="Text Box 3"/>
          <p:cNvSpPr txBox="1">
            <a:spLocks noChangeArrowheads="1"/>
          </p:cNvSpPr>
          <p:nvPr/>
        </p:nvSpPr>
        <p:spPr bwMode="auto">
          <a:xfrm>
            <a:off x="573088" y="5019675"/>
            <a:ext cx="804068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dirty="0">
                <a:ea typeface="黑体" panose="02010609060101010101" pitchFamily="49" charset="-122"/>
              </a:rPr>
              <a:t>小明与小刚都是足球迷。周末市体育场有一场体育比赛，现在，老师只有一张门票，两人都想去，大家帮老师想想办法，该把球票给谁？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圆角矩形标注1 116"/>
          <p:cNvSpPr>
            <a:spLocks noChangeArrowheads="1"/>
          </p:cNvSpPr>
          <p:nvPr/>
        </p:nvSpPr>
        <p:spPr bwMode="auto">
          <a:xfrm>
            <a:off x="1981200" y="1163638"/>
            <a:ext cx="6069013" cy="1833562"/>
          </a:xfrm>
          <a:prstGeom prst="wedgeRoundRectCallout">
            <a:avLst>
              <a:gd name="adj1" fmla="val -55699"/>
              <a:gd name="adj2" fmla="val 70366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lIns="90170" tIns="46990" rIns="90170" bIns="46990" anchor="ctr"/>
          <a:lstStyle/>
          <a:p>
            <a:pPr>
              <a:defRPr/>
            </a:pPr>
            <a:r>
              <a:rPr lang="zh-CN" altLang="en-US" sz="2000" dirty="0">
                <a:ea typeface="黑体" panose="02010609060101010101" pitchFamily="49" charset="-122"/>
                <a:sym typeface="+mn-ea"/>
              </a:rPr>
              <a:t>用抛掷硬币的方法分配球票是个随机事件，尽管事先不能确定“正面朝上”还上“反面朝上”，但大家很容易感觉到或猜到这两个随机事件发生的可能性是一样的，各占一半，所以小明、小刚得到球票的可能性一样大.</a:t>
            </a:r>
          </a:p>
        </p:txBody>
      </p:sp>
      <p:pic>
        <p:nvPicPr>
          <p:cNvPr id="19458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480000">
            <a:off x="506413" y="2862263"/>
            <a:ext cx="1042987" cy="178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6868" name="Group 4"/>
          <p:cNvGrpSpPr/>
          <p:nvPr/>
        </p:nvGrpSpPr>
        <p:grpSpPr bwMode="auto">
          <a:xfrm>
            <a:off x="3732213" y="4287838"/>
            <a:ext cx="5048250" cy="1978025"/>
            <a:chOff x="-313" y="0"/>
            <a:chExt cx="7950" cy="3116"/>
          </a:xfrm>
        </p:grpSpPr>
        <p:pic>
          <p:nvPicPr>
            <p:cNvPr id="19460" name="Picture 5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4079" y="461"/>
              <a:ext cx="3558" cy="26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870" name="椭圆形标注1 123"/>
            <p:cNvSpPr>
              <a:spLocks noChangeArrowheads="1"/>
            </p:cNvSpPr>
            <p:nvPr/>
          </p:nvSpPr>
          <p:spPr bwMode="auto">
            <a:xfrm>
              <a:off x="-313" y="0"/>
              <a:ext cx="4392" cy="2418"/>
            </a:xfrm>
            <a:prstGeom prst="wedgeEllipseCallout">
              <a:avLst>
                <a:gd name="adj1" fmla="val 73477"/>
                <a:gd name="adj2" fmla="val 43060"/>
              </a:avLst>
            </a:pr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170" tIns="46990" rIns="90170" bIns="46990" anchor="ctr"/>
            <a:lstStyle/>
            <a:p>
              <a:pPr>
                <a:defRPr/>
              </a:pPr>
              <a:r>
                <a:rPr lang="zh-CN" altLang="en-US" sz="2000" dirty="0">
                  <a:ea typeface="黑体" panose="02010609060101010101" pitchFamily="49" charset="-122"/>
                  <a:sym typeface="+mn-ea"/>
                </a:rPr>
                <a:t>这种各占一半的直觉是否正确？该如何验证？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2"/>
          <p:cNvSpPr txBox="1">
            <a:spLocks noChangeArrowheads="1"/>
          </p:cNvSpPr>
          <p:nvPr/>
        </p:nvSpPr>
        <p:spPr bwMode="auto">
          <a:xfrm>
            <a:off x="798513" y="1204913"/>
            <a:ext cx="740092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zh-CN" altLang="en-US" sz="2800" dirty="0">
                <a:ea typeface="黑体" panose="02010609060101010101" pitchFamily="49" charset="-122"/>
              </a:rPr>
              <a:t>问题1：小亮说他做了2次试验，一次是正面朝上，一次是反面朝上，就认为正面朝上和反面朝上的可能性一样大；</a:t>
            </a:r>
            <a:endParaRPr lang="en-US" altLang="zh-CN" sz="2800" dirty="0">
              <a:ea typeface="黑体" panose="02010609060101010101" pitchFamily="49" charset="-122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798513" y="4432300"/>
            <a:ext cx="7532687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问题2：如果做两次不行，做10次行吗？（学生做实验）有什么发现？如何改进？</a:t>
            </a: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798513" y="2817813"/>
            <a:ext cx="7532687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800">
                <a:ea typeface="黑体" panose="02010609060101010101" pitchFamily="49" charset="-122"/>
              </a:rPr>
              <a:t>你也做2次试验，看结果是否一样？如果不一样，是否认为小亮说谎？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654050" y="2349500"/>
            <a:ext cx="8094663" cy="326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1200"/>
              </a:spcBef>
            </a:pPr>
            <a:r>
              <a:rPr lang="zh-CN" altLang="en-US" sz="2800" dirty="0">
                <a:ea typeface="黑体" panose="02010609060101010101" pitchFamily="49" charset="-122"/>
              </a:rPr>
              <a:t>（1）明确规则.</a:t>
            </a:r>
          </a:p>
          <a:p>
            <a:pPr eaLnBrk="1" hangingPunct="1"/>
            <a:r>
              <a:rPr lang="zh-CN" altLang="en-US" sz="2800" dirty="0">
                <a:ea typeface="黑体" panose="02010609060101010101" pitchFamily="49" charset="-122"/>
              </a:rPr>
              <a:t>以学习小组为单位，每组中有一名学生投掷硬币，另一名同学作记录，其余同学观察试验必须在同样条件下进行.</a:t>
            </a:r>
          </a:p>
          <a:p>
            <a:pPr eaLnBrk="1" hangingPunct="1">
              <a:spcBef>
                <a:spcPts val="1200"/>
              </a:spcBef>
            </a:pPr>
            <a:r>
              <a:rPr lang="zh-CN" altLang="en-US" sz="2800" dirty="0">
                <a:ea typeface="黑体" panose="02010609060101010101" pitchFamily="49" charset="-122"/>
              </a:rPr>
              <a:t>（2）明确任务，每组掷币50次，以实事求是的态度，认真统计“正面朝上” 的频数及“正面朝上”的频率，整理试验的数据,并记录下来.</a:t>
            </a:r>
          </a:p>
        </p:txBody>
      </p:sp>
      <p:sp>
        <p:nvSpPr>
          <p:cNvPr id="21506" name="WordArt 49"/>
          <p:cNvSpPr>
            <a:spLocks noChangeArrowheads="1" noChangeShapeType="1" noTextEdit="1"/>
          </p:cNvSpPr>
          <p:nvPr/>
        </p:nvSpPr>
        <p:spPr bwMode="auto">
          <a:xfrm>
            <a:off x="2835275" y="1174750"/>
            <a:ext cx="2895600" cy="614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kern="10" dirty="0">
                <a:ln w="12700">
                  <a:solidFill>
                    <a:srgbClr val="EAEAEA"/>
                  </a:solidFill>
                  <a:bevel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8998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掷硬币试验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2"/>
          <p:cNvGraphicFramePr>
            <a:graphicFrameLocks noGrp="1"/>
          </p:cNvGraphicFramePr>
          <p:nvPr/>
        </p:nvGraphicFramePr>
        <p:xfrm>
          <a:off x="819150" y="1693863"/>
          <a:ext cx="7412037" cy="3311526"/>
        </p:xfrm>
        <a:graphic>
          <a:graphicData uri="http://schemas.openxmlformats.org/drawingml/2006/table">
            <a:tbl>
              <a:tblPr/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82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9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82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842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826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429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898525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1350"/>
                        </a:spcBef>
                        <a:buClr>
                          <a:srgbClr val="F67408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rgbClr val="AB2D18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1pPr>
                      <a:lvl2pPr indent="-457200" defTabSz="685800">
                        <a:lnSpc>
                          <a:spcPct val="130000"/>
                        </a:lnSpc>
                        <a:buFont typeface="Calibri" panose="020F050202020403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2pPr>
                      <a:lvl3pPr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Calibri" panose="020F0502020204030204" pitchFamily="34" charset="0"/>
                        <a:defRPr sz="13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3pPr>
                      <a:lvl4pPr indent="-3429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4pPr>
                      <a:lvl5pPr indent="-4572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5pPr>
                      <a:lvl6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6pPr>
                      <a:lvl7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7pPr>
                      <a:lvl8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8pPr>
                      <a:lvl9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1350"/>
                        </a:spcBef>
                        <a:spcAft>
                          <a:spcPct val="0"/>
                        </a:spcAft>
                        <a:buClr>
                          <a:srgbClr val="F67408"/>
                        </a:buClr>
                        <a:buSzPct val="80000"/>
                        <a:buFont typeface="Wingdings 2" panose="05020102010507070707" pitchFamily="18" charset="2"/>
                        <a:buNone/>
                      </a:pP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宋体" panose="02010600030101010101" pitchFamily="2" charset="-122"/>
                        </a:rPr>
                        <a:t>组别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1350"/>
                        </a:spcBef>
                        <a:buClr>
                          <a:srgbClr val="F67408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rgbClr val="AB2D18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1pPr>
                      <a:lvl2pPr indent="-457200" defTabSz="685800">
                        <a:lnSpc>
                          <a:spcPct val="130000"/>
                        </a:lnSpc>
                        <a:buFont typeface="Calibri" panose="020F050202020403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2pPr>
                      <a:lvl3pPr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Calibri" panose="020F0502020204030204" pitchFamily="34" charset="0"/>
                        <a:defRPr sz="13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3pPr>
                      <a:lvl4pPr indent="-3429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4pPr>
                      <a:lvl5pPr indent="-4572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5pPr>
                      <a:lvl6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6pPr>
                      <a:lvl7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7pPr>
                      <a:lvl8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8pPr>
                      <a:lvl9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1350"/>
                        </a:spcBef>
                        <a:spcAft>
                          <a:spcPct val="0"/>
                        </a:spcAft>
                        <a:buClr>
                          <a:srgbClr val="F67408"/>
                        </a:buClr>
                        <a:buSzPct val="80000"/>
                        <a:buFont typeface="Wingdings 2" panose="05020102010507070707" pitchFamily="18" charset="2"/>
                        <a:buNone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宋体" panose="02010600030101010101" pitchFamily="2" charset="-122"/>
                        </a:rPr>
                        <a:t>1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1350"/>
                        </a:spcBef>
                        <a:buClr>
                          <a:srgbClr val="F67408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rgbClr val="AB2D18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1pPr>
                      <a:lvl2pPr indent="-457200" defTabSz="685800">
                        <a:lnSpc>
                          <a:spcPct val="130000"/>
                        </a:lnSpc>
                        <a:buFont typeface="Calibri" panose="020F050202020403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2pPr>
                      <a:lvl3pPr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Calibri" panose="020F0502020204030204" pitchFamily="34" charset="0"/>
                        <a:defRPr sz="13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3pPr>
                      <a:lvl4pPr indent="-3429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4pPr>
                      <a:lvl5pPr indent="-4572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5pPr>
                      <a:lvl6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6pPr>
                      <a:lvl7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7pPr>
                      <a:lvl8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8pPr>
                      <a:lvl9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1350"/>
                        </a:spcBef>
                        <a:spcAft>
                          <a:spcPct val="0"/>
                        </a:spcAft>
                        <a:buClr>
                          <a:srgbClr val="F67408"/>
                        </a:buClr>
                        <a:buSzPct val="80000"/>
                        <a:buFont typeface="Wingdings 2" panose="05020102010507070707" pitchFamily="18" charset="2"/>
                        <a:buNone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宋体" panose="02010600030101010101" pitchFamily="2" charset="-122"/>
                        </a:rPr>
                        <a:t>2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1350"/>
                        </a:spcBef>
                        <a:buClr>
                          <a:srgbClr val="F67408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rgbClr val="AB2D18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1pPr>
                      <a:lvl2pPr indent="-457200" defTabSz="685800">
                        <a:lnSpc>
                          <a:spcPct val="130000"/>
                        </a:lnSpc>
                        <a:buFont typeface="Calibri" panose="020F050202020403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2pPr>
                      <a:lvl3pPr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Calibri" panose="020F0502020204030204" pitchFamily="34" charset="0"/>
                        <a:defRPr sz="13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3pPr>
                      <a:lvl4pPr indent="-3429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4pPr>
                      <a:lvl5pPr indent="-4572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5pPr>
                      <a:lvl6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6pPr>
                      <a:lvl7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7pPr>
                      <a:lvl8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8pPr>
                      <a:lvl9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1350"/>
                        </a:spcBef>
                        <a:spcAft>
                          <a:spcPct val="0"/>
                        </a:spcAft>
                        <a:buClr>
                          <a:srgbClr val="F67408"/>
                        </a:buClr>
                        <a:buSzPct val="80000"/>
                        <a:buFont typeface="Wingdings 2" panose="05020102010507070707" pitchFamily="18" charset="2"/>
                        <a:buNone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宋体" panose="02010600030101010101" pitchFamily="2" charset="-122"/>
                        </a:rPr>
                        <a:t>3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1350"/>
                        </a:spcBef>
                        <a:buClr>
                          <a:srgbClr val="F67408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rgbClr val="AB2D18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1pPr>
                      <a:lvl2pPr indent="-457200" defTabSz="685800">
                        <a:lnSpc>
                          <a:spcPct val="130000"/>
                        </a:lnSpc>
                        <a:buFont typeface="Calibri" panose="020F050202020403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2pPr>
                      <a:lvl3pPr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Calibri" panose="020F0502020204030204" pitchFamily="34" charset="0"/>
                        <a:defRPr sz="13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3pPr>
                      <a:lvl4pPr indent="-3429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4pPr>
                      <a:lvl5pPr indent="-4572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5pPr>
                      <a:lvl6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6pPr>
                      <a:lvl7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7pPr>
                      <a:lvl8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8pPr>
                      <a:lvl9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1350"/>
                        </a:spcBef>
                        <a:spcAft>
                          <a:spcPct val="0"/>
                        </a:spcAft>
                        <a:buClr>
                          <a:srgbClr val="F67408"/>
                        </a:buClr>
                        <a:buSzPct val="80000"/>
                        <a:buFont typeface="Wingdings 2" panose="05020102010507070707" pitchFamily="18" charset="2"/>
                        <a:buNone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宋体" panose="02010600030101010101" pitchFamily="2" charset="-122"/>
                        </a:rPr>
                        <a:t>4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1350"/>
                        </a:spcBef>
                        <a:buClr>
                          <a:srgbClr val="F67408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rgbClr val="AB2D18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1pPr>
                      <a:lvl2pPr indent="-457200" defTabSz="685800">
                        <a:lnSpc>
                          <a:spcPct val="130000"/>
                        </a:lnSpc>
                        <a:buFont typeface="Calibri" panose="020F050202020403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2pPr>
                      <a:lvl3pPr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Calibri" panose="020F0502020204030204" pitchFamily="34" charset="0"/>
                        <a:defRPr sz="13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3pPr>
                      <a:lvl4pPr indent="-3429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4pPr>
                      <a:lvl5pPr indent="-4572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5pPr>
                      <a:lvl6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6pPr>
                      <a:lvl7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7pPr>
                      <a:lvl8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8pPr>
                      <a:lvl9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1350"/>
                        </a:spcBef>
                        <a:spcAft>
                          <a:spcPct val="0"/>
                        </a:spcAft>
                        <a:buClr>
                          <a:srgbClr val="F67408"/>
                        </a:buClr>
                        <a:buSzPct val="80000"/>
                        <a:buFont typeface="Wingdings 2" panose="05020102010507070707" pitchFamily="18" charset="2"/>
                        <a:buNone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宋体" panose="02010600030101010101" pitchFamily="2" charset="-122"/>
                        </a:rPr>
                        <a:t>5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1350"/>
                        </a:spcBef>
                        <a:buClr>
                          <a:srgbClr val="F67408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rgbClr val="AB2D18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1pPr>
                      <a:lvl2pPr indent="-457200" defTabSz="685800">
                        <a:lnSpc>
                          <a:spcPct val="130000"/>
                        </a:lnSpc>
                        <a:buFont typeface="Calibri" panose="020F050202020403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2pPr>
                      <a:lvl3pPr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Calibri" panose="020F0502020204030204" pitchFamily="34" charset="0"/>
                        <a:defRPr sz="13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3pPr>
                      <a:lvl4pPr indent="-3429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4pPr>
                      <a:lvl5pPr indent="-4572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5pPr>
                      <a:lvl6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6pPr>
                      <a:lvl7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7pPr>
                      <a:lvl8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8pPr>
                      <a:lvl9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1350"/>
                        </a:spcBef>
                        <a:spcAft>
                          <a:spcPct val="0"/>
                        </a:spcAft>
                        <a:buClr>
                          <a:srgbClr val="F67408"/>
                        </a:buClr>
                        <a:buSzPct val="80000"/>
                        <a:buFont typeface="Wingdings 2" panose="05020102010507070707" pitchFamily="18" charset="2"/>
                        <a:buNone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黑体" panose="02010609060101010101" pitchFamily="49" charset="-122"/>
                          <a:sym typeface="宋体" panose="02010600030101010101" pitchFamily="2" charset="-122"/>
                        </a:rPr>
                        <a:t>…</a:t>
                      </a:r>
                      <a:endParaRPr kumimoji="0" lang="en-US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sym typeface="宋体" panose="02010600030101010101" pitchFamily="2" charset="-122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0275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1350"/>
                        </a:spcBef>
                        <a:buClr>
                          <a:srgbClr val="F67408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rgbClr val="AB2D18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1pPr>
                      <a:lvl2pPr indent="-457200" defTabSz="685800">
                        <a:lnSpc>
                          <a:spcPct val="130000"/>
                        </a:lnSpc>
                        <a:buFont typeface="Calibri" panose="020F050202020403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2pPr>
                      <a:lvl3pPr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Calibri" panose="020F0502020204030204" pitchFamily="34" charset="0"/>
                        <a:defRPr sz="13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3pPr>
                      <a:lvl4pPr indent="-3429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4pPr>
                      <a:lvl5pPr indent="-4572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5pPr>
                      <a:lvl6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6pPr>
                      <a:lvl7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7pPr>
                      <a:lvl8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8pPr>
                      <a:lvl9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1350"/>
                        </a:spcBef>
                        <a:spcAft>
                          <a:spcPct val="0"/>
                        </a:spcAft>
                        <a:buClr>
                          <a:srgbClr val="F67408"/>
                        </a:buClr>
                        <a:buSzPct val="80000"/>
                        <a:buFont typeface="Wingdings 2" panose="05020102010507070707" pitchFamily="18" charset="2"/>
                        <a:buNone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宋体" panose="02010600030101010101" pitchFamily="2" charset="-122"/>
                        </a:rPr>
                        <a:t>试验次数（</a:t>
                      </a: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宋体" panose="02010600030101010101" pitchFamily="2" charset="-122"/>
                        </a:rPr>
                        <a:t>n</a:t>
                      </a: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宋体" panose="02010600030101010101" pitchFamily="2" charset="-122"/>
                        </a:rPr>
                        <a:t>）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1350"/>
                        </a:spcBef>
                        <a:buClr>
                          <a:srgbClr val="F67408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rgbClr val="AB2D18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1pPr>
                      <a:lvl2pPr indent="-457200" defTabSz="685800">
                        <a:lnSpc>
                          <a:spcPct val="130000"/>
                        </a:lnSpc>
                        <a:buFont typeface="Calibri" panose="020F050202020403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2pPr>
                      <a:lvl3pPr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Calibri" panose="020F0502020204030204" pitchFamily="34" charset="0"/>
                        <a:defRPr sz="13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3pPr>
                      <a:lvl4pPr indent="-3429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4pPr>
                      <a:lvl5pPr indent="-4572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5pPr>
                      <a:lvl6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6pPr>
                      <a:lvl7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7pPr>
                      <a:lvl8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8pPr>
                      <a:lvl9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1350"/>
                        </a:spcBef>
                        <a:spcAft>
                          <a:spcPct val="0"/>
                        </a:spcAft>
                        <a:buClr>
                          <a:srgbClr val="F67408"/>
                        </a:buClr>
                        <a:buSzPct val="80000"/>
                        <a:buFont typeface="Wingdings 2" panose="05020102010507070707" pitchFamily="18" charset="2"/>
                        <a:buNone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宋体" panose="02010600030101010101" pitchFamily="2" charset="-122"/>
                        </a:rPr>
                        <a:t>50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1350"/>
                        </a:spcBef>
                        <a:buClr>
                          <a:srgbClr val="F67408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rgbClr val="AB2D18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1pPr>
                      <a:lvl2pPr indent="-457200" defTabSz="685800">
                        <a:lnSpc>
                          <a:spcPct val="130000"/>
                        </a:lnSpc>
                        <a:buFont typeface="Calibri" panose="020F050202020403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2pPr>
                      <a:lvl3pPr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Calibri" panose="020F0502020204030204" pitchFamily="34" charset="0"/>
                        <a:defRPr sz="13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3pPr>
                      <a:lvl4pPr indent="-3429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4pPr>
                      <a:lvl5pPr indent="-4572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5pPr>
                      <a:lvl6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6pPr>
                      <a:lvl7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7pPr>
                      <a:lvl8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8pPr>
                      <a:lvl9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1350"/>
                        </a:spcBef>
                        <a:spcAft>
                          <a:spcPct val="0"/>
                        </a:spcAft>
                        <a:buClr>
                          <a:srgbClr val="F67408"/>
                        </a:buClr>
                        <a:buSzPct val="80000"/>
                        <a:buFont typeface="Wingdings 2" panose="05020102010507070707" pitchFamily="18" charset="2"/>
                        <a:buNone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宋体" panose="02010600030101010101" pitchFamily="2" charset="-122"/>
                        </a:rPr>
                        <a:t>50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1350"/>
                        </a:spcBef>
                        <a:buClr>
                          <a:srgbClr val="F67408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rgbClr val="AB2D18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1pPr>
                      <a:lvl2pPr indent="-457200" defTabSz="685800">
                        <a:lnSpc>
                          <a:spcPct val="130000"/>
                        </a:lnSpc>
                        <a:buFont typeface="Calibri" panose="020F050202020403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2pPr>
                      <a:lvl3pPr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Calibri" panose="020F0502020204030204" pitchFamily="34" charset="0"/>
                        <a:defRPr sz="13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3pPr>
                      <a:lvl4pPr indent="-3429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4pPr>
                      <a:lvl5pPr indent="-4572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5pPr>
                      <a:lvl6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6pPr>
                      <a:lvl7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7pPr>
                      <a:lvl8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8pPr>
                      <a:lvl9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1350"/>
                        </a:spcBef>
                        <a:spcAft>
                          <a:spcPct val="0"/>
                        </a:spcAft>
                        <a:buClr>
                          <a:srgbClr val="F67408"/>
                        </a:buClr>
                        <a:buSzPct val="80000"/>
                        <a:buFont typeface="Wingdings 2" panose="05020102010507070707" pitchFamily="18" charset="2"/>
                        <a:buNone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宋体" panose="02010600030101010101" pitchFamily="2" charset="-122"/>
                        </a:rPr>
                        <a:t>50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1350"/>
                        </a:spcBef>
                        <a:buClr>
                          <a:srgbClr val="F67408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rgbClr val="AB2D18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1pPr>
                      <a:lvl2pPr indent="-457200" defTabSz="685800">
                        <a:lnSpc>
                          <a:spcPct val="130000"/>
                        </a:lnSpc>
                        <a:buFont typeface="Calibri" panose="020F050202020403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2pPr>
                      <a:lvl3pPr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Calibri" panose="020F0502020204030204" pitchFamily="34" charset="0"/>
                        <a:defRPr sz="13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3pPr>
                      <a:lvl4pPr indent="-3429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4pPr>
                      <a:lvl5pPr indent="-4572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5pPr>
                      <a:lvl6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6pPr>
                      <a:lvl7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7pPr>
                      <a:lvl8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8pPr>
                      <a:lvl9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1350"/>
                        </a:spcBef>
                        <a:spcAft>
                          <a:spcPct val="0"/>
                        </a:spcAft>
                        <a:buClr>
                          <a:srgbClr val="F67408"/>
                        </a:buClr>
                        <a:buSzPct val="80000"/>
                        <a:buFont typeface="Wingdings 2" panose="05020102010507070707" pitchFamily="18" charset="2"/>
                        <a:buNone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宋体" panose="02010600030101010101" pitchFamily="2" charset="-122"/>
                        </a:rPr>
                        <a:t>50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1350"/>
                        </a:spcBef>
                        <a:buClr>
                          <a:srgbClr val="F67408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rgbClr val="AB2D18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1pPr>
                      <a:lvl2pPr indent="-457200" defTabSz="685800">
                        <a:lnSpc>
                          <a:spcPct val="130000"/>
                        </a:lnSpc>
                        <a:buFont typeface="Calibri" panose="020F050202020403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2pPr>
                      <a:lvl3pPr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Calibri" panose="020F0502020204030204" pitchFamily="34" charset="0"/>
                        <a:defRPr sz="13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3pPr>
                      <a:lvl4pPr indent="-3429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4pPr>
                      <a:lvl5pPr indent="-4572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5pPr>
                      <a:lvl6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6pPr>
                      <a:lvl7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7pPr>
                      <a:lvl8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8pPr>
                      <a:lvl9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1350"/>
                        </a:spcBef>
                        <a:spcAft>
                          <a:spcPct val="0"/>
                        </a:spcAft>
                        <a:buClr>
                          <a:srgbClr val="F67408"/>
                        </a:buClr>
                        <a:buSzPct val="80000"/>
                        <a:buFont typeface="Wingdings 2" panose="05020102010507070707" pitchFamily="18" charset="2"/>
                        <a:buNone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宋体" panose="02010600030101010101" pitchFamily="2" charset="-122"/>
                        </a:rPr>
                        <a:t>50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1350"/>
                        </a:spcBef>
                        <a:buClr>
                          <a:srgbClr val="F67408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rgbClr val="AB2D18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1pPr>
                      <a:lvl2pPr indent="-457200" defTabSz="685800">
                        <a:lnSpc>
                          <a:spcPct val="130000"/>
                        </a:lnSpc>
                        <a:buFont typeface="Calibri" panose="020F050202020403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2pPr>
                      <a:lvl3pPr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Calibri" panose="020F0502020204030204" pitchFamily="34" charset="0"/>
                        <a:defRPr sz="13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3pPr>
                      <a:lvl4pPr indent="-3429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4pPr>
                      <a:lvl5pPr indent="-4572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5pPr>
                      <a:lvl6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6pPr>
                      <a:lvl7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7pPr>
                      <a:lvl8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8pPr>
                      <a:lvl9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1350"/>
                        </a:spcBef>
                        <a:spcAft>
                          <a:spcPct val="0"/>
                        </a:spcAft>
                        <a:buClr>
                          <a:srgbClr val="F67408"/>
                        </a:buClr>
                        <a:buSzPct val="80000"/>
                        <a:buFont typeface="Wingdings 2" panose="05020102010507070707" pitchFamily="18" charset="2"/>
                        <a:buNone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黑体" panose="02010609060101010101" pitchFamily="49" charset="-122"/>
                          <a:sym typeface="宋体" panose="02010600030101010101" pitchFamily="2" charset="-122"/>
                        </a:rPr>
                        <a:t>…</a:t>
                      </a:r>
                      <a:endParaRPr kumimoji="0" lang="en-US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sym typeface="宋体" panose="02010600030101010101" pitchFamily="2" charset="-122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8363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1350"/>
                        </a:spcBef>
                        <a:buClr>
                          <a:srgbClr val="F67408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rgbClr val="AB2D18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1pPr>
                      <a:lvl2pPr indent="-457200" defTabSz="685800">
                        <a:lnSpc>
                          <a:spcPct val="130000"/>
                        </a:lnSpc>
                        <a:buFont typeface="Calibri" panose="020F050202020403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2pPr>
                      <a:lvl3pPr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Calibri" panose="020F0502020204030204" pitchFamily="34" charset="0"/>
                        <a:defRPr sz="13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3pPr>
                      <a:lvl4pPr indent="-3429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4pPr>
                      <a:lvl5pPr indent="-4572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5pPr>
                      <a:lvl6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6pPr>
                      <a:lvl7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7pPr>
                      <a:lvl8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8pPr>
                      <a:lvl9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1350"/>
                        </a:spcBef>
                        <a:spcAft>
                          <a:spcPct val="0"/>
                        </a:spcAft>
                        <a:buClr>
                          <a:srgbClr val="F67408"/>
                        </a:buClr>
                        <a:buSzPct val="80000"/>
                        <a:buFont typeface="Wingdings 2" panose="05020102010507070707" pitchFamily="18" charset="2"/>
                        <a:buNone/>
                      </a:pP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宋体" panose="02010600030101010101" pitchFamily="2" charset="-122"/>
                        </a:rPr>
                        <a:t>正面朝上的频数（</a:t>
                      </a: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宋体" panose="02010600030101010101" pitchFamily="2" charset="-122"/>
                        </a:rPr>
                        <a:t>m</a:t>
                      </a: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宋体" panose="02010600030101010101" pitchFamily="2" charset="-122"/>
                        </a:rPr>
                        <a:t>）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1350"/>
                        </a:spcBef>
                        <a:buClr>
                          <a:srgbClr val="F67408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rgbClr val="AB2D18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1pPr>
                      <a:lvl2pPr indent="-457200" defTabSz="685800">
                        <a:lnSpc>
                          <a:spcPct val="130000"/>
                        </a:lnSpc>
                        <a:buFont typeface="Calibri" panose="020F050202020403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2pPr>
                      <a:lvl3pPr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Calibri" panose="020F0502020204030204" pitchFamily="34" charset="0"/>
                        <a:defRPr sz="13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3pPr>
                      <a:lvl4pPr indent="-3429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4pPr>
                      <a:lvl5pPr indent="-4572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5pPr>
                      <a:lvl6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6pPr>
                      <a:lvl7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7pPr>
                      <a:lvl8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8pPr>
                      <a:lvl9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1350"/>
                        </a:spcBef>
                        <a:spcAft>
                          <a:spcPct val="0"/>
                        </a:spcAft>
                        <a:buClr>
                          <a:srgbClr val="F67408"/>
                        </a:buClr>
                        <a:buSzPct val="80000"/>
                        <a:buFont typeface="Wingdings 2" panose="05020102010507070707" pitchFamily="18" charset="2"/>
                        <a:buNone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宋体" panose="02010600030101010101" pitchFamily="2" charset="-122"/>
                        </a:rPr>
                        <a:t> 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1350"/>
                        </a:spcBef>
                        <a:buClr>
                          <a:srgbClr val="F67408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rgbClr val="AB2D18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1pPr>
                      <a:lvl2pPr indent="-457200" defTabSz="685800">
                        <a:lnSpc>
                          <a:spcPct val="130000"/>
                        </a:lnSpc>
                        <a:buFont typeface="Calibri" panose="020F050202020403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2pPr>
                      <a:lvl3pPr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Calibri" panose="020F0502020204030204" pitchFamily="34" charset="0"/>
                        <a:defRPr sz="13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3pPr>
                      <a:lvl4pPr indent="-3429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4pPr>
                      <a:lvl5pPr indent="-4572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5pPr>
                      <a:lvl6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6pPr>
                      <a:lvl7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7pPr>
                      <a:lvl8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8pPr>
                      <a:lvl9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1350"/>
                        </a:spcBef>
                        <a:spcAft>
                          <a:spcPct val="0"/>
                        </a:spcAft>
                        <a:buClr>
                          <a:srgbClr val="F67408"/>
                        </a:buClr>
                        <a:buSzPct val="80000"/>
                        <a:buFont typeface="Wingdings 2" panose="05020102010507070707" pitchFamily="18" charset="2"/>
                        <a:buNone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宋体" panose="02010600030101010101" pitchFamily="2" charset="-122"/>
                        </a:rPr>
                        <a:t> 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1350"/>
                        </a:spcBef>
                        <a:buClr>
                          <a:srgbClr val="F67408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rgbClr val="AB2D18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1pPr>
                      <a:lvl2pPr indent="-457200" defTabSz="685800">
                        <a:lnSpc>
                          <a:spcPct val="130000"/>
                        </a:lnSpc>
                        <a:buFont typeface="Calibri" panose="020F050202020403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2pPr>
                      <a:lvl3pPr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Calibri" panose="020F0502020204030204" pitchFamily="34" charset="0"/>
                        <a:defRPr sz="13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3pPr>
                      <a:lvl4pPr indent="-3429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4pPr>
                      <a:lvl5pPr indent="-4572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5pPr>
                      <a:lvl6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6pPr>
                      <a:lvl7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7pPr>
                      <a:lvl8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8pPr>
                      <a:lvl9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1350"/>
                        </a:spcBef>
                        <a:spcAft>
                          <a:spcPct val="0"/>
                        </a:spcAft>
                        <a:buClr>
                          <a:srgbClr val="F67408"/>
                        </a:buClr>
                        <a:buSzPct val="80000"/>
                        <a:buFont typeface="Wingdings 2" panose="05020102010507070707" pitchFamily="18" charset="2"/>
                        <a:buNone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宋体" panose="02010600030101010101" pitchFamily="2" charset="-122"/>
                        </a:rPr>
                        <a:t> 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1350"/>
                        </a:spcBef>
                        <a:buClr>
                          <a:srgbClr val="F67408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rgbClr val="AB2D18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1pPr>
                      <a:lvl2pPr indent="-457200" defTabSz="685800">
                        <a:lnSpc>
                          <a:spcPct val="130000"/>
                        </a:lnSpc>
                        <a:buFont typeface="Calibri" panose="020F050202020403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2pPr>
                      <a:lvl3pPr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Calibri" panose="020F0502020204030204" pitchFamily="34" charset="0"/>
                        <a:defRPr sz="13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3pPr>
                      <a:lvl4pPr indent="-3429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4pPr>
                      <a:lvl5pPr indent="-4572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5pPr>
                      <a:lvl6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6pPr>
                      <a:lvl7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7pPr>
                      <a:lvl8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8pPr>
                      <a:lvl9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1350"/>
                        </a:spcBef>
                        <a:spcAft>
                          <a:spcPct val="0"/>
                        </a:spcAft>
                        <a:buClr>
                          <a:srgbClr val="F67408"/>
                        </a:buClr>
                        <a:buSzPct val="80000"/>
                        <a:buFont typeface="Wingdings 2" panose="05020102010507070707" pitchFamily="18" charset="2"/>
                        <a:buNone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宋体" panose="02010600030101010101" pitchFamily="2" charset="-122"/>
                        </a:rPr>
                        <a:t> 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1350"/>
                        </a:spcBef>
                        <a:buClr>
                          <a:srgbClr val="F67408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rgbClr val="AB2D18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1pPr>
                      <a:lvl2pPr indent="-457200" defTabSz="685800">
                        <a:lnSpc>
                          <a:spcPct val="130000"/>
                        </a:lnSpc>
                        <a:buFont typeface="Calibri" panose="020F050202020403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2pPr>
                      <a:lvl3pPr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Calibri" panose="020F0502020204030204" pitchFamily="34" charset="0"/>
                        <a:defRPr sz="13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3pPr>
                      <a:lvl4pPr indent="-3429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4pPr>
                      <a:lvl5pPr indent="-4572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5pPr>
                      <a:lvl6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6pPr>
                      <a:lvl7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7pPr>
                      <a:lvl8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8pPr>
                      <a:lvl9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1350"/>
                        </a:spcBef>
                        <a:spcAft>
                          <a:spcPct val="0"/>
                        </a:spcAft>
                        <a:buClr>
                          <a:srgbClr val="F67408"/>
                        </a:buClr>
                        <a:buSzPct val="80000"/>
                        <a:buFont typeface="Wingdings 2" panose="05020102010507070707" pitchFamily="18" charset="2"/>
                        <a:buNone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宋体" panose="02010600030101010101" pitchFamily="2" charset="-122"/>
                        </a:rPr>
                        <a:t> 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1350"/>
                        </a:spcBef>
                        <a:buClr>
                          <a:srgbClr val="F67408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rgbClr val="AB2D18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1pPr>
                      <a:lvl2pPr indent="-457200" defTabSz="685800">
                        <a:lnSpc>
                          <a:spcPct val="130000"/>
                        </a:lnSpc>
                        <a:buFont typeface="Calibri" panose="020F050202020403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2pPr>
                      <a:lvl3pPr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Calibri" panose="020F0502020204030204" pitchFamily="34" charset="0"/>
                        <a:defRPr sz="13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3pPr>
                      <a:lvl4pPr indent="-3429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4pPr>
                      <a:lvl5pPr indent="-4572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5pPr>
                      <a:lvl6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6pPr>
                      <a:lvl7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7pPr>
                      <a:lvl8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8pPr>
                      <a:lvl9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1350"/>
                        </a:spcBef>
                        <a:spcAft>
                          <a:spcPct val="0"/>
                        </a:spcAft>
                        <a:buClr>
                          <a:srgbClr val="F67408"/>
                        </a:buClr>
                        <a:buSzPct val="80000"/>
                        <a:buFont typeface="Wingdings 2" panose="05020102010507070707" pitchFamily="18" charset="2"/>
                        <a:buNone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宋体" panose="02010600030101010101" pitchFamily="2" charset="-122"/>
                        </a:rPr>
                        <a:t> 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4363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1350"/>
                        </a:spcBef>
                        <a:buClr>
                          <a:srgbClr val="F67408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rgbClr val="AB2D18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1pPr>
                      <a:lvl2pPr indent="-457200" defTabSz="685800">
                        <a:lnSpc>
                          <a:spcPct val="130000"/>
                        </a:lnSpc>
                        <a:buFont typeface="Calibri" panose="020F050202020403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2pPr>
                      <a:lvl3pPr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Calibri" panose="020F0502020204030204" pitchFamily="34" charset="0"/>
                        <a:defRPr sz="13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3pPr>
                      <a:lvl4pPr indent="-3429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4pPr>
                      <a:lvl5pPr indent="-4572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5pPr>
                      <a:lvl6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6pPr>
                      <a:lvl7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7pPr>
                      <a:lvl8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8pPr>
                      <a:lvl9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1350"/>
                        </a:spcBef>
                        <a:spcAft>
                          <a:spcPct val="0"/>
                        </a:spcAft>
                        <a:buClr>
                          <a:srgbClr val="F67408"/>
                        </a:buClr>
                        <a:buSzPct val="80000"/>
                        <a:buFont typeface="Wingdings 2" panose="05020102010507070707" pitchFamily="18" charset="2"/>
                        <a:buNone/>
                      </a:pP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宋体" panose="02010600030101010101" pitchFamily="2" charset="-122"/>
                        </a:rPr>
                        <a:t>正面朝上的频率（    </a:t>
                      </a: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）</a:t>
                      </a:r>
                      <a:endParaRPr kumimoji="0" lang="zh-CN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sym typeface="宋体" panose="02010600030101010101" pitchFamily="2" charset="-122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1350"/>
                        </a:spcBef>
                        <a:buClr>
                          <a:srgbClr val="F67408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rgbClr val="AB2D18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1pPr>
                      <a:lvl2pPr indent="-457200" defTabSz="685800">
                        <a:lnSpc>
                          <a:spcPct val="130000"/>
                        </a:lnSpc>
                        <a:buFont typeface="Calibri" panose="020F050202020403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2pPr>
                      <a:lvl3pPr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Calibri" panose="020F0502020204030204" pitchFamily="34" charset="0"/>
                        <a:defRPr sz="13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3pPr>
                      <a:lvl4pPr indent="-3429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4pPr>
                      <a:lvl5pPr indent="-4572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5pPr>
                      <a:lvl6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6pPr>
                      <a:lvl7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7pPr>
                      <a:lvl8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8pPr>
                      <a:lvl9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1350"/>
                        </a:spcBef>
                        <a:spcAft>
                          <a:spcPct val="0"/>
                        </a:spcAft>
                        <a:buClr>
                          <a:srgbClr val="F67408"/>
                        </a:buClr>
                        <a:buSzPct val="80000"/>
                        <a:buFont typeface="Wingdings 2" panose="05020102010507070707" pitchFamily="18" charset="2"/>
                        <a:buNone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宋体" panose="02010600030101010101" pitchFamily="2" charset="-122"/>
                        </a:rPr>
                        <a:t> 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1350"/>
                        </a:spcBef>
                        <a:buClr>
                          <a:srgbClr val="F67408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rgbClr val="AB2D18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1pPr>
                      <a:lvl2pPr indent="-457200" defTabSz="685800">
                        <a:lnSpc>
                          <a:spcPct val="130000"/>
                        </a:lnSpc>
                        <a:buFont typeface="Calibri" panose="020F050202020403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2pPr>
                      <a:lvl3pPr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Calibri" panose="020F0502020204030204" pitchFamily="34" charset="0"/>
                        <a:defRPr sz="13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3pPr>
                      <a:lvl4pPr indent="-3429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4pPr>
                      <a:lvl5pPr indent="-4572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5pPr>
                      <a:lvl6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6pPr>
                      <a:lvl7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7pPr>
                      <a:lvl8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8pPr>
                      <a:lvl9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1350"/>
                        </a:spcBef>
                        <a:spcAft>
                          <a:spcPct val="0"/>
                        </a:spcAft>
                        <a:buClr>
                          <a:srgbClr val="F67408"/>
                        </a:buClr>
                        <a:buSzPct val="80000"/>
                        <a:buFont typeface="Wingdings 2" panose="05020102010507070707" pitchFamily="18" charset="2"/>
                        <a:buNone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宋体" panose="02010600030101010101" pitchFamily="2" charset="-122"/>
                        </a:rPr>
                        <a:t> 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1350"/>
                        </a:spcBef>
                        <a:buClr>
                          <a:srgbClr val="F67408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rgbClr val="AB2D18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1pPr>
                      <a:lvl2pPr indent="-457200" defTabSz="685800">
                        <a:lnSpc>
                          <a:spcPct val="130000"/>
                        </a:lnSpc>
                        <a:buFont typeface="Calibri" panose="020F050202020403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2pPr>
                      <a:lvl3pPr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Calibri" panose="020F0502020204030204" pitchFamily="34" charset="0"/>
                        <a:defRPr sz="13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3pPr>
                      <a:lvl4pPr indent="-3429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4pPr>
                      <a:lvl5pPr indent="-4572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5pPr>
                      <a:lvl6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6pPr>
                      <a:lvl7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7pPr>
                      <a:lvl8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8pPr>
                      <a:lvl9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1350"/>
                        </a:spcBef>
                        <a:spcAft>
                          <a:spcPct val="0"/>
                        </a:spcAft>
                        <a:buClr>
                          <a:srgbClr val="F67408"/>
                        </a:buClr>
                        <a:buSzPct val="80000"/>
                        <a:buFont typeface="Wingdings 2" panose="05020102010507070707" pitchFamily="18" charset="2"/>
                        <a:buNone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宋体" panose="02010600030101010101" pitchFamily="2" charset="-122"/>
                        </a:rPr>
                        <a:t> 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1350"/>
                        </a:spcBef>
                        <a:buClr>
                          <a:srgbClr val="F67408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rgbClr val="AB2D18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1pPr>
                      <a:lvl2pPr indent="-457200" defTabSz="685800">
                        <a:lnSpc>
                          <a:spcPct val="130000"/>
                        </a:lnSpc>
                        <a:buFont typeface="Calibri" panose="020F050202020403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2pPr>
                      <a:lvl3pPr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Calibri" panose="020F0502020204030204" pitchFamily="34" charset="0"/>
                        <a:defRPr sz="13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3pPr>
                      <a:lvl4pPr indent="-3429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4pPr>
                      <a:lvl5pPr indent="-4572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5pPr>
                      <a:lvl6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6pPr>
                      <a:lvl7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7pPr>
                      <a:lvl8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8pPr>
                      <a:lvl9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1350"/>
                        </a:spcBef>
                        <a:spcAft>
                          <a:spcPct val="0"/>
                        </a:spcAft>
                        <a:buClr>
                          <a:srgbClr val="F67408"/>
                        </a:buClr>
                        <a:buSzPct val="80000"/>
                        <a:buFont typeface="Wingdings 2" panose="05020102010507070707" pitchFamily="18" charset="2"/>
                        <a:buNone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宋体" panose="02010600030101010101" pitchFamily="2" charset="-122"/>
                        </a:rPr>
                        <a:t> 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1350"/>
                        </a:spcBef>
                        <a:buClr>
                          <a:srgbClr val="F67408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rgbClr val="AB2D18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1pPr>
                      <a:lvl2pPr indent="-457200" defTabSz="685800">
                        <a:lnSpc>
                          <a:spcPct val="130000"/>
                        </a:lnSpc>
                        <a:buFont typeface="Calibri" panose="020F050202020403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2pPr>
                      <a:lvl3pPr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Calibri" panose="020F0502020204030204" pitchFamily="34" charset="0"/>
                        <a:defRPr sz="13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3pPr>
                      <a:lvl4pPr indent="-3429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4pPr>
                      <a:lvl5pPr indent="-4572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5pPr>
                      <a:lvl6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6pPr>
                      <a:lvl7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7pPr>
                      <a:lvl8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8pPr>
                      <a:lvl9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1350"/>
                        </a:spcBef>
                        <a:spcAft>
                          <a:spcPct val="0"/>
                        </a:spcAft>
                        <a:buClr>
                          <a:srgbClr val="F67408"/>
                        </a:buClr>
                        <a:buSzPct val="80000"/>
                        <a:buFont typeface="Wingdings 2" panose="05020102010507070707" pitchFamily="18" charset="2"/>
                        <a:buNone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宋体" panose="02010600030101010101" pitchFamily="2" charset="-122"/>
                        </a:rPr>
                        <a:t> 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1350"/>
                        </a:spcBef>
                        <a:buClr>
                          <a:srgbClr val="F67408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rgbClr val="AB2D18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1pPr>
                      <a:lvl2pPr indent="-457200" defTabSz="685800">
                        <a:lnSpc>
                          <a:spcPct val="130000"/>
                        </a:lnSpc>
                        <a:buFont typeface="Calibri" panose="020F050202020403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2pPr>
                      <a:lvl3pPr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Calibri" panose="020F0502020204030204" pitchFamily="34" charset="0"/>
                        <a:defRPr sz="13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3pPr>
                      <a:lvl4pPr indent="-3429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4pPr>
                      <a:lvl5pPr indent="-4572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5pPr>
                      <a:lvl6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6pPr>
                      <a:lvl7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7pPr>
                      <a:lvl8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8pPr>
                      <a:lvl9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Calibri" panose="020F0502020204030204" pitchFamily="34" charset="0"/>
                        <a:defRPr sz="1100">
                          <a:solidFill>
                            <a:srgbClr val="7F7F7F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90000"/>
                        </a:lnSpc>
                        <a:spcBef>
                          <a:spcPts val="1350"/>
                        </a:spcBef>
                        <a:spcAft>
                          <a:spcPct val="0"/>
                        </a:spcAft>
                        <a:buClr>
                          <a:srgbClr val="F67408"/>
                        </a:buClr>
                        <a:buSzPct val="80000"/>
                        <a:buFont typeface="Wingdings 2" panose="05020102010507070707" pitchFamily="18" charset="2"/>
                        <a:buNone/>
                      </a:pPr>
                      <a:endParaRPr kumimoji="0" lang="zh-CN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sym typeface="宋体" panose="02010600030101010101" pitchFamily="2" charset="-122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2571" name="Picture 98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4457700"/>
            <a:ext cx="300038" cy="54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72" name="Text Box 99"/>
          <p:cNvSpPr txBox="1">
            <a:spLocks noChangeArrowheads="1"/>
          </p:cNvSpPr>
          <p:nvPr/>
        </p:nvSpPr>
        <p:spPr bwMode="auto">
          <a:xfrm>
            <a:off x="782638" y="1090613"/>
            <a:ext cx="2032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>
                <a:ea typeface="黑体" panose="02010609060101010101" pitchFamily="49" charset="-122"/>
              </a:rPr>
              <a:t>根据试验填表</a:t>
            </a:r>
          </a:p>
        </p:txBody>
      </p:sp>
      <p:sp>
        <p:nvSpPr>
          <p:cNvPr id="5" name="Text Box 100"/>
          <p:cNvSpPr txBox="1">
            <a:spLocks noChangeArrowheads="1"/>
          </p:cNvSpPr>
          <p:nvPr/>
        </p:nvSpPr>
        <p:spPr bwMode="auto">
          <a:xfrm>
            <a:off x="819150" y="5321300"/>
            <a:ext cx="37417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>
                <a:ea typeface="黑体" panose="02010609060101010101" pitchFamily="49" charset="-122"/>
              </a:rPr>
              <a:t>你有什么发现？如何改进?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817563" y="985838"/>
            <a:ext cx="74295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方案一：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按小组的顺序逐次累加</a:t>
            </a:r>
            <a:r>
              <a:rPr lang="en-US" altLang="zh-CN" sz="2400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2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个、</a:t>
            </a:r>
            <a:r>
              <a:rPr lang="en-US" altLang="zh-CN" sz="2400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3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个、</a:t>
            </a:r>
            <a:r>
              <a:rPr lang="en-US" altLang="zh-CN" sz="2400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4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个</a:t>
            </a:r>
            <a:r>
              <a:rPr lang="en-US" altLang="zh-CN" sz="2400">
                <a:ea typeface="黑体" panose="02010609060101010101" pitchFamily="49" charset="-122"/>
                <a:sym typeface="宋体" panose="02010600030101010101" pitchFamily="2" charset="-122"/>
              </a:rPr>
              <a:t>…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小组的实验数据，就相当于做了</a:t>
            </a:r>
            <a:r>
              <a:rPr lang="en-US" altLang="zh-CN" sz="2400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100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次、</a:t>
            </a:r>
            <a:r>
              <a:rPr lang="en-US" altLang="zh-CN" sz="2400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150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次、</a:t>
            </a:r>
            <a:r>
              <a:rPr lang="en-US" altLang="zh-CN" sz="2400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200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次、</a:t>
            </a:r>
            <a:r>
              <a:rPr lang="en-US" altLang="zh-CN" sz="2400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250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次、</a:t>
            </a:r>
            <a:r>
              <a:rPr lang="en-US" altLang="zh-CN" sz="2400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300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次</a:t>
            </a:r>
            <a:r>
              <a:rPr lang="en-US" altLang="zh-CN" sz="2400">
                <a:ea typeface="黑体" panose="02010609060101010101" pitchFamily="49" charset="-122"/>
                <a:sym typeface="宋体" panose="02010600030101010101" pitchFamily="2" charset="-122"/>
              </a:rPr>
              <a:t>…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试验，记录相应的频数与频率。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911225" y="5419725"/>
            <a:ext cx="58959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思考：这两种方案哪种更合理？为什么？</a:t>
            </a: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817563" y="2389188"/>
            <a:ext cx="7596187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方案二：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将全班小组的编号分别写在纸签上，放到一个不透明的袋子里，并充分摇匀，推选一名学生，从袋子里先随机地抽出两个纸签，分别读出纸签上小组的编号，将这两个小组的实验数据相加；然后把这两个纸签卷好，重新放回纸盒搅匀，有另一名学生从袋子里随机抽取</a:t>
            </a:r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3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个纸签，得到三个小组的数据和，然后纸签放回，继续做下去。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ldLvl="0"/>
      <p:bldP spid="4" grpId="0"/>
    </p:bldLst>
  </p:timing>
</p:sld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1498</Words>
  <Application>Microsoft Office PowerPoint</Application>
  <PresentationFormat>全屏显示(4:3)</PresentationFormat>
  <Paragraphs>194</Paragraphs>
  <Slides>18</Slides>
  <Notes>2</Notes>
  <HiddenSlides>0</HiddenSlides>
  <MMClips>0</MMClips>
  <ScaleCrop>false</ScaleCrop>
  <HeadingPairs>
    <vt:vector size="8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8" baseType="lpstr">
      <vt:lpstr>黑体</vt:lpstr>
      <vt:lpstr>宋体</vt:lpstr>
      <vt:lpstr>微软雅黑</vt:lpstr>
      <vt:lpstr>Arial</vt:lpstr>
      <vt:lpstr>Calibri</vt:lpstr>
      <vt:lpstr>Comic Sans MS</vt:lpstr>
      <vt:lpstr>Times New Roman</vt:lpstr>
      <vt:lpstr>Wingdings 2</vt:lpstr>
      <vt:lpstr>WWW.2PPT.COM
</vt:lpstr>
      <vt:lpstr>Equation.DSMT4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2016-12-29T02:08:00Z</dcterms:created>
  <dcterms:modified xsi:type="dcterms:W3CDTF">2023-01-16T18:26:20Z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8DD20109D69B4D71AD8B03C48BC6258B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