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88" r:id="rId5"/>
    <p:sldId id="287" r:id="rId6"/>
    <p:sldId id="286" r:id="rId7"/>
    <p:sldId id="289" r:id="rId8"/>
    <p:sldId id="285" r:id="rId9"/>
    <p:sldId id="284" r:id="rId10"/>
    <p:sldId id="290" r:id="rId11"/>
    <p:sldId id="283" r:id="rId12"/>
    <p:sldId id="282" r:id="rId13"/>
    <p:sldId id="281" r:id="rId14"/>
    <p:sldId id="291" r:id="rId15"/>
    <p:sldId id="280" r:id="rId1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38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1B230CD-BAD1-4C6C-BD7D-4076AA90B4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5C0A-5CFE-434B-BD67-7B75697FD8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53E9-867B-4647-BB27-9DE3DD4649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9658-23C1-435B-9C79-8561D586F53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9A6C-3D82-46DC-8F28-DD22D4A986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5C0A-5CFE-434B-BD67-7B75697FD8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929F-7699-4963-82C9-E8F44E994F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ED22-5901-4609-971C-EAE4B1780F1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F88-CD62-4A24-8FDF-6926290A615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8E8B5-788B-4240-B0D9-2BBAD29EFFC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60709-AA18-4DBB-9D05-007633F63C7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C663-47B8-4F7C-B2C6-F1BFD35922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B7ED-9E32-43B9-995A-FA9C64FDB0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60D90E-04E7-48A4-835A-A93260D2005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4398962" y="1689100"/>
            <a:ext cx="3803650" cy="527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4000" dirty="0" smtClean="0">
                <a:solidFill>
                  <a:srgbClr val="09255F"/>
                </a:solidFill>
              </a:rPr>
              <a:t>Module1 Unit</a:t>
            </a:r>
            <a:r>
              <a:rPr lang="zh-CN" altLang="en-US" sz="4000" dirty="0" smtClean="0">
                <a:solidFill>
                  <a:srgbClr val="09255F"/>
                </a:solidFill>
              </a:rPr>
              <a:t> </a:t>
            </a:r>
            <a:r>
              <a:rPr lang="en-US" altLang="zh-CN" sz="4000" dirty="0" smtClean="0">
                <a:solidFill>
                  <a:srgbClr val="09255F"/>
                </a:solidFill>
              </a:rPr>
              <a:t>1</a:t>
            </a:r>
            <a:endParaRPr lang="zh-CN" altLang="en-US" sz="4000" dirty="0">
              <a:solidFill>
                <a:srgbClr val="09255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3748088" y="3136900"/>
            <a:ext cx="5105399" cy="998538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6600" dirty="0">
                <a:solidFill>
                  <a:srgbClr val="09255F"/>
                </a:solidFill>
              </a:rPr>
              <a:t>You and me</a:t>
            </a:r>
            <a:endParaRPr lang="zh-CN" altLang="en-US" sz="72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0477" y="487804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267" y="1171400"/>
            <a:ext cx="33020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83732" y="4854222"/>
            <a:ext cx="308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kilogram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045" y="1535289"/>
            <a:ext cx="542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How much do you weigh?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65599" y="2765778"/>
            <a:ext cx="452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 weigh … </a:t>
            </a:r>
            <a:r>
              <a:rPr lang="en-US" altLang="zh-CN" sz="3600" dirty="0" smtClean="0">
                <a:solidFill>
                  <a:srgbClr val="FF0000"/>
                </a:solidFill>
              </a:rPr>
              <a:t>kilogram</a:t>
            </a:r>
            <a:r>
              <a:rPr lang="en-US" altLang="zh-CN" sz="3600" dirty="0" smtClean="0">
                <a:solidFill>
                  <a:srgbClr val="00B050"/>
                </a:solidFill>
              </a:rPr>
              <a:t>s</a:t>
            </a:r>
            <a:r>
              <a:rPr lang="en-US" altLang="zh-CN" sz="3600" dirty="0" smtClean="0"/>
              <a:t>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8489" y="954089"/>
            <a:ext cx="6042893" cy="22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22222" y="3533422"/>
            <a:ext cx="327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>
                <a:solidFill>
                  <a:srgbClr val="FE1E3E"/>
                </a:solidFill>
              </a:rPr>
              <a:t>centimetre</a:t>
            </a:r>
            <a:endParaRPr lang="zh-CN" altLang="en-US" sz="4400" b="1" dirty="0">
              <a:solidFill>
                <a:srgbClr val="FE1E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022" y="4512691"/>
            <a:ext cx="528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How tall are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1021" y="5441244"/>
            <a:ext cx="482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I’m … </a:t>
            </a:r>
            <a:r>
              <a:rPr lang="en-US" altLang="zh-CN" sz="3600" dirty="0" err="1" smtClean="0">
                <a:solidFill>
                  <a:srgbClr val="FE1E3E"/>
                </a:solidFill>
              </a:rPr>
              <a:t>centimetre</a:t>
            </a:r>
            <a:r>
              <a:rPr lang="en-US" altLang="zh-CN" sz="3600" dirty="0" err="1" smtClean="0">
                <a:solidFill>
                  <a:srgbClr val="00B050"/>
                </a:solidFill>
              </a:rPr>
              <a:t>s</a:t>
            </a:r>
            <a:r>
              <a:rPr lang="en-US" altLang="zh-CN" sz="3600" dirty="0" smtClean="0"/>
              <a:t> tall.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Do a survey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6001" y="1049867"/>
            <a:ext cx="7224888" cy="50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Have a try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446" y="2220203"/>
            <a:ext cx="7388172" cy="28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212467" y="100818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Show time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39750"/>
          </a:xfrm>
          <a:noFill/>
        </p:spPr>
        <p:txBody>
          <a:bodyPr/>
          <a:lstStyle/>
          <a:p>
            <a:pPr indent="360680" algn="l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8675" name="TextBox 2"/>
          <p:cNvSpPr>
            <a:spLocks noChangeArrowheads="1"/>
          </p:cNvSpPr>
          <p:nvPr/>
        </p:nvSpPr>
        <p:spPr bwMode="auto">
          <a:xfrm>
            <a:off x="957263" y="948690"/>
            <a:ext cx="6629400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本课重点句型</a:t>
            </a:r>
            <a:r>
              <a:rPr lang="zh-CN" altLang="en-US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00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How tall are you?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I’m … </a:t>
            </a:r>
            <a:r>
              <a:rPr lang="en-US" altLang="zh-CN" sz="2400" b="1" dirty="0" err="1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centimetre</a:t>
            </a: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 tall.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How much do you weigh?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I weigh … kilograms.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What do you usually do after school?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I …</a:t>
            </a:r>
            <a:endParaRPr lang="zh-CN" altLang="en-US" sz="2400" b="1" dirty="0">
              <a:solidFill>
                <a:srgbClr val="000000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学会</a:t>
            </a: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询问及</a:t>
            </a:r>
            <a:r>
              <a:rPr lang="zh-CN" altLang="en-US" sz="2400" b="1" dirty="0" smtClean="0">
                <a:solidFill>
                  <a:srgbClr val="000000"/>
                </a:solidFill>
                <a:cs typeface="Arial" panose="020B0604020202020204" pitchFamily="34" charset="0"/>
                <a:sym typeface="Times New Roman" panose="02020603050405020304" pitchFamily="18" charset="0"/>
              </a:rPr>
              <a:t>回答个人基本信息，并会介绍给其他朋友。</a:t>
            </a:r>
            <a:endParaRPr lang="zh-CN" altLang="en-US" sz="2400" b="1" dirty="0">
              <a:solidFill>
                <a:srgbClr val="000000"/>
              </a:solidFill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Homework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845" y="2201333"/>
            <a:ext cx="5667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Do a survey about your parents and then give a report.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9" name="图片 8" descr="u=816764677,3835568756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2" y="2657474"/>
            <a:ext cx="2159353" cy="252412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 bwMode="auto">
          <a:xfrm>
            <a:off x="753180" y="1456267"/>
            <a:ext cx="4120444" cy="1016000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I’m tall ,tall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, tall.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 descr="u=2812178394,1006011113&amp;fm=21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72" y="3887610"/>
            <a:ext cx="2705100" cy="2095500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 bwMode="auto">
          <a:xfrm>
            <a:off x="4526844" y="2472267"/>
            <a:ext cx="4301067" cy="1275644"/>
          </a:xfrm>
          <a:prstGeom prst="wedgeEllipseCallout">
            <a:avLst>
              <a:gd name="adj1" fmla="val 19540"/>
              <a:gd name="adj2" fmla="val 885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Who is taller, you or me?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blank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6355" y="1794337"/>
            <a:ext cx="2622497" cy="32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095022" y="1045220"/>
            <a:ext cx="779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Joe is visiting his cousin George in the countryside.</a:t>
            </a:r>
            <a:endParaRPr lang="zh-CN" altLang="en-US" sz="2400" b="1" dirty="0"/>
          </a:p>
        </p:txBody>
      </p:sp>
      <p:sp>
        <p:nvSpPr>
          <p:cNvPr id="27" name="圆角矩形标注 26"/>
          <p:cNvSpPr/>
          <p:nvPr/>
        </p:nvSpPr>
        <p:spPr bwMode="auto">
          <a:xfrm>
            <a:off x="270934" y="1794337"/>
            <a:ext cx="2641600" cy="2890552"/>
          </a:xfrm>
          <a:prstGeom prst="wedgeRoundRectCallout">
            <a:avLst>
              <a:gd name="adj1" fmla="val 92731"/>
              <a:gd name="adj2" fmla="val -72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I weigh ____ kilograms.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I’m _____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centimetres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tall.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圆角矩形标注 27"/>
          <p:cNvSpPr/>
          <p:nvPr/>
        </p:nvSpPr>
        <p:spPr bwMode="auto">
          <a:xfrm>
            <a:off x="6045200" y="1946737"/>
            <a:ext cx="2641600" cy="2890552"/>
          </a:xfrm>
          <a:prstGeom prst="wedgeRoundRectCallout">
            <a:avLst>
              <a:gd name="adj1" fmla="val -81200"/>
              <a:gd name="adj2" fmla="val -1235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I weigh ____ kilograms.</a:t>
            </a: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I’m _____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centimetres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tall.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2323" y="5231303"/>
            <a:ext cx="704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33"/>
                </a:solidFill>
              </a:rPr>
              <a:t>_______ is taller.        _____ is heavier.</a:t>
            </a:r>
            <a:endParaRPr lang="zh-CN" altLang="en-US" sz="2800" b="1" dirty="0">
              <a:solidFill>
                <a:srgbClr val="3333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7511" y="1946737"/>
            <a:ext cx="72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40</a:t>
            </a:r>
            <a:endParaRPr lang="zh-CN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953955" y="3388632"/>
            <a:ext cx="109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150</a:t>
            </a:r>
            <a:endParaRPr lang="zh-CN" alt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18400" y="1989927"/>
            <a:ext cx="72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47</a:t>
            </a:r>
            <a:endParaRPr lang="zh-CN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95022" y="3127022"/>
            <a:ext cx="12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152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8266" y="5231303"/>
            <a:ext cx="128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Joe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323" y="5231303"/>
            <a:ext cx="166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George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934" y="708766"/>
            <a:ext cx="861426" cy="67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answer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74044"/>
            <a:ext cx="8048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What does Joe do after school?</a:t>
            </a:r>
          </a:p>
          <a:p>
            <a:endParaRPr lang="en-US" altLang="zh-CN" sz="3200" b="1" dirty="0" smtClean="0"/>
          </a:p>
          <a:p>
            <a:endParaRPr lang="en-US" altLang="zh-CN" sz="3200" b="1" dirty="0" smtClean="0"/>
          </a:p>
          <a:p>
            <a:endParaRPr lang="en-US" altLang="zh-CN" sz="32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" y="2054578"/>
            <a:ext cx="3008489" cy="38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39822" y="2257778"/>
            <a:ext cx="4746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He usually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plays</a:t>
            </a:r>
            <a:r>
              <a:rPr lang="en-US" altLang="zh-CN" sz="3200" b="1" dirty="0" smtClean="0"/>
              <a:t> basketball and table tennis. Sometimes he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goes</a:t>
            </a:r>
            <a:r>
              <a:rPr lang="en-US" altLang="zh-CN" sz="3200" b="1" dirty="0" smtClean="0"/>
              <a:t> fishing with his grandpa.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answer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3339" y="2157499"/>
            <a:ext cx="3358439" cy="34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34095" y="1320800"/>
            <a:ext cx="8627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What does George usually do after school?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59174"/>
            <a:ext cx="4447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He usually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plays</a:t>
            </a:r>
            <a:r>
              <a:rPr lang="en-US" altLang="zh-CN" sz="3200" b="1" dirty="0" smtClean="0"/>
              <a:t> football after school.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repeat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7643" y="1016001"/>
            <a:ext cx="7428089" cy="453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1" y="1137140"/>
            <a:ext cx="8229600" cy="45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59600" y="2886754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Joe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9600" y="2517422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George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022" y="3256086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Joe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7111" y="4041422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Joe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022" y="4410754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Joe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6444" y="3625418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George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Role-play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911" y="1016001"/>
            <a:ext cx="7360355" cy="453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162757"/>
            <a:ext cx="2824161" cy="42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05867" y="1861768"/>
            <a:ext cx="299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E1E3E"/>
                </a:solidFill>
              </a:rPr>
              <a:t>weigh</a:t>
            </a:r>
            <a:endParaRPr lang="zh-CN" altLang="en-US" sz="4400" b="1" dirty="0">
              <a:solidFill>
                <a:srgbClr val="FE1E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712" y="3420533"/>
            <a:ext cx="539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How much do you </a:t>
            </a:r>
            <a:r>
              <a:rPr lang="en-US" altLang="zh-CN" sz="3600" dirty="0" smtClean="0">
                <a:solidFill>
                  <a:srgbClr val="FE1E3E"/>
                </a:solidFill>
              </a:rPr>
              <a:t>weigh</a:t>
            </a:r>
            <a:r>
              <a:rPr lang="en-US" altLang="zh-CN" sz="3600" dirty="0" smtClean="0"/>
              <a:t>?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44712" y="4481689"/>
            <a:ext cx="435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 </a:t>
            </a:r>
            <a:r>
              <a:rPr lang="en-US" altLang="zh-CN" sz="3600" dirty="0" smtClean="0">
                <a:solidFill>
                  <a:srgbClr val="FE1E3E"/>
                </a:solidFill>
              </a:rPr>
              <a:t>weigh</a:t>
            </a:r>
            <a:r>
              <a:rPr lang="en-US" altLang="zh-CN" sz="3600" dirty="0" smtClean="0"/>
              <a:t> ... kilograms.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239</Words>
  <Application>Microsoft Office PowerPoint</Application>
  <PresentationFormat>全屏显示(4:3)</PresentationFormat>
  <Paragraphs>63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Warm up</vt:lpstr>
      <vt:lpstr>Listen and blank</vt:lpstr>
      <vt:lpstr>Listen and answer</vt:lpstr>
      <vt:lpstr>Read and answer</vt:lpstr>
      <vt:lpstr>Read and repeat</vt:lpstr>
      <vt:lpstr>Read and write</vt:lpstr>
      <vt:lpstr>Role-play</vt:lpstr>
      <vt:lpstr>Presentation</vt:lpstr>
      <vt:lpstr>Presentation</vt:lpstr>
      <vt:lpstr>Presentation</vt:lpstr>
      <vt:lpstr>Do a survey</vt:lpstr>
      <vt:lpstr>Have a try</vt:lpstr>
      <vt:lpstr>Summary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2023-01-16T18:26:25Z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6A23ADFB84A44333B2419E488D99D10E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