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4" r:id="rId3"/>
    <p:sldId id="258" r:id="rId4"/>
    <p:sldId id="259" r:id="rId5"/>
    <p:sldId id="281" r:id="rId6"/>
    <p:sldId id="260" r:id="rId7"/>
    <p:sldId id="282" r:id="rId8"/>
    <p:sldId id="285" r:id="rId9"/>
    <p:sldId id="280" r:id="rId10"/>
    <p:sldId id="278" r:id="rId11"/>
    <p:sldId id="264" r:id="rId12"/>
    <p:sldId id="283" r:id="rId13"/>
    <p:sldId id="274" r:id="rId14"/>
    <p:sldId id="275" r:id="rId15"/>
    <p:sldId id="265" r:id="rId16"/>
    <p:sldId id="266" r:id="rId17"/>
    <p:sldId id="268" r:id="rId18"/>
    <p:sldId id="271" r:id="rId19"/>
    <p:sldId id="272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76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99"/>
    <a:srgbClr val="FF3300"/>
    <a:srgbClr val="800000"/>
    <a:srgbClr val="000066"/>
    <a:srgbClr val="99FF99"/>
    <a:srgbClr val="00CC66"/>
    <a:srgbClr val="1DD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3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66DFB-991E-4A3B-B21A-A16E961A38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E20E6-7CFC-4426-9A98-3424C62C6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E20E6-7CFC-4426-9A98-3424C62C66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FDD7-0868-4D4F-962E-3CED0BF2AF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33B48-2E57-44B3-94EF-FEF8ED2DC7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C3A6-579D-40C7-8A75-1DF441E5AC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ED802-81F8-467D-930F-99D1DE35D9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DA953-2866-4918-95D8-B5286D8CCD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1813-43A9-4B79-A968-F96FEF1636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950D-5D65-46A7-9F8E-80570AA28A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BA6E-5894-4A21-972A-347A2AF261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F541-4C1E-46FE-9652-103D936C31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546B-9F05-4576-B2D5-2D353C1893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7A63-BFC1-4994-9E20-41371115A4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475820-50B0-42BF-A86E-504451F880E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U8&#35838;&#26412;&#24405;&#38899;/U8L44/U8L44listen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U8&#35838;&#26412;&#24405;&#38899;/U8L44/U8L44text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4744"/>
            <a:ext cx="9144000" cy="2879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Lesson 44</a:t>
            </a:r>
            <a:b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zh-CN" sz="4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Georgia Plays Basketball</a:t>
            </a:r>
          </a:p>
        </p:txBody>
      </p:sp>
      <p:sp>
        <p:nvSpPr>
          <p:cNvPr id="3" name="矩形 2"/>
          <p:cNvSpPr/>
          <p:nvPr/>
        </p:nvSpPr>
        <p:spPr>
          <a:xfrm>
            <a:off x="2421428" y="51571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03200" y="506413"/>
            <a:ext cx="842327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Her sister is a basketball player in Canada. But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she sometimes r ___________to Greece to play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for the Greek National Basketball Team.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Georgia is good at basketball, too. Her parents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want her to study m ___________, but she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wants to c ____________taking P.E. Her dream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/>
              <a:t>is to be a basketball player.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949575" y="1404938"/>
            <a:ext cx="1290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</a:rPr>
              <a:t>eturns</a:t>
            </a:r>
            <a:endParaRPr kumimoji="1" lang="zh-CN" altLang="en-US" sz="3200" b="1">
              <a:solidFill>
                <a:srgbClr val="FF3300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683000" y="3911600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</a:rPr>
              <a:t>edicine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931988" y="4729163"/>
            <a:ext cx="1492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</a:rPr>
              <a:t>ontinue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  <p:bldP spid="12301" grpId="0"/>
      <p:bldP spid="123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320675"/>
            <a:ext cx="8836025" cy="15240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1. Nobody else in my school comes from Greece!</a:t>
            </a:r>
          </a:p>
          <a:p>
            <a:pPr marL="609600" indent="-60960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   我们学校没有其他人来自希腊了。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1188" y="404813"/>
            <a:ext cx="2170112" cy="544512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47813" y="1925638"/>
            <a:ext cx="5786437" cy="4857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nobody else = no other people. </a:t>
            </a:r>
            <a:r>
              <a:rPr lang="zh-CN" altLang="en-US" sz="2400" b="1" dirty="0"/>
              <a:t>没有其他人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601913" y="946150"/>
            <a:ext cx="0" cy="931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39750" y="2501900"/>
            <a:ext cx="57007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Nobody else knows the secret.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/>
              <a:t>没有别人知道这个秘密了。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3088" y="4005263"/>
            <a:ext cx="8093075" cy="14398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else </a:t>
            </a:r>
            <a:r>
              <a:rPr lang="zh-CN" altLang="en-US" sz="3200" b="1" dirty="0"/>
              <a:t>表示“另外，其他”，常放在不定代词， 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/>
              <a:t>        疑问代词或疑问副词之后</a:t>
            </a:r>
            <a:endParaRPr lang="en-US" altLang="zh-CN" sz="32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14340" grpId="0" animBg="1"/>
      <p:bldP spid="14341" grpId="0" animBg="1"/>
      <p:bldP spid="14342" grpId="0" animBg="1"/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538" y="423863"/>
            <a:ext cx="8101012" cy="5978525"/>
          </a:xfrm>
        </p:spPr>
        <p:txBody>
          <a:bodyPr/>
          <a:lstStyle/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Did you see anybody else?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你见到其他人了吗？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Ask somebody else to help you.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请别人帮帮你吧。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Do you have anything else to do ?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你还有别的事要做吗？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Who else wants to sing the English song?</a:t>
            </a:r>
          </a:p>
          <a:p>
            <a:pPr marL="95250" indent="-9525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zh-CN" altLang="en-US" b="1" dirty="0" smtClean="0">
                <a:latin typeface="Times New Roman" panose="02020603050405020304" pitchFamily="18" charset="0"/>
              </a:rPr>
              <a:t>还有谁想唱这首英文歌吗？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2339975" y="492125"/>
            <a:ext cx="2376488" cy="633413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971550" y="1989138"/>
            <a:ext cx="2663825" cy="633412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2449513" y="3449638"/>
            <a:ext cx="2495550" cy="633412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179388" y="4868863"/>
            <a:ext cx="1800225" cy="633412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500563" y="981075"/>
            <a:ext cx="1079500" cy="287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4919663" y="1311275"/>
            <a:ext cx="2303462" cy="48577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不定代词 </a:t>
            </a:r>
            <a:r>
              <a:rPr lang="en-US" altLang="zh-CN" sz="2400" b="1"/>
              <a:t>+ else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576638" y="2522538"/>
            <a:ext cx="1079500" cy="2873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995738" y="2852738"/>
            <a:ext cx="2303462" cy="48577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不定代词 </a:t>
            </a:r>
            <a:r>
              <a:rPr lang="en-US" altLang="zh-CN" sz="2400" b="1"/>
              <a:t>+ else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4657725" y="4035425"/>
            <a:ext cx="1079500" cy="28733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5076825" y="4365625"/>
            <a:ext cx="2303463" cy="48577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不定代词 </a:t>
            </a:r>
            <a:r>
              <a:rPr lang="en-US" altLang="zh-CN" sz="2400" b="1"/>
              <a:t>+ else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547813" y="5445125"/>
            <a:ext cx="0" cy="792163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365250" y="6254750"/>
            <a:ext cx="2303463" cy="485775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疑问代词 </a:t>
            </a:r>
            <a:r>
              <a:rPr lang="en-US" altLang="zh-CN" sz="2400" b="1"/>
              <a:t>+ else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  <p:bldP spid="53262" grpId="0" animBg="1"/>
      <p:bldP spid="532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96838" y="254000"/>
            <a:ext cx="8856662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/>
              <a:t>2. I’ve been in Canada for seven and a half years.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/>
              <a:t>    我在加拿大待了七年半了。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515938" y="1997075"/>
            <a:ext cx="6297612" cy="44640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/>
              <a:t>类似说法：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/>
              <a:t>one and a half years  </a:t>
            </a:r>
            <a:r>
              <a:rPr lang="zh-CN" altLang="en-US" sz="3200" b="1" dirty="0"/>
              <a:t>一年半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/>
              <a:t>a year and a half        </a:t>
            </a:r>
            <a:r>
              <a:rPr lang="zh-CN" altLang="en-US" sz="3200" b="1" dirty="0"/>
              <a:t>一年半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/>
              <a:t>two and a half hours </a:t>
            </a:r>
            <a:r>
              <a:rPr lang="zh-CN" altLang="en-US" sz="3200" b="1" dirty="0"/>
              <a:t>两个半小时</a:t>
            </a:r>
            <a:endParaRPr lang="en-US" altLang="zh-CN" sz="3200" b="1" dirty="0"/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/>
              <a:t>two hours and a half </a:t>
            </a:r>
            <a:r>
              <a:rPr lang="zh-CN" altLang="en-US" sz="3200" b="1" dirty="0"/>
              <a:t>两个半小时</a:t>
            </a:r>
          </a:p>
        </p:txBody>
      </p:sp>
    </p:spTree>
  </p:cSld>
  <p:clrMapOvr>
    <a:masterClrMapping/>
  </p:clrMapOvr>
  <p:transition>
    <p:cover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19125" y="887413"/>
            <a:ext cx="1312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return</a:t>
            </a:r>
          </a:p>
        </p:txBody>
      </p:sp>
      <p:sp>
        <p:nvSpPr>
          <p:cNvPr id="16390" name="AutoShape 6"/>
          <p:cNvSpPr/>
          <p:nvPr/>
        </p:nvSpPr>
        <p:spPr bwMode="auto">
          <a:xfrm>
            <a:off x="1920875" y="633413"/>
            <a:ext cx="215900" cy="1152525"/>
          </a:xfrm>
          <a:prstGeom prst="leftBrace">
            <a:avLst>
              <a:gd name="adj1" fmla="val 44485"/>
              <a:gd name="adj2" fmla="val 50000"/>
            </a:avLst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017713" y="495300"/>
            <a:ext cx="2622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作不及物动词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17713" y="1222375"/>
            <a:ext cx="2224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作及物动词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4711700" y="836613"/>
            <a:ext cx="792163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711700" y="1557338"/>
            <a:ext cx="792163" cy="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427663" y="527050"/>
            <a:ext cx="181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回；返回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422900" y="1255713"/>
            <a:ext cx="3448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/>
              <a:t>归还；放回；送回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14350" y="1890713"/>
            <a:ext cx="751363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He has returned to Paris from London.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/>
              <a:t>他已经从伦敦回到巴黎。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She returned home to get her umbrella.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/>
              <a:t>她回家取雨伞。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She returned the bird to its cage.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/>
              <a:t>她把鸟放回笼子里。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96850" y="8826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3.</a:t>
            </a:r>
            <a:endParaRPr lang="zh-CN" altLang="en-US" sz="3200" b="1" dirty="0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1835150" y="2060575"/>
            <a:ext cx="2089150" cy="504825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1187450" y="3500438"/>
            <a:ext cx="1800225" cy="504825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258888" y="5013325"/>
            <a:ext cx="1728787" cy="504825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779838" y="2349500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66FF"/>
                </a:solidFill>
              </a:rPr>
              <a:t>不及物动词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843213" y="3860800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66FF"/>
                </a:solidFill>
              </a:rPr>
              <a:t>不及物动词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916238" y="530066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66FF"/>
                </a:solidFill>
              </a:rPr>
              <a:t>及物动词</a:t>
            </a:r>
          </a:p>
        </p:txBody>
      </p:sp>
    </p:spTree>
  </p:cSld>
  <p:clrMapOvr>
    <a:masterClrMapping/>
  </p:clrMapOvr>
  <p:transition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animBg="1"/>
      <p:bldP spid="16391" grpId="0"/>
      <p:bldP spid="16392" grpId="0"/>
      <p:bldP spid="16393" grpId="0" animBg="1"/>
      <p:bldP spid="16394" grpId="0" animBg="1"/>
      <p:bldP spid="16395" grpId="0"/>
      <p:bldP spid="16396" grpId="0"/>
      <p:bldP spid="36867" grpId="0"/>
      <p:bldP spid="16399" grpId="0"/>
      <p:bldP spid="16400" grpId="0" animBg="1"/>
      <p:bldP spid="16401" grpId="0" animBg="1"/>
      <p:bldP spid="16402" grpId="0" animBg="1"/>
      <p:bldP spid="16404" grpId="0"/>
      <p:bldP spid="16405" grpId="0"/>
      <p:bldP spid="164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3500" y="650875"/>
            <a:ext cx="9180513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Please return me my five dollars/return my five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dollars to me.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/>
              <a:t>请把我的</a:t>
            </a:r>
            <a:r>
              <a:rPr lang="en-US" altLang="zh-CN" sz="3200" b="1"/>
              <a:t>5</a:t>
            </a:r>
            <a:r>
              <a:rPr lang="zh-CN" altLang="en-US" sz="3200" b="1"/>
              <a:t>美元还给我。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400" y="2857500"/>
            <a:ext cx="7894638" cy="28670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注意：</a:t>
            </a:r>
          </a:p>
          <a:p>
            <a:pPr marL="342900" indent="-3429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1.   return </a:t>
            </a:r>
            <a:r>
              <a:rPr lang="zh-CN" altLang="en-US" sz="3200" b="1"/>
              <a:t>（归还）</a:t>
            </a:r>
            <a:r>
              <a:rPr lang="en-US" altLang="zh-CN" sz="3200" b="1"/>
              <a:t>= give back</a:t>
            </a:r>
          </a:p>
          <a:p>
            <a:pPr marL="342900" indent="-3429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      return </a:t>
            </a:r>
            <a:r>
              <a:rPr lang="zh-CN" altLang="en-US" sz="3200" b="1"/>
              <a:t>（返回，回来）</a:t>
            </a:r>
            <a:r>
              <a:rPr lang="en-US" altLang="zh-CN" sz="3200" b="1"/>
              <a:t>= come/get back</a:t>
            </a:r>
          </a:p>
          <a:p>
            <a:pPr marL="342900" indent="-3429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2.   return   </a:t>
            </a:r>
            <a:r>
              <a:rPr lang="zh-CN" altLang="en-US" sz="3200" b="1"/>
              <a:t>后边不能加</a:t>
            </a:r>
            <a:r>
              <a:rPr lang="en-US" altLang="zh-CN" sz="3200" b="1"/>
              <a:t>back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1116013" y="765175"/>
            <a:ext cx="1511300" cy="504825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514475" y="1243013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66FF"/>
                </a:solidFill>
              </a:rPr>
              <a:t>及物动词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816600" y="836613"/>
            <a:ext cx="1276350" cy="504825"/>
          </a:xfrm>
          <a:prstGeom prst="ellipse">
            <a:avLst/>
          </a:prstGeom>
          <a:noFill/>
          <a:ln w="38100">
            <a:solidFill>
              <a:srgbClr val="00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788025" y="1290638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66FF"/>
                </a:solidFill>
              </a:rPr>
              <a:t>及物动词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 animBg="1"/>
      <p:bldP spid="17416" grpId="0" animBg="1"/>
      <p:bldP spid="17417" grpId="0"/>
      <p:bldP spid="17418" grpId="0" animBg="1"/>
      <p:bldP spid="17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27000" y="188913"/>
            <a:ext cx="888206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/>
              <a:t>4. Once, we played against a team from another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/>
              <a:t>    city.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/>
              <a:t>    有一次，我们和来自另一个城市的队伍比赛。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84200" y="282575"/>
            <a:ext cx="946150" cy="544513"/>
          </a:xfrm>
          <a:prstGeom prst="rect">
            <a:avLst/>
          </a:prstGeom>
          <a:noFill/>
          <a:ln w="38100">
            <a:solidFill>
              <a:srgbClr val="F03E3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22413" y="1019175"/>
            <a:ext cx="3613150" cy="4857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此处是副词，曾经；一度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504950" y="828675"/>
            <a:ext cx="282575" cy="169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247900" y="333375"/>
            <a:ext cx="2603500" cy="54451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859338" y="836613"/>
            <a:ext cx="2160587" cy="144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537200" y="1039813"/>
            <a:ext cx="3330575" cy="4857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play against</a:t>
            </a:r>
            <a:r>
              <a:rPr lang="zh-CN" altLang="en-US" sz="2400" b="1"/>
              <a:t>和</a:t>
            </a:r>
            <a:r>
              <a:rPr lang="en-US" altLang="zh-CN" sz="2400" b="1"/>
              <a:t>……</a:t>
            </a:r>
            <a:r>
              <a:rPr lang="zh-CN" altLang="en-US" sz="2400" b="1"/>
              <a:t>比赛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3238" y="2289175"/>
            <a:ext cx="8882062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/>
              <a:t>She was </a:t>
            </a:r>
            <a:r>
              <a:rPr lang="en-US" altLang="zh-CN" sz="3200" b="1">
                <a:solidFill>
                  <a:srgbClr val="FF3300"/>
                </a:solidFill>
              </a:rPr>
              <a:t>once</a:t>
            </a:r>
            <a:r>
              <a:rPr lang="en-US" altLang="zh-CN" sz="3200" b="1"/>
              <a:t> my teacher. </a:t>
            </a:r>
            <a:r>
              <a:rPr lang="zh-CN" altLang="en-US" sz="3200" b="1"/>
              <a:t>她曾经是我的老师。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/>
              <a:t>At the end of the season the two top teams </a:t>
            </a:r>
            <a:r>
              <a:rPr lang="en-US" altLang="zh-CN" sz="3200" b="1">
                <a:solidFill>
                  <a:srgbClr val="FF3300"/>
                </a:solidFill>
              </a:rPr>
              <a:t>play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against</a:t>
            </a:r>
            <a:r>
              <a:rPr lang="en-US" altLang="zh-CN" sz="3200" b="1"/>
              <a:t> each other.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/>
              <a:t>赛季末，有两个最强队之间进行比赛。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zh-CN" sz="3200" b="1"/>
              <a:t>Which team did they </a:t>
            </a:r>
            <a:r>
              <a:rPr lang="en-US" altLang="zh-CN" sz="3200" b="1">
                <a:solidFill>
                  <a:srgbClr val="FF3300"/>
                </a:solidFill>
              </a:rPr>
              <a:t>play against</a:t>
            </a:r>
            <a:r>
              <a:rPr lang="en-US" altLang="zh-CN" sz="3200" b="1"/>
              <a:t> this time?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3200" b="1"/>
              <a:t>这次他们的对手是谁？</a:t>
            </a:r>
          </a:p>
        </p:txBody>
      </p:sp>
    </p:spTree>
  </p:cSld>
  <p:clrMapOvr>
    <a:masterClrMapping/>
  </p:clrMapOvr>
  <p:transition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0188" y="849313"/>
            <a:ext cx="7888287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Your school team will </a:t>
            </a:r>
            <a:r>
              <a:rPr lang="en-US" altLang="zh-CN" sz="3200" b="1">
                <a:solidFill>
                  <a:srgbClr val="FF3300"/>
                </a:solidFill>
              </a:rPr>
              <a:t>play against</a:t>
            </a:r>
            <a:r>
              <a:rPr lang="en-US" altLang="zh-CN" sz="3200" b="1"/>
              <a:t> us this 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afternoon.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/>
              <a:t>你们校队今天下午和我们比赛。</a:t>
            </a:r>
            <a:endParaRPr lang="en-US" altLang="zh-CN" sz="3200" b="1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15913" y="3175000"/>
            <a:ext cx="1555750" cy="696913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play for</a:t>
            </a:r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2746375" y="3175000"/>
            <a:ext cx="4841875" cy="752475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为</a:t>
            </a:r>
            <a:r>
              <a:rPr lang="en-US" altLang="zh-CN" sz="3200" b="1"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latin typeface="Times New Roman" panose="02020603050405020304" pitchFamily="18" charset="0"/>
              </a:rPr>
              <a:t>比赛，为</a:t>
            </a:r>
            <a:r>
              <a:rPr lang="en-US" altLang="zh-CN" sz="3200" b="1"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latin typeface="Times New Roman" panose="02020603050405020304" pitchFamily="18" charset="0"/>
              </a:rPr>
              <a:t>效力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1914525" y="3262313"/>
            <a:ext cx="792163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Rectangle 3"/>
          <p:cNvSpPr>
            <a:spLocks noChangeArrowheads="1"/>
          </p:cNvSpPr>
          <p:nvPr/>
        </p:nvSpPr>
        <p:spPr bwMode="auto">
          <a:xfrm>
            <a:off x="227013" y="4043363"/>
            <a:ext cx="87137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My brother </a:t>
            </a:r>
            <a:r>
              <a:rPr lang="en-US" altLang="zh-CN" sz="3200" b="1">
                <a:solidFill>
                  <a:srgbClr val="FF3300"/>
                </a:solidFill>
              </a:rPr>
              <a:t>plays for</a:t>
            </a:r>
            <a:r>
              <a:rPr lang="en-US" altLang="zh-CN" sz="3200" b="1"/>
              <a:t> the national football team.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/>
              <a:t>我弟弟为国家足球队效力。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38915" grpId="0" animBg="1"/>
      <p:bldP spid="176130" grpId="0" animBg="1"/>
      <p:bldP spid="20488" grpId="0" animBg="1"/>
      <p:bldP spid="2048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17500" y="69850"/>
            <a:ext cx="84963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⑴</a:t>
            </a:r>
            <a:r>
              <a:rPr lang="en-US" altLang="zh-CN" sz="3200" b="1">
                <a:solidFill>
                  <a:srgbClr val="0000FF"/>
                </a:solidFill>
              </a:rPr>
              <a:t> almost</a:t>
            </a:r>
            <a:r>
              <a:rPr lang="zh-CN" altLang="en-US" sz="3200" b="1">
                <a:solidFill>
                  <a:srgbClr val="0000FF"/>
                </a:solidFill>
              </a:rPr>
              <a:t>作副词，相当于</a:t>
            </a:r>
            <a:r>
              <a:rPr lang="en-US" altLang="zh-CN" sz="3200" b="1">
                <a:solidFill>
                  <a:srgbClr val="0000FF"/>
                </a:solidFill>
              </a:rPr>
              <a:t>nearly, </a:t>
            </a:r>
            <a:r>
              <a:rPr lang="zh-CN" altLang="en-US" sz="3200" b="1">
                <a:solidFill>
                  <a:srgbClr val="0000FF"/>
                </a:solidFill>
              </a:rPr>
              <a:t>表示“几乎，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     差不多”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25400" y="1206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5.</a:t>
            </a:r>
            <a:endParaRPr lang="zh-CN" altLang="en-US" sz="3200" b="1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82650" y="1484313"/>
            <a:ext cx="81724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It’s </a:t>
            </a:r>
            <a:r>
              <a:rPr lang="en-US" altLang="zh-CN" sz="3200" b="1">
                <a:solidFill>
                  <a:srgbClr val="FF3300"/>
                </a:solidFill>
              </a:rPr>
              <a:t>almost</a:t>
            </a:r>
            <a:r>
              <a:rPr lang="en-US" altLang="zh-CN" sz="3200" b="1"/>
              <a:t> time to go . </a:t>
            </a:r>
            <a:r>
              <a:rPr lang="zh-CN" altLang="en-US" sz="2800" b="1"/>
              <a:t>差不多是该走的时候了。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Dinner is </a:t>
            </a:r>
            <a:r>
              <a:rPr lang="en-US" altLang="zh-CN" sz="3200" b="1">
                <a:solidFill>
                  <a:srgbClr val="FF3300"/>
                </a:solidFill>
              </a:rPr>
              <a:t>almost</a:t>
            </a:r>
            <a:r>
              <a:rPr lang="en-US" altLang="zh-CN" sz="3200" b="1"/>
              <a:t> ready. </a:t>
            </a:r>
            <a:r>
              <a:rPr lang="zh-CN" altLang="en-US" sz="2800" b="1"/>
              <a:t>饭差不多好啦！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61950" y="2938463"/>
            <a:ext cx="8496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⑵</a:t>
            </a:r>
            <a:r>
              <a:rPr lang="en-US" altLang="zh-CN" sz="3200" b="1">
                <a:solidFill>
                  <a:srgbClr val="0000FF"/>
                </a:solidFill>
              </a:rPr>
              <a:t> be over</a:t>
            </a:r>
            <a:r>
              <a:rPr lang="zh-CN" altLang="en-US" sz="3200" b="1">
                <a:solidFill>
                  <a:srgbClr val="0000FF"/>
                </a:solidFill>
              </a:rPr>
              <a:t>意思是 </a:t>
            </a:r>
            <a:r>
              <a:rPr lang="en-US" altLang="zh-CN" sz="3200" b="1">
                <a:solidFill>
                  <a:srgbClr val="0000FF"/>
                </a:solidFill>
              </a:rPr>
              <a:t>“</a:t>
            </a:r>
            <a:r>
              <a:rPr lang="zh-CN" altLang="en-US" sz="3200" b="1">
                <a:solidFill>
                  <a:srgbClr val="0000FF"/>
                </a:solidFill>
              </a:rPr>
              <a:t>结束；完结”。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9313" y="3692525"/>
            <a:ext cx="8475662" cy="276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Their relationship </a:t>
            </a:r>
            <a:r>
              <a:rPr lang="en-US" altLang="zh-CN" sz="3200" b="1">
                <a:solidFill>
                  <a:srgbClr val="FF3300"/>
                </a:solidFill>
              </a:rPr>
              <a:t>is over</a:t>
            </a:r>
            <a:r>
              <a:rPr lang="en-US" altLang="zh-CN" sz="3200" b="1"/>
              <a:t>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/>
              <a:t>他们的关系已经结束了。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By the time we arrived, the meeting </a:t>
            </a:r>
            <a:r>
              <a:rPr lang="en-US" altLang="zh-CN" sz="3200" b="1">
                <a:solidFill>
                  <a:srgbClr val="FF3300"/>
                </a:solidFill>
              </a:rPr>
              <a:t>was over</a:t>
            </a:r>
            <a:r>
              <a:rPr lang="en-US" altLang="zh-CN" sz="3200" b="1"/>
              <a:t>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/>
              <a:t>我们到达时，会议已结束了。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22533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85750" y="473075"/>
            <a:ext cx="8820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⑶</a:t>
            </a:r>
            <a:r>
              <a:rPr lang="en-US" altLang="zh-CN" sz="3200" b="1">
                <a:solidFill>
                  <a:srgbClr val="0000FF"/>
                </a:solidFill>
              </a:rPr>
              <a:t> score </a:t>
            </a:r>
            <a:r>
              <a:rPr lang="zh-CN" altLang="en-US" sz="3200" b="1">
                <a:solidFill>
                  <a:srgbClr val="0000FF"/>
                </a:solidFill>
              </a:rPr>
              <a:t>作名词，表示“（比赛中）得分，分数”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8350" y="1281113"/>
            <a:ext cx="63611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The final </a:t>
            </a:r>
            <a:r>
              <a:rPr lang="en-US" altLang="zh-CN" sz="3200" b="1">
                <a:solidFill>
                  <a:srgbClr val="FF3300"/>
                </a:solidFill>
              </a:rPr>
              <a:t>score</a:t>
            </a:r>
            <a:r>
              <a:rPr lang="en-US" altLang="zh-CN" sz="3200" b="1"/>
              <a:t> was 4 to 3.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/>
              <a:t>最后的比分是</a:t>
            </a:r>
            <a:r>
              <a:rPr lang="en-US" altLang="zh-CN" sz="3200" b="1"/>
              <a:t>4</a:t>
            </a:r>
            <a:r>
              <a:rPr lang="zh-CN" altLang="en-US" sz="3200" b="1"/>
              <a:t>比</a:t>
            </a:r>
            <a:r>
              <a:rPr lang="en-US" altLang="zh-CN" sz="3200" b="1"/>
              <a:t>3</a:t>
            </a:r>
            <a:r>
              <a:rPr lang="zh-CN" altLang="en-US" sz="3200" b="1"/>
              <a:t>。</a:t>
            </a:r>
            <a:endParaRPr lang="zh-CN" altLang="en-US" sz="2800" b="1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8350" y="3017838"/>
            <a:ext cx="8820150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score </a:t>
            </a:r>
            <a:r>
              <a:rPr lang="zh-CN" altLang="en-US" sz="3200" b="1">
                <a:solidFill>
                  <a:srgbClr val="0000FF"/>
                </a:solidFill>
              </a:rPr>
              <a:t>还可以作动词，表示“得分”。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7713" y="3614738"/>
            <a:ext cx="57689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She </a:t>
            </a:r>
            <a:r>
              <a:rPr lang="en-US" altLang="zh-CN" sz="3200" b="1">
                <a:solidFill>
                  <a:srgbClr val="FF3300"/>
                </a:solidFill>
              </a:rPr>
              <a:t>scored</a:t>
            </a:r>
            <a:r>
              <a:rPr lang="en-US" altLang="zh-CN" sz="3200" b="1"/>
              <a:t> 120 in the IQ test.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/>
              <a:t>她在智商测试中得了</a:t>
            </a:r>
            <a:r>
              <a:rPr lang="en-US" altLang="zh-CN" sz="3200" b="1"/>
              <a:t>120</a:t>
            </a:r>
            <a:r>
              <a:rPr lang="zh-CN" altLang="en-US" sz="3200" b="1"/>
              <a:t>分。</a:t>
            </a:r>
            <a:endParaRPr lang="zh-CN" altLang="en-US" sz="2800" b="1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9467743_10024542817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3288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</a:rPr>
              <a:t>THINK ABOUT IT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476250" y="955675"/>
            <a:ext cx="5480050" cy="1295400"/>
          </a:xfrm>
          <a:prstGeom prst="downArrowCallout">
            <a:avLst>
              <a:gd name="adj1" fmla="val 105760"/>
              <a:gd name="adj2" fmla="val 10576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20700" y="1039813"/>
            <a:ext cx="566102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go to university/college </a:t>
            </a:r>
            <a:r>
              <a:rPr lang="zh-CN" altLang="en-US" sz="3200" b="1"/>
              <a:t>上大学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-12700" y="1136650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6.</a:t>
            </a:r>
            <a:endParaRPr lang="zh-CN" altLang="en-US" sz="3200" b="1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81000" y="2208213"/>
            <a:ext cx="67119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solidFill>
                  <a:srgbClr val="0000FF"/>
                </a:solidFill>
              </a:rPr>
              <a:t>不表示具体的大学，前面不用冠词。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46088" y="2911475"/>
            <a:ext cx="872331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I work hard in school and I hope to </a:t>
            </a:r>
            <a:r>
              <a:rPr lang="en-US" altLang="zh-CN" sz="3200" b="1">
                <a:solidFill>
                  <a:srgbClr val="FF3300"/>
                </a:solidFill>
              </a:rPr>
              <a:t>go to college</a:t>
            </a:r>
            <a:r>
              <a:rPr lang="en-US" altLang="zh-CN" sz="3200" b="1"/>
              <a:t>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someday.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/>
              <a:t>我在学校很努力，我希望有一天去上大学。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63491" grpId="0"/>
      <p:bldP spid="57351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9688" y="146050"/>
            <a:ext cx="597535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go to school    </a:t>
            </a:r>
            <a:r>
              <a:rPr lang="zh-CN" altLang="en-US" sz="3200" b="1"/>
              <a:t>上学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go to prison    </a:t>
            </a:r>
            <a:r>
              <a:rPr lang="zh-CN" altLang="en-US" sz="3200" b="1"/>
              <a:t>坐牢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go to hospital </a:t>
            </a:r>
            <a:r>
              <a:rPr lang="zh-CN" altLang="en-US" sz="3200" b="1"/>
              <a:t>去医院看病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leave school    </a:t>
            </a:r>
            <a:r>
              <a:rPr lang="zh-CN" altLang="en-US" sz="3200" b="1"/>
              <a:t>放学；辍学；毕业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be in hospital </a:t>
            </a:r>
            <a:r>
              <a:rPr lang="zh-CN" altLang="en-US" sz="3200" b="1"/>
              <a:t>住院</a:t>
            </a:r>
            <a:endParaRPr lang="zh-CN" altLang="en-US" sz="2800" b="1"/>
          </a:p>
        </p:txBody>
      </p:sp>
      <p:sp>
        <p:nvSpPr>
          <p:cNvPr id="58373" name="AutoShape 5"/>
          <p:cNvSpPr/>
          <p:nvPr/>
        </p:nvSpPr>
        <p:spPr bwMode="auto">
          <a:xfrm>
            <a:off x="5867400" y="260350"/>
            <a:ext cx="258763" cy="4248150"/>
          </a:xfrm>
          <a:prstGeom prst="rightBrace">
            <a:avLst>
              <a:gd name="adj1" fmla="val 136810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0066FF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22988" y="361950"/>
            <a:ext cx="2847975" cy="3943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 b="1"/>
              <a:t>不表示具体的大学，前面不用冠词。但当这些名词表示具体的事物时，前面要加冠词。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3500" y="4533900"/>
            <a:ext cx="87233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I went to </a:t>
            </a:r>
            <a:r>
              <a:rPr lang="en-US" altLang="zh-CN" sz="3200" b="1">
                <a:solidFill>
                  <a:srgbClr val="FF3300"/>
                </a:solidFill>
              </a:rPr>
              <a:t>the hospital</a:t>
            </a:r>
            <a:r>
              <a:rPr lang="en-US" altLang="zh-CN" sz="3200" b="1"/>
              <a:t> to see a friend this morning.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/>
              <a:t>今天上午我去医院看了一个朋友。</a:t>
            </a:r>
            <a:endParaRPr lang="zh-CN" altLang="en-US" sz="2800" b="1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58373" grpId="0" animBg="1"/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3136900" y="730250"/>
            <a:ext cx="2095500" cy="1035050"/>
          </a:xfrm>
          <a:prstGeom prst="downArrowCallout">
            <a:avLst>
              <a:gd name="adj1" fmla="val 50613"/>
              <a:gd name="adj2" fmla="val 50613"/>
              <a:gd name="adj3" fmla="val 16667"/>
              <a:gd name="adj4" fmla="val 66667"/>
            </a:avLst>
          </a:prstGeom>
          <a:solidFill>
            <a:srgbClr val="D5FED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11125" y="460375"/>
            <a:ext cx="488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7.</a:t>
            </a:r>
            <a:endParaRPr lang="zh-CN" altLang="en-US" sz="3200" b="1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98450" y="2716213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continue </a:t>
            </a:r>
            <a:r>
              <a:rPr lang="zh-CN" altLang="en-US" sz="3200" b="1"/>
              <a:t>动词</a:t>
            </a:r>
          </a:p>
        </p:txBody>
      </p:sp>
      <p:sp>
        <p:nvSpPr>
          <p:cNvPr id="59399" name="AutoShape 7"/>
          <p:cNvSpPr/>
          <p:nvPr/>
        </p:nvSpPr>
        <p:spPr bwMode="auto">
          <a:xfrm>
            <a:off x="2911475" y="844550"/>
            <a:ext cx="147638" cy="4811713"/>
          </a:xfrm>
          <a:prstGeom prst="leftBrace">
            <a:avLst>
              <a:gd name="adj1" fmla="val 271594"/>
              <a:gd name="adj2" fmla="val 50000"/>
            </a:avLst>
          </a:prstGeom>
          <a:noFill/>
          <a:ln w="5715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162300" y="811213"/>
            <a:ext cx="210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+ to do sth.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2819400" y="1747838"/>
            <a:ext cx="46799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/>
              <a:t>  强调继续做另一件事情</a:t>
            </a:r>
          </a:p>
          <a:p>
            <a:pPr>
              <a:lnSpc>
                <a:spcPct val="130000"/>
              </a:lnSpc>
            </a:pPr>
            <a:r>
              <a:rPr lang="zh-CN" altLang="en-US" sz="3200" b="1"/>
              <a:t>（已经完成一件工作）</a:t>
            </a:r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3203575" y="3279775"/>
            <a:ext cx="2095500" cy="1035050"/>
          </a:xfrm>
          <a:prstGeom prst="downArrowCallout">
            <a:avLst>
              <a:gd name="adj1" fmla="val 50613"/>
              <a:gd name="adj2" fmla="val 50613"/>
              <a:gd name="adj3" fmla="val 16667"/>
              <a:gd name="adj4" fmla="val 66667"/>
            </a:avLst>
          </a:prstGeom>
          <a:solidFill>
            <a:srgbClr val="D5FED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3178175" y="33528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+ doing sth.</a:t>
            </a:r>
            <a:endParaRPr lang="zh-CN" altLang="en-US" sz="3200" b="1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2844800" y="4297363"/>
            <a:ext cx="418465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/>
              <a:t>  强调继续做同一件事（还没完成）</a:t>
            </a: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425450" y="3432175"/>
            <a:ext cx="2224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3300"/>
                </a:solidFill>
              </a:rPr>
              <a:t>继续，持续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 animBg="1"/>
      <p:bldP spid="59396" grpId="0"/>
      <p:bldP spid="59398" grpId="0"/>
      <p:bldP spid="59399" grpId="0" animBg="1"/>
      <p:bldP spid="59400" grpId="0"/>
      <p:bldP spid="59404" grpId="0"/>
      <p:bldP spid="59405" grpId="0" animBg="1"/>
      <p:bldP spid="59406" grpId="0"/>
      <p:bldP spid="59407" grpId="0"/>
      <p:bldP spid="5940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17488" y="904875"/>
            <a:ext cx="87233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After a rest, he continues his reading.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/>
              <a:t>稍事休息后，他继续看书。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After he finished reading a novel, he continued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/>
              <a:t>to play games with his friends.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/>
              <a:t>他读完小说后跟朋友们继续玩游戏。</a:t>
            </a:r>
            <a:endParaRPr lang="zh-CN" altLang="en-US" sz="2800" b="1"/>
          </a:p>
        </p:txBody>
      </p:sp>
      <p:sp>
        <p:nvSpPr>
          <p:cNvPr id="60421" name="Oval 5"/>
          <p:cNvSpPr>
            <a:spLocks noChangeArrowheads="1"/>
          </p:cNvSpPr>
          <p:nvPr/>
        </p:nvSpPr>
        <p:spPr bwMode="auto">
          <a:xfrm>
            <a:off x="2843213" y="1100138"/>
            <a:ext cx="4249737" cy="6477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6300788" y="1700213"/>
            <a:ext cx="576262" cy="215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016500" y="1943100"/>
            <a:ext cx="3932238" cy="8509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刚才就在看书，现在继续看书，只干了一件事情</a:t>
            </a:r>
          </a:p>
        </p:txBody>
      </p:sp>
      <p:sp>
        <p:nvSpPr>
          <p:cNvPr id="60424" name="Oval 8"/>
          <p:cNvSpPr>
            <a:spLocks noChangeArrowheads="1"/>
          </p:cNvSpPr>
          <p:nvPr/>
        </p:nvSpPr>
        <p:spPr bwMode="auto">
          <a:xfrm>
            <a:off x="63500" y="3729038"/>
            <a:ext cx="1547813" cy="6477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1476375" y="4292600"/>
            <a:ext cx="187325" cy="11811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20688" y="5500688"/>
            <a:ext cx="6192837" cy="4857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刚才在读小说，然后去玩游戏干了两件事情</a:t>
            </a:r>
            <a:endParaRPr lang="en-US" altLang="zh-CN" sz="2400" b="1"/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6583363" y="2847975"/>
            <a:ext cx="2089150" cy="6477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0421" grpId="0" animBg="1"/>
      <p:bldP spid="60422" grpId="0" animBg="1"/>
      <p:bldP spid="60423" grpId="0" animBg="1"/>
      <p:bldP spid="60424" grpId="0" animBg="1"/>
      <p:bldP spid="60425" grpId="0" animBg="1"/>
      <p:bldP spid="60426" grpId="0" animBg="1"/>
      <p:bldP spid="604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2388" y="63500"/>
            <a:ext cx="9091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Listen to the passage and tick the correct answers.</a:t>
            </a:r>
          </a:p>
        </p:txBody>
      </p:sp>
      <p:graphicFrame>
        <p:nvGraphicFramePr>
          <p:cNvPr id="61523" name="Group 83"/>
          <p:cNvGraphicFramePr>
            <a:graphicFrameLocks noGrp="1"/>
          </p:cNvGraphicFramePr>
          <p:nvPr/>
        </p:nvGraphicFramePr>
        <p:xfrm>
          <a:off x="147638" y="1047750"/>
          <a:ext cx="8882062" cy="5326064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7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Where’s he/she from?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his/her father’s job?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Natalie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Hong Lei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2700338" y="2492375"/>
            <a:ext cx="168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The U.S.</a:t>
            </a:r>
            <a:endParaRPr lang="zh-CN" altLang="en-US" sz="3200" b="1"/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2738438" y="3055938"/>
            <a:ext cx="1639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Canada.</a:t>
            </a:r>
            <a:endParaRPr lang="zh-CN" altLang="en-US" sz="3200" b="1"/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2149475" y="24796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2149475" y="30908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2" name="Rectangle 52"/>
          <p:cNvSpPr>
            <a:spLocks noChangeArrowheads="1"/>
          </p:cNvSpPr>
          <p:nvPr/>
        </p:nvSpPr>
        <p:spPr bwMode="auto">
          <a:xfrm>
            <a:off x="6199188" y="2505075"/>
            <a:ext cx="196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teacher.</a:t>
            </a:r>
            <a:endParaRPr lang="zh-CN" altLang="en-US" sz="3200" b="1"/>
          </a:p>
        </p:txBody>
      </p:sp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6176963" y="3055938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doctor.</a:t>
            </a:r>
            <a:endParaRPr lang="zh-CN" altLang="en-US" sz="3200" b="1"/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5648325" y="24923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5648325" y="31035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6" name="Rectangle 56"/>
          <p:cNvSpPr>
            <a:spLocks noChangeArrowheads="1"/>
          </p:cNvSpPr>
          <p:nvPr/>
        </p:nvSpPr>
        <p:spPr bwMode="auto">
          <a:xfrm>
            <a:off x="2703513" y="3822700"/>
            <a:ext cx="1438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Russia.</a:t>
            </a: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>
            <a:off x="2741613" y="4386263"/>
            <a:ext cx="121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India.</a:t>
            </a:r>
            <a:endParaRPr lang="zh-CN" altLang="en-US" sz="3200" b="1"/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2152650" y="3810000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2152650" y="4421188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6202363" y="3814763"/>
            <a:ext cx="2894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businessman.</a:t>
            </a:r>
            <a:endParaRPr lang="zh-CN" altLang="en-US" sz="3200" b="1"/>
          </a:p>
        </p:txBody>
      </p:sp>
      <p:sp>
        <p:nvSpPr>
          <p:cNvPr id="61501" name="Rectangle 61"/>
          <p:cNvSpPr>
            <a:spLocks noChangeArrowheads="1"/>
          </p:cNvSpPr>
          <p:nvPr/>
        </p:nvSpPr>
        <p:spPr bwMode="auto">
          <a:xfrm>
            <a:off x="6240463" y="4378325"/>
            <a:ext cx="292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police officer.</a:t>
            </a:r>
            <a:endParaRPr lang="zh-CN" altLang="en-US" sz="3200" b="1"/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5651500" y="38020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3" name="Rectangle 63"/>
          <p:cNvSpPr>
            <a:spLocks noChangeArrowheads="1"/>
          </p:cNvSpPr>
          <p:nvPr/>
        </p:nvSpPr>
        <p:spPr bwMode="auto">
          <a:xfrm>
            <a:off x="5651500" y="4413250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2703513" y="5157788"/>
            <a:ext cx="134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China.</a:t>
            </a:r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2741613" y="5721350"/>
            <a:ext cx="2046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Singapore.</a:t>
            </a:r>
            <a:endParaRPr lang="zh-CN" altLang="en-US" sz="3200" b="1"/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2152650" y="5145088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7" name="Rectangle 67"/>
          <p:cNvSpPr>
            <a:spLocks noChangeArrowheads="1"/>
          </p:cNvSpPr>
          <p:nvPr/>
        </p:nvSpPr>
        <p:spPr bwMode="auto">
          <a:xfrm>
            <a:off x="2152650" y="57562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6215063" y="5165725"/>
            <a:ext cx="162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tailor.</a:t>
            </a:r>
          </a:p>
        </p:txBody>
      </p:sp>
      <p:sp>
        <p:nvSpPr>
          <p:cNvPr id="61509" name="Rectangle 69"/>
          <p:cNvSpPr>
            <a:spLocks noChangeArrowheads="1"/>
          </p:cNvSpPr>
          <p:nvPr/>
        </p:nvSpPr>
        <p:spPr bwMode="auto">
          <a:xfrm>
            <a:off x="6253163" y="5729288"/>
            <a:ext cx="2543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bank clerk.</a:t>
            </a:r>
            <a:endParaRPr lang="zh-CN" altLang="en-US" sz="3200" b="1"/>
          </a:p>
        </p:txBody>
      </p:sp>
      <p:sp>
        <p:nvSpPr>
          <p:cNvPr id="61510" name="Rectangle 70"/>
          <p:cNvSpPr>
            <a:spLocks noChangeArrowheads="1"/>
          </p:cNvSpPr>
          <p:nvPr/>
        </p:nvSpPr>
        <p:spPr bwMode="auto">
          <a:xfrm>
            <a:off x="5664200" y="515302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11" name="Rectangle 71"/>
          <p:cNvSpPr>
            <a:spLocks noChangeArrowheads="1"/>
          </p:cNvSpPr>
          <p:nvPr/>
        </p:nvSpPr>
        <p:spPr bwMode="auto">
          <a:xfrm>
            <a:off x="5664200" y="576421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1979613" y="227647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1513" name="Rectangle 73"/>
          <p:cNvSpPr>
            <a:spLocks noChangeArrowheads="1"/>
          </p:cNvSpPr>
          <p:nvPr/>
        </p:nvSpPr>
        <p:spPr bwMode="auto">
          <a:xfrm>
            <a:off x="5461000" y="2301875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1979613" y="3644900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1515" name="Rectangle 75"/>
          <p:cNvSpPr>
            <a:spLocks noChangeArrowheads="1"/>
          </p:cNvSpPr>
          <p:nvPr/>
        </p:nvSpPr>
        <p:spPr bwMode="auto">
          <a:xfrm>
            <a:off x="5483225" y="4254500"/>
            <a:ext cx="7969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1954213" y="4941888"/>
            <a:ext cx="796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1517" name="Rectangle 77"/>
          <p:cNvSpPr>
            <a:spLocks noChangeArrowheads="1"/>
          </p:cNvSpPr>
          <p:nvPr/>
        </p:nvSpPr>
        <p:spPr bwMode="auto">
          <a:xfrm>
            <a:off x="5486400" y="5589588"/>
            <a:ext cx="79692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pic>
        <p:nvPicPr>
          <p:cNvPr id="61524" name="Picture 84" descr="图片96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42313" y="692150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6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86" grpId="0"/>
      <p:bldP spid="61487" grpId="0"/>
      <p:bldP spid="61488" grpId="0" animBg="1"/>
      <p:bldP spid="61491" grpId="0" animBg="1"/>
      <p:bldP spid="61492" grpId="0"/>
      <p:bldP spid="61493" grpId="0"/>
      <p:bldP spid="61494" grpId="0" animBg="1"/>
      <p:bldP spid="61495" grpId="0" animBg="1"/>
      <p:bldP spid="61496" grpId="0"/>
      <p:bldP spid="61497" grpId="0"/>
      <p:bldP spid="61498" grpId="0" animBg="1"/>
      <p:bldP spid="61499" grpId="0" animBg="1"/>
      <p:bldP spid="61500" grpId="0"/>
      <p:bldP spid="61501" grpId="0"/>
      <p:bldP spid="61502" grpId="0" animBg="1"/>
      <p:bldP spid="61503" grpId="0" animBg="1"/>
      <p:bldP spid="61504" grpId="0"/>
      <p:bldP spid="61505" grpId="0"/>
      <p:bldP spid="61506" grpId="0" animBg="1"/>
      <p:bldP spid="61507" grpId="0" animBg="1"/>
      <p:bldP spid="61508" grpId="0"/>
      <p:bldP spid="61509" grpId="0"/>
      <p:bldP spid="61510" grpId="0" animBg="1"/>
      <p:bldP spid="61511" grpId="0" animBg="1"/>
      <p:bldP spid="61512" grpId="0"/>
      <p:bldP spid="61513" grpId="0"/>
      <p:bldP spid="61514" grpId="0"/>
      <p:bldP spid="61515" grpId="0"/>
      <p:bldP spid="61516" grpId="0"/>
      <p:bldP spid="615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48" name="Group 84"/>
          <p:cNvGraphicFramePr>
            <a:graphicFrameLocks noGrp="1"/>
          </p:cNvGraphicFramePr>
          <p:nvPr/>
        </p:nvGraphicFramePr>
        <p:xfrm>
          <a:off x="50800" y="660400"/>
          <a:ext cx="9169400" cy="5370514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1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6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his/her mother’s job?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his/her dream job?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Tom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Natalie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Hong Lei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2090738" y="2098675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teacher</a:t>
            </a:r>
            <a:endParaRPr lang="zh-CN" altLang="en-US" sz="3200" b="1"/>
          </a:p>
        </p:txBody>
      </p:sp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2103438" y="2725738"/>
            <a:ext cx="170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doctor</a:t>
            </a:r>
            <a:endParaRPr lang="zh-CN" altLang="en-US" sz="3200" b="1"/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1577975" y="21367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1577975" y="27733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5653088" y="2111375"/>
            <a:ext cx="1866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teacher</a:t>
            </a:r>
            <a:endParaRPr lang="zh-CN" altLang="en-US" sz="3200" b="1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5668963" y="2700338"/>
            <a:ext cx="170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doctor</a:t>
            </a:r>
            <a:endParaRPr lang="zh-CN" altLang="en-US" sz="3200" b="1"/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5191125" y="21367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5191125" y="27479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2078038" y="3416300"/>
            <a:ext cx="1765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writer.</a:t>
            </a:r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2093913" y="4043363"/>
            <a:ext cx="308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shop assistant.</a:t>
            </a:r>
            <a:endParaRPr lang="zh-CN" altLang="en-US" sz="3200" b="1"/>
          </a:p>
        </p:txBody>
      </p:sp>
      <p:sp>
        <p:nvSpPr>
          <p:cNvPr id="62501" name="Rectangle 37"/>
          <p:cNvSpPr>
            <a:spLocks noChangeArrowheads="1"/>
          </p:cNvSpPr>
          <p:nvPr/>
        </p:nvSpPr>
        <p:spPr bwMode="auto">
          <a:xfrm>
            <a:off x="1581150" y="3467100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1581150" y="4078288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5681663" y="3370263"/>
            <a:ext cx="176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writer.</a:t>
            </a:r>
            <a:endParaRPr lang="zh-CN" altLang="en-US" sz="3200" b="1"/>
          </a:p>
        </p:txBody>
      </p:sp>
      <p:sp>
        <p:nvSpPr>
          <p:cNvPr id="62504" name="Rectangle 40"/>
          <p:cNvSpPr>
            <a:spLocks noChangeArrowheads="1"/>
          </p:cNvSpPr>
          <p:nvPr/>
        </p:nvSpPr>
        <p:spPr bwMode="auto">
          <a:xfrm>
            <a:off x="5681663" y="39973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doctor.</a:t>
            </a:r>
            <a:endParaRPr lang="zh-CN" altLang="en-US" sz="3200" b="1"/>
          </a:p>
        </p:txBody>
      </p:sp>
      <p:sp>
        <p:nvSpPr>
          <p:cNvPr id="62505" name="Rectangle 41"/>
          <p:cNvSpPr>
            <a:spLocks noChangeArrowheads="1"/>
          </p:cNvSpPr>
          <p:nvPr/>
        </p:nvSpPr>
        <p:spPr bwMode="auto">
          <a:xfrm>
            <a:off x="5194300" y="344646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5194300" y="4057650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2106613" y="4789488"/>
            <a:ext cx="2543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bank clerk.</a:t>
            </a:r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2106613" y="5391150"/>
            <a:ext cx="1765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writer.</a:t>
            </a:r>
            <a:endParaRPr lang="zh-CN" altLang="en-US" sz="3200" b="1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1581150" y="4814888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10" name="Rectangle 46"/>
          <p:cNvSpPr>
            <a:spLocks noChangeArrowheads="1"/>
          </p:cNvSpPr>
          <p:nvPr/>
        </p:nvSpPr>
        <p:spPr bwMode="auto">
          <a:xfrm>
            <a:off x="1581150" y="542607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5668963" y="4772025"/>
            <a:ext cx="3671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basketball player.</a:t>
            </a:r>
          </a:p>
        </p:txBody>
      </p:sp>
      <p:sp>
        <p:nvSpPr>
          <p:cNvPr id="62512" name="Rectangle 48"/>
          <p:cNvSpPr>
            <a:spLocks noChangeArrowheads="1"/>
          </p:cNvSpPr>
          <p:nvPr/>
        </p:nvSpPr>
        <p:spPr bwMode="auto">
          <a:xfrm>
            <a:off x="5694363" y="5373688"/>
            <a:ext cx="1968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A teacher.</a:t>
            </a:r>
            <a:endParaRPr lang="zh-CN" altLang="en-US" sz="3200" b="1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5207000" y="4797425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5207000" y="5408613"/>
            <a:ext cx="515938" cy="51435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1395413" y="2589213"/>
            <a:ext cx="7699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2538" name="Rectangle 74"/>
          <p:cNvSpPr>
            <a:spLocks noChangeArrowheads="1"/>
          </p:cNvSpPr>
          <p:nvPr/>
        </p:nvSpPr>
        <p:spPr bwMode="auto">
          <a:xfrm>
            <a:off x="5013325" y="1951038"/>
            <a:ext cx="7699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2539" name="Rectangle 75"/>
          <p:cNvSpPr>
            <a:spLocks noChangeArrowheads="1"/>
          </p:cNvSpPr>
          <p:nvPr/>
        </p:nvSpPr>
        <p:spPr bwMode="auto">
          <a:xfrm>
            <a:off x="1403350" y="3898900"/>
            <a:ext cx="7699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2540" name="Rectangle 76"/>
          <p:cNvSpPr>
            <a:spLocks noChangeArrowheads="1"/>
          </p:cNvSpPr>
          <p:nvPr/>
        </p:nvSpPr>
        <p:spPr bwMode="auto">
          <a:xfrm>
            <a:off x="5029200" y="3860800"/>
            <a:ext cx="7699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2541" name="Rectangle 77"/>
          <p:cNvSpPr>
            <a:spLocks noChangeArrowheads="1"/>
          </p:cNvSpPr>
          <p:nvPr/>
        </p:nvSpPr>
        <p:spPr bwMode="auto">
          <a:xfrm>
            <a:off x="1403350" y="4614863"/>
            <a:ext cx="7699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  <p:sp>
        <p:nvSpPr>
          <p:cNvPr id="62542" name="Rectangle 78"/>
          <p:cNvSpPr>
            <a:spLocks noChangeArrowheads="1"/>
          </p:cNvSpPr>
          <p:nvPr/>
        </p:nvSpPr>
        <p:spPr bwMode="auto">
          <a:xfrm>
            <a:off x="5026025" y="4602163"/>
            <a:ext cx="76993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>
                <a:solidFill>
                  <a:srgbClr val="0000FF"/>
                </a:solidFill>
              </a:rPr>
              <a:t>√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1" grpId="0"/>
      <p:bldP spid="62492" grpId="0"/>
      <p:bldP spid="62493" grpId="0" animBg="1"/>
      <p:bldP spid="62494" grpId="0" animBg="1"/>
      <p:bldP spid="62495" grpId="0"/>
      <p:bldP spid="62496" grpId="0"/>
      <p:bldP spid="62497" grpId="0" animBg="1"/>
      <p:bldP spid="62498" grpId="0" animBg="1"/>
      <p:bldP spid="62499" grpId="0"/>
      <p:bldP spid="62500" grpId="0"/>
      <p:bldP spid="62501" grpId="0" animBg="1"/>
      <p:bldP spid="62502" grpId="0" animBg="1"/>
      <p:bldP spid="62503" grpId="0"/>
      <p:bldP spid="62504" grpId="0"/>
      <p:bldP spid="62505" grpId="0" animBg="1"/>
      <p:bldP spid="62506" grpId="0" animBg="1"/>
      <p:bldP spid="62507" grpId="0"/>
      <p:bldP spid="62508" grpId="0"/>
      <p:bldP spid="62509" grpId="0" animBg="1"/>
      <p:bldP spid="62510" grpId="0" animBg="1"/>
      <p:bldP spid="62511" grpId="0"/>
      <p:bldP spid="62512" grpId="0"/>
      <p:bldP spid="62513" grpId="0" animBg="1"/>
      <p:bldP spid="62514" grpId="0" animBg="1"/>
      <p:bldP spid="62516" grpId="0"/>
      <p:bldP spid="62538" grpId="0"/>
      <p:bldP spid="62539" grpId="0"/>
      <p:bldP spid="62540" grpId="0"/>
      <p:bldP spid="62541" grpId="0"/>
      <p:bldP spid="625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0" y="582613"/>
            <a:ext cx="923766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Fill in the blanks with the correct forms of the given words.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2700" y="2149475"/>
            <a:ext cx="90138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Last year he ____________(return) to China to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play for the Chinese team.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2. Once, she _____________(win) a game for her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city. She was very proud of herself.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068638" y="2327275"/>
            <a:ext cx="1744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returned 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124200" y="4305300"/>
            <a:ext cx="969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won 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80900" grpId="0"/>
      <p:bldP spid="63494" grpId="0"/>
      <p:bldP spid="634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90488" y="1662113"/>
            <a:ext cx="8964612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/>
              <a:t>3. Her dream is ______________(play) ping- pong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/>
              <a:t>    in the Olympics.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/>
              <a:t>4. Jack wants to _______________(continue) 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/>
              <a:t>    studying Chinese when he returns to Canada.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021013" y="1704975"/>
            <a:ext cx="2773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to play/playing 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670300" y="3370263"/>
            <a:ext cx="168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</a:rPr>
              <a:t>continue 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0800" y="1336675"/>
            <a:ext cx="89820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Work in groups. What makes you unique? Think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about the other members and share your ideas.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6363" y="2632075"/>
            <a:ext cx="898207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/>
              <a:t>Example: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I think Da </a:t>
            </a:r>
            <a:r>
              <a:rPr lang="en-US" altLang="zh-CN" sz="3200" b="1" dirty="0" err="1"/>
              <a:t>Zhi</a:t>
            </a:r>
            <a:r>
              <a:rPr lang="en-US" altLang="zh-CN" sz="3200" b="1" dirty="0"/>
              <a:t> is special. He can play the guitar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very well. Lin Tao always helps others. She is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really kind. She is unique</a:t>
            </a:r>
            <a:r>
              <a:rPr lang="en-US" altLang="zh-CN" sz="3200" b="1" dirty="0" smtClean="0"/>
              <a:t>. </a:t>
            </a:r>
            <a:endParaRPr lang="en-US" altLang="zh-CN" sz="32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5"/>
          <p:cNvSpPr>
            <a:spLocks noChangeArrowheads="1" noChangeShapeType="1" noTextEdit="1"/>
          </p:cNvSpPr>
          <p:nvPr/>
        </p:nvSpPr>
        <p:spPr bwMode="auto">
          <a:xfrm>
            <a:off x="2195513" y="1557338"/>
            <a:ext cx="4535487" cy="25193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Bye-bye</a:t>
            </a:r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03213" y="2263775"/>
            <a:ext cx="83534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3200" b="1" dirty="0"/>
              <a:t> Do you have basketball teams in your school?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zh-CN" sz="3200" b="1" dirty="0"/>
              <a:t> What makes you unique in your class?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50" y="1341438"/>
            <a:ext cx="801688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177800" y="1230313"/>
            <a:ext cx="83534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    Hello everyone! My name is Georgia. I am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in Grade 8.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       What makes me unique? Let’s see. My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family comes from Greece. I was born there.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Nobody else in my school comes from Greece!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That makes me unique.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196975"/>
            <a:ext cx="9324975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     I’ve been in Canada for seven and a half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years. My grandparents, aunts, uncles and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cousins still live in Greece. My sister is a basketball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player in Canada. But she sometimes returns to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Greece to play for the Greek National Basketball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/>
              <a:t>Team.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12725" y="428625"/>
            <a:ext cx="8766175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     Playing basketball is my main talent, too.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When I was in Grade 6, I played for the junior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high basketball team. I was the youngest player.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We did very well last year. We lost only two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games.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     Once, we played against a team from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another city. The game was almost over, and the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score was fifty-one to fifty –one.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209550" y="1268413"/>
            <a:ext cx="88963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     A player on my team passed me the ball. I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was too far from the basket. Could I put the ball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into the basket? I tried and the ball went in!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The final score was fifty-four to fifty-one. We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won! We felt proud of ourselves.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80975" y="1446213"/>
            <a:ext cx="8793163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      My dream is to play basketball in the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Olympics.  I'd like to go to university, too. My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parents want me to study medicine, but I want to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continue taking P.E. What sport would I study?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/>
              <a:t>Basketball, of course! 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27000" y="336550"/>
            <a:ext cx="889158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complete the passage. The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first letter is given.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   Georgia is a student in Grade 8. She is unique in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her school because she was b__________in Greece.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N___________else in her class in from Greece.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Georgia has a big family. Her grandparents,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aunts, uncles and cousins are living in Greece.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5114925" y="2878138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</a:rPr>
              <a:t>orn</a:t>
            </a:r>
            <a:endParaRPr kumimoji="1" lang="zh-CN" altLang="en-US" sz="3200" b="1">
              <a:solidFill>
                <a:srgbClr val="FF3300"/>
              </a:solidFill>
            </a:endParaRP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400050" y="3708400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3300"/>
                </a:solidFill>
              </a:rPr>
              <a:t>obody</a:t>
            </a:r>
            <a:endParaRPr kumimoji="1" lang="zh-CN" alt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49186" grpId="0"/>
      <p:bldP spid="4918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1504</Words>
  <Application>Microsoft Office PowerPoint</Application>
  <PresentationFormat>全屏显示(4:3)</PresentationFormat>
  <Paragraphs>239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Times New Roman</vt:lpstr>
      <vt:lpstr>WWW.2PPT.COM
</vt:lpstr>
      <vt:lpstr>Lesson 44 Georgia Plays Basketball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2005-11-23T09:15:00Z</dcterms:created>
  <dcterms:modified xsi:type="dcterms:W3CDTF">2023-01-16T18:26:38Z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2F2DF16D5A594DB3B0A6ADA39B7F2ED9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