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x-wav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7" r:id="rId2"/>
    <p:sldId id="258" r:id="rId3"/>
    <p:sldId id="259" r:id="rId4"/>
    <p:sldId id="262" r:id="rId5"/>
    <p:sldId id="263" r:id="rId6"/>
    <p:sldId id="265" r:id="rId7"/>
    <p:sldId id="266" r:id="rId8"/>
    <p:sldId id="267" r:id="rId9"/>
    <p:sldId id="280" r:id="rId10"/>
    <p:sldId id="274" r:id="rId11"/>
    <p:sldId id="276" r:id="rId12"/>
    <p:sldId id="287" r:id="rId13"/>
    <p:sldId id="277" r:id="rId14"/>
    <p:sldId id="282" r:id="rId1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anose="020B05030201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anose="020B05030201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anose="020B05030201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anose="020B05030201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anose="020B05030201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Franklin Gothic Book" panose="020B05030201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Franklin Gothic Book" panose="020B05030201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Franklin Gothic Book" panose="020B05030201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Franklin Gothic Book" panose="020B05030201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74">
          <p15:clr>
            <a:srgbClr val="A4A3A4"/>
          </p15:clr>
        </p15:guide>
        <p15:guide id="2" pos="287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 autoAdjust="0"/>
  </p:normalViewPr>
  <p:slideViewPr>
    <p:cSldViewPr>
      <p:cViewPr varScale="1">
        <p:scale>
          <a:sx n="109" d="100"/>
          <a:sy n="109" d="100"/>
        </p:scale>
        <p:origin x="-1674" y="-90"/>
      </p:cViewPr>
      <p:guideLst>
        <p:guide orient="horz" pos="2074"/>
        <p:guide pos="287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noProof="1">
                <a:latin typeface="+mn-lt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noProof="1">
                <a:latin typeface="+mn-lt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2292" name="幻灯片图像占位符 3"/>
          <p:cNvSpPr>
            <a:spLocks noGrp="1" noRot="1" noChangeAspect="1" noChangeArrowheads="1"/>
          </p:cNvSpPr>
          <p:nvPr>
            <p:ph type="sldImg" idx="4294967295"/>
          </p:nvPr>
        </p:nvSpPr>
        <p:spPr bwMode="auto"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srgbClr val="0000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备注占位符 4"/>
          <p:cNvSpPr>
            <a:spLocks noGrp="1" noChangeArrowheads="1"/>
          </p:cNvSpPr>
          <p:nvPr>
            <p:ph type="body" sz="quarter" idx="9"/>
          </p:nvPr>
        </p:nvSpPr>
        <p:spPr bwMode="auto"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noProof="0"/>
              <a:t>单击此处编辑母版文本样式</a:t>
            </a:r>
          </a:p>
          <a:p>
            <a:pPr lvl="1"/>
            <a:r>
              <a:rPr lang="zh-CN" altLang="en-US" noProof="0"/>
              <a:t>第二级</a:t>
            </a:r>
          </a:p>
          <a:p>
            <a:pPr lvl="2"/>
            <a:r>
              <a:rPr lang="zh-CN" altLang="en-US" noProof="0"/>
              <a:t>第三级</a:t>
            </a:r>
          </a:p>
          <a:p>
            <a:pPr lvl="3"/>
            <a:r>
              <a:rPr lang="zh-CN" altLang="en-US" noProof="0"/>
              <a:t>第四级</a:t>
            </a:r>
          </a:p>
          <a:p>
            <a:pPr lvl="4"/>
            <a:r>
              <a:rPr lang="zh-CN" altLang="en-US" noProof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noProof="1">
                <a:latin typeface="+mn-lt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 eaLnBrk="1" hangingPunct="1">
              <a:defRPr sz="1200" noProof="1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fld id="{72362D90-E606-49A6-8B71-0BFF64CA2F95}" type="slidenum">
              <a:rPr altLang="en-US"/>
              <a:t>‹#›</a:t>
            </a:fld>
            <a:endParaRPr lang="zh-CN" altLang="en-US">
              <a:ea typeface="+mn-e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1141413" y="754063"/>
            <a:ext cx="4391025" cy="3294062"/>
          </a:xfrm>
        </p:spPr>
      </p:sp>
      <p:sp>
        <p:nvSpPr>
          <p:cNvPr id="24579" name="备注占位符 2"/>
          <p:cNvSpPr>
            <a:spLocks noGrp="1" noChangeArrowheads="1"/>
          </p:cNvSpPr>
          <p:nvPr>
            <p:ph type="body" idx="4294967295"/>
          </p:nvPr>
        </p:nvSpPr>
        <p:spPr>
          <a:xfrm>
            <a:off x="538163" y="4387850"/>
            <a:ext cx="5780087" cy="3952875"/>
          </a:xfrm>
        </p:spPr>
        <p:txBody>
          <a:bodyPr/>
          <a:lstStyle/>
          <a:p>
            <a:pPr eaLnBrk="1" hangingPunct="1"/>
            <a:endParaRPr lang="zh-CN" altLang="en-US" smtClean="0"/>
          </a:p>
        </p:txBody>
      </p:sp>
      <p:sp>
        <p:nvSpPr>
          <p:cNvPr id="14339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3025" y="8686800"/>
            <a:ext cx="2974975" cy="4572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fld id="{FEF2B4DE-AF06-48CD-9332-F686FAF6DBEF}" type="slidenum">
              <a:rPr altLang="en-US">
                <a:latin typeface="Arial" panose="020B0604020202020204" pitchFamily="34" charset="0"/>
              </a:rPr>
              <a:t>11</a:t>
            </a:fld>
            <a:endParaRPr lang="zh-CN" altLang="zh-CN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1141413" y="754063"/>
            <a:ext cx="4391025" cy="3294062"/>
          </a:xfrm>
        </p:spPr>
      </p:sp>
      <p:sp>
        <p:nvSpPr>
          <p:cNvPr id="26627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endParaRPr lang="zh-CN" altLang="en-US" smtClean="0"/>
          </a:p>
        </p:txBody>
      </p:sp>
      <p:sp>
        <p:nvSpPr>
          <p:cNvPr id="16387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3025" y="8686800"/>
            <a:ext cx="2974975" cy="4572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fld id="{E6D682E1-8267-469E-A2A9-7163F64E2B6E}" type="slidenum">
              <a:rPr altLang="en-US">
                <a:latin typeface="Arial" panose="020B0604020202020204" pitchFamily="34" charset="0"/>
              </a:rPr>
              <a:t>12</a:t>
            </a:fld>
            <a:endParaRPr lang="zh-CN" altLang="zh-CN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685800" y="3197225"/>
            <a:ext cx="7772400" cy="17463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676401"/>
            <a:ext cx="7772400" cy="1538286"/>
          </a:xfrm>
        </p:spPr>
        <p:txBody>
          <a:bodyPr anchor="b"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214686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单击以编辑母版副标题样式</a:t>
            </a:r>
            <a:endParaRPr lang="en-US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262A30-6EEB-4E2D-8B54-FE9C7772FA04}" type="slidenum">
              <a:rPr lang="en-US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457200" y="1411288"/>
            <a:ext cx="8229600" cy="17462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671CCC-A29C-4D52-B695-8EC195DD315E}" type="slidenum">
              <a:rPr lang="en-US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7215206" y="274638"/>
            <a:ext cx="1471594" cy="6011882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457200" y="274638"/>
            <a:ext cx="6686568" cy="6011882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5558A9-625A-41E9-9C95-5DCFFFD5ACF7}" type="slidenum">
              <a:rPr lang="en-US" altLang="zh-CN"/>
              <a:t>‹#›</a:t>
            </a:fld>
            <a:endParaRPr lang="zh-CN" altLang="zh-CN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>
          <a:xfrm>
            <a:off x="73025" y="6400800"/>
            <a:ext cx="3200400" cy="28416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>
          <a:xfrm>
            <a:off x="5330825" y="6400800"/>
            <a:ext cx="3733800" cy="28416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DBA1D8-12D8-4243-94E1-36287DF21A23}" type="slidenum">
              <a:rPr lang="en-US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685800" y="3143250"/>
            <a:ext cx="7772400" cy="17463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143248"/>
            <a:ext cx="7772400" cy="1362075"/>
          </a:xfrm>
        </p:spPr>
        <p:txBody>
          <a:bodyPr anchor="t"/>
          <a:lstStyle>
            <a:lvl1pPr algn="ctr">
              <a:defRPr sz="4000" b="0" cap="all"/>
            </a:lvl1pPr>
          </a:lstStyle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722313" y="1643061"/>
            <a:ext cx="7772400" cy="1500187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984AEB-507E-4ADB-AF4C-D60C3F39CD48}" type="slidenum">
              <a:rPr lang="en-US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457200" y="1411288"/>
            <a:ext cx="8229600" cy="17462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 hasCustomPrompt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6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/>
          </a:p>
        </p:txBody>
      </p:sp>
      <p:sp>
        <p:nvSpPr>
          <p:cNvPr id="8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4C5DB9-084C-43C7-8EDC-C3CE3A19528F}" type="slidenum">
              <a:rPr lang="en-US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457200" y="1411288"/>
            <a:ext cx="8229600" cy="17462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20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2pPr>
            <a:lvl3pPr marL="914400" indent="0">
              <a:buNone/>
              <a:defRPr sz="18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3pPr>
            <a:lvl4pPr marL="1371600" indent="0">
              <a:buNone/>
              <a:defRPr sz="16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4pPr>
            <a:lvl5pPr marL="1828800" indent="0">
              <a:buNone/>
              <a:defRPr sz="16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20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2pPr>
            <a:lvl3pPr marL="914400" indent="0">
              <a:buNone/>
              <a:defRPr sz="18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3pPr>
            <a:lvl4pPr marL="1371600" indent="0">
              <a:buNone/>
              <a:defRPr sz="16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4pPr>
            <a:lvl5pPr marL="1828800" indent="0">
              <a:buNone/>
              <a:defRPr sz="16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 hasCustomPrompt="1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8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/>
          </a:p>
        </p:txBody>
      </p:sp>
      <p:sp>
        <p:nvSpPr>
          <p:cNvPr id="10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726678-63B8-404F-9A15-587DA02A8A0F}" type="slidenum">
              <a:rPr lang="en-US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457200" y="1411288"/>
            <a:ext cx="8229600" cy="17462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4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/>
          </a:p>
        </p:txBody>
      </p:sp>
      <p:sp>
        <p:nvSpPr>
          <p:cNvPr id="6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0C91B2-496D-400F-B0D1-8474B4DD59D1}" type="slidenum">
              <a:rPr lang="en-US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656593-6493-4BE5-BB1C-765A09201FAF}" type="slidenum">
              <a:rPr lang="en-US" altLang="zh-CN"/>
              <a:t>‹#›</a:t>
            </a:fld>
            <a:endParaRPr lang="zh-CN" altLang="zh-C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2786063" y="1054100"/>
            <a:ext cx="5903912" cy="17463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786050" y="228600"/>
            <a:ext cx="5900752" cy="842946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2786050" y="1142984"/>
            <a:ext cx="5900750" cy="514353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457205" y="1142984"/>
            <a:ext cx="2257408" cy="5143536"/>
          </a:xfrm>
        </p:spPr>
        <p:txBody>
          <a:bodyPr anchor="ctr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6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/>
          </a:p>
        </p:txBody>
      </p:sp>
      <p:sp>
        <p:nvSpPr>
          <p:cNvPr id="8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B470DF-16E2-44B4-9A87-4C8182F723D7}" type="slidenum">
              <a:rPr lang="en-US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6400800" cy="685800"/>
          </a:xfrm>
        </p:spPr>
        <p:txBody>
          <a:bodyPr/>
          <a:lstStyle>
            <a:lvl1pPr algn="l">
              <a:defRPr sz="2400" b="0"/>
            </a:lvl1pPr>
          </a:lstStyle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701552" y="1143000"/>
            <a:ext cx="7223248" cy="3980172"/>
          </a:xfrm>
          <a:prstGeom prst="roundRect">
            <a:avLst>
              <a:gd name="adj" fmla="val 18278"/>
            </a:avLst>
          </a:prstGeom>
          <a:solidFill>
            <a:schemeClr val="accent1">
              <a:tint val="40000"/>
            </a:schemeClr>
          </a:solidFill>
          <a:ln w="50800" cap="rnd">
            <a:gradFill flip="none" rotWithShape="1">
              <a:gsLst>
                <a:gs pos="0">
                  <a:schemeClr val="accent1">
                    <a:shade val="50000"/>
                  </a:schemeClr>
                </a:gs>
                <a:gs pos="20000">
                  <a:schemeClr val="accent2">
                    <a:shade val="50000"/>
                  </a:schemeClr>
                </a:gs>
                <a:gs pos="40000">
                  <a:schemeClr val="accent3">
                    <a:shade val="50000"/>
                  </a:schemeClr>
                </a:gs>
                <a:gs pos="60000">
                  <a:schemeClr val="accent4">
                    <a:shade val="50000"/>
                  </a:schemeClr>
                </a:gs>
                <a:gs pos="80000">
                  <a:schemeClr val="accent5">
                    <a:shade val="50000"/>
                  </a:schemeClr>
                </a:gs>
                <a:gs pos="100000">
                  <a:schemeClr val="accent6">
                    <a:shade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round/>
          </a:ln>
          <a:effectLst>
            <a:outerShdw blurRad="50800" dist="38100" dir="5400000" algn="tl" rotWithShape="0">
              <a:prstClr val="black">
                <a:alpha val="50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/>
              <a:t>单击图标添加图片</a:t>
            </a:r>
            <a:endParaRPr 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2362200" y="5410200"/>
            <a:ext cx="5657888" cy="804862"/>
          </a:xfrm>
        </p:spPr>
        <p:txBody>
          <a:bodyPr anchor="ctr"/>
          <a:lstStyle>
            <a:lvl1pPr marL="0" indent="0" algn="r">
              <a:buNone/>
              <a:defRPr sz="1200" b="0"/>
            </a:lvl1pPr>
            <a:lvl2pPr marL="457200" indent="0" algn="r">
              <a:buNone/>
              <a:defRPr sz="1200" b="0"/>
            </a:lvl2pPr>
            <a:lvl3pPr marL="914400" indent="0" algn="r">
              <a:buNone/>
              <a:defRPr sz="1200" b="0"/>
            </a:lvl3pPr>
            <a:lvl4pPr marL="1371600" indent="0" algn="r">
              <a:buNone/>
              <a:defRPr sz="1200" b="0"/>
            </a:lvl4pPr>
            <a:lvl5pPr marL="1828800" indent="0" algn="r">
              <a:buNone/>
              <a:defRPr sz="1200" b="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24BA96-8649-42A5-9265-C6A887E28424}" type="slidenum">
              <a:rPr lang="en-US" altLang="zh-CN"/>
              <a:t>‹#›</a:t>
            </a:fld>
            <a:endParaRPr lang="zh-CN" altLang="zh-C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8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68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76200" y="6400800"/>
            <a:ext cx="3200400" cy="284163"/>
          </a:xfrm>
          <a:prstGeom prst="rect">
            <a:avLst/>
          </a:prstGeom>
        </p:spPr>
        <p:txBody>
          <a:bodyPr vert="horz" rtlCol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100">
                <a:solidFill>
                  <a:schemeClr val="tx2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5334000" y="6400800"/>
            <a:ext cx="3733800" cy="284163"/>
          </a:xfrm>
          <a:prstGeom prst="rect">
            <a:avLst/>
          </a:prstGeom>
        </p:spPr>
        <p:txBody>
          <a:bodyPr vert="horz" rtlCol="0" anchor="ctr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100">
                <a:solidFill>
                  <a:schemeClr val="tx2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4114800" y="6400800"/>
            <a:ext cx="914400" cy="284163"/>
          </a:xfrm>
          <a:prstGeom prst="rect">
            <a:avLst/>
          </a:prstGeom>
          <a:noFill/>
        </p:spPr>
        <p:txBody>
          <a:bodyPr vert="horz" wrap="square" lIns="45720" tIns="45720" rIns="45720" bIns="45720" numCol="1" anchor="ctr" anchorCtr="0" compatLnSpc="1"/>
          <a:lstStyle>
            <a:lvl1pPr algn="ctr" eaLnBrk="1" hangingPunct="1">
              <a:defRPr sz="1100">
                <a:solidFill>
                  <a:srgbClr val="636363"/>
                </a:solidFill>
              </a:defRPr>
            </a:lvl1pPr>
          </a:lstStyle>
          <a:p>
            <a:fld id="{6101B110-A990-48AD-ADD4-906DAC391966}" type="slidenum">
              <a:rPr lang="en-US" altLang="zh-CN"/>
              <a:t>‹#›</a:t>
            </a:fld>
            <a:endParaRPr lang="zh-CN" altLang="zh-CN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anose="020B06030201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anose="020B06030201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anose="020B06030201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anose="020B0603020102020204" pitchFamily="34" charset="0"/>
        </a:defRPr>
      </a:lvl5pPr>
      <a:lvl6pPr eaLnBrk="1" latinLnBrk="0" hangingPunct="1">
        <a:defRPr kumimoji="0">
          <a:solidFill>
            <a:schemeClr val="tx2"/>
          </a:solidFill>
        </a:defRPr>
      </a:lvl6pPr>
      <a:lvl7pPr eaLnBrk="1" latinLnBrk="0" hangingPunct="1">
        <a:defRPr kumimoji="0">
          <a:solidFill>
            <a:schemeClr val="tx2"/>
          </a:solidFill>
        </a:defRPr>
      </a:lvl7pPr>
      <a:lvl8pPr eaLnBrk="1" latinLnBrk="0" hangingPunct="1">
        <a:defRPr kumimoji="0">
          <a:solidFill>
            <a:schemeClr val="tx2"/>
          </a:solidFill>
        </a:defRPr>
      </a:lvl8pPr>
      <a:lvl9pPr eaLnBrk="1" latinLnBrk="0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 2" panose="05020102010507070707" pitchFamily="18" charset="2"/>
        <a:buChar char="ß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 2" panose="05020102010507070707" pitchFamily="18" charset="2"/>
        <a:buChar char="Þ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 2" panose="05020102010507070707" pitchFamily="18" charset="2"/>
        <a:buChar char="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 2" panose="05020102010507070707" pitchFamily="18" charset="2"/>
        <a:buChar char="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 2" panose="05020102010507070707" pitchFamily="18" charset="2"/>
        <a:buChar char="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Font typeface="Arial" panose="020B0604020202020204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Font typeface="Arial" panose="020B0604020202020204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Font typeface="Arial" panose="020B0604020202020204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Font typeface="Arial" panose="020B0604020202020204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15.wm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6.w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7" Type="http://schemas.openxmlformats.org/officeDocument/2006/relationships/image" Target="../media/image6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10.w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13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5"/>
          <p:cNvSpPr>
            <a:spLocks noChangeArrowheads="1"/>
          </p:cNvSpPr>
          <p:nvPr/>
        </p:nvSpPr>
        <p:spPr bwMode="auto">
          <a:xfrm>
            <a:off x="0" y="2098358"/>
            <a:ext cx="91440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algn="ctr" eaLnBrk="1" hangingPunct="1"/>
            <a:r>
              <a:rPr lang="en-US" altLang="zh-CN" sz="4800" dirty="0">
                <a:solidFill>
                  <a:srgbClr val="CC0066"/>
                </a:solidFill>
                <a:latin typeface="黑体" panose="02010609060101010101" pitchFamily="49" charset="-122"/>
              </a:rPr>
              <a:t>24.2</a:t>
            </a:r>
            <a:r>
              <a:rPr lang="zh-CN" altLang="en-US" sz="4800" dirty="0">
                <a:solidFill>
                  <a:srgbClr val="CC0066"/>
                </a:solidFill>
                <a:latin typeface="黑体" panose="02010609060101010101" pitchFamily="49" charset="-122"/>
              </a:rPr>
              <a:t>  解一元二次方程</a:t>
            </a:r>
          </a:p>
        </p:txBody>
      </p:sp>
      <p:sp>
        <p:nvSpPr>
          <p:cNvPr id="13315" name="Text Box 4"/>
          <p:cNvSpPr txBox="1">
            <a:spLocks noChangeArrowheads="1"/>
          </p:cNvSpPr>
          <p:nvPr/>
        </p:nvSpPr>
        <p:spPr bwMode="auto">
          <a:xfrm>
            <a:off x="0" y="953158"/>
            <a:ext cx="914400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ctr" eaLnBrk="1" hangingPunct="1"/>
            <a:r>
              <a:rPr lang="zh-CN" altLang="en-US" sz="2800" dirty="0">
                <a:solidFill>
                  <a:srgbClr val="070707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第二十四章 </a:t>
            </a:r>
            <a:r>
              <a:rPr lang="zh-CN" altLang="en-US" sz="2800" dirty="0" smtClean="0">
                <a:solidFill>
                  <a:srgbClr val="070707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解</a:t>
            </a:r>
            <a:r>
              <a:rPr lang="zh-CN" altLang="en-US" sz="2800" dirty="0">
                <a:solidFill>
                  <a:srgbClr val="070707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一元二次方程</a:t>
            </a:r>
          </a:p>
        </p:txBody>
      </p:sp>
      <p:sp>
        <p:nvSpPr>
          <p:cNvPr id="13316" name="MH_SubTitle_1"/>
          <p:cNvSpPr>
            <a:spLocks noChangeArrowheads="1"/>
          </p:cNvSpPr>
          <p:nvPr/>
        </p:nvSpPr>
        <p:spPr bwMode="auto">
          <a:xfrm>
            <a:off x="722313" y="5085184"/>
            <a:ext cx="1665287" cy="539750"/>
          </a:xfrm>
          <a:prstGeom prst="rect">
            <a:avLst/>
          </a:prstGeom>
          <a:solidFill>
            <a:srgbClr val="008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 eaLnBrk="1" hangingPunct="1"/>
            <a:r>
              <a:rPr lang="zh-CN" altLang="en-US" b="1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导入新课</a:t>
            </a:r>
          </a:p>
        </p:txBody>
      </p:sp>
      <p:sp>
        <p:nvSpPr>
          <p:cNvPr id="13317" name="MH_Other_1"/>
          <p:cNvSpPr>
            <a:spLocks noChangeArrowheads="1"/>
          </p:cNvSpPr>
          <p:nvPr/>
        </p:nvSpPr>
        <p:spPr bwMode="auto">
          <a:xfrm>
            <a:off x="2149475" y="5256634"/>
            <a:ext cx="168275" cy="171450"/>
          </a:xfrm>
          <a:prstGeom prst="ellipse">
            <a:avLst/>
          </a:prstGeom>
          <a:solidFill>
            <a:srgbClr val="FFFFFF"/>
          </a:solidFill>
          <a:ln w="25400">
            <a:solidFill>
              <a:srgbClr val="2E617E"/>
            </a:solidFill>
            <a:miter lim="800000"/>
          </a:ln>
        </p:spPr>
        <p:txBody>
          <a:bodyPr anchor="ctr"/>
          <a:lstStyle/>
          <a:p>
            <a:pPr algn="ctr" eaLnBrk="1" hangingPunct="1"/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sp>
        <p:nvSpPr>
          <p:cNvPr id="13318" name="MH_SubTitle_2"/>
          <p:cNvSpPr>
            <a:spLocks noChangeArrowheads="1"/>
          </p:cNvSpPr>
          <p:nvPr/>
        </p:nvSpPr>
        <p:spPr bwMode="auto">
          <a:xfrm>
            <a:off x="2711450" y="5085184"/>
            <a:ext cx="1665288" cy="539750"/>
          </a:xfrm>
          <a:prstGeom prst="rect">
            <a:avLst/>
          </a:prstGeom>
          <a:solidFill>
            <a:srgbClr val="008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 eaLnBrk="1" hangingPunct="1"/>
            <a:r>
              <a:rPr lang="zh-CN" altLang="en-US" b="1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讲授新课</a:t>
            </a:r>
          </a:p>
        </p:txBody>
      </p:sp>
      <p:sp>
        <p:nvSpPr>
          <p:cNvPr id="13319" name="MH_Other_2"/>
          <p:cNvSpPr>
            <a:spLocks noChangeArrowheads="1"/>
          </p:cNvSpPr>
          <p:nvPr/>
        </p:nvSpPr>
        <p:spPr bwMode="auto">
          <a:xfrm>
            <a:off x="2746375" y="5253459"/>
            <a:ext cx="168275" cy="171450"/>
          </a:xfrm>
          <a:prstGeom prst="ellipse">
            <a:avLst/>
          </a:prstGeom>
          <a:solidFill>
            <a:srgbClr val="FFFFFF"/>
          </a:solidFill>
          <a:ln w="25400">
            <a:solidFill>
              <a:srgbClr val="707C1A"/>
            </a:solidFill>
            <a:miter lim="800000"/>
          </a:ln>
        </p:spPr>
        <p:txBody>
          <a:bodyPr anchor="ctr"/>
          <a:lstStyle/>
          <a:p>
            <a:pPr algn="ctr" eaLnBrk="1" hangingPunct="1"/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sp>
        <p:nvSpPr>
          <p:cNvPr id="13320" name="MH_Other_3"/>
          <p:cNvSpPr>
            <a:spLocks noChangeArrowheads="1"/>
          </p:cNvSpPr>
          <p:nvPr/>
        </p:nvSpPr>
        <p:spPr bwMode="auto">
          <a:xfrm>
            <a:off x="4179888" y="5256634"/>
            <a:ext cx="168275" cy="171450"/>
          </a:xfrm>
          <a:prstGeom prst="ellipse">
            <a:avLst/>
          </a:prstGeom>
          <a:solidFill>
            <a:srgbClr val="FFFFFF"/>
          </a:solidFill>
          <a:ln w="25400">
            <a:solidFill>
              <a:srgbClr val="707C1A"/>
            </a:solidFill>
            <a:miter lim="800000"/>
          </a:ln>
        </p:spPr>
        <p:txBody>
          <a:bodyPr anchor="ctr"/>
          <a:lstStyle/>
          <a:p>
            <a:pPr algn="ctr" eaLnBrk="1" hangingPunct="1"/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sp>
        <p:nvSpPr>
          <p:cNvPr id="13321" name="MH_SubTitle_3"/>
          <p:cNvSpPr>
            <a:spLocks noChangeArrowheads="1"/>
          </p:cNvSpPr>
          <p:nvPr/>
        </p:nvSpPr>
        <p:spPr bwMode="auto">
          <a:xfrm>
            <a:off x="4719638" y="5085184"/>
            <a:ext cx="1665287" cy="539750"/>
          </a:xfrm>
          <a:prstGeom prst="rect">
            <a:avLst/>
          </a:prstGeom>
          <a:solidFill>
            <a:srgbClr val="008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 eaLnBrk="1" hangingPunct="1"/>
            <a:r>
              <a:rPr lang="zh-CN" altLang="en-US" b="1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当堂练习</a:t>
            </a:r>
          </a:p>
        </p:txBody>
      </p:sp>
      <p:sp>
        <p:nvSpPr>
          <p:cNvPr id="13322" name="MH_Other_4"/>
          <p:cNvSpPr>
            <a:spLocks noChangeArrowheads="1"/>
          </p:cNvSpPr>
          <p:nvPr/>
        </p:nvSpPr>
        <p:spPr bwMode="auto">
          <a:xfrm>
            <a:off x="4776788" y="5253459"/>
            <a:ext cx="169862" cy="171450"/>
          </a:xfrm>
          <a:prstGeom prst="ellipse">
            <a:avLst/>
          </a:prstGeom>
          <a:solidFill>
            <a:srgbClr val="FFFFFF"/>
          </a:solidFill>
          <a:ln w="25400">
            <a:solidFill>
              <a:srgbClr val="2E617E"/>
            </a:solidFill>
            <a:miter lim="800000"/>
          </a:ln>
        </p:spPr>
        <p:txBody>
          <a:bodyPr anchor="ctr"/>
          <a:lstStyle/>
          <a:p>
            <a:pPr algn="ctr" eaLnBrk="1" hangingPunct="1"/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sp>
        <p:nvSpPr>
          <p:cNvPr id="13323" name="MH_Other_5"/>
          <p:cNvSpPr>
            <a:spLocks noChangeArrowheads="1"/>
          </p:cNvSpPr>
          <p:nvPr/>
        </p:nvSpPr>
        <p:spPr bwMode="auto">
          <a:xfrm>
            <a:off x="6178550" y="5256634"/>
            <a:ext cx="168275" cy="171450"/>
          </a:xfrm>
          <a:prstGeom prst="ellipse">
            <a:avLst/>
          </a:prstGeom>
          <a:solidFill>
            <a:srgbClr val="FFFFFF"/>
          </a:solidFill>
          <a:ln w="25400">
            <a:solidFill>
              <a:srgbClr val="2E617E"/>
            </a:solidFill>
            <a:miter lim="800000"/>
          </a:ln>
        </p:spPr>
        <p:txBody>
          <a:bodyPr anchor="ctr"/>
          <a:lstStyle/>
          <a:p>
            <a:pPr algn="ctr" eaLnBrk="1" hangingPunct="1"/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sp>
        <p:nvSpPr>
          <p:cNvPr id="13324" name="MH_SubTitle_4"/>
          <p:cNvSpPr>
            <a:spLocks noChangeArrowheads="1"/>
          </p:cNvSpPr>
          <p:nvPr/>
        </p:nvSpPr>
        <p:spPr bwMode="auto">
          <a:xfrm>
            <a:off x="6727825" y="5085184"/>
            <a:ext cx="1668463" cy="539750"/>
          </a:xfrm>
          <a:prstGeom prst="rect">
            <a:avLst/>
          </a:prstGeom>
          <a:solidFill>
            <a:srgbClr val="008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 eaLnBrk="1" hangingPunct="1"/>
            <a:r>
              <a:rPr lang="zh-CN" altLang="en-US" b="1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课堂小结</a:t>
            </a:r>
          </a:p>
        </p:txBody>
      </p:sp>
      <p:sp>
        <p:nvSpPr>
          <p:cNvPr id="13325" name="MH_Other_6"/>
          <p:cNvSpPr>
            <a:spLocks noChangeArrowheads="1"/>
          </p:cNvSpPr>
          <p:nvPr/>
        </p:nvSpPr>
        <p:spPr bwMode="auto">
          <a:xfrm>
            <a:off x="6777038" y="5253459"/>
            <a:ext cx="168275" cy="171450"/>
          </a:xfrm>
          <a:prstGeom prst="ellipse">
            <a:avLst/>
          </a:prstGeom>
          <a:solidFill>
            <a:srgbClr val="FFFFFF"/>
          </a:solidFill>
          <a:ln w="25400">
            <a:solidFill>
              <a:srgbClr val="707C1A"/>
            </a:solidFill>
            <a:miter lim="800000"/>
          </a:ln>
        </p:spPr>
        <p:txBody>
          <a:bodyPr anchor="ctr"/>
          <a:lstStyle/>
          <a:p>
            <a:pPr algn="ctr" eaLnBrk="1" hangingPunct="1"/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grpSp>
        <p:nvGrpSpPr>
          <p:cNvPr id="13326" name="MH_Other_7"/>
          <p:cNvGrpSpPr/>
          <p:nvPr/>
        </p:nvGrpSpPr>
        <p:grpSpPr bwMode="auto">
          <a:xfrm>
            <a:off x="2085975" y="5209009"/>
            <a:ext cx="890588" cy="266700"/>
            <a:chOff x="0" y="0"/>
            <a:chExt cx="561" cy="169"/>
          </a:xfrm>
        </p:grpSpPr>
        <p:pic>
          <p:nvPicPr>
            <p:cNvPr id="13336" name="MH_Other_7"/>
            <p:cNvPicPr>
              <a:picLocks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0" y="0"/>
              <a:ext cx="561" cy="1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3337" name="Text Box 24"/>
            <p:cNvSpPr txBox="1">
              <a:spLocks noChangeArrowheads="1"/>
            </p:cNvSpPr>
            <p:nvPr/>
          </p:nvSpPr>
          <p:spPr bwMode="auto">
            <a:xfrm>
              <a:off x="70" y="65"/>
              <a:ext cx="422" cy="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9pPr>
            </a:lstStyle>
            <a:p>
              <a:pPr algn="ctr" eaLnBrk="1" hangingPunct="1"/>
              <a:endParaRPr lang="zh-CN" altLang="en-US" sz="1400">
                <a:solidFill>
                  <a:srgbClr val="FFFFFF"/>
                </a:solidFill>
                <a:ea typeface="微软雅黑" panose="020B0503020204020204" pitchFamily="34" charset="-122"/>
              </a:endParaRPr>
            </a:p>
          </p:txBody>
        </p:sp>
      </p:grpSp>
      <p:sp>
        <p:nvSpPr>
          <p:cNvPr id="13327" name="MH_Other_8"/>
          <p:cNvSpPr>
            <a:spLocks noChangeArrowheads="1"/>
          </p:cNvSpPr>
          <p:nvPr/>
        </p:nvSpPr>
        <p:spPr bwMode="auto">
          <a:xfrm>
            <a:off x="2184400" y="5297909"/>
            <a:ext cx="695325" cy="8890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000000">
                  <a:alpha val="1999"/>
                </a:srgbClr>
              </a:gs>
              <a:gs pos="28999">
                <a:srgbClr val="000000">
                  <a:alpha val="1999"/>
                </a:srgbClr>
              </a:gs>
              <a:gs pos="50000">
                <a:srgbClr val="000000">
                  <a:alpha val="1999"/>
                </a:srgbClr>
              </a:gs>
              <a:gs pos="71001">
                <a:srgbClr val="000000">
                  <a:alpha val="1999"/>
                </a:srgbClr>
              </a:gs>
              <a:gs pos="100000">
                <a:srgbClr val="000000">
                  <a:alpha val="1999"/>
                </a:srgbClr>
              </a:gs>
            </a:gsLst>
            <a:path path="rect">
              <a:fillToRect l="50000" t="50000" r="50000" b="50000"/>
            </a:path>
          </a:gradFill>
          <a:ln>
            <a:noFill/>
          </a:ln>
          <a:effectLst>
            <a:outerShdw sx="102000" sy="102000" algn="ctr" rotWithShape="0">
              <a:srgbClr val="000000">
                <a:alpha val="39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pPr algn="ctr" eaLnBrk="1" hangingPunct="1"/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grpSp>
        <p:nvGrpSpPr>
          <p:cNvPr id="13328" name="MH_Other_9"/>
          <p:cNvGrpSpPr/>
          <p:nvPr/>
        </p:nvGrpSpPr>
        <p:grpSpPr bwMode="auto">
          <a:xfrm>
            <a:off x="4116388" y="5209009"/>
            <a:ext cx="889000" cy="266700"/>
            <a:chOff x="0" y="0"/>
            <a:chExt cx="560" cy="169"/>
          </a:xfrm>
        </p:grpSpPr>
        <p:pic>
          <p:nvPicPr>
            <p:cNvPr id="13334" name="MH_Other_9"/>
            <p:cNvPicPr>
              <a:picLocks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0" y="0"/>
              <a:ext cx="560" cy="1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3335" name="Text Box 28"/>
            <p:cNvSpPr txBox="1">
              <a:spLocks noChangeArrowheads="1"/>
            </p:cNvSpPr>
            <p:nvPr/>
          </p:nvSpPr>
          <p:spPr bwMode="auto">
            <a:xfrm>
              <a:off x="70" y="65"/>
              <a:ext cx="422" cy="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9pPr>
            </a:lstStyle>
            <a:p>
              <a:pPr algn="ctr" eaLnBrk="1" hangingPunct="1"/>
              <a:endParaRPr lang="zh-CN" altLang="en-US" sz="1400">
                <a:solidFill>
                  <a:srgbClr val="FFFFFF"/>
                </a:solidFill>
                <a:ea typeface="微软雅黑" panose="020B0503020204020204" pitchFamily="34" charset="-122"/>
              </a:endParaRPr>
            </a:p>
          </p:txBody>
        </p:sp>
      </p:grpSp>
      <p:sp>
        <p:nvSpPr>
          <p:cNvPr id="13329" name="MH_Other_10"/>
          <p:cNvSpPr>
            <a:spLocks noChangeArrowheads="1"/>
          </p:cNvSpPr>
          <p:nvPr/>
        </p:nvSpPr>
        <p:spPr bwMode="auto">
          <a:xfrm>
            <a:off x="4214813" y="5297909"/>
            <a:ext cx="695325" cy="8890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000000">
                  <a:alpha val="1999"/>
                </a:srgbClr>
              </a:gs>
              <a:gs pos="28999">
                <a:srgbClr val="000000">
                  <a:alpha val="1999"/>
                </a:srgbClr>
              </a:gs>
              <a:gs pos="50000">
                <a:srgbClr val="000000">
                  <a:alpha val="1999"/>
                </a:srgbClr>
              </a:gs>
              <a:gs pos="71001">
                <a:srgbClr val="000000">
                  <a:alpha val="1999"/>
                </a:srgbClr>
              </a:gs>
              <a:gs pos="100000">
                <a:srgbClr val="000000">
                  <a:alpha val="1999"/>
                </a:srgbClr>
              </a:gs>
            </a:gsLst>
            <a:path path="rect">
              <a:fillToRect l="50000" t="50000" r="50000" b="50000"/>
            </a:path>
          </a:gradFill>
          <a:ln>
            <a:noFill/>
          </a:ln>
          <a:effectLst>
            <a:outerShdw sx="102000" sy="102000" algn="ctr" rotWithShape="0">
              <a:srgbClr val="000000">
                <a:alpha val="39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pPr algn="ctr" eaLnBrk="1" hangingPunct="1"/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pic>
        <p:nvPicPr>
          <p:cNvPr id="13330" name="MH_Other_11"/>
          <p:cNvPicPr>
            <a:picLocks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115050" y="5209009"/>
            <a:ext cx="890588" cy="26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31" name="Text Box 31"/>
          <p:cNvSpPr txBox="1">
            <a:spLocks noChangeArrowheads="1"/>
          </p:cNvSpPr>
          <p:nvPr/>
        </p:nvSpPr>
        <p:spPr bwMode="auto">
          <a:xfrm>
            <a:off x="6226175" y="5310609"/>
            <a:ext cx="669925" cy="61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ctr" eaLnBrk="1" hangingPunct="1"/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sp>
        <p:nvSpPr>
          <p:cNvPr id="13332" name="MH_Other_12"/>
          <p:cNvSpPr>
            <a:spLocks noChangeArrowheads="1"/>
          </p:cNvSpPr>
          <p:nvPr/>
        </p:nvSpPr>
        <p:spPr bwMode="auto">
          <a:xfrm>
            <a:off x="6213475" y="5297909"/>
            <a:ext cx="695325" cy="8890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000000">
                  <a:alpha val="1999"/>
                </a:srgbClr>
              </a:gs>
              <a:gs pos="28999">
                <a:srgbClr val="000000">
                  <a:alpha val="1999"/>
                </a:srgbClr>
              </a:gs>
              <a:gs pos="50000">
                <a:srgbClr val="000000">
                  <a:alpha val="1999"/>
                </a:srgbClr>
              </a:gs>
              <a:gs pos="71001">
                <a:srgbClr val="000000">
                  <a:alpha val="1999"/>
                </a:srgbClr>
              </a:gs>
              <a:gs pos="100000">
                <a:srgbClr val="000000">
                  <a:alpha val="1999"/>
                </a:srgbClr>
              </a:gs>
            </a:gsLst>
            <a:path path="rect">
              <a:fillToRect l="50000" t="50000" r="50000" b="50000"/>
            </a:path>
          </a:gradFill>
          <a:ln>
            <a:noFill/>
          </a:ln>
          <a:effectLst>
            <a:outerShdw sx="102000" sy="102000" algn="ctr" rotWithShape="0">
              <a:srgbClr val="000000">
                <a:alpha val="39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pPr algn="ctr" eaLnBrk="1" hangingPunct="1"/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sp>
        <p:nvSpPr>
          <p:cNvPr id="13333" name="Rectangle 5"/>
          <p:cNvSpPr>
            <a:spLocks noChangeArrowheads="1"/>
          </p:cNvSpPr>
          <p:nvPr/>
        </p:nvSpPr>
        <p:spPr bwMode="auto">
          <a:xfrm>
            <a:off x="2766218" y="3501008"/>
            <a:ext cx="3611563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zh-CN" altLang="en-US" sz="3600" dirty="0">
                <a:solidFill>
                  <a:srgbClr val="CC0066"/>
                </a:solidFill>
                <a:latin typeface="黑体" panose="02010609060101010101" pitchFamily="49" charset="-122"/>
              </a:rPr>
              <a:t>第</a:t>
            </a:r>
            <a:r>
              <a:rPr lang="en-US" altLang="zh-CN" sz="3600" dirty="0">
                <a:solidFill>
                  <a:srgbClr val="CC0066"/>
                </a:solidFill>
                <a:latin typeface="黑体" panose="02010609060101010101" pitchFamily="49" charset="-122"/>
              </a:rPr>
              <a:t>1</a:t>
            </a:r>
            <a:r>
              <a:rPr lang="zh-CN" altLang="en-US" sz="3600" dirty="0">
                <a:solidFill>
                  <a:srgbClr val="CC0066"/>
                </a:solidFill>
                <a:latin typeface="黑体" panose="02010609060101010101" pitchFamily="49" charset="-122"/>
              </a:rPr>
              <a:t>课时  配方法</a:t>
            </a:r>
          </a:p>
        </p:txBody>
      </p:sp>
      <p:sp>
        <p:nvSpPr>
          <p:cNvPr id="26" name="矩形 25"/>
          <p:cNvSpPr/>
          <p:nvPr/>
        </p:nvSpPr>
        <p:spPr>
          <a:xfrm>
            <a:off x="-7180" y="6165304"/>
            <a:ext cx="9151180" cy="497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矩形 80"/>
          <p:cNvSpPr>
            <a:spLocks noChangeArrowheads="1"/>
          </p:cNvSpPr>
          <p:nvPr/>
        </p:nvSpPr>
        <p:spPr bwMode="auto">
          <a:xfrm>
            <a:off x="0" y="58738"/>
            <a:ext cx="15478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zh-CN" altLang="en-US" sz="2000" b="1">
                <a:solidFill>
                  <a:srgbClr val="228B8B"/>
                </a:solidFill>
                <a:ea typeface="方正姚体" panose="02010601030101010101" pitchFamily="2" charset="-122"/>
              </a:rPr>
              <a:t>当堂练习</a:t>
            </a:r>
            <a:endParaRPr lang="en-US" altLang="zh-CN" sz="2000" b="1">
              <a:solidFill>
                <a:srgbClr val="228B8B"/>
              </a:solidFill>
              <a:ea typeface="方正姚体" panose="02010601030101010101" pitchFamily="2" charset="-122"/>
            </a:endParaRPr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395288" y="806450"/>
            <a:ext cx="43211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>
                <a:latin typeface="Times New Roman" panose="02020603050405020304" pitchFamily="18" charset="0"/>
              </a:rPr>
              <a:t>1.</a:t>
            </a:r>
            <a:r>
              <a:rPr lang="zh-CN" altLang="en-US" sz="2400">
                <a:latin typeface="黑体" panose="02010609060101010101" pitchFamily="49" charset="-122"/>
              </a:rPr>
              <a:t>解下列方程：</a:t>
            </a:r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252413" y="1484313"/>
            <a:ext cx="6767512" cy="265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en-US" altLang="zh-CN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）</a:t>
            </a:r>
            <a:r>
              <a:rPr lang="en-US" altLang="zh-CN" sz="24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CN" sz="2400" b="1" baseline="300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+4</a:t>
            </a:r>
            <a:r>
              <a:rPr lang="en-US" altLang="zh-CN" sz="24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CN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-9=2</a:t>
            </a:r>
            <a:r>
              <a:rPr lang="en-US" altLang="zh-CN" sz="24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CN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-11</a:t>
            </a:r>
            <a:r>
              <a:rPr lang="zh-CN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；（</a:t>
            </a:r>
            <a:r>
              <a:rPr lang="en-US" altLang="zh-CN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）</a:t>
            </a:r>
            <a:r>
              <a:rPr lang="en-US" altLang="zh-CN" sz="24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CN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CN" sz="24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CN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+4)=8</a:t>
            </a:r>
            <a:r>
              <a:rPr lang="en-US" altLang="zh-CN" sz="24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CN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+12</a:t>
            </a:r>
            <a:r>
              <a:rPr lang="zh-CN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；</a:t>
            </a:r>
          </a:p>
          <a:p>
            <a:pPr eaLnBrk="1" hangingPunct="1">
              <a:spcBef>
                <a:spcPct val="50000"/>
              </a:spcBef>
            </a:pPr>
            <a:endParaRPr lang="en-US" altLang="zh-CN" sz="24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</a:pPr>
            <a:endParaRPr lang="en-US" altLang="zh-CN" sz="24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</a:pPr>
            <a:endParaRPr lang="en-US" altLang="zh-CN" sz="24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zh-CN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en-US" altLang="zh-CN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）</a:t>
            </a:r>
            <a:r>
              <a:rPr lang="en-US" altLang="zh-CN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altLang="zh-CN" sz="24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CN" sz="2400" b="1" baseline="300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-6</a:t>
            </a:r>
            <a:r>
              <a:rPr lang="en-US" altLang="zh-CN" sz="24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CN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-3=0</a:t>
            </a:r>
            <a:r>
              <a:rPr lang="zh-CN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；      （</a:t>
            </a:r>
            <a:r>
              <a:rPr lang="en-US" altLang="zh-CN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zh-CN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） </a:t>
            </a:r>
            <a:r>
              <a:rPr lang="en-US" altLang="zh-CN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zh-CN" sz="24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CN" sz="2400" b="1" baseline="300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+6</a:t>
            </a:r>
            <a:r>
              <a:rPr lang="en-US" altLang="zh-CN" sz="24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CN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-9=0.</a:t>
            </a:r>
            <a:endParaRPr lang="zh-CN" altLang="en-US" sz="24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224" name="TextBox 17"/>
          <p:cNvSpPr txBox="1">
            <a:spLocks noChangeArrowheads="1"/>
          </p:cNvSpPr>
          <p:nvPr/>
        </p:nvSpPr>
        <p:spPr bwMode="auto">
          <a:xfrm>
            <a:off x="1073150" y="2032000"/>
            <a:ext cx="2479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/>
            <a:r>
              <a:rPr lang="zh-CN" altLang="en-US" sz="2400">
                <a:solidFill>
                  <a:srgbClr val="FF0000"/>
                </a:solidFill>
                <a:latin typeface="黑体" panose="02010609060101010101" pitchFamily="49" charset="-122"/>
              </a:rPr>
              <a:t>解：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CN" sz="2400" b="1" baseline="30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+2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+2=0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</a:rPr>
              <a:t>，</a:t>
            </a:r>
          </a:p>
        </p:txBody>
      </p:sp>
      <p:sp>
        <p:nvSpPr>
          <p:cNvPr id="9225" name="TextBox 18"/>
          <p:cNvSpPr txBox="1">
            <a:spLocks noChangeArrowheads="1"/>
          </p:cNvSpPr>
          <p:nvPr/>
        </p:nvSpPr>
        <p:spPr bwMode="auto">
          <a:xfrm>
            <a:off x="1763713" y="2565400"/>
            <a:ext cx="14668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/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+1)</a:t>
            </a:r>
            <a:r>
              <a:rPr lang="en-US" altLang="zh-CN" sz="2400" b="1" baseline="30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=-1.</a:t>
            </a:r>
            <a:endParaRPr lang="zh-CN" altLang="en-US" sz="24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226" name="TextBox 19"/>
          <p:cNvSpPr txBox="1">
            <a:spLocks noChangeArrowheads="1"/>
          </p:cNvSpPr>
          <p:nvPr/>
        </p:nvSpPr>
        <p:spPr bwMode="auto">
          <a:xfrm>
            <a:off x="1619250" y="3068638"/>
            <a:ext cx="20113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/>
            <a:r>
              <a:rPr lang="zh-CN" altLang="en-US" sz="2400">
                <a:solidFill>
                  <a:srgbClr val="FF0000"/>
                </a:solidFill>
                <a:latin typeface="黑体" panose="02010609060101010101" pitchFamily="49" charset="-122"/>
              </a:rPr>
              <a:t>此方程无解；</a:t>
            </a:r>
          </a:p>
        </p:txBody>
      </p:sp>
      <p:sp>
        <p:nvSpPr>
          <p:cNvPr id="9227" name="TextBox 20"/>
          <p:cNvSpPr txBox="1">
            <a:spLocks noChangeArrowheads="1"/>
          </p:cNvSpPr>
          <p:nvPr/>
        </p:nvSpPr>
        <p:spPr bwMode="auto">
          <a:xfrm>
            <a:off x="4097338" y="1916113"/>
            <a:ext cx="24876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/>
            <a:r>
              <a:rPr lang="zh-CN" altLang="en-US" sz="2400">
                <a:solidFill>
                  <a:srgbClr val="FF0000"/>
                </a:solidFill>
                <a:latin typeface="黑体" panose="02010609060101010101" pitchFamily="49" charset="-122"/>
                <a:sym typeface="Arial" panose="020B0604020202020204" pitchFamily="34" charset="0"/>
              </a:rPr>
              <a:t>解：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CN" sz="2400" b="1" baseline="30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-4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-12=0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</a:rPr>
              <a:t>，</a:t>
            </a:r>
          </a:p>
        </p:txBody>
      </p:sp>
      <p:sp>
        <p:nvSpPr>
          <p:cNvPr id="9228" name="TextBox 21"/>
          <p:cNvSpPr txBox="1">
            <a:spLocks noChangeArrowheads="1"/>
          </p:cNvSpPr>
          <p:nvPr/>
        </p:nvSpPr>
        <p:spPr bwMode="auto">
          <a:xfrm>
            <a:off x="4716463" y="2492375"/>
            <a:ext cx="14462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/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-2)</a:t>
            </a:r>
            <a:r>
              <a:rPr lang="en-US" altLang="zh-CN" sz="2400" b="1" baseline="30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=16.</a:t>
            </a:r>
            <a:endParaRPr lang="zh-CN" altLang="en-US" sz="24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229" name="TextBox 22"/>
          <p:cNvSpPr txBox="1">
            <a:spLocks noChangeArrowheads="1"/>
          </p:cNvSpPr>
          <p:nvPr/>
        </p:nvSpPr>
        <p:spPr bwMode="auto">
          <a:xfrm>
            <a:off x="4787900" y="3068638"/>
            <a:ext cx="18208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/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CN" sz="2400" b="1" baseline="-25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=6,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CN" sz="2400" b="1" baseline="-25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=-2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；</a:t>
            </a:r>
          </a:p>
        </p:txBody>
      </p:sp>
      <p:graphicFrame>
        <p:nvGraphicFramePr>
          <p:cNvPr id="9218" name="Object 16"/>
          <p:cNvGraphicFramePr/>
          <p:nvPr/>
        </p:nvGraphicFramePr>
        <p:xfrm>
          <a:off x="755650" y="4076700"/>
          <a:ext cx="2174875" cy="719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56" r:id="rId3" imgW="1309370" imgH="393700" progId="Equation.DSMT4">
                  <p:embed/>
                </p:oleObj>
              </mc:Choice>
              <mc:Fallback>
                <p:oleObj r:id="rId3" imgW="1309370" imgH="393700" progId="Equation.DSMT4">
                  <p:embed/>
                  <p:pic>
                    <p:nvPicPr>
                      <p:cNvPr id="0" name="Object 16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650" y="4076700"/>
                        <a:ext cx="2174875" cy="719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19" name="Object 17"/>
          <p:cNvGraphicFramePr/>
          <p:nvPr/>
        </p:nvGraphicFramePr>
        <p:xfrm>
          <a:off x="971550" y="4797425"/>
          <a:ext cx="1463675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57" r:id="rId5" imgW="889635" imgH="393700" progId="Equation.DSMT4">
                  <p:embed/>
                </p:oleObj>
              </mc:Choice>
              <mc:Fallback>
                <p:oleObj r:id="rId5" imgW="889635" imgH="393700" progId="Equation.DSMT4">
                  <p:embed/>
                  <p:pic>
                    <p:nvPicPr>
                      <p:cNvPr id="0" name="Object 17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550" y="4797425"/>
                        <a:ext cx="1463675" cy="64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0" name="Object 18"/>
          <p:cNvGraphicFramePr/>
          <p:nvPr/>
        </p:nvGraphicFramePr>
        <p:xfrm>
          <a:off x="682625" y="5516563"/>
          <a:ext cx="2908300" cy="71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58" r:id="rId7" imgW="1765935" imgH="431800" progId="Equation.DSMT4">
                  <p:embed/>
                </p:oleObj>
              </mc:Choice>
              <mc:Fallback>
                <p:oleObj r:id="rId7" imgW="1765935" imgH="431800" progId="Equation.DSMT4">
                  <p:embed/>
                  <p:pic>
                    <p:nvPicPr>
                      <p:cNvPr id="0" name="Object 18"/>
                      <p:cNvPicPr>
                        <a:picLocks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2625" y="5516563"/>
                        <a:ext cx="2908300" cy="711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30" name="TextBox 26"/>
          <p:cNvSpPr txBox="1">
            <a:spLocks noChangeArrowheads="1"/>
          </p:cNvSpPr>
          <p:nvPr/>
        </p:nvSpPr>
        <p:spPr bwMode="auto">
          <a:xfrm>
            <a:off x="3995738" y="4149725"/>
            <a:ext cx="24082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/>
            <a:r>
              <a:rPr lang="zh-CN" altLang="en-US" sz="2400">
                <a:solidFill>
                  <a:srgbClr val="FF0000"/>
                </a:solidFill>
                <a:latin typeface="黑体" panose="02010609060101010101" pitchFamily="49" charset="-122"/>
                <a:sym typeface="Arial" panose="020B0604020202020204" pitchFamily="34" charset="0"/>
              </a:rPr>
              <a:t>解：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CN" sz="2400" b="1" baseline="30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+2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-3=0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</a:rPr>
              <a:t>，</a:t>
            </a:r>
          </a:p>
        </p:txBody>
      </p:sp>
      <p:sp>
        <p:nvSpPr>
          <p:cNvPr id="9231" name="TextBox 27"/>
          <p:cNvSpPr txBox="1">
            <a:spLocks noChangeArrowheads="1"/>
          </p:cNvSpPr>
          <p:nvPr/>
        </p:nvSpPr>
        <p:spPr bwMode="auto">
          <a:xfrm>
            <a:off x="4643438" y="4725988"/>
            <a:ext cx="13668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/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+1)</a:t>
            </a:r>
            <a:r>
              <a:rPr lang="en-US" altLang="zh-CN" sz="2400" b="1" baseline="30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=4.</a:t>
            </a:r>
            <a:endParaRPr lang="zh-CN" altLang="en-US" sz="24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232" name="TextBox 28"/>
          <p:cNvSpPr txBox="1">
            <a:spLocks noChangeArrowheads="1"/>
          </p:cNvSpPr>
          <p:nvPr/>
        </p:nvSpPr>
        <p:spPr bwMode="auto">
          <a:xfrm>
            <a:off x="4716463" y="5445125"/>
            <a:ext cx="15922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/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CN" sz="2400" b="1" baseline="-25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=-3,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CN" sz="2400" b="1" baseline="-25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=1.</a:t>
            </a:r>
            <a:endParaRPr lang="zh-CN" altLang="en-US" sz="24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9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4" grpId="0"/>
      <p:bldP spid="9225" grpId="0"/>
      <p:bldP spid="9226" grpId="0"/>
      <p:bldP spid="9227" grpId="0"/>
      <p:bldP spid="9228" grpId="0"/>
      <p:bldP spid="9229" grpId="0"/>
      <p:bldP spid="9230" grpId="0"/>
      <p:bldP spid="9231" grpId="0"/>
      <p:bldP spid="923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323850" y="620713"/>
            <a:ext cx="8064500" cy="175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50000"/>
              </a:spcBef>
            </a:pPr>
            <a:r>
              <a:rPr lang="en-US" altLang="zh-CN" sz="2400" b="1">
                <a:latin typeface="Times New Roman" panose="02020603050405020304" pitchFamily="18" charset="0"/>
              </a:rPr>
              <a:t>2.</a:t>
            </a:r>
            <a:r>
              <a:rPr lang="zh-CN" altLang="en-US" sz="2400">
                <a:latin typeface="黑体" panose="02010609060101010101" pitchFamily="49" charset="-122"/>
              </a:rPr>
              <a:t>如图，在一块长</a:t>
            </a:r>
            <a:r>
              <a:rPr lang="en-US" altLang="zh-CN" sz="2400" b="1">
                <a:latin typeface="Times New Roman" panose="02020603050405020304" pitchFamily="18" charset="0"/>
              </a:rPr>
              <a:t>35m</a:t>
            </a:r>
            <a:r>
              <a:rPr lang="zh-CN" altLang="en-US" sz="2400" b="1">
                <a:latin typeface="Times New Roman" panose="02020603050405020304" pitchFamily="18" charset="0"/>
              </a:rPr>
              <a:t>、</a:t>
            </a:r>
            <a:r>
              <a:rPr lang="zh-CN" altLang="en-US" sz="2400">
                <a:latin typeface="黑体" panose="02010609060101010101" pitchFamily="49" charset="-122"/>
              </a:rPr>
              <a:t>宽</a:t>
            </a:r>
            <a:r>
              <a:rPr lang="en-US" altLang="zh-CN" sz="2400" b="1">
                <a:latin typeface="Times New Roman" panose="02020603050405020304" pitchFamily="18" charset="0"/>
              </a:rPr>
              <a:t>26m</a:t>
            </a:r>
            <a:r>
              <a:rPr lang="zh-CN" altLang="en-US" sz="2400">
                <a:latin typeface="黑体" panose="02010609060101010101" pitchFamily="49" charset="-122"/>
              </a:rPr>
              <a:t>的矩形地面上，修建同样宽的两条互相垂直的道路，剩余部分栽种花草，要使剩余部分的面积为</a:t>
            </a:r>
            <a:r>
              <a:rPr lang="en-US" altLang="zh-CN" sz="2400" b="1">
                <a:latin typeface="Times New Roman" panose="02020603050405020304" pitchFamily="18" charset="0"/>
              </a:rPr>
              <a:t>850m</a:t>
            </a:r>
            <a:r>
              <a:rPr lang="en-US" altLang="zh-CN" sz="2400" b="1" baseline="30000">
                <a:latin typeface="Times New Roman" panose="02020603050405020304" pitchFamily="18" charset="0"/>
              </a:rPr>
              <a:t>2</a:t>
            </a:r>
            <a:r>
              <a:rPr lang="zh-CN" altLang="en-US" sz="2400" b="1">
                <a:latin typeface="Times New Roman" panose="02020603050405020304" pitchFamily="18" charset="0"/>
              </a:rPr>
              <a:t>，</a:t>
            </a:r>
            <a:r>
              <a:rPr lang="zh-CN" altLang="en-US" sz="2400">
                <a:latin typeface="黑体" panose="02010609060101010101" pitchFamily="49" charset="-122"/>
              </a:rPr>
              <a:t>道路的宽应为多少？ </a:t>
            </a:r>
          </a:p>
        </p:txBody>
      </p:sp>
      <p:grpSp>
        <p:nvGrpSpPr>
          <p:cNvPr id="23555" name="Group 5"/>
          <p:cNvGrpSpPr/>
          <p:nvPr/>
        </p:nvGrpSpPr>
        <p:grpSpPr bwMode="auto">
          <a:xfrm>
            <a:off x="5318125" y="2495550"/>
            <a:ext cx="3024188" cy="1943100"/>
            <a:chOff x="0" y="0"/>
            <a:chExt cx="1800" cy="1092"/>
          </a:xfrm>
        </p:grpSpPr>
        <p:sp>
          <p:nvSpPr>
            <p:cNvPr id="23563" name="Rectangle 6"/>
            <p:cNvSpPr>
              <a:spLocks noChangeArrowheads="1"/>
            </p:cNvSpPr>
            <p:nvPr/>
          </p:nvSpPr>
          <p:spPr bwMode="auto">
            <a:xfrm>
              <a:off x="0" y="0"/>
              <a:ext cx="1800" cy="1092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rgbClr val="000000"/>
              </a:solidFill>
              <a:miter lim="800000"/>
            </a:ln>
          </p:spPr>
          <p:txBody>
            <a:bodyPr/>
            <a:lstStyle/>
            <a:p>
              <a:pPr eaLnBrk="1" hangingPunct="1"/>
              <a:endParaRPr lang="zh-CN" altLang="en-US"/>
            </a:p>
          </p:txBody>
        </p:sp>
        <p:sp>
          <p:nvSpPr>
            <p:cNvPr id="23564" name="Rectangle 7"/>
            <p:cNvSpPr>
              <a:spLocks noChangeArrowheads="1"/>
            </p:cNvSpPr>
            <p:nvPr/>
          </p:nvSpPr>
          <p:spPr bwMode="auto">
            <a:xfrm>
              <a:off x="0" y="312"/>
              <a:ext cx="1800" cy="15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zh-CN" altLang="en-US"/>
            </a:p>
          </p:txBody>
        </p:sp>
        <p:sp>
          <p:nvSpPr>
            <p:cNvPr id="23565" name="Rectangle 8"/>
            <p:cNvSpPr>
              <a:spLocks noChangeArrowheads="1"/>
            </p:cNvSpPr>
            <p:nvPr/>
          </p:nvSpPr>
          <p:spPr bwMode="auto">
            <a:xfrm rot="5400000">
              <a:off x="597" y="452"/>
              <a:ext cx="1092" cy="17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zh-CN" altLang="en-US"/>
            </a:p>
          </p:txBody>
        </p:sp>
      </p:grpSp>
      <p:sp>
        <p:nvSpPr>
          <p:cNvPr id="16388" name="TextBox 25"/>
          <p:cNvSpPr txBox="1">
            <a:spLocks noChangeArrowheads="1"/>
          </p:cNvSpPr>
          <p:nvPr/>
        </p:nvSpPr>
        <p:spPr bwMode="auto">
          <a:xfrm>
            <a:off x="323850" y="2482850"/>
            <a:ext cx="48863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/>
            <a:r>
              <a:rPr lang="zh-CN" altLang="en-US" sz="2400">
                <a:solidFill>
                  <a:srgbClr val="FF0000"/>
                </a:solidFill>
                <a:latin typeface="黑体" panose="02010609060101010101" pitchFamily="49" charset="-122"/>
              </a:rPr>
              <a:t>解：设道路的宽为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</a:rPr>
              <a:t>x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m</a:t>
            </a:r>
            <a:r>
              <a:rPr lang="en-US" altLang="zh-CN" sz="2400">
                <a:solidFill>
                  <a:srgbClr val="FF0000"/>
                </a:solidFill>
                <a:latin typeface="黑体" panose="02010609060101010101" pitchFamily="49" charset="-122"/>
              </a:rPr>
              <a:t>, </a:t>
            </a:r>
            <a:r>
              <a:rPr lang="zh-CN" altLang="en-US" sz="2400">
                <a:solidFill>
                  <a:srgbClr val="FF0000"/>
                </a:solidFill>
                <a:latin typeface="黑体" panose="02010609060101010101" pitchFamily="49" charset="-122"/>
              </a:rPr>
              <a:t>根据题意得</a:t>
            </a:r>
          </a:p>
        </p:txBody>
      </p:sp>
      <p:sp>
        <p:nvSpPr>
          <p:cNvPr id="16389" name="TextBox 26"/>
          <p:cNvSpPr txBox="1">
            <a:spLocks noChangeArrowheads="1"/>
          </p:cNvSpPr>
          <p:nvPr/>
        </p:nvSpPr>
        <p:spPr bwMode="auto">
          <a:xfrm>
            <a:off x="782638" y="3068638"/>
            <a:ext cx="28463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/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</a:rPr>
              <a:t>（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35-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</a:rPr>
              <a:t>x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)(26-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</a:rPr>
              <a:t>x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)=850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</a:rPr>
              <a:t>，</a:t>
            </a:r>
          </a:p>
        </p:txBody>
      </p:sp>
      <p:sp>
        <p:nvSpPr>
          <p:cNvPr id="16390" name="TextBox 27"/>
          <p:cNvSpPr txBox="1">
            <a:spLocks noChangeArrowheads="1"/>
          </p:cNvSpPr>
          <p:nvPr/>
        </p:nvSpPr>
        <p:spPr bwMode="auto">
          <a:xfrm>
            <a:off x="827088" y="3573463"/>
            <a:ext cx="111283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/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</a:rPr>
              <a:t>整理得</a:t>
            </a:r>
          </a:p>
        </p:txBody>
      </p:sp>
      <p:sp>
        <p:nvSpPr>
          <p:cNvPr id="16391" name="TextBox 28"/>
          <p:cNvSpPr txBox="1">
            <a:spLocks noChangeArrowheads="1"/>
          </p:cNvSpPr>
          <p:nvPr/>
        </p:nvSpPr>
        <p:spPr bwMode="auto">
          <a:xfrm>
            <a:off x="827088" y="4048125"/>
            <a:ext cx="18748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/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</a:rPr>
              <a:t>x</a:t>
            </a:r>
            <a:r>
              <a:rPr lang="en-US" altLang="zh-CN" sz="2400" b="1" baseline="30000">
                <a:solidFill>
                  <a:srgbClr val="FF0000"/>
                </a:solidFill>
                <a:latin typeface="Times New Roman" panose="02020603050405020304" pitchFamily="18" charset="0"/>
              </a:rPr>
              <a:t>2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-61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</a:rPr>
              <a:t>x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+60=0.</a:t>
            </a:r>
            <a:endParaRPr lang="zh-CN" altLang="en-US" sz="24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6392" name="TextBox 29"/>
          <p:cNvSpPr txBox="1">
            <a:spLocks noChangeArrowheads="1"/>
          </p:cNvSpPr>
          <p:nvPr/>
        </p:nvSpPr>
        <p:spPr bwMode="auto">
          <a:xfrm>
            <a:off x="819150" y="4652963"/>
            <a:ext cx="8001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/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</a:rPr>
              <a:t>解得</a:t>
            </a:r>
          </a:p>
        </p:txBody>
      </p:sp>
      <p:sp>
        <p:nvSpPr>
          <p:cNvPr id="16393" name="TextBox 30"/>
          <p:cNvSpPr txBox="1">
            <a:spLocks noChangeArrowheads="1"/>
          </p:cNvSpPr>
          <p:nvPr/>
        </p:nvSpPr>
        <p:spPr bwMode="auto">
          <a:xfrm>
            <a:off x="900113" y="5157788"/>
            <a:ext cx="43862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/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CN" sz="2400" b="1" baseline="-25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=60</a:t>
            </a:r>
            <a:r>
              <a:rPr lang="zh-CN" altLang="en-US" sz="2400">
                <a:solidFill>
                  <a:srgbClr val="FF0000"/>
                </a:solidFill>
                <a:latin typeface="黑体" panose="02010609060101010101" pitchFamily="49" charset="-122"/>
                <a:cs typeface="Times New Roman" panose="02020603050405020304" pitchFamily="18" charset="0"/>
              </a:rPr>
              <a:t>（不合题意，舍去）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CN" sz="2400" b="1" baseline="-25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=1.</a:t>
            </a:r>
            <a:endParaRPr lang="zh-CN" altLang="en-US" sz="24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394" name="TextBox 31"/>
          <p:cNvSpPr txBox="1">
            <a:spLocks noChangeArrowheads="1"/>
          </p:cNvSpPr>
          <p:nvPr/>
        </p:nvSpPr>
        <p:spPr bwMode="auto">
          <a:xfrm>
            <a:off x="466725" y="5734050"/>
            <a:ext cx="28273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/>
            <a:r>
              <a:rPr lang="zh-CN" altLang="en-US" sz="2400">
                <a:solidFill>
                  <a:srgbClr val="FF0000"/>
                </a:solidFill>
                <a:latin typeface="黑体" panose="02010609060101010101" pitchFamily="49" charset="-122"/>
              </a:rPr>
              <a:t>答：道路的宽为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1m.</a:t>
            </a:r>
            <a:endParaRPr lang="zh-CN" altLang="en-US" sz="2400">
              <a:solidFill>
                <a:srgbClr val="FF0000"/>
              </a:solidFill>
              <a:latin typeface="黑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6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8" grpId="0"/>
      <p:bldP spid="16389" grpId="0"/>
      <p:bldP spid="16390" grpId="0"/>
      <p:bldP spid="16391" grpId="0"/>
      <p:bldP spid="16392" grpId="0"/>
      <p:bldP spid="16393" grpId="0"/>
      <p:bldP spid="1639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矩形 14"/>
          <p:cNvSpPr>
            <a:spLocks noChangeArrowheads="1"/>
          </p:cNvSpPr>
          <p:nvPr/>
        </p:nvSpPr>
        <p:spPr bwMode="auto">
          <a:xfrm>
            <a:off x="323850" y="692150"/>
            <a:ext cx="8821738" cy="113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150000"/>
              </a:lnSpc>
            </a:pPr>
            <a:r>
              <a:rPr lang="zh-CN" altLang="en-US" sz="2400">
                <a:solidFill>
                  <a:srgbClr val="3C8C93"/>
                </a:solidFill>
                <a:latin typeface="黑体" panose="02010609060101010101" pitchFamily="49" charset="-122"/>
              </a:rPr>
              <a:t>能力提升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 sz="2400">
                <a:solidFill>
                  <a:srgbClr val="000008"/>
                </a:solidFill>
                <a:latin typeface="黑体" panose="02010609060101010101" pitchFamily="49" charset="-122"/>
              </a:rPr>
              <a:t>配方法说明：不论</a:t>
            </a:r>
            <a:r>
              <a:rPr lang="en-US" altLang="zh-CN" sz="2400" b="1" i="1">
                <a:solidFill>
                  <a:srgbClr val="000008"/>
                </a:solidFill>
                <a:latin typeface="Times New Roman" panose="02020603050405020304" pitchFamily="18" charset="0"/>
              </a:rPr>
              <a:t>k</a:t>
            </a:r>
            <a:r>
              <a:rPr lang="zh-CN" altLang="en-US" sz="2400">
                <a:solidFill>
                  <a:srgbClr val="000008"/>
                </a:solidFill>
                <a:latin typeface="黑体" panose="02010609060101010101" pitchFamily="49" charset="-122"/>
              </a:rPr>
              <a:t>取何实数，多项式</a:t>
            </a:r>
            <a:r>
              <a:rPr lang="en-US" altLang="zh-CN" sz="2400" b="1" i="1">
                <a:solidFill>
                  <a:srgbClr val="000008"/>
                </a:solidFill>
                <a:latin typeface="Times New Roman" panose="02020603050405020304" pitchFamily="18" charset="0"/>
              </a:rPr>
              <a:t>k</a:t>
            </a:r>
            <a:r>
              <a:rPr lang="en-US" altLang="zh-CN" sz="2400" b="1" baseline="30000">
                <a:solidFill>
                  <a:srgbClr val="000008"/>
                </a:solidFill>
                <a:latin typeface="Times New Roman" panose="02020603050405020304" pitchFamily="18" charset="0"/>
              </a:rPr>
              <a:t>2</a:t>
            </a:r>
            <a:r>
              <a:rPr lang="zh-CN" altLang="en-US" sz="2400" b="1">
                <a:solidFill>
                  <a:srgbClr val="000008"/>
                </a:solidFill>
                <a:latin typeface="Times New Roman" panose="02020603050405020304" pitchFamily="18" charset="0"/>
              </a:rPr>
              <a:t>－</a:t>
            </a:r>
            <a:r>
              <a:rPr lang="en-US" altLang="zh-CN" sz="2400" b="1">
                <a:solidFill>
                  <a:srgbClr val="000008"/>
                </a:solidFill>
                <a:latin typeface="Times New Roman" panose="02020603050405020304" pitchFamily="18" charset="0"/>
              </a:rPr>
              <a:t>4</a:t>
            </a:r>
            <a:r>
              <a:rPr lang="en-US" altLang="zh-CN" sz="2400" b="1" i="1">
                <a:solidFill>
                  <a:srgbClr val="000008"/>
                </a:solidFill>
                <a:latin typeface="Times New Roman" panose="02020603050405020304" pitchFamily="18" charset="0"/>
              </a:rPr>
              <a:t>k</a:t>
            </a:r>
            <a:r>
              <a:rPr lang="zh-CN" altLang="en-US" sz="2400" b="1">
                <a:solidFill>
                  <a:srgbClr val="000008"/>
                </a:solidFill>
                <a:latin typeface="Times New Roman" panose="02020603050405020304" pitchFamily="18" charset="0"/>
              </a:rPr>
              <a:t>＋</a:t>
            </a:r>
            <a:r>
              <a:rPr lang="en-US" altLang="zh-CN" sz="2400" b="1">
                <a:solidFill>
                  <a:srgbClr val="000008"/>
                </a:solidFill>
                <a:latin typeface="Times New Roman" panose="02020603050405020304" pitchFamily="18" charset="0"/>
              </a:rPr>
              <a:t>5</a:t>
            </a:r>
            <a:r>
              <a:rPr lang="zh-CN" altLang="en-US" sz="2400">
                <a:solidFill>
                  <a:srgbClr val="000008"/>
                </a:solidFill>
                <a:latin typeface="黑体" panose="02010609060101010101" pitchFamily="49" charset="-122"/>
              </a:rPr>
              <a:t>的值必定大于零</a:t>
            </a:r>
            <a:r>
              <a:rPr lang="en-US" altLang="zh-CN" sz="2400">
                <a:solidFill>
                  <a:srgbClr val="000008"/>
                </a:solidFill>
                <a:latin typeface="黑体" panose="02010609060101010101" pitchFamily="49" charset="-122"/>
              </a:rPr>
              <a:t>.</a:t>
            </a:r>
            <a:endParaRPr lang="zh-CN" altLang="en-US" sz="2400">
              <a:latin typeface="黑体" panose="02010609060101010101" pitchFamily="49" charset="-122"/>
            </a:endParaRPr>
          </a:p>
        </p:txBody>
      </p:sp>
      <p:sp>
        <p:nvSpPr>
          <p:cNvPr id="2" name="文本框 1"/>
          <p:cNvSpPr txBox="1">
            <a:spLocks noChangeArrowheads="1"/>
          </p:cNvSpPr>
          <p:nvPr/>
        </p:nvSpPr>
        <p:spPr bwMode="auto">
          <a:xfrm>
            <a:off x="531813" y="2246313"/>
            <a:ext cx="74961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/>
            <a:r>
              <a:rPr lang="zh-CN" altLang="en-US" sz="2400">
                <a:solidFill>
                  <a:srgbClr val="FF0000"/>
                </a:solidFill>
                <a:latin typeface="黑体" panose="02010609060101010101" pitchFamily="49" charset="-122"/>
              </a:rPr>
              <a:t>解：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k</a:t>
            </a:r>
            <a:r>
              <a:rPr lang="en-US" altLang="zh-CN" sz="2400" b="1" baseline="30000">
                <a:solidFill>
                  <a:srgbClr val="FF0000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2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－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4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k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＋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5=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k</a:t>
            </a:r>
            <a:r>
              <a:rPr lang="en-US" altLang="zh-CN" sz="2400" b="1" baseline="30000">
                <a:solidFill>
                  <a:srgbClr val="FF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2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－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4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k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＋</a:t>
            </a:r>
            <a:r>
              <a:rPr lang="en-US" altLang="en-US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4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＋</a:t>
            </a:r>
            <a:r>
              <a:rPr lang="en-US" altLang="en-US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1</a:t>
            </a: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2266950" y="2852738"/>
            <a:ext cx="4756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/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=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（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k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－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2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）</a:t>
            </a:r>
            <a:r>
              <a:rPr lang="en-US" altLang="zh-CN" sz="2400" b="1" baseline="30000">
                <a:solidFill>
                  <a:srgbClr val="FF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2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＋</a:t>
            </a:r>
            <a:r>
              <a:rPr lang="en-US" altLang="en-US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1</a:t>
            </a:r>
          </a:p>
        </p:txBody>
      </p:sp>
      <p:sp>
        <p:nvSpPr>
          <p:cNvPr id="4" name="文本框 3"/>
          <p:cNvSpPr txBox="1">
            <a:spLocks noChangeArrowheads="1"/>
          </p:cNvSpPr>
          <p:nvPr/>
        </p:nvSpPr>
        <p:spPr bwMode="auto">
          <a:xfrm>
            <a:off x="1462088" y="3482975"/>
            <a:ext cx="58499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/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因为（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k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－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2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）</a:t>
            </a:r>
            <a:r>
              <a:rPr lang="en-US" altLang="zh-CN" sz="2400" b="1" baseline="30000">
                <a:solidFill>
                  <a:srgbClr val="FF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2</a:t>
            </a:r>
            <a:r>
              <a:rPr lang="en-US" altLang="en-US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≥0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，所以（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k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－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2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）</a:t>
            </a:r>
            <a:r>
              <a:rPr lang="en-US" altLang="zh-CN" sz="2400" b="1" baseline="30000">
                <a:solidFill>
                  <a:srgbClr val="FF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2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＋</a:t>
            </a:r>
            <a:r>
              <a:rPr lang="en-US" altLang="en-US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1≥1.</a:t>
            </a:r>
          </a:p>
        </p:txBody>
      </p:sp>
      <p:sp>
        <p:nvSpPr>
          <p:cNvPr id="6" name="文本框 5"/>
          <p:cNvSpPr txBox="1">
            <a:spLocks noChangeArrowheads="1"/>
          </p:cNvSpPr>
          <p:nvPr/>
        </p:nvSpPr>
        <p:spPr bwMode="auto">
          <a:xfrm>
            <a:off x="682625" y="4221163"/>
            <a:ext cx="74977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/>
            <a:r>
              <a:rPr lang="zh-CN" altLang="en-US" sz="2400">
                <a:solidFill>
                  <a:srgbClr val="FF0000"/>
                </a:solidFill>
                <a:latin typeface="黑体" panose="02010609060101010101" pitchFamily="49" charset="-122"/>
              </a:rPr>
              <a:t>所以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k</a:t>
            </a:r>
            <a:r>
              <a:rPr lang="en-US" altLang="zh-CN" sz="2400" b="1" baseline="30000">
                <a:solidFill>
                  <a:srgbClr val="FF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2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－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4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k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＋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5</a:t>
            </a:r>
            <a:r>
              <a:rPr lang="zh-CN" altLang="en-US" sz="2400">
                <a:solidFill>
                  <a:srgbClr val="FF0000"/>
                </a:solidFill>
                <a:latin typeface="黑体" panose="02010609060101010101" pitchFamily="49" charset="-122"/>
                <a:sym typeface="Arial" panose="020B0604020202020204" pitchFamily="34" charset="0"/>
              </a:rPr>
              <a:t>的值必定大于零</a:t>
            </a:r>
            <a:r>
              <a:rPr lang="en-US" altLang="zh-CN" sz="2400">
                <a:solidFill>
                  <a:srgbClr val="FF0000"/>
                </a:solidFill>
                <a:latin typeface="黑体" panose="02010609060101010101" pitchFamily="49" charset="-122"/>
                <a:sym typeface="Arial" panose="020B0604020202020204" pitchFamily="34" charset="0"/>
              </a:rPr>
              <a:t>.</a:t>
            </a:r>
            <a:endParaRPr lang="en-US" altLang="zh-CN" sz="2400" b="1">
              <a:solidFill>
                <a:srgbClr val="FF0000"/>
              </a:solidFill>
              <a:latin typeface="黑体" panose="02010609060101010101" pitchFamily="49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矩形 80"/>
          <p:cNvSpPr>
            <a:spLocks noChangeArrowheads="1"/>
          </p:cNvSpPr>
          <p:nvPr/>
        </p:nvSpPr>
        <p:spPr bwMode="auto">
          <a:xfrm>
            <a:off x="0" y="58738"/>
            <a:ext cx="15478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zh-CN" altLang="en-US" sz="2000" b="1">
                <a:solidFill>
                  <a:srgbClr val="228B8B"/>
                </a:solidFill>
                <a:ea typeface="方正姚体" panose="02010601030101010101" pitchFamily="2" charset="-122"/>
              </a:rPr>
              <a:t>课堂小结</a:t>
            </a:r>
            <a:endParaRPr lang="en-US" altLang="zh-CN" sz="2000" b="1">
              <a:solidFill>
                <a:srgbClr val="228B8B"/>
              </a:solidFill>
              <a:ea typeface="方正姚体" panose="02010601030101010101" pitchFamily="2" charset="-122"/>
            </a:endParaRPr>
          </a:p>
        </p:txBody>
      </p:sp>
      <p:sp>
        <p:nvSpPr>
          <p:cNvPr id="27651" name="Text Box 4"/>
          <p:cNvSpPr txBox="1">
            <a:spLocks noChangeArrowheads="1"/>
          </p:cNvSpPr>
          <p:nvPr/>
        </p:nvSpPr>
        <p:spPr bwMode="auto">
          <a:xfrm>
            <a:off x="252413" y="768350"/>
            <a:ext cx="8281987" cy="173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2400">
                <a:latin typeface="黑体" panose="02010609060101010101" pitchFamily="49" charset="-122"/>
              </a:rPr>
              <a:t>         </a:t>
            </a:r>
            <a:r>
              <a:rPr lang="en-US" altLang="zh-CN" sz="2400">
                <a:latin typeface="黑体" panose="02010609060101010101" pitchFamily="49" charset="-122"/>
              </a:rPr>
              <a:t>1.</a:t>
            </a:r>
            <a:r>
              <a:rPr lang="zh-CN" altLang="en-US" sz="2400">
                <a:latin typeface="黑体" panose="02010609060101010101" pitchFamily="49" charset="-122"/>
              </a:rPr>
              <a:t>一般地</a:t>
            </a:r>
            <a:r>
              <a:rPr lang="en-US" altLang="zh-CN" sz="2400">
                <a:latin typeface="黑体" panose="02010609060101010101" pitchFamily="49" charset="-122"/>
              </a:rPr>
              <a:t>,</a:t>
            </a:r>
            <a:r>
              <a:rPr lang="zh-CN" altLang="en-US" sz="2400">
                <a:latin typeface="黑体" panose="02010609060101010101" pitchFamily="49" charset="-122"/>
              </a:rPr>
              <a:t>对于形如</a:t>
            </a:r>
            <a:r>
              <a:rPr lang="en-US" altLang="zh-CN" sz="2400" i="1">
                <a:latin typeface="Times New Roman" panose="02020603050405020304" pitchFamily="18" charset="0"/>
              </a:rPr>
              <a:t>x</a:t>
            </a:r>
            <a:r>
              <a:rPr lang="en-US" altLang="zh-CN" sz="2400" baseline="30000">
                <a:latin typeface="Times New Roman" panose="02020603050405020304" pitchFamily="18" charset="0"/>
              </a:rPr>
              <a:t>2</a:t>
            </a:r>
            <a:r>
              <a:rPr lang="en-US" altLang="zh-CN" sz="2400">
                <a:latin typeface="Times New Roman" panose="02020603050405020304" pitchFamily="18" charset="0"/>
              </a:rPr>
              <a:t>=</a:t>
            </a:r>
            <a:r>
              <a:rPr lang="en-US" altLang="zh-CN" sz="2400" i="1">
                <a:latin typeface="Times New Roman" panose="02020603050405020304" pitchFamily="18" charset="0"/>
              </a:rPr>
              <a:t>a</a:t>
            </a:r>
            <a:r>
              <a:rPr lang="en-US" altLang="zh-CN" sz="2400">
                <a:latin typeface="Times New Roman" panose="02020603050405020304" pitchFamily="18" charset="0"/>
              </a:rPr>
              <a:t>(</a:t>
            </a:r>
            <a:r>
              <a:rPr lang="en-US" altLang="zh-CN" sz="2400" i="1">
                <a:latin typeface="Times New Roman" panose="02020603050405020304" pitchFamily="18" charset="0"/>
              </a:rPr>
              <a:t>a</a:t>
            </a:r>
            <a:r>
              <a:rPr lang="en-US" altLang="zh-CN" sz="2400">
                <a:latin typeface="Times New Roman" panose="02020603050405020304" pitchFamily="18" charset="0"/>
              </a:rPr>
              <a:t>≥0)</a:t>
            </a:r>
            <a:r>
              <a:rPr lang="zh-CN" altLang="en-US" sz="2400">
                <a:latin typeface="黑体" panose="02010609060101010101" pitchFamily="49" charset="-122"/>
              </a:rPr>
              <a:t>的方程</a:t>
            </a:r>
            <a:r>
              <a:rPr lang="en-US" altLang="zh-CN" sz="2400">
                <a:latin typeface="黑体" panose="02010609060101010101" pitchFamily="49" charset="-122"/>
              </a:rPr>
              <a:t>,</a:t>
            </a:r>
            <a:r>
              <a:rPr lang="zh-CN" altLang="en-US" sz="2400">
                <a:latin typeface="黑体" panose="02010609060101010101" pitchFamily="49" charset="-122"/>
              </a:rPr>
              <a:t>根据平方根的定义</a:t>
            </a:r>
            <a:r>
              <a:rPr lang="en-US" altLang="zh-CN" sz="2400">
                <a:latin typeface="黑体" panose="02010609060101010101" pitchFamily="49" charset="-122"/>
              </a:rPr>
              <a:t>,</a:t>
            </a:r>
            <a:r>
              <a:rPr lang="zh-CN" altLang="en-US" sz="2400">
                <a:latin typeface="黑体" panose="02010609060101010101" pitchFamily="49" charset="-122"/>
              </a:rPr>
              <a:t>可解得</a:t>
            </a:r>
            <a:r>
              <a:rPr lang="zh-CN" altLang="en-US" sz="2400">
                <a:solidFill>
                  <a:srgbClr val="0000FF"/>
                </a:solidFill>
                <a:latin typeface="黑体" panose="02010609060101010101" pitchFamily="49" charset="-122"/>
              </a:rPr>
              <a:t>                      </a:t>
            </a:r>
            <a:r>
              <a:rPr lang="zh-CN" altLang="en-US" sz="2400">
                <a:latin typeface="黑体" panose="02010609060101010101" pitchFamily="49" charset="-122"/>
              </a:rPr>
              <a:t>，这种解一元二次方程的方法叫做</a:t>
            </a:r>
            <a:r>
              <a:rPr lang="zh-CN" altLang="en-US" sz="2400">
                <a:solidFill>
                  <a:srgbClr val="FF0000"/>
                </a:solidFill>
                <a:latin typeface="黑体" panose="02010609060101010101" pitchFamily="49" charset="-122"/>
              </a:rPr>
              <a:t>直接开平方法</a:t>
            </a:r>
            <a:r>
              <a:rPr lang="en-US" altLang="zh-CN" sz="2400">
                <a:latin typeface="黑体" panose="02010609060101010101" pitchFamily="49" charset="-122"/>
              </a:rPr>
              <a:t>.</a:t>
            </a:r>
          </a:p>
        </p:txBody>
      </p:sp>
      <p:sp>
        <p:nvSpPr>
          <p:cNvPr id="15364" name="Text Box 6"/>
          <p:cNvSpPr txBox="1">
            <a:spLocks noChangeArrowheads="1"/>
          </p:cNvSpPr>
          <p:nvPr/>
        </p:nvSpPr>
        <p:spPr bwMode="auto">
          <a:xfrm>
            <a:off x="325438" y="2713038"/>
            <a:ext cx="8137525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2400">
                <a:latin typeface="黑体" panose="02010609060101010101" pitchFamily="49" charset="-122"/>
              </a:rPr>
              <a:t>      </a:t>
            </a:r>
            <a:r>
              <a:rPr lang="en-US" altLang="zh-CN" sz="2400">
                <a:latin typeface="黑体" panose="02010609060101010101" pitchFamily="49" charset="-122"/>
              </a:rPr>
              <a:t>2.</a:t>
            </a:r>
            <a:r>
              <a:rPr lang="zh-CN" altLang="en-US" sz="2400">
                <a:latin typeface="黑体" panose="02010609060101010101" pitchFamily="49" charset="-122"/>
              </a:rPr>
              <a:t>像这种先对原一元二次方程配方</a:t>
            </a:r>
            <a:r>
              <a:rPr lang="en-US" altLang="zh-CN" sz="2400">
                <a:latin typeface="黑体" panose="02010609060101010101" pitchFamily="49" charset="-122"/>
              </a:rPr>
              <a:t>,</a:t>
            </a:r>
            <a:r>
              <a:rPr lang="zh-CN" altLang="en-US" sz="2400">
                <a:latin typeface="黑体" panose="02010609060101010101" pitchFamily="49" charset="-122"/>
              </a:rPr>
              <a:t>使它出现</a:t>
            </a:r>
            <a:r>
              <a:rPr lang="zh-CN" altLang="en-US" sz="2400">
                <a:solidFill>
                  <a:srgbClr val="FF0000"/>
                </a:solidFill>
                <a:latin typeface="黑体" panose="02010609060101010101" pitchFamily="49" charset="-122"/>
              </a:rPr>
              <a:t>完全平方式</a:t>
            </a:r>
            <a:r>
              <a:rPr lang="zh-CN" altLang="en-US" sz="2400">
                <a:latin typeface="黑体" panose="02010609060101010101" pitchFamily="49" charset="-122"/>
              </a:rPr>
              <a:t>后</a:t>
            </a:r>
            <a:r>
              <a:rPr lang="en-US" altLang="zh-CN" sz="2400">
                <a:latin typeface="黑体" panose="02010609060101010101" pitchFamily="49" charset="-122"/>
              </a:rPr>
              <a:t>,</a:t>
            </a:r>
            <a:r>
              <a:rPr lang="zh-CN" altLang="en-US" sz="2400">
                <a:latin typeface="黑体" panose="02010609060101010101" pitchFamily="49" charset="-122"/>
              </a:rPr>
              <a:t> 再用</a:t>
            </a:r>
            <a:r>
              <a:rPr lang="zh-CN" altLang="en-US" sz="2400">
                <a:solidFill>
                  <a:srgbClr val="FF0000"/>
                </a:solidFill>
                <a:latin typeface="黑体" panose="02010609060101010101" pitchFamily="49" charset="-122"/>
              </a:rPr>
              <a:t>直接开平方法</a:t>
            </a:r>
            <a:r>
              <a:rPr lang="zh-CN" altLang="en-US" sz="2400">
                <a:latin typeface="黑体" panose="02010609060101010101" pitchFamily="49" charset="-122"/>
              </a:rPr>
              <a:t>求解的方法叫做</a:t>
            </a:r>
            <a:r>
              <a:rPr lang="zh-CN" altLang="en-US" sz="2400">
                <a:solidFill>
                  <a:srgbClr val="FF0000"/>
                </a:solidFill>
                <a:latin typeface="黑体" panose="02010609060101010101" pitchFamily="49" charset="-122"/>
              </a:rPr>
              <a:t>配方法</a:t>
            </a:r>
            <a:r>
              <a:rPr lang="en-US" altLang="zh-CN" sz="2400">
                <a:solidFill>
                  <a:srgbClr val="FF0000"/>
                </a:solidFill>
                <a:latin typeface="黑体" panose="02010609060101010101" pitchFamily="49" charset="-122"/>
              </a:rPr>
              <a:t>.</a:t>
            </a:r>
          </a:p>
        </p:txBody>
      </p:sp>
      <p:sp>
        <p:nvSpPr>
          <p:cNvPr id="15365" name="Text Box 7"/>
          <p:cNvSpPr txBox="1">
            <a:spLocks noChangeArrowheads="1"/>
          </p:cNvSpPr>
          <p:nvPr/>
        </p:nvSpPr>
        <p:spPr bwMode="auto">
          <a:xfrm>
            <a:off x="323850" y="4437063"/>
            <a:ext cx="8135938" cy="1189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2400">
                <a:solidFill>
                  <a:srgbClr val="0000FF"/>
                </a:solidFill>
                <a:latin typeface="黑体" panose="02010609060101010101" pitchFamily="49" charset="-122"/>
              </a:rPr>
              <a:t>   </a:t>
            </a:r>
            <a:r>
              <a:rPr lang="zh-CN" altLang="en-US" sz="2400">
                <a:latin typeface="黑体" panose="02010609060101010101" pitchFamily="49" charset="-122"/>
              </a:rPr>
              <a:t>  注意</a:t>
            </a:r>
            <a:r>
              <a:rPr lang="en-US" altLang="zh-CN" sz="2400">
                <a:latin typeface="黑体" panose="02010609060101010101" pitchFamily="49" charset="-122"/>
              </a:rPr>
              <a:t>:</a:t>
            </a:r>
            <a:r>
              <a:rPr lang="zh-CN" altLang="en-US" sz="2400">
                <a:latin typeface="黑体" panose="02010609060101010101" pitchFamily="49" charset="-122"/>
              </a:rPr>
              <a:t>配方时</a:t>
            </a:r>
            <a:r>
              <a:rPr lang="en-US" altLang="zh-CN" sz="2400">
                <a:latin typeface="黑体" panose="02010609060101010101" pitchFamily="49" charset="-122"/>
              </a:rPr>
              <a:t>, </a:t>
            </a:r>
            <a:r>
              <a:rPr lang="zh-CN" altLang="en-US" sz="2400">
                <a:latin typeface="黑体" panose="02010609060101010101" pitchFamily="49" charset="-122"/>
              </a:rPr>
              <a:t>等式两边同时加上的是一次项系数</a:t>
            </a:r>
            <a:r>
              <a:rPr lang="zh-CN" altLang="en-US" sz="2400">
                <a:solidFill>
                  <a:srgbClr val="FF0000"/>
                </a:solidFill>
                <a:latin typeface="黑体" panose="02010609060101010101" pitchFamily="49" charset="-122"/>
              </a:rPr>
              <a:t>一半</a:t>
            </a:r>
            <a:r>
              <a:rPr lang="zh-CN" altLang="en-US" sz="2400">
                <a:latin typeface="黑体" panose="02010609060101010101" pitchFamily="49" charset="-122"/>
              </a:rPr>
              <a:t>的平方</a:t>
            </a:r>
            <a:r>
              <a:rPr lang="en-US" altLang="zh-CN" sz="2400">
                <a:latin typeface="黑体" panose="02010609060101010101" pitchFamily="49" charset="-122"/>
              </a:rPr>
              <a:t>.</a:t>
            </a:r>
          </a:p>
        </p:txBody>
      </p:sp>
      <p:graphicFrame>
        <p:nvGraphicFramePr>
          <p:cNvPr id="27654" name="对象 1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2266950" y="1412875"/>
          <a:ext cx="2822575" cy="627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60" r:id="rId3" imgW="1143635" imgH="254000" progId="Equation.KSEE3">
                  <p:embed/>
                </p:oleObj>
              </mc:Choice>
              <mc:Fallback>
                <p:oleObj r:id="rId3" imgW="1143635" imgH="254000" progId="Equation.KSEE3">
                  <p:embed/>
                  <p:pic>
                    <p:nvPicPr>
                      <p:cNvPr id="0" name="对象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6950" y="1412875"/>
                        <a:ext cx="2822575" cy="627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4" grpId="0"/>
      <p:bldP spid="1536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1257300" y="1409700"/>
            <a:ext cx="5761038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lang="zh-CN" altLang="en-US" sz="2400" dirty="0">
                <a:latin typeface="黑体" panose="02010609060101010101" pitchFamily="49" charset="-122"/>
              </a:rPr>
              <a:t>用配方法解一元二次方程的</a:t>
            </a:r>
            <a:r>
              <a:rPr lang="zh-CN" altLang="en-US" sz="2400" dirty="0">
                <a:solidFill>
                  <a:srgbClr val="FF0000"/>
                </a:solidFill>
                <a:latin typeface="黑体" panose="02010609060101010101" pitchFamily="49" charset="-122"/>
              </a:rPr>
              <a:t>步骤</a:t>
            </a:r>
            <a:r>
              <a:rPr lang="en-US" altLang="zh-CN" sz="2400" dirty="0">
                <a:latin typeface="黑体" panose="02010609060101010101" pitchFamily="49" charset="-122"/>
              </a:rPr>
              <a:t>:</a:t>
            </a:r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1185863" y="1989138"/>
            <a:ext cx="7488237" cy="3313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lnSpc>
                <a:spcPct val="150000"/>
              </a:lnSpc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lang="zh-CN" altLang="en-US" sz="2400" dirty="0">
                <a:solidFill>
                  <a:srgbClr val="FF0000"/>
                </a:solidFill>
                <a:latin typeface="黑体" panose="02010609060101010101" pitchFamily="49" charset="-122"/>
              </a:rPr>
              <a:t>移项</a:t>
            </a:r>
            <a:r>
              <a:rPr lang="en-US" altLang="zh-CN" sz="2400" dirty="0">
                <a:latin typeface="黑体" panose="02010609060101010101" pitchFamily="49" charset="-122"/>
              </a:rPr>
              <a:t>:</a:t>
            </a:r>
            <a:r>
              <a:rPr lang="zh-CN" altLang="en-US" sz="2400" dirty="0">
                <a:latin typeface="黑体" panose="02010609060101010101" pitchFamily="49" charset="-122"/>
              </a:rPr>
              <a:t>把常数项移到方程的右边</a:t>
            </a:r>
            <a:r>
              <a:rPr lang="en-US" altLang="zh-CN" sz="2400" dirty="0">
                <a:latin typeface="黑体" panose="02010609060101010101" pitchFamily="49" charset="-122"/>
              </a:rPr>
              <a:t>;</a:t>
            </a:r>
          </a:p>
          <a:p>
            <a:pPr eaLnBrk="1" hangingPunct="1">
              <a:lnSpc>
                <a:spcPct val="150000"/>
              </a:lnSpc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lang="zh-CN" altLang="en-US" sz="2400" dirty="0">
                <a:solidFill>
                  <a:srgbClr val="FF0000"/>
                </a:solidFill>
                <a:latin typeface="黑体" panose="02010609060101010101" pitchFamily="49" charset="-122"/>
              </a:rPr>
              <a:t>配方</a:t>
            </a:r>
            <a:r>
              <a:rPr lang="en-US" altLang="zh-CN" sz="2400" dirty="0">
                <a:latin typeface="黑体" panose="02010609060101010101" pitchFamily="49" charset="-122"/>
              </a:rPr>
              <a:t>:</a:t>
            </a:r>
            <a:r>
              <a:rPr lang="zh-CN" altLang="en-US" sz="2400" dirty="0">
                <a:latin typeface="黑体" panose="02010609060101010101" pitchFamily="49" charset="-122"/>
              </a:rPr>
              <a:t>方程两边都加上一次项系数</a:t>
            </a:r>
            <a:r>
              <a:rPr lang="zh-CN" altLang="en-US" sz="2400" dirty="0">
                <a:solidFill>
                  <a:srgbClr val="FF0000"/>
                </a:solidFill>
                <a:latin typeface="黑体" panose="02010609060101010101" pitchFamily="49" charset="-122"/>
              </a:rPr>
              <a:t>一半的平方</a:t>
            </a:r>
            <a:r>
              <a:rPr lang="en-US" altLang="zh-CN" sz="2400" dirty="0">
                <a:latin typeface="黑体" panose="02010609060101010101" pitchFamily="49" charset="-122"/>
              </a:rPr>
              <a:t>;</a:t>
            </a:r>
          </a:p>
          <a:p>
            <a:pPr eaLnBrk="1" hangingPunct="1">
              <a:lnSpc>
                <a:spcPct val="150000"/>
              </a:lnSpc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lang="zh-CN" altLang="en-US" sz="2400" dirty="0">
                <a:solidFill>
                  <a:srgbClr val="FF0000"/>
                </a:solidFill>
                <a:latin typeface="黑体" panose="02010609060101010101" pitchFamily="49" charset="-122"/>
              </a:rPr>
              <a:t>开方</a:t>
            </a:r>
            <a:r>
              <a:rPr lang="en-US" altLang="zh-CN" sz="2400" dirty="0">
                <a:latin typeface="黑体" panose="02010609060101010101" pitchFamily="49" charset="-122"/>
              </a:rPr>
              <a:t>:</a:t>
            </a:r>
            <a:r>
              <a:rPr lang="zh-CN" altLang="en-US" sz="2400" dirty="0">
                <a:latin typeface="黑体" panose="02010609060101010101" pitchFamily="49" charset="-122"/>
              </a:rPr>
              <a:t>根据平方根意义</a:t>
            </a:r>
            <a:r>
              <a:rPr lang="en-US" altLang="zh-CN" sz="2400" dirty="0">
                <a:latin typeface="黑体" panose="02010609060101010101" pitchFamily="49" charset="-122"/>
              </a:rPr>
              <a:t>,</a:t>
            </a:r>
            <a:r>
              <a:rPr lang="zh-CN" altLang="en-US" sz="2400" dirty="0">
                <a:latin typeface="黑体" panose="02010609060101010101" pitchFamily="49" charset="-122"/>
              </a:rPr>
              <a:t>方程两边开平方</a:t>
            </a:r>
            <a:r>
              <a:rPr lang="en-US" altLang="zh-CN" sz="2400" dirty="0">
                <a:latin typeface="黑体" panose="02010609060101010101" pitchFamily="49" charset="-122"/>
              </a:rPr>
              <a:t>;</a:t>
            </a:r>
          </a:p>
          <a:p>
            <a:pPr eaLnBrk="1" hangingPunct="1">
              <a:lnSpc>
                <a:spcPct val="150000"/>
              </a:lnSpc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lang="zh-CN" altLang="en-US" sz="2400" dirty="0">
                <a:solidFill>
                  <a:srgbClr val="FF0000"/>
                </a:solidFill>
                <a:latin typeface="黑体" panose="02010609060101010101" pitchFamily="49" charset="-122"/>
              </a:rPr>
              <a:t>求解</a:t>
            </a:r>
            <a:r>
              <a:rPr lang="en-US" altLang="zh-CN" sz="2400" dirty="0">
                <a:latin typeface="黑体" panose="02010609060101010101" pitchFamily="49" charset="-122"/>
              </a:rPr>
              <a:t>:</a:t>
            </a:r>
            <a:r>
              <a:rPr lang="zh-CN" altLang="en-US" sz="2400" dirty="0">
                <a:latin typeface="黑体" panose="02010609060101010101" pitchFamily="49" charset="-122"/>
              </a:rPr>
              <a:t>解一元一次方程</a:t>
            </a:r>
            <a:r>
              <a:rPr lang="en-US" altLang="zh-CN" sz="2400" dirty="0">
                <a:latin typeface="黑体" panose="02010609060101010101" pitchFamily="49" charset="-122"/>
              </a:rPr>
              <a:t>;</a:t>
            </a:r>
          </a:p>
          <a:p>
            <a:pPr eaLnBrk="1" hangingPunct="1">
              <a:lnSpc>
                <a:spcPct val="150000"/>
              </a:lnSpc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lang="zh-CN" altLang="en-US" sz="2400" dirty="0">
                <a:solidFill>
                  <a:srgbClr val="FF0000"/>
                </a:solidFill>
                <a:latin typeface="黑体" panose="02010609060101010101" pitchFamily="49" charset="-122"/>
              </a:rPr>
              <a:t>定解</a:t>
            </a:r>
            <a:r>
              <a:rPr lang="en-US" altLang="zh-CN" sz="2400" dirty="0">
                <a:latin typeface="黑体" panose="02010609060101010101" pitchFamily="49" charset="-122"/>
              </a:rPr>
              <a:t>:</a:t>
            </a:r>
            <a:r>
              <a:rPr lang="zh-CN" altLang="en-US" sz="2400" dirty="0">
                <a:latin typeface="黑体" panose="02010609060101010101" pitchFamily="49" charset="-122"/>
              </a:rPr>
              <a:t>写出原方程的解</a:t>
            </a:r>
            <a:r>
              <a:rPr lang="en-US" altLang="zh-CN" sz="2400" dirty="0">
                <a:latin typeface="黑体" panose="02010609060101010101" pitchFamily="49" charset="-122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214313" y="2116138"/>
            <a:ext cx="8429625" cy="217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indent="200025" eaLnBrk="1" hangingPunct="1">
              <a:lnSpc>
                <a:spcPct val="190000"/>
              </a:lnSpc>
            </a:pPr>
            <a:r>
              <a:rPr lang="en-US" altLang="zh-CN" sz="2400" dirty="0">
                <a:latin typeface="黑体" panose="02010609060101010101" pitchFamily="49" charset="-122"/>
              </a:rPr>
              <a:t>1.</a:t>
            </a:r>
            <a:r>
              <a:rPr lang="zh-CN" altLang="en-US" sz="2400" dirty="0">
                <a:latin typeface="黑体" panose="02010609060101010101" pitchFamily="49" charset="-122"/>
              </a:rPr>
              <a:t>学会用直接开平方法解简单的一元二次方程</a:t>
            </a:r>
            <a:r>
              <a:rPr lang="en-US" altLang="zh-CN" sz="2400" dirty="0">
                <a:latin typeface="黑体" panose="02010609060101010101" pitchFamily="49" charset="-122"/>
              </a:rPr>
              <a:t>.</a:t>
            </a:r>
          </a:p>
          <a:p>
            <a:pPr indent="200025" eaLnBrk="1" hangingPunct="1">
              <a:lnSpc>
                <a:spcPct val="190000"/>
              </a:lnSpc>
            </a:pPr>
            <a:r>
              <a:rPr lang="en-US" altLang="zh-CN" sz="2400" dirty="0">
                <a:latin typeface="黑体" panose="02010609060101010101" pitchFamily="49" charset="-122"/>
              </a:rPr>
              <a:t>2.</a:t>
            </a:r>
            <a:r>
              <a:rPr lang="zh-CN" altLang="en-US" sz="2400" dirty="0">
                <a:latin typeface="黑体" panose="02010609060101010101" pitchFamily="49" charset="-122"/>
              </a:rPr>
              <a:t>通过直接开平方法的学习，了解配方法解一元二次方程的解题步骤</a:t>
            </a:r>
            <a:r>
              <a:rPr lang="en-US" altLang="zh-CN" sz="2400" dirty="0">
                <a:latin typeface="黑体" panose="02010609060101010101" pitchFamily="49" charset="-122"/>
              </a:rPr>
              <a:t>. (</a:t>
            </a:r>
            <a:r>
              <a:rPr lang="zh-CN" altLang="en-US" sz="2400" dirty="0">
                <a:latin typeface="黑体" panose="02010609060101010101" pitchFamily="49" charset="-122"/>
              </a:rPr>
              <a:t>重点</a:t>
            </a:r>
            <a:r>
              <a:rPr lang="en-US" altLang="zh-CN" sz="2400" dirty="0">
                <a:latin typeface="黑体" panose="02010609060101010101" pitchFamily="49" charset="-122"/>
              </a:rPr>
              <a:t>)</a:t>
            </a:r>
          </a:p>
        </p:txBody>
      </p:sp>
      <p:grpSp>
        <p:nvGrpSpPr>
          <p:cNvPr id="2" name="Group 9"/>
          <p:cNvGrpSpPr/>
          <p:nvPr/>
        </p:nvGrpSpPr>
        <p:grpSpPr bwMode="auto">
          <a:xfrm>
            <a:off x="2506663" y="1214438"/>
            <a:ext cx="2708275" cy="633412"/>
            <a:chOff x="348" y="0"/>
            <a:chExt cx="4262" cy="998"/>
          </a:xfrm>
        </p:grpSpPr>
        <p:grpSp>
          <p:nvGrpSpPr>
            <p:cNvPr id="14340" name="Group 10"/>
            <p:cNvGrpSpPr/>
            <p:nvPr/>
          </p:nvGrpSpPr>
          <p:grpSpPr bwMode="auto">
            <a:xfrm>
              <a:off x="348" y="337"/>
              <a:ext cx="349" cy="340"/>
              <a:chOff x="348" y="329"/>
              <a:chExt cx="349" cy="340"/>
            </a:xfrm>
          </p:grpSpPr>
          <p:sp>
            <p:nvSpPr>
              <p:cNvPr id="14342" name="MH_Other_9"/>
              <p:cNvSpPr>
                <a:spLocks noEditPoints="1" noChangeArrowheads="1"/>
              </p:cNvSpPr>
              <p:nvPr/>
            </p:nvSpPr>
            <p:spPr bwMode="auto">
              <a:xfrm>
                <a:off x="348" y="329"/>
                <a:ext cx="349" cy="340"/>
              </a:xfrm>
              <a:custGeom>
                <a:avLst/>
                <a:gdLst>
                  <a:gd name="T0" fmla="*/ 339 w 108"/>
                  <a:gd name="T1" fmla="*/ 302 h 107"/>
                  <a:gd name="T2" fmla="*/ 246 w 108"/>
                  <a:gd name="T3" fmla="*/ 210 h 107"/>
                  <a:gd name="T4" fmla="*/ 268 w 108"/>
                  <a:gd name="T5" fmla="*/ 133 h 107"/>
                  <a:gd name="T6" fmla="*/ 136 w 108"/>
                  <a:gd name="T7" fmla="*/ 0 h 107"/>
                  <a:gd name="T8" fmla="*/ 0 w 108"/>
                  <a:gd name="T9" fmla="*/ 133 h 107"/>
                  <a:gd name="T10" fmla="*/ 136 w 108"/>
                  <a:gd name="T11" fmla="*/ 264 h 107"/>
                  <a:gd name="T12" fmla="*/ 213 w 108"/>
                  <a:gd name="T13" fmla="*/ 241 h 107"/>
                  <a:gd name="T14" fmla="*/ 307 w 108"/>
                  <a:gd name="T15" fmla="*/ 334 h 107"/>
                  <a:gd name="T16" fmla="*/ 323 w 108"/>
                  <a:gd name="T17" fmla="*/ 340 h 107"/>
                  <a:gd name="T18" fmla="*/ 339 w 108"/>
                  <a:gd name="T19" fmla="*/ 334 h 107"/>
                  <a:gd name="T20" fmla="*/ 339 w 108"/>
                  <a:gd name="T21" fmla="*/ 302 h 107"/>
                  <a:gd name="T22" fmla="*/ 23 w 108"/>
                  <a:gd name="T23" fmla="*/ 133 h 107"/>
                  <a:gd name="T24" fmla="*/ 136 w 108"/>
                  <a:gd name="T25" fmla="*/ 22 h 107"/>
                  <a:gd name="T26" fmla="*/ 246 w 108"/>
                  <a:gd name="T27" fmla="*/ 133 h 107"/>
                  <a:gd name="T28" fmla="*/ 136 w 108"/>
                  <a:gd name="T29" fmla="*/ 241 h 107"/>
                  <a:gd name="T30" fmla="*/ 23 w 108"/>
                  <a:gd name="T31" fmla="*/ 133 h 107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108" h="107">
                    <a:moveTo>
                      <a:pt x="105" y="95"/>
                    </a:moveTo>
                    <a:cubicBezTo>
                      <a:pt x="76" y="66"/>
                      <a:pt x="76" y="66"/>
                      <a:pt x="76" y="66"/>
                    </a:cubicBezTo>
                    <a:cubicBezTo>
                      <a:pt x="81" y="59"/>
                      <a:pt x="83" y="51"/>
                      <a:pt x="83" y="42"/>
                    </a:cubicBezTo>
                    <a:cubicBezTo>
                      <a:pt x="83" y="19"/>
                      <a:pt x="65" y="0"/>
                      <a:pt x="42" y="0"/>
                    </a:cubicBezTo>
                    <a:cubicBezTo>
                      <a:pt x="19" y="0"/>
                      <a:pt x="0" y="19"/>
                      <a:pt x="0" y="42"/>
                    </a:cubicBezTo>
                    <a:cubicBezTo>
                      <a:pt x="0" y="65"/>
                      <a:pt x="19" y="83"/>
                      <a:pt x="42" y="83"/>
                    </a:cubicBezTo>
                    <a:cubicBezTo>
                      <a:pt x="51" y="83"/>
                      <a:pt x="59" y="81"/>
                      <a:pt x="66" y="76"/>
                    </a:cubicBezTo>
                    <a:cubicBezTo>
                      <a:pt x="95" y="105"/>
                      <a:pt x="95" y="105"/>
                      <a:pt x="95" y="105"/>
                    </a:cubicBezTo>
                    <a:cubicBezTo>
                      <a:pt x="96" y="106"/>
                      <a:pt x="98" y="107"/>
                      <a:pt x="100" y="107"/>
                    </a:cubicBezTo>
                    <a:cubicBezTo>
                      <a:pt x="101" y="107"/>
                      <a:pt x="103" y="106"/>
                      <a:pt x="105" y="105"/>
                    </a:cubicBezTo>
                    <a:cubicBezTo>
                      <a:pt x="108" y="102"/>
                      <a:pt x="108" y="97"/>
                      <a:pt x="105" y="95"/>
                    </a:cubicBezTo>
                    <a:moveTo>
                      <a:pt x="7" y="42"/>
                    </a:moveTo>
                    <a:cubicBezTo>
                      <a:pt x="7" y="23"/>
                      <a:pt x="23" y="7"/>
                      <a:pt x="42" y="7"/>
                    </a:cubicBezTo>
                    <a:cubicBezTo>
                      <a:pt x="61" y="7"/>
                      <a:pt x="76" y="23"/>
                      <a:pt x="76" y="42"/>
                    </a:cubicBezTo>
                    <a:cubicBezTo>
                      <a:pt x="76" y="61"/>
                      <a:pt x="61" y="76"/>
                      <a:pt x="42" y="76"/>
                    </a:cubicBezTo>
                    <a:cubicBezTo>
                      <a:pt x="23" y="76"/>
                      <a:pt x="7" y="61"/>
                      <a:pt x="7" y="42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4343" name="MH_Other_10"/>
              <p:cNvSpPr>
                <a:spLocks noChangeArrowheads="1"/>
              </p:cNvSpPr>
              <p:nvPr/>
            </p:nvSpPr>
            <p:spPr bwMode="auto">
              <a:xfrm>
                <a:off x="428" y="404"/>
                <a:ext cx="140" cy="140"/>
              </a:xfrm>
              <a:custGeom>
                <a:avLst/>
                <a:gdLst>
                  <a:gd name="T0" fmla="*/ 127 w 43"/>
                  <a:gd name="T1" fmla="*/ 57 h 44"/>
                  <a:gd name="T2" fmla="*/ 81 w 43"/>
                  <a:gd name="T3" fmla="*/ 57 h 44"/>
                  <a:gd name="T4" fmla="*/ 81 w 43"/>
                  <a:gd name="T5" fmla="*/ 13 h 44"/>
                  <a:gd name="T6" fmla="*/ 68 w 43"/>
                  <a:gd name="T7" fmla="*/ 0 h 44"/>
                  <a:gd name="T8" fmla="*/ 59 w 43"/>
                  <a:gd name="T9" fmla="*/ 13 h 44"/>
                  <a:gd name="T10" fmla="*/ 59 w 43"/>
                  <a:gd name="T11" fmla="*/ 57 h 44"/>
                  <a:gd name="T12" fmla="*/ 10 w 43"/>
                  <a:gd name="T13" fmla="*/ 57 h 44"/>
                  <a:gd name="T14" fmla="*/ 0 w 43"/>
                  <a:gd name="T15" fmla="*/ 70 h 44"/>
                  <a:gd name="T16" fmla="*/ 10 w 43"/>
                  <a:gd name="T17" fmla="*/ 83 h 44"/>
                  <a:gd name="T18" fmla="*/ 59 w 43"/>
                  <a:gd name="T19" fmla="*/ 83 h 44"/>
                  <a:gd name="T20" fmla="*/ 59 w 43"/>
                  <a:gd name="T21" fmla="*/ 127 h 44"/>
                  <a:gd name="T22" fmla="*/ 68 w 43"/>
                  <a:gd name="T23" fmla="*/ 140 h 44"/>
                  <a:gd name="T24" fmla="*/ 81 w 43"/>
                  <a:gd name="T25" fmla="*/ 127 h 44"/>
                  <a:gd name="T26" fmla="*/ 81 w 43"/>
                  <a:gd name="T27" fmla="*/ 83 h 44"/>
                  <a:gd name="T28" fmla="*/ 127 w 43"/>
                  <a:gd name="T29" fmla="*/ 83 h 44"/>
                  <a:gd name="T30" fmla="*/ 140 w 43"/>
                  <a:gd name="T31" fmla="*/ 70 h 44"/>
                  <a:gd name="T32" fmla="*/ 127 w 43"/>
                  <a:gd name="T33" fmla="*/ 57 h 44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43" h="44">
                    <a:moveTo>
                      <a:pt x="39" y="18"/>
                    </a:moveTo>
                    <a:cubicBezTo>
                      <a:pt x="25" y="18"/>
                      <a:pt x="25" y="18"/>
                      <a:pt x="25" y="18"/>
                    </a:cubicBezTo>
                    <a:cubicBezTo>
                      <a:pt x="25" y="4"/>
                      <a:pt x="25" y="4"/>
                      <a:pt x="25" y="4"/>
                    </a:cubicBezTo>
                    <a:cubicBezTo>
                      <a:pt x="25" y="2"/>
                      <a:pt x="23" y="0"/>
                      <a:pt x="21" y="0"/>
                    </a:cubicBezTo>
                    <a:cubicBezTo>
                      <a:pt x="19" y="0"/>
                      <a:pt x="18" y="2"/>
                      <a:pt x="18" y="4"/>
                    </a:cubicBezTo>
                    <a:cubicBezTo>
                      <a:pt x="18" y="18"/>
                      <a:pt x="18" y="18"/>
                      <a:pt x="18" y="18"/>
                    </a:cubicBezTo>
                    <a:cubicBezTo>
                      <a:pt x="3" y="18"/>
                      <a:pt x="3" y="18"/>
                      <a:pt x="3" y="18"/>
                    </a:cubicBezTo>
                    <a:cubicBezTo>
                      <a:pt x="1" y="18"/>
                      <a:pt x="0" y="20"/>
                      <a:pt x="0" y="22"/>
                    </a:cubicBezTo>
                    <a:cubicBezTo>
                      <a:pt x="0" y="24"/>
                      <a:pt x="1" y="26"/>
                      <a:pt x="3" y="26"/>
                    </a:cubicBezTo>
                    <a:cubicBezTo>
                      <a:pt x="18" y="26"/>
                      <a:pt x="18" y="26"/>
                      <a:pt x="18" y="26"/>
                    </a:cubicBezTo>
                    <a:cubicBezTo>
                      <a:pt x="18" y="40"/>
                      <a:pt x="18" y="40"/>
                      <a:pt x="18" y="40"/>
                    </a:cubicBezTo>
                    <a:cubicBezTo>
                      <a:pt x="18" y="42"/>
                      <a:pt x="19" y="44"/>
                      <a:pt x="21" y="44"/>
                    </a:cubicBezTo>
                    <a:cubicBezTo>
                      <a:pt x="23" y="44"/>
                      <a:pt x="25" y="42"/>
                      <a:pt x="25" y="40"/>
                    </a:cubicBezTo>
                    <a:cubicBezTo>
                      <a:pt x="25" y="26"/>
                      <a:pt x="25" y="26"/>
                      <a:pt x="25" y="26"/>
                    </a:cubicBezTo>
                    <a:cubicBezTo>
                      <a:pt x="39" y="26"/>
                      <a:pt x="39" y="26"/>
                      <a:pt x="39" y="26"/>
                    </a:cubicBezTo>
                    <a:cubicBezTo>
                      <a:pt x="41" y="26"/>
                      <a:pt x="43" y="24"/>
                      <a:pt x="43" y="22"/>
                    </a:cubicBezTo>
                    <a:cubicBezTo>
                      <a:pt x="43" y="20"/>
                      <a:pt x="41" y="18"/>
                      <a:pt x="39" y="18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14341" name="MH_SubTitle_4"/>
            <p:cNvSpPr txBox="1">
              <a:spLocks noChangeArrowheads="1"/>
            </p:cNvSpPr>
            <p:nvPr/>
          </p:nvSpPr>
          <p:spPr bwMode="auto">
            <a:xfrm>
              <a:off x="1574" y="0"/>
              <a:ext cx="3036" cy="9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170" tIns="46990" rIns="90170" bIns="46990" anchor="ctr"/>
            <a:lstStyle>
              <a:lvl1pPr>
                <a:defRPr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9pPr>
            </a:lstStyle>
            <a:p>
              <a:pPr eaLnBrk="1" hangingPunct="1">
                <a:lnSpc>
                  <a:spcPct val="110000"/>
                </a:lnSpc>
              </a:pPr>
              <a:r>
                <a:rPr lang="zh-CN" altLang="en-US" sz="2800" b="1" dirty="0">
                  <a:solidFill>
                    <a:schemeClr val="tx2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学习目标</a:t>
              </a:r>
            </a:p>
          </p:txBody>
        </p:sp>
      </p:grp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9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7" grpId="0" bldLvl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971550" y="1989138"/>
            <a:ext cx="6858000" cy="1655762"/>
          </a:xfrm>
        </p:spPr>
        <p:txBody>
          <a:bodyPr rtlCol="0">
            <a:normAutofit/>
          </a:bodyPr>
          <a:lstStyle/>
          <a:p>
            <a:pPr fontAlgn="auto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Font typeface="Wingdings 2" panose="05020102010507070707"/>
              <a:buNone/>
              <a:defRPr/>
            </a:pPr>
            <a:r>
              <a:rPr lang="zh-CN" altLang="en-US" sz="2400" dirty="0">
                <a:latin typeface="Times New Roman" panose="02020603050405020304" pitchFamily="18" charset="0"/>
              </a:rPr>
              <a:t>       一元二次方程的一般式是怎样的？你知道求一元二次方程的解的方法有哪些吗？ </a:t>
            </a:r>
          </a:p>
        </p:txBody>
      </p:sp>
      <p:sp>
        <p:nvSpPr>
          <p:cNvPr id="15363" name="矩形 80"/>
          <p:cNvSpPr>
            <a:spLocks noChangeArrowheads="1"/>
          </p:cNvSpPr>
          <p:nvPr/>
        </p:nvSpPr>
        <p:spPr bwMode="auto">
          <a:xfrm>
            <a:off x="0" y="58738"/>
            <a:ext cx="15478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zh-CN" altLang="en-US" sz="2000" b="1">
                <a:solidFill>
                  <a:srgbClr val="228B8B"/>
                </a:solidFill>
                <a:ea typeface="方正姚体" panose="02010601030101010101" pitchFamily="2" charset="-122"/>
              </a:rPr>
              <a:t>导入新课</a:t>
            </a:r>
            <a:endParaRPr lang="zh-CN" altLang="en-US" sz="2000">
              <a:solidFill>
                <a:srgbClr val="228B8B"/>
              </a:solidFill>
            </a:endParaRPr>
          </a:p>
        </p:txBody>
      </p:sp>
      <p:sp>
        <p:nvSpPr>
          <p:cNvPr id="24579" name="Rectangle 8"/>
          <p:cNvSpPr>
            <a:spLocks noChangeArrowheads="1"/>
          </p:cNvSpPr>
          <p:nvPr/>
        </p:nvSpPr>
        <p:spPr bwMode="auto">
          <a:xfrm>
            <a:off x="4819650" y="4083050"/>
            <a:ext cx="1479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1" hangingPunct="1"/>
            <a:r>
              <a:rPr lang="zh-CN" altLang="en-US" sz="2400">
                <a:solidFill>
                  <a:schemeClr val="tx2"/>
                </a:solidFill>
                <a:latin typeface="Times New Roman" panose="02020603050405020304" pitchFamily="18" charset="0"/>
              </a:rPr>
              <a:t>（</a:t>
            </a:r>
            <a:r>
              <a:rPr lang="en-US" altLang="zh-CN" sz="2400" i="1">
                <a:solidFill>
                  <a:schemeClr val="tx2"/>
                </a:solidFill>
                <a:latin typeface="Times New Roman" panose="02020603050405020304" pitchFamily="18" charset="0"/>
              </a:rPr>
              <a:t>a</a:t>
            </a:r>
            <a:r>
              <a:rPr lang="en-US" altLang="zh-CN" sz="2400">
                <a:solidFill>
                  <a:schemeClr val="tx2"/>
                </a:solidFill>
                <a:latin typeface="Times New Roman" panose="02020603050405020304" pitchFamily="18" charset="0"/>
              </a:rPr>
              <a:t>≠0</a:t>
            </a:r>
            <a:r>
              <a:rPr lang="zh-CN" altLang="en-US" sz="2400">
                <a:solidFill>
                  <a:schemeClr val="tx2"/>
                </a:solidFill>
                <a:latin typeface="Times New Roman" panose="02020603050405020304" pitchFamily="18" charset="0"/>
              </a:rPr>
              <a:t>） </a:t>
            </a:r>
          </a:p>
        </p:txBody>
      </p:sp>
      <p:graphicFrame>
        <p:nvGraphicFramePr>
          <p:cNvPr id="24583" name="对象 24582"/>
          <p:cNvGraphicFramePr/>
          <p:nvPr/>
        </p:nvGraphicFramePr>
        <p:xfrm>
          <a:off x="2195513" y="4003675"/>
          <a:ext cx="2665412" cy="51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2" r:id="rId4" imgW="967105" imgH="203200" progId="Equation.DSMT4">
                  <p:embed/>
                </p:oleObj>
              </mc:Choice>
              <mc:Fallback>
                <p:oleObj r:id="rId4" imgW="967105" imgH="203200" progId="Equation.DSMT4">
                  <p:embed/>
                  <p:pic>
                    <p:nvPicPr>
                      <p:cNvPr id="0" name="对象 24582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5513" y="4003675"/>
                        <a:ext cx="2665412" cy="517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6" name="圆角矩形 31"/>
          <p:cNvSpPr>
            <a:spLocks noChangeArrowheads="1"/>
          </p:cNvSpPr>
          <p:nvPr/>
        </p:nvSpPr>
        <p:spPr bwMode="auto">
          <a:xfrm>
            <a:off x="212725" y="1050925"/>
            <a:ext cx="1839913" cy="484188"/>
          </a:xfrm>
          <a:prstGeom prst="roundRect">
            <a:avLst>
              <a:gd name="adj" fmla="val 16667"/>
            </a:avLst>
          </a:prstGeom>
          <a:solidFill>
            <a:srgbClr val="FFFFD9"/>
          </a:solidFill>
          <a:ln w="25400">
            <a:solidFill>
              <a:srgbClr val="0099FF"/>
            </a:solidFill>
            <a:round/>
          </a:ln>
        </p:spPr>
        <p:txBody>
          <a:bodyPr/>
          <a:lstStyle/>
          <a:p>
            <a:pPr algn="ctr" eaLnBrk="1" hangingPunct="1"/>
            <a:r>
              <a: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回顾与思考</a:t>
            </a:r>
            <a:endParaRPr lang="zh-CN" altLang="en-US" sz="2400" b="1"/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457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45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45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矩形 80"/>
          <p:cNvSpPr>
            <a:spLocks noChangeArrowheads="1"/>
          </p:cNvSpPr>
          <p:nvPr/>
        </p:nvSpPr>
        <p:spPr bwMode="auto">
          <a:xfrm>
            <a:off x="71438" y="71438"/>
            <a:ext cx="13319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zh-CN" altLang="en-US" sz="2000" b="1" dirty="0">
                <a:solidFill>
                  <a:srgbClr val="228B8B"/>
                </a:solidFill>
                <a:ea typeface="方正姚体" panose="02010601030101010101" pitchFamily="2" charset="-122"/>
              </a:rPr>
              <a:t>讲授新课</a:t>
            </a:r>
            <a:endParaRPr lang="zh-CN" altLang="en-US" sz="2000" dirty="0">
              <a:solidFill>
                <a:srgbClr val="228B8B"/>
              </a:solidFill>
            </a:endParaRPr>
          </a:p>
        </p:txBody>
      </p:sp>
      <p:grpSp>
        <p:nvGrpSpPr>
          <p:cNvPr id="16387" name="组合 6147"/>
          <p:cNvGrpSpPr/>
          <p:nvPr/>
        </p:nvGrpSpPr>
        <p:grpSpPr bwMode="auto">
          <a:xfrm>
            <a:off x="325438" y="406400"/>
            <a:ext cx="2873375" cy="806450"/>
            <a:chOff x="0" y="0"/>
            <a:chExt cx="4526" cy="1269"/>
          </a:xfrm>
        </p:grpSpPr>
        <p:sp>
          <p:nvSpPr>
            <p:cNvPr id="16398" name="矩形 7"/>
            <p:cNvSpPr>
              <a:spLocks noChangeArrowheads="1"/>
            </p:cNvSpPr>
            <p:nvPr/>
          </p:nvSpPr>
          <p:spPr bwMode="auto">
            <a:xfrm>
              <a:off x="882" y="0"/>
              <a:ext cx="2634" cy="1200"/>
            </a:xfrm>
            <a:custGeom>
              <a:avLst/>
              <a:gdLst>
                <a:gd name="T0" fmla="*/ 0 w 2520280"/>
                <a:gd name="T1" fmla="*/ 1200 h 1872208"/>
                <a:gd name="T2" fmla="*/ 2634 w 2520280"/>
                <a:gd name="T3" fmla="*/ 1200 h 1872208"/>
                <a:gd name="T4" fmla="*/ 0 w 2520280"/>
                <a:gd name="T5" fmla="*/ 1200 h 1872208"/>
                <a:gd name="T6" fmla="*/ 0 w 2520280"/>
                <a:gd name="T7" fmla="*/ 0 h 1872208"/>
                <a:gd name="T8" fmla="*/ 1 w 2520280"/>
                <a:gd name="T9" fmla="*/ 0 h 1872208"/>
                <a:gd name="T10" fmla="*/ 0 w 2520280"/>
                <a:gd name="T11" fmla="*/ 0 h 187220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20280" h="1872208">
                  <a:moveTo>
                    <a:pt x="0" y="1872208"/>
                  </a:moveTo>
                  <a:lnTo>
                    <a:pt x="2520280" y="1872208"/>
                  </a:lnTo>
                  <a:lnTo>
                    <a:pt x="0" y="1872208"/>
                  </a:lnTo>
                  <a:close/>
                  <a:moveTo>
                    <a:pt x="0" y="0"/>
                  </a:moveTo>
                  <a:lnTo>
                    <a:pt x="916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sq">
              <a:solidFill>
                <a:srgbClr val="DDDDDD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399" name="任意多边形 16"/>
            <p:cNvSpPr>
              <a:spLocks noChangeArrowheads="1"/>
            </p:cNvSpPr>
            <p:nvPr/>
          </p:nvSpPr>
          <p:spPr bwMode="auto">
            <a:xfrm>
              <a:off x="0" y="454"/>
              <a:ext cx="826" cy="760"/>
            </a:xfrm>
            <a:custGeom>
              <a:avLst/>
              <a:gdLst>
                <a:gd name="T0" fmla="*/ 0 w 696310"/>
                <a:gd name="T1" fmla="*/ 0 h 696310"/>
                <a:gd name="T2" fmla="*/ 545 w 696310"/>
                <a:gd name="T3" fmla="*/ 0 h 696310"/>
                <a:gd name="T4" fmla="*/ 545 w 696310"/>
                <a:gd name="T5" fmla="*/ 258 h 696310"/>
                <a:gd name="T6" fmla="*/ 826 w 696310"/>
                <a:gd name="T7" fmla="*/ 258 h 696310"/>
                <a:gd name="T8" fmla="*/ 826 w 696310"/>
                <a:gd name="T9" fmla="*/ 760 h 696310"/>
                <a:gd name="T10" fmla="*/ 0 w 696310"/>
                <a:gd name="T11" fmla="*/ 760 h 696310"/>
                <a:gd name="T12" fmla="*/ 0 w 696310"/>
                <a:gd name="T13" fmla="*/ 0 h 69631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696310" h="696310">
                  <a:moveTo>
                    <a:pt x="0" y="0"/>
                  </a:moveTo>
                  <a:lnTo>
                    <a:pt x="459827" y="0"/>
                  </a:lnTo>
                  <a:lnTo>
                    <a:pt x="459827" y="236483"/>
                  </a:lnTo>
                  <a:lnTo>
                    <a:pt x="696310" y="236483"/>
                  </a:lnTo>
                  <a:lnTo>
                    <a:pt x="696310" y="696310"/>
                  </a:lnTo>
                  <a:lnTo>
                    <a:pt x="0" y="69631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400" name="矩形 17"/>
            <p:cNvSpPr>
              <a:spLocks noChangeArrowheads="1"/>
            </p:cNvSpPr>
            <p:nvPr/>
          </p:nvSpPr>
          <p:spPr bwMode="auto">
            <a:xfrm>
              <a:off x="570" y="374"/>
              <a:ext cx="258" cy="265"/>
            </a:xfrm>
            <a:prstGeom prst="rect">
              <a:avLst/>
            </a:prstGeom>
            <a:solidFill>
              <a:srgbClr val="008080">
                <a:alpha val="5098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215900" rIns="179705" bIns="0" anchor="ctr"/>
            <a:lstStyle/>
            <a:p>
              <a:pPr algn="ctr" eaLnBrk="1" hangingPunct="1"/>
              <a:endParaRPr lang="zh-CN" altLang="en-US" sz="400">
                <a:solidFill>
                  <a:srgbClr val="FFFFFF"/>
                </a:solidFill>
                <a:ea typeface="微软雅黑" panose="020B0503020204020204" pitchFamily="34" charset="-122"/>
              </a:endParaRPr>
            </a:p>
          </p:txBody>
        </p:sp>
        <p:sp>
          <p:nvSpPr>
            <p:cNvPr id="16401" name="文本框 6151"/>
            <p:cNvSpPr txBox="1">
              <a:spLocks noChangeArrowheads="1"/>
            </p:cNvSpPr>
            <p:nvPr/>
          </p:nvSpPr>
          <p:spPr bwMode="auto">
            <a:xfrm>
              <a:off x="877" y="431"/>
              <a:ext cx="3649" cy="8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9pPr>
            </a:lstStyle>
            <a:p>
              <a:pPr eaLnBrk="1" hangingPunct="1"/>
              <a:r>
                <a:rPr lang="zh-CN" altLang="en-US" sz="2800" b="1" dirty="0">
                  <a:solidFill>
                    <a:srgbClr val="00666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宋体" panose="02010600030101010101" pitchFamily="2" charset="-122"/>
                </a:rPr>
                <a:t>直接开平方法</a:t>
              </a:r>
            </a:p>
          </p:txBody>
        </p:sp>
        <p:sp>
          <p:nvSpPr>
            <p:cNvPr id="16402" name="文本框 6152"/>
            <p:cNvSpPr txBox="1">
              <a:spLocks noChangeArrowheads="1"/>
            </p:cNvSpPr>
            <p:nvPr/>
          </p:nvSpPr>
          <p:spPr bwMode="auto">
            <a:xfrm>
              <a:off x="0" y="453"/>
              <a:ext cx="872" cy="8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9pPr>
            </a:lstStyle>
            <a:p>
              <a:pPr eaLnBrk="1" hangingPunct="1"/>
              <a:r>
                <a:rPr lang="zh-CN" altLang="en-US" sz="2800">
                  <a:solidFill>
                    <a:schemeClr val="accent1"/>
                  </a:solidFill>
                  <a:ea typeface="微软雅黑" panose="020B0503020204020204" pitchFamily="34" charset="-122"/>
                </a:rPr>
                <a:t>一</a:t>
              </a:r>
            </a:p>
          </p:txBody>
        </p:sp>
      </p:grpSp>
      <p:sp>
        <p:nvSpPr>
          <p:cNvPr id="16388" name="Text Box 3"/>
          <p:cNvSpPr txBox="1">
            <a:spLocks noChangeArrowheads="1"/>
          </p:cNvSpPr>
          <p:nvPr/>
        </p:nvSpPr>
        <p:spPr bwMode="auto">
          <a:xfrm>
            <a:off x="538163" y="1416050"/>
            <a:ext cx="8283575" cy="173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2400" dirty="0">
                <a:latin typeface="Times New Roman" panose="02020603050405020304" pitchFamily="18" charset="0"/>
              </a:rPr>
              <a:t>       一般地</a:t>
            </a:r>
            <a:r>
              <a:rPr lang="en-US" altLang="zh-CN" sz="2400" dirty="0">
                <a:latin typeface="Times New Roman" panose="02020603050405020304" pitchFamily="18" charset="0"/>
              </a:rPr>
              <a:t>,</a:t>
            </a:r>
            <a:r>
              <a:rPr lang="zh-CN" altLang="en-US" sz="2400" dirty="0">
                <a:latin typeface="Times New Roman" panose="02020603050405020304" pitchFamily="18" charset="0"/>
              </a:rPr>
              <a:t>对于形如</a:t>
            </a:r>
            <a:r>
              <a:rPr lang="en-US" altLang="zh-CN" sz="2400" i="1" dirty="0">
                <a:latin typeface="Times New Roman" panose="02020603050405020304" pitchFamily="18" charset="0"/>
              </a:rPr>
              <a:t>x</a:t>
            </a:r>
            <a:r>
              <a:rPr lang="en-US" altLang="zh-CN" sz="2400" baseline="30000" dirty="0">
                <a:latin typeface="Times New Roman" panose="02020603050405020304" pitchFamily="18" charset="0"/>
              </a:rPr>
              <a:t>2</a:t>
            </a:r>
            <a:r>
              <a:rPr lang="en-US" altLang="zh-CN" sz="2400" dirty="0">
                <a:latin typeface="Times New Roman" panose="02020603050405020304" pitchFamily="18" charset="0"/>
              </a:rPr>
              <a:t>=</a:t>
            </a:r>
            <a:r>
              <a:rPr lang="en-US" altLang="zh-CN" sz="2400" i="1" dirty="0">
                <a:latin typeface="Times New Roman" panose="02020603050405020304" pitchFamily="18" charset="0"/>
              </a:rPr>
              <a:t>a</a:t>
            </a:r>
            <a:r>
              <a:rPr lang="en-US" altLang="zh-CN" sz="2400" dirty="0">
                <a:latin typeface="Times New Roman" panose="02020603050405020304" pitchFamily="18" charset="0"/>
              </a:rPr>
              <a:t>(</a:t>
            </a:r>
            <a:r>
              <a:rPr lang="en-US" altLang="zh-CN" sz="2400" i="1" dirty="0">
                <a:latin typeface="Times New Roman" panose="02020603050405020304" pitchFamily="18" charset="0"/>
              </a:rPr>
              <a:t>a</a:t>
            </a:r>
            <a:r>
              <a:rPr lang="en-US" altLang="zh-CN" sz="2400" dirty="0">
                <a:latin typeface="Times New Roman" panose="02020603050405020304" pitchFamily="18" charset="0"/>
              </a:rPr>
              <a:t>≥0)</a:t>
            </a:r>
            <a:r>
              <a:rPr lang="zh-CN" altLang="en-US" sz="2400" dirty="0">
                <a:latin typeface="Times New Roman" panose="02020603050405020304" pitchFamily="18" charset="0"/>
              </a:rPr>
              <a:t>的方程</a:t>
            </a:r>
            <a:r>
              <a:rPr lang="en-US" altLang="zh-CN" sz="2400" dirty="0">
                <a:latin typeface="Times New Roman" panose="02020603050405020304" pitchFamily="18" charset="0"/>
              </a:rPr>
              <a:t>,</a:t>
            </a:r>
            <a:r>
              <a:rPr lang="zh-CN" altLang="en-US" sz="2400" dirty="0">
                <a:latin typeface="Times New Roman" panose="02020603050405020304" pitchFamily="18" charset="0"/>
              </a:rPr>
              <a:t>根据平方根的定义</a:t>
            </a:r>
            <a:r>
              <a:rPr lang="en-US" altLang="zh-CN" sz="2400" dirty="0">
                <a:latin typeface="Times New Roman" panose="02020603050405020304" pitchFamily="18" charset="0"/>
              </a:rPr>
              <a:t>,</a:t>
            </a:r>
            <a:r>
              <a:rPr lang="zh-CN" altLang="en-US" sz="2400" dirty="0">
                <a:latin typeface="Times New Roman" panose="02020603050405020304" pitchFamily="18" charset="0"/>
              </a:rPr>
              <a:t>可解得                                 , 这种解一元二次方程的方法叫做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直接开平方法</a:t>
            </a:r>
            <a:r>
              <a:rPr lang="en-US" altLang="zh-CN" sz="2400" dirty="0"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16389" name="Text Box 3"/>
          <p:cNvSpPr txBox="1">
            <a:spLocks noChangeArrowheads="1"/>
          </p:cNvSpPr>
          <p:nvPr/>
        </p:nvSpPr>
        <p:spPr bwMode="auto">
          <a:xfrm>
            <a:off x="539750" y="3932238"/>
            <a:ext cx="8243888" cy="2103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50000"/>
              </a:spcBef>
            </a:pPr>
            <a:r>
              <a:rPr lang="en-US" altLang="zh-CN" sz="2400" dirty="0">
                <a:latin typeface="Times New Roman" panose="02020603050405020304" pitchFamily="18" charset="0"/>
              </a:rPr>
              <a:t>   </a:t>
            </a:r>
            <a:r>
              <a:rPr lang="zh-CN" altLang="en-US" sz="2400" dirty="0">
                <a:latin typeface="Times New Roman" panose="02020603050405020304" pitchFamily="18" charset="0"/>
              </a:rPr>
              <a:t>方程　　　　  的根是</a:t>
            </a:r>
          </a:p>
          <a:p>
            <a:pPr eaLnBrk="1" hangingPunct="1">
              <a:lnSpc>
                <a:spcPct val="150000"/>
              </a:lnSpc>
              <a:spcBef>
                <a:spcPct val="50000"/>
              </a:spcBef>
            </a:pPr>
            <a:r>
              <a:rPr lang="zh-CN" altLang="en-US" sz="2400" dirty="0">
                <a:latin typeface="Times New Roman" panose="02020603050405020304" pitchFamily="18" charset="0"/>
              </a:rPr>
              <a:t>   方程　　　　的根是　　      </a:t>
            </a:r>
          </a:p>
          <a:p>
            <a:pPr eaLnBrk="1" hangingPunct="1">
              <a:lnSpc>
                <a:spcPct val="150000"/>
              </a:lnSpc>
              <a:spcBef>
                <a:spcPct val="50000"/>
              </a:spcBef>
            </a:pPr>
            <a:r>
              <a:rPr lang="zh-CN" altLang="en-US" sz="2400" dirty="0">
                <a:latin typeface="Times New Roman" panose="02020603050405020304" pitchFamily="18" charset="0"/>
              </a:rPr>
              <a:t>   方程       　　      的根是</a:t>
            </a:r>
            <a:r>
              <a:rPr lang="zh-CN" altLang="en-US" sz="2400" u="sng" dirty="0">
                <a:latin typeface="Times New Roman" panose="02020603050405020304" pitchFamily="18" charset="0"/>
              </a:rPr>
              <a:t> </a:t>
            </a:r>
            <a:endParaRPr lang="zh-CN" altLang="en-US" sz="2400" dirty="0">
              <a:latin typeface="Times New Roman" panose="02020603050405020304" pitchFamily="18" charset="0"/>
            </a:endParaRPr>
          </a:p>
        </p:txBody>
      </p:sp>
      <p:pic>
        <p:nvPicPr>
          <p:cNvPr id="16390" name="Picture 4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476375" y="4067175"/>
            <a:ext cx="1366838" cy="376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1" name="Picture 5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476375" y="4859338"/>
            <a:ext cx="1152525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2" name="Picture 6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1549400" y="5651500"/>
            <a:ext cx="1512888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3" name="Text Box 9"/>
          <p:cNvSpPr txBox="1">
            <a:spLocks noChangeArrowheads="1"/>
          </p:cNvSpPr>
          <p:nvPr/>
        </p:nvSpPr>
        <p:spPr bwMode="auto">
          <a:xfrm>
            <a:off x="4862513" y="4138613"/>
            <a:ext cx="2295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/>
            <a:r>
              <a:rPr lang="zh-CN" altLang="en-US" sz="24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x</a:t>
            </a:r>
            <a:r>
              <a:rPr lang="en-US" altLang="zh-CN" sz="2400" baseline="-25000" dirty="0">
                <a:solidFill>
                  <a:srgbClr val="FF0000"/>
                </a:solidFill>
                <a:latin typeface="Times New Roman" panose="02020603050405020304" pitchFamily="18" charset="0"/>
              </a:rPr>
              <a:t>1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=0.5,  </a:t>
            </a:r>
            <a:r>
              <a:rPr lang="en-US" altLang="zh-CN" sz="24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x</a:t>
            </a:r>
            <a:r>
              <a:rPr lang="en-US" altLang="zh-CN" sz="2400" baseline="-25000" dirty="0">
                <a:solidFill>
                  <a:srgbClr val="FF0000"/>
                </a:solidFill>
                <a:latin typeface="Times New Roman" panose="02020603050405020304" pitchFamily="18" charset="0"/>
              </a:rPr>
              <a:t>2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=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－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0.5</a:t>
            </a:r>
          </a:p>
        </p:txBody>
      </p:sp>
      <p:sp>
        <p:nvSpPr>
          <p:cNvPr id="9225" name="Text Box 11"/>
          <p:cNvSpPr txBox="1">
            <a:spLocks noChangeArrowheads="1"/>
          </p:cNvSpPr>
          <p:nvPr/>
        </p:nvSpPr>
        <p:spPr bwMode="auto">
          <a:xfrm>
            <a:off x="4862513" y="4787900"/>
            <a:ext cx="30241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/>
            <a:r>
              <a:rPr lang="zh-CN" altLang="en-US" sz="2400" i="1">
                <a:solidFill>
                  <a:srgbClr val="FF0000"/>
                </a:solidFill>
                <a:latin typeface="Times New Roman" panose="02020603050405020304" pitchFamily="18" charset="0"/>
              </a:rPr>
              <a:t>x</a:t>
            </a:r>
            <a:r>
              <a:rPr lang="en-US" altLang="zh-CN" sz="2400" baseline="-25000">
                <a:solidFill>
                  <a:srgbClr val="FF0000"/>
                </a:solidFill>
                <a:latin typeface="Times New Roman" panose="02020603050405020304" pitchFamily="18" charset="0"/>
              </a:rPr>
              <a:t>1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</a:rPr>
              <a:t>＝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</a:rPr>
              <a:t>3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</a:rPr>
              <a:t>， </a:t>
            </a:r>
            <a:r>
              <a:rPr lang="en-US" altLang="zh-CN" sz="2400" i="1">
                <a:solidFill>
                  <a:srgbClr val="FF0000"/>
                </a:solidFill>
                <a:latin typeface="Times New Roman" panose="02020603050405020304" pitchFamily="18" charset="0"/>
              </a:rPr>
              <a:t>x</a:t>
            </a:r>
            <a:r>
              <a:rPr lang="en-US" altLang="zh-CN" sz="2400" baseline="-25000">
                <a:solidFill>
                  <a:srgbClr val="FF0000"/>
                </a:solidFill>
                <a:latin typeface="Times New Roman" panose="02020603050405020304" pitchFamily="18" charset="0"/>
              </a:rPr>
              <a:t>2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</a:rPr>
              <a:t>＝－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</a:rPr>
              <a:t>3</a:t>
            </a:r>
          </a:p>
        </p:txBody>
      </p:sp>
      <p:sp>
        <p:nvSpPr>
          <p:cNvPr id="9226" name="Text Box 12"/>
          <p:cNvSpPr txBox="1">
            <a:spLocks noChangeArrowheads="1"/>
          </p:cNvSpPr>
          <p:nvPr/>
        </p:nvSpPr>
        <p:spPr bwMode="auto">
          <a:xfrm>
            <a:off x="4933950" y="5580063"/>
            <a:ext cx="22574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/>
            <a:r>
              <a:rPr lang="zh-CN" altLang="en-US" sz="2400" i="1">
                <a:solidFill>
                  <a:srgbClr val="FF0000"/>
                </a:solidFill>
                <a:latin typeface="Times New Roman" panose="02020603050405020304" pitchFamily="18" charset="0"/>
              </a:rPr>
              <a:t>x</a:t>
            </a:r>
            <a:r>
              <a:rPr lang="en-US" altLang="zh-CN" sz="2400" baseline="-25000">
                <a:solidFill>
                  <a:srgbClr val="FF0000"/>
                </a:solidFill>
                <a:latin typeface="Times New Roman" panose="02020603050405020304" pitchFamily="18" charset="0"/>
              </a:rPr>
              <a:t>1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</a:rPr>
              <a:t>＝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</a:rPr>
              <a:t>2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</a:rPr>
              <a:t>， </a:t>
            </a:r>
            <a:r>
              <a:rPr lang="zh-CN" altLang="en-US" sz="2400" i="1">
                <a:solidFill>
                  <a:srgbClr val="FF0000"/>
                </a:solidFill>
                <a:latin typeface="Times New Roman" panose="02020603050405020304" pitchFamily="18" charset="0"/>
              </a:rPr>
              <a:t>x</a:t>
            </a:r>
            <a:r>
              <a:rPr lang="en-US" altLang="zh-CN" sz="2400" baseline="-25000">
                <a:solidFill>
                  <a:srgbClr val="FF0000"/>
                </a:solidFill>
                <a:latin typeface="Times New Roman" panose="02020603050405020304" pitchFamily="18" charset="0"/>
              </a:rPr>
              <a:t>2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</a:rPr>
              <a:t>＝－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928688" y="3187700"/>
            <a:ext cx="9445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/>
            <a:r>
              <a:rPr lang="zh-CN" altLang="zh-CN" sz="2400">
                <a:solidFill>
                  <a:srgbClr val="149494"/>
                </a:solidFill>
                <a:latin typeface="黑体" panose="02010609060101010101" pitchFamily="49" charset="-122"/>
              </a:rPr>
              <a:t>问题</a:t>
            </a:r>
            <a:r>
              <a:rPr lang="en-US" altLang="zh-CN" sz="2400">
                <a:solidFill>
                  <a:srgbClr val="149494"/>
                </a:solidFill>
                <a:latin typeface="黑体" panose="02010609060101010101" pitchFamily="49" charset="-122"/>
              </a:rPr>
              <a:t> </a:t>
            </a:r>
            <a:endParaRPr lang="zh-CN" altLang="en-US" sz="2400">
              <a:latin typeface="黑体" panose="02010609060101010101" pitchFamily="49" charset="-122"/>
            </a:endParaRPr>
          </a:p>
        </p:txBody>
      </p:sp>
      <p:graphicFrame>
        <p:nvGraphicFramePr>
          <p:cNvPr id="16397" name="对象 1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1187450" y="2133600"/>
          <a:ext cx="2151063" cy="477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08" r:id="rId6" imgW="1143635" imgH="254000" progId="Equation.KSEE3">
                  <p:embed/>
                </p:oleObj>
              </mc:Choice>
              <mc:Fallback>
                <p:oleObj r:id="rId6" imgW="1143635" imgH="254000" progId="Equation.KSEE3">
                  <p:embed/>
                  <p:pic>
                    <p:nvPicPr>
                      <p:cNvPr id="0" name="对象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450" y="2133600"/>
                        <a:ext cx="2151063" cy="477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3" grpId="0"/>
      <p:bldP spid="9225" grpId="0"/>
      <p:bldP spid="9226" grpId="0"/>
      <p:bldP spid="2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 bwMode="auto">
          <a:xfrm>
            <a:off x="395288" y="1052513"/>
            <a:ext cx="8064500" cy="3624262"/>
            <a:chOff x="623" y="1658"/>
            <a:chExt cx="12700" cy="5708"/>
          </a:xfrm>
        </p:grpSpPr>
        <p:sp>
          <p:nvSpPr>
            <p:cNvPr id="59" name="矩形 58"/>
            <p:cNvSpPr/>
            <p:nvPr/>
          </p:nvSpPr>
          <p:spPr>
            <a:xfrm>
              <a:off x="623" y="1658"/>
              <a:ext cx="12700" cy="5706"/>
            </a:xfrm>
            <a:prstGeom prst="rect">
              <a:avLst/>
            </a:prstGeom>
            <a:solidFill>
              <a:schemeClr val="accent1"/>
            </a:solidFill>
            <a:ln w="25400" cap="flat" cmpd="sng">
              <a:solidFill>
                <a:srgbClr val="CC0066"/>
              </a:solidFill>
              <a:prstDash val="sysDash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pPr eaLnBrk="1" hangingPunct="1">
                <a:lnSpc>
                  <a:spcPct val="190000"/>
                </a:lnSpc>
              </a:pPr>
              <a:r>
                <a:rPr lang="zh-CN" altLang="zh-CN" sz="2400" noProof="1">
                  <a:latin typeface="黑体" panose="02010609060101010101" pitchFamily="49" charset="-122"/>
                </a:rPr>
                <a:t>     </a:t>
              </a:r>
              <a:r>
                <a:rPr lang="zh-CN" altLang="en-US" sz="2400" noProof="1">
                  <a:latin typeface="Times New Roman" panose="02020603050405020304" pitchFamily="18" charset="0"/>
                </a:rPr>
                <a:t>（</a:t>
              </a:r>
              <a:r>
                <a:rPr lang="zh-CN" altLang="zh-CN" sz="2400" noProof="1">
                  <a:latin typeface="Times New Roman" panose="02020603050405020304" pitchFamily="18" charset="0"/>
                </a:rPr>
                <a:t>1</a:t>
              </a:r>
              <a:r>
                <a:rPr lang="zh-CN" altLang="en-US" sz="2400" noProof="1">
                  <a:latin typeface="Times New Roman" panose="02020603050405020304" pitchFamily="18" charset="0"/>
                </a:rPr>
                <a:t>）如果一个方程（或经过整理后）形如</a:t>
              </a:r>
              <a:r>
                <a:rPr lang="en-US" altLang="zh-CN" sz="2400" i="1" noProof="1">
                  <a:latin typeface="Times New Roman" panose="02020603050405020304" pitchFamily="18" charset="0"/>
                </a:rPr>
                <a:t>x</a:t>
              </a:r>
              <a:r>
                <a:rPr lang="en-US" altLang="zh-CN" sz="2400" baseline="30000" noProof="1">
                  <a:latin typeface="Times New Roman" panose="02020603050405020304" pitchFamily="18" charset="0"/>
                </a:rPr>
                <a:t>2</a:t>
              </a:r>
              <a:r>
                <a:rPr lang="en-US" altLang="zh-CN" sz="2400" noProof="1">
                  <a:latin typeface="Times New Roman" panose="02020603050405020304" pitchFamily="18" charset="0"/>
                </a:rPr>
                <a:t>=</a:t>
              </a:r>
              <a:r>
                <a:rPr lang="en-US" altLang="zh-CN" sz="2400" i="1" noProof="1">
                  <a:latin typeface="Times New Roman" panose="02020603050405020304" pitchFamily="18" charset="0"/>
                </a:rPr>
                <a:t>n</a:t>
              </a:r>
              <a:r>
                <a:rPr lang="zh-CN" altLang="en-US" sz="2400" noProof="1">
                  <a:latin typeface="Times New Roman" panose="02020603050405020304" pitchFamily="18" charset="0"/>
                </a:rPr>
                <a:t>或（</a:t>
              </a:r>
              <a:r>
                <a:rPr lang="en-US" altLang="zh-CN" sz="2400" i="1" noProof="1">
                  <a:latin typeface="Times New Roman" panose="02020603050405020304" pitchFamily="18" charset="0"/>
                </a:rPr>
                <a:t>x</a:t>
              </a:r>
              <a:r>
                <a:rPr lang="en-US" altLang="zh-CN" sz="2400" noProof="1">
                  <a:latin typeface="Times New Roman" panose="02020603050405020304" pitchFamily="18" charset="0"/>
                </a:rPr>
                <a:t>+</a:t>
              </a:r>
              <a:r>
                <a:rPr lang="en-US" altLang="zh-CN" sz="2400" i="1" noProof="1">
                  <a:latin typeface="Times New Roman" panose="02020603050405020304" pitchFamily="18" charset="0"/>
                </a:rPr>
                <a:t>m</a:t>
              </a:r>
              <a:r>
                <a:rPr lang="en-US" altLang="en-US" sz="2400" noProof="1">
                  <a:latin typeface="Times New Roman" panose="02020603050405020304" pitchFamily="18" charset="0"/>
                  <a:ea typeface="黑体" panose="02010609060101010101" pitchFamily="49" charset="-122"/>
                </a:rPr>
                <a:t>）</a:t>
              </a:r>
              <a:r>
                <a:rPr lang="en-US" altLang="zh-CN" sz="2400" baseline="30000" noProof="1">
                  <a:latin typeface="Times New Roman" panose="02020603050405020304" pitchFamily="18" charset="0"/>
                </a:rPr>
                <a:t>2</a:t>
              </a:r>
              <a:r>
                <a:rPr lang="en-US" altLang="zh-CN" sz="2400" noProof="1">
                  <a:latin typeface="Times New Roman" panose="02020603050405020304" pitchFamily="18" charset="0"/>
                </a:rPr>
                <a:t>=</a:t>
              </a:r>
              <a:r>
                <a:rPr lang="en-US" altLang="zh-CN" sz="2400" i="1" noProof="1">
                  <a:latin typeface="Times New Roman" panose="02020603050405020304" pitchFamily="18" charset="0"/>
                </a:rPr>
                <a:t>n</a:t>
              </a:r>
              <a:r>
                <a:rPr lang="en-US" altLang="en-US" sz="2400" noProof="1">
                  <a:latin typeface="Times New Roman" panose="02020603050405020304" pitchFamily="18" charset="0"/>
                  <a:ea typeface="黑体" panose="02010609060101010101" pitchFamily="49" charset="-122"/>
                </a:rPr>
                <a:t>（</a:t>
              </a:r>
              <a:r>
                <a:rPr lang="en-US" altLang="zh-CN" sz="2400" i="1" noProof="1">
                  <a:latin typeface="Times New Roman" panose="02020603050405020304" pitchFamily="18" charset="0"/>
                </a:rPr>
                <a:t>n</a:t>
              </a:r>
              <a:r>
                <a:rPr lang="en-US" altLang="zh-CN" sz="2400" noProof="1">
                  <a:latin typeface="Times New Roman" panose="02020603050405020304" pitchFamily="18" charset="0"/>
                </a:rPr>
                <a:t>≥0</a:t>
              </a:r>
              <a:r>
                <a:rPr lang="zh-CN" altLang="en-US" sz="2400" noProof="1">
                  <a:latin typeface="Times New Roman" panose="02020603050405020304" pitchFamily="18" charset="0"/>
                </a:rPr>
                <a:t>）就可以直接开平方法来解</a:t>
              </a:r>
              <a:r>
                <a:rPr lang="zh-CN" altLang="zh-CN" sz="2400" noProof="1">
                  <a:latin typeface="Times New Roman" panose="02020603050405020304" pitchFamily="18" charset="0"/>
                </a:rPr>
                <a:t>.</a:t>
              </a:r>
            </a:p>
            <a:p>
              <a:pPr eaLnBrk="1" hangingPunct="1">
                <a:lnSpc>
                  <a:spcPct val="190000"/>
                </a:lnSpc>
              </a:pPr>
              <a:r>
                <a:rPr lang="zh-CN" altLang="en-US" sz="2400" noProof="1">
                  <a:latin typeface="Times New Roman" panose="02020603050405020304" pitchFamily="18" charset="0"/>
                </a:rPr>
                <a:t>（</a:t>
              </a:r>
              <a:r>
                <a:rPr lang="zh-CN" altLang="zh-CN" sz="2400" noProof="1">
                  <a:latin typeface="Times New Roman" panose="02020603050405020304" pitchFamily="18" charset="0"/>
                </a:rPr>
                <a:t>2</a:t>
              </a:r>
              <a:r>
                <a:rPr lang="zh-CN" altLang="en-US" sz="2400" noProof="1">
                  <a:latin typeface="Times New Roman" panose="02020603050405020304" pitchFamily="18" charset="0"/>
                </a:rPr>
                <a:t>）若</a:t>
              </a:r>
              <a:r>
                <a:rPr lang="en-US" altLang="zh-CN" sz="2400" i="1" noProof="1">
                  <a:latin typeface="Times New Roman" panose="02020603050405020304" pitchFamily="18" charset="0"/>
                </a:rPr>
                <a:t>x</a:t>
              </a:r>
              <a:r>
                <a:rPr lang="en-US" altLang="zh-CN" sz="2400" baseline="30000" noProof="1">
                  <a:latin typeface="Times New Roman" panose="02020603050405020304" pitchFamily="18" charset="0"/>
                </a:rPr>
                <a:t>2</a:t>
              </a:r>
              <a:r>
                <a:rPr lang="en-US" altLang="zh-CN" sz="2400" noProof="1">
                  <a:latin typeface="Times New Roman" panose="02020603050405020304" pitchFamily="18" charset="0"/>
                </a:rPr>
                <a:t>=</a:t>
              </a:r>
              <a:r>
                <a:rPr lang="en-US" altLang="zh-CN" sz="2400" i="1" noProof="1">
                  <a:latin typeface="Times New Roman" panose="02020603050405020304" pitchFamily="18" charset="0"/>
                </a:rPr>
                <a:t>n</a:t>
              </a:r>
              <a:r>
                <a:rPr lang="en-US" altLang="en-US" sz="2400" noProof="1">
                  <a:latin typeface="Times New Roman" panose="02020603050405020304" pitchFamily="18" charset="0"/>
                  <a:ea typeface="黑体" panose="02010609060101010101" pitchFamily="49" charset="-122"/>
                </a:rPr>
                <a:t>（</a:t>
              </a:r>
              <a:r>
                <a:rPr lang="en-US" altLang="zh-CN" sz="2400" i="1" noProof="1">
                  <a:latin typeface="Times New Roman" panose="02020603050405020304" pitchFamily="18" charset="0"/>
                </a:rPr>
                <a:t>n</a:t>
              </a:r>
              <a:r>
                <a:rPr lang="en-US" altLang="zh-CN" sz="2400" noProof="1">
                  <a:latin typeface="Times New Roman" panose="02020603050405020304" pitchFamily="18" charset="0"/>
                </a:rPr>
                <a:t>≥0</a:t>
              </a:r>
              <a:r>
                <a:rPr lang="zh-CN" altLang="en-US" sz="2400" noProof="1">
                  <a:latin typeface="Times New Roman" panose="02020603050405020304" pitchFamily="18" charset="0"/>
                </a:rPr>
                <a:t>），则</a:t>
              </a:r>
              <a:r>
                <a:rPr lang="en-US" altLang="zh-CN" sz="2400" i="1" noProof="1">
                  <a:latin typeface="Times New Roman" panose="02020603050405020304" pitchFamily="18" charset="0"/>
                </a:rPr>
                <a:t>x</a:t>
              </a:r>
              <a:r>
                <a:rPr lang="en-US" altLang="zh-CN" sz="2400" noProof="1">
                  <a:latin typeface="Times New Roman" panose="02020603050405020304" pitchFamily="18" charset="0"/>
                </a:rPr>
                <a:t>=</a:t>
              </a:r>
              <a:r>
                <a:rPr lang="en-US" altLang="en-US" sz="2400" noProof="1">
                  <a:latin typeface="Times New Roman" panose="02020603050405020304" pitchFamily="18" charset="0"/>
                  <a:ea typeface="黑体" panose="02010609060101010101" pitchFamily="49" charset="-122"/>
                </a:rPr>
                <a:t>±       </a:t>
              </a:r>
              <a:r>
                <a:rPr lang="zh-CN" altLang="en-US" sz="2400" noProof="1">
                  <a:latin typeface="Times New Roman" panose="02020603050405020304" pitchFamily="18" charset="0"/>
                </a:rPr>
                <a:t>；若</a:t>
              </a:r>
              <a:r>
                <a:rPr lang="zh-CN" altLang="en-US" sz="2400" noProof="1">
                  <a:latin typeface="Times New Roman" panose="02020603050405020304" pitchFamily="18" charset="0"/>
                  <a:sym typeface="+mn-ea"/>
                </a:rPr>
                <a:t>（</a:t>
              </a:r>
              <a:r>
                <a:rPr lang="en-US" altLang="zh-CN" sz="2400" i="1" noProof="1">
                  <a:latin typeface="Times New Roman" panose="02020603050405020304" pitchFamily="18" charset="0"/>
                  <a:sym typeface="+mn-ea"/>
                </a:rPr>
                <a:t>x</a:t>
              </a:r>
              <a:r>
                <a:rPr lang="en-US" altLang="zh-CN" sz="2400" noProof="1">
                  <a:latin typeface="Times New Roman" panose="02020603050405020304" pitchFamily="18" charset="0"/>
                  <a:sym typeface="+mn-ea"/>
                </a:rPr>
                <a:t>+</a:t>
              </a:r>
              <a:r>
                <a:rPr lang="en-US" altLang="zh-CN" sz="2400" i="1" noProof="1">
                  <a:latin typeface="Times New Roman" panose="02020603050405020304" pitchFamily="18" charset="0"/>
                  <a:sym typeface="+mn-ea"/>
                </a:rPr>
                <a:t>m</a:t>
              </a:r>
              <a:r>
                <a:rPr lang="en-US" altLang="en-US" sz="2400" noProof="1">
                  <a:latin typeface="Times New Roman" panose="02020603050405020304" pitchFamily="18" charset="0"/>
                  <a:ea typeface="黑体" panose="02010609060101010101" pitchFamily="49" charset="-122"/>
                  <a:sym typeface="+mn-ea"/>
                </a:rPr>
                <a:t>）</a:t>
              </a:r>
              <a:r>
                <a:rPr lang="en-US" altLang="zh-CN" sz="2400" baseline="30000" noProof="1">
                  <a:latin typeface="Times New Roman" panose="02020603050405020304" pitchFamily="18" charset="0"/>
                  <a:sym typeface="+mn-ea"/>
                </a:rPr>
                <a:t>2</a:t>
              </a:r>
              <a:r>
                <a:rPr lang="en-US" altLang="zh-CN" sz="2400" noProof="1">
                  <a:latin typeface="Times New Roman" panose="02020603050405020304" pitchFamily="18" charset="0"/>
                  <a:sym typeface="+mn-ea"/>
                </a:rPr>
                <a:t>=</a:t>
              </a:r>
              <a:r>
                <a:rPr lang="en-US" altLang="zh-CN" sz="2400" i="1" noProof="1">
                  <a:latin typeface="Times New Roman" panose="02020603050405020304" pitchFamily="18" charset="0"/>
                  <a:sym typeface="+mn-ea"/>
                </a:rPr>
                <a:t>n</a:t>
              </a:r>
              <a:r>
                <a:rPr lang="en-US" altLang="en-US" sz="2400" noProof="1">
                  <a:latin typeface="Times New Roman" panose="02020603050405020304" pitchFamily="18" charset="0"/>
                  <a:ea typeface="黑体" panose="02010609060101010101" pitchFamily="49" charset="-122"/>
                  <a:sym typeface="+mn-ea"/>
                </a:rPr>
                <a:t>（</a:t>
              </a:r>
              <a:r>
                <a:rPr lang="en-US" altLang="zh-CN" sz="2400" i="1" noProof="1">
                  <a:latin typeface="Times New Roman" panose="02020603050405020304" pitchFamily="18" charset="0"/>
                  <a:sym typeface="+mn-ea"/>
                </a:rPr>
                <a:t>n</a:t>
              </a:r>
              <a:r>
                <a:rPr lang="en-US" altLang="zh-CN" sz="2400" noProof="1">
                  <a:latin typeface="Times New Roman" panose="02020603050405020304" pitchFamily="18" charset="0"/>
                  <a:sym typeface="+mn-ea"/>
                </a:rPr>
                <a:t>≥0</a:t>
              </a:r>
              <a:r>
                <a:rPr lang="zh-CN" altLang="en-US" sz="2400" noProof="1">
                  <a:latin typeface="Times New Roman" panose="02020603050405020304" pitchFamily="18" charset="0"/>
                  <a:sym typeface="+mn-ea"/>
                </a:rPr>
                <a:t>），则</a:t>
              </a:r>
              <a:r>
                <a:rPr lang="en-US" altLang="zh-CN" sz="2400" i="1" noProof="1">
                  <a:latin typeface="Times New Roman" panose="02020603050405020304" pitchFamily="18" charset="0"/>
                  <a:sym typeface="+mn-ea"/>
                </a:rPr>
                <a:t>x</a:t>
              </a:r>
              <a:r>
                <a:rPr lang="en-US" altLang="zh-CN" sz="2400" noProof="1">
                  <a:latin typeface="Times New Roman" panose="02020603050405020304" pitchFamily="18" charset="0"/>
                  <a:sym typeface="+mn-ea"/>
                </a:rPr>
                <a:t>=         -</a:t>
              </a:r>
              <a:r>
                <a:rPr lang="en-US" altLang="zh-CN" sz="2400" i="1" noProof="1">
                  <a:latin typeface="Times New Roman" panose="02020603050405020304" pitchFamily="18" charset="0"/>
                  <a:sym typeface="+mn-ea"/>
                </a:rPr>
                <a:t>m</a:t>
              </a:r>
              <a:r>
                <a:rPr lang="zh-CN" altLang="en-US" sz="2400" noProof="1">
                  <a:latin typeface="Times New Roman" panose="02020603050405020304" pitchFamily="18" charset="0"/>
                  <a:sym typeface="+mn-ea"/>
                </a:rPr>
                <a:t>，当</a:t>
              </a:r>
              <a:r>
                <a:rPr lang="en-US" altLang="zh-CN" sz="2400" i="1" noProof="1">
                  <a:latin typeface="Times New Roman" panose="02020603050405020304" pitchFamily="18" charset="0"/>
                  <a:sym typeface="+mn-ea"/>
                </a:rPr>
                <a:t>n</a:t>
              </a:r>
              <a:r>
                <a:rPr lang="en-US" altLang="zh-CN" sz="2400" noProof="1">
                  <a:latin typeface="Times New Roman" panose="02020603050405020304" pitchFamily="18" charset="0"/>
                  <a:sym typeface="+mn-ea"/>
                </a:rPr>
                <a:t>=0</a:t>
              </a:r>
              <a:r>
                <a:rPr lang="zh-CN" altLang="en-US" sz="2400" noProof="1">
                  <a:latin typeface="Times New Roman" panose="02020603050405020304" pitchFamily="18" charset="0"/>
                  <a:sym typeface="+mn-ea"/>
                </a:rPr>
                <a:t>时，方程的两个根相等，写成</a:t>
              </a:r>
              <a:r>
                <a:rPr lang="en-US" altLang="zh-CN" sz="2400" i="1" noProof="1">
                  <a:latin typeface="Times New Roman" panose="02020603050405020304" pitchFamily="18" charset="0"/>
                  <a:sym typeface="+mn-ea"/>
                </a:rPr>
                <a:t>x</a:t>
              </a:r>
              <a:r>
                <a:rPr lang="en-US" altLang="zh-CN" sz="2400" baseline="-25000" noProof="1">
                  <a:latin typeface="Times New Roman" panose="02020603050405020304" pitchFamily="18" charset="0"/>
                  <a:sym typeface="+mn-ea"/>
                </a:rPr>
                <a:t>1</a:t>
              </a:r>
              <a:r>
                <a:rPr lang="en-US" altLang="zh-CN" sz="2400" noProof="1">
                  <a:latin typeface="Times New Roman" panose="02020603050405020304" pitchFamily="18" charset="0"/>
                  <a:sym typeface="+mn-ea"/>
                </a:rPr>
                <a:t>=</a:t>
              </a:r>
              <a:r>
                <a:rPr lang="en-US" altLang="zh-CN" sz="2400" i="1" noProof="1">
                  <a:latin typeface="Times New Roman" panose="02020603050405020304" pitchFamily="18" charset="0"/>
                  <a:sym typeface="+mn-ea"/>
                </a:rPr>
                <a:t>x</a:t>
              </a:r>
              <a:r>
                <a:rPr lang="en-US" altLang="zh-CN" sz="2400" baseline="-25000" noProof="1">
                  <a:latin typeface="Times New Roman" panose="02020603050405020304" pitchFamily="18" charset="0"/>
                  <a:sym typeface="+mn-ea"/>
                </a:rPr>
                <a:t>2</a:t>
              </a:r>
              <a:r>
                <a:rPr lang="en-US" altLang="zh-CN" sz="2400" noProof="1">
                  <a:latin typeface="Times New Roman" panose="02020603050405020304" pitchFamily="18" charset="0"/>
                  <a:sym typeface="+mn-ea"/>
                </a:rPr>
                <a:t>=-</a:t>
              </a:r>
              <a:r>
                <a:rPr lang="en-US" altLang="zh-CN" sz="2400" i="1" noProof="1">
                  <a:latin typeface="Times New Roman" panose="02020603050405020304" pitchFamily="18" charset="0"/>
                  <a:sym typeface="+mn-ea"/>
                </a:rPr>
                <a:t>m</a:t>
              </a:r>
              <a:r>
                <a:rPr lang="en-US" altLang="zh-CN" sz="2400" noProof="1">
                  <a:latin typeface="Times New Roman" panose="02020603050405020304" pitchFamily="18" charset="0"/>
                  <a:sym typeface="+mn-ea"/>
                </a:rPr>
                <a:t>.</a:t>
              </a:r>
            </a:p>
            <a:p>
              <a:pPr eaLnBrk="1" hangingPunct="1">
                <a:lnSpc>
                  <a:spcPct val="190000"/>
                </a:lnSpc>
              </a:pPr>
              <a:endParaRPr lang="en-US" altLang="zh-CN" sz="2400" noProof="1">
                <a:latin typeface="Times New Roman" panose="02020603050405020304" pitchFamily="18" charset="0"/>
                <a:sym typeface="+mn-ea"/>
              </a:endParaRPr>
            </a:p>
            <a:p>
              <a:pPr eaLnBrk="1" hangingPunct="1">
                <a:lnSpc>
                  <a:spcPct val="190000"/>
                </a:lnSpc>
              </a:pPr>
              <a:endParaRPr lang="en-US" altLang="zh-CN" sz="2400" noProof="1">
                <a:latin typeface="Times New Roman" panose="02020603050405020304" pitchFamily="18" charset="0"/>
                <a:sym typeface="+mn-ea"/>
              </a:endParaRPr>
            </a:p>
            <a:p>
              <a:pPr eaLnBrk="1" hangingPunct="1"/>
              <a:endParaRPr lang="en-US" altLang="en-US" noProof="1">
                <a:ea typeface="黑体" panose="02010609060101010101" pitchFamily="49" charset="-122"/>
              </a:endParaRPr>
            </a:p>
          </p:txBody>
        </p:sp>
        <p:grpSp>
          <p:nvGrpSpPr>
            <p:cNvPr id="17412" name="组合 38"/>
            <p:cNvGrpSpPr/>
            <p:nvPr/>
          </p:nvGrpSpPr>
          <p:grpSpPr bwMode="auto">
            <a:xfrm>
              <a:off x="657" y="1770"/>
              <a:ext cx="1097" cy="1022"/>
              <a:chOff x="579589" y="5301208"/>
              <a:chExt cx="697627" cy="648072"/>
            </a:xfrm>
          </p:grpSpPr>
          <p:grpSp>
            <p:nvGrpSpPr>
              <p:cNvPr id="17415" name="组合 35"/>
              <p:cNvGrpSpPr/>
              <p:nvPr/>
            </p:nvGrpSpPr>
            <p:grpSpPr bwMode="auto">
              <a:xfrm>
                <a:off x="611560" y="5301208"/>
                <a:ext cx="648072" cy="648072"/>
                <a:chOff x="467544" y="5318792"/>
                <a:chExt cx="648072" cy="648072"/>
              </a:xfrm>
            </p:grpSpPr>
            <p:sp>
              <p:nvSpPr>
                <p:cNvPr id="17417" name="椭圆 56"/>
                <p:cNvSpPr>
                  <a:spLocks noChangeArrowheads="1"/>
                </p:cNvSpPr>
                <p:nvPr/>
              </p:nvSpPr>
              <p:spPr bwMode="auto">
                <a:xfrm>
                  <a:off x="467544" y="5318792"/>
                  <a:ext cx="648072" cy="648072"/>
                </a:xfrm>
                <a:prstGeom prst="ellipse">
                  <a:avLst/>
                </a:prstGeom>
                <a:solidFill>
                  <a:srgbClr val="00009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eaLnBrk="1" hangingPunct="1"/>
                  <a:endParaRPr lang="zh-CN" altLang="en-US"/>
                </a:p>
              </p:txBody>
            </p:sp>
            <p:sp>
              <p:nvSpPr>
                <p:cNvPr id="17418" name="椭圆 57"/>
                <p:cNvSpPr>
                  <a:spLocks noChangeArrowheads="1"/>
                </p:cNvSpPr>
                <p:nvPr/>
              </p:nvSpPr>
              <p:spPr bwMode="auto">
                <a:xfrm>
                  <a:off x="539552" y="5318792"/>
                  <a:ext cx="504056" cy="504056"/>
                </a:xfrm>
                <a:prstGeom prst="ellipse">
                  <a:avLst/>
                </a:prstGeom>
                <a:solidFill>
                  <a:srgbClr val="0070C0">
                    <a:alpha val="63136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eaLnBrk="1" hangingPunct="1"/>
                  <a:endParaRPr lang="zh-CN" altLang="en-US"/>
                </a:p>
              </p:txBody>
            </p:sp>
          </p:grpSp>
          <p:sp>
            <p:nvSpPr>
              <p:cNvPr id="17416" name="TextBox 55"/>
              <p:cNvSpPr txBox="1">
                <a:spLocks noChangeArrowheads="1"/>
              </p:cNvSpPr>
              <p:nvPr/>
            </p:nvSpPr>
            <p:spPr bwMode="auto">
              <a:xfrm>
                <a:off x="579589" y="5364589"/>
                <a:ext cx="697627" cy="39930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Franklin Gothic Book" panose="020B05030201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Franklin Gothic Book" panose="020B05030201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Franklin Gothic Book" panose="020B05030201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Franklin Gothic Book" panose="020B05030201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Franklin Gothic Book" panose="020B05030201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Franklin Gothic Book" panose="020B05030201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Franklin Gothic Book" panose="020B05030201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Franklin Gothic Book" panose="020B05030201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Franklin Gothic Book" panose="020B0503020102020204" pitchFamily="34" charset="0"/>
                  </a:defRPr>
                </a:lvl9pPr>
              </a:lstStyle>
              <a:p>
                <a:pPr eaLnBrk="1" hangingPunct="1"/>
                <a:r>
                  <a:rPr lang="zh-CN" altLang="en-US" sz="2000" b="1">
                    <a:solidFill>
                      <a:srgbClr val="FFFFE9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归纳</a:t>
                </a:r>
              </a:p>
            </p:txBody>
          </p:sp>
        </p:grpSp>
        <p:graphicFrame>
          <p:nvGraphicFramePr>
            <p:cNvPr id="17413" name="对象 1">
              <a:hlinkClick r:id="" action="ppaction://ole?verb=1"/>
            </p:cNvPr>
            <p:cNvGraphicFramePr>
              <a:graphicFrameLocks noChangeAspect="1"/>
            </p:cNvGraphicFramePr>
            <p:nvPr/>
          </p:nvGraphicFramePr>
          <p:xfrm>
            <a:off x="1757" y="5287"/>
            <a:ext cx="1087" cy="7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427" r:id="rId3" imgW="330200" imgH="228600" progId="Equation.KSEE3">
                    <p:embed/>
                  </p:oleObj>
                </mc:Choice>
                <mc:Fallback>
                  <p:oleObj r:id="rId3" imgW="330200" imgH="228600" progId="Equation.KSEE3">
                    <p:embed/>
                    <p:pic>
                      <p:nvPicPr>
                        <p:cNvPr id="0" name="对象 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57" y="5287"/>
                          <a:ext cx="1087" cy="7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7414" name="对象 3">
              <a:hlinkClick r:id="" action="ppaction://ole?verb=1"/>
            </p:cNvPr>
            <p:cNvGraphicFramePr>
              <a:graphicFrameLocks noChangeAspect="1"/>
            </p:cNvGraphicFramePr>
            <p:nvPr/>
          </p:nvGraphicFramePr>
          <p:xfrm>
            <a:off x="6859" y="4265"/>
            <a:ext cx="792" cy="7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428" r:id="rId5" imgW="241935" imgH="229235" progId="Equation.KSEE3">
                    <p:embed/>
                  </p:oleObj>
                </mc:Choice>
                <mc:Fallback>
                  <p:oleObj r:id="rId5" imgW="241935" imgH="229235" progId="Equation.KSEE3">
                    <p:embed/>
                    <p:pic>
                      <p:nvPicPr>
                        <p:cNvPr id="0" name="对象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859" y="4265"/>
                          <a:ext cx="792" cy="7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434" name="组合 6147"/>
          <p:cNvGrpSpPr/>
          <p:nvPr/>
        </p:nvGrpSpPr>
        <p:grpSpPr bwMode="auto">
          <a:xfrm>
            <a:off x="325438" y="406400"/>
            <a:ext cx="2232025" cy="806450"/>
            <a:chOff x="0" y="0"/>
            <a:chExt cx="3516" cy="1269"/>
          </a:xfrm>
        </p:grpSpPr>
        <p:sp>
          <p:nvSpPr>
            <p:cNvPr id="18442" name="矩形 7"/>
            <p:cNvSpPr>
              <a:spLocks noChangeArrowheads="1"/>
            </p:cNvSpPr>
            <p:nvPr/>
          </p:nvSpPr>
          <p:spPr bwMode="auto">
            <a:xfrm>
              <a:off x="882" y="0"/>
              <a:ext cx="2634" cy="1200"/>
            </a:xfrm>
            <a:custGeom>
              <a:avLst/>
              <a:gdLst>
                <a:gd name="T0" fmla="*/ 0 w 2520280"/>
                <a:gd name="T1" fmla="*/ 1200 h 1872208"/>
                <a:gd name="T2" fmla="*/ 2634 w 2520280"/>
                <a:gd name="T3" fmla="*/ 1200 h 1872208"/>
                <a:gd name="T4" fmla="*/ 0 w 2520280"/>
                <a:gd name="T5" fmla="*/ 1200 h 1872208"/>
                <a:gd name="T6" fmla="*/ 0 w 2520280"/>
                <a:gd name="T7" fmla="*/ 0 h 1872208"/>
                <a:gd name="T8" fmla="*/ 1 w 2520280"/>
                <a:gd name="T9" fmla="*/ 0 h 1872208"/>
                <a:gd name="T10" fmla="*/ 0 w 2520280"/>
                <a:gd name="T11" fmla="*/ 0 h 187220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20280" h="1872208">
                  <a:moveTo>
                    <a:pt x="0" y="1872208"/>
                  </a:moveTo>
                  <a:lnTo>
                    <a:pt x="2520280" y="1872208"/>
                  </a:lnTo>
                  <a:lnTo>
                    <a:pt x="0" y="1872208"/>
                  </a:lnTo>
                  <a:close/>
                  <a:moveTo>
                    <a:pt x="0" y="0"/>
                  </a:moveTo>
                  <a:lnTo>
                    <a:pt x="916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sq">
              <a:solidFill>
                <a:srgbClr val="DDDDDD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443" name="任意多边形 16"/>
            <p:cNvSpPr>
              <a:spLocks noChangeArrowheads="1"/>
            </p:cNvSpPr>
            <p:nvPr/>
          </p:nvSpPr>
          <p:spPr bwMode="auto">
            <a:xfrm>
              <a:off x="0" y="454"/>
              <a:ext cx="826" cy="760"/>
            </a:xfrm>
            <a:custGeom>
              <a:avLst/>
              <a:gdLst>
                <a:gd name="T0" fmla="*/ 0 w 696310"/>
                <a:gd name="T1" fmla="*/ 0 h 696310"/>
                <a:gd name="T2" fmla="*/ 545 w 696310"/>
                <a:gd name="T3" fmla="*/ 0 h 696310"/>
                <a:gd name="T4" fmla="*/ 545 w 696310"/>
                <a:gd name="T5" fmla="*/ 258 h 696310"/>
                <a:gd name="T6" fmla="*/ 826 w 696310"/>
                <a:gd name="T7" fmla="*/ 258 h 696310"/>
                <a:gd name="T8" fmla="*/ 826 w 696310"/>
                <a:gd name="T9" fmla="*/ 760 h 696310"/>
                <a:gd name="T10" fmla="*/ 0 w 696310"/>
                <a:gd name="T11" fmla="*/ 760 h 696310"/>
                <a:gd name="T12" fmla="*/ 0 w 696310"/>
                <a:gd name="T13" fmla="*/ 0 h 69631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696310" h="696310">
                  <a:moveTo>
                    <a:pt x="0" y="0"/>
                  </a:moveTo>
                  <a:lnTo>
                    <a:pt x="459827" y="0"/>
                  </a:lnTo>
                  <a:lnTo>
                    <a:pt x="459827" y="236483"/>
                  </a:lnTo>
                  <a:lnTo>
                    <a:pt x="696310" y="236483"/>
                  </a:lnTo>
                  <a:lnTo>
                    <a:pt x="696310" y="696310"/>
                  </a:lnTo>
                  <a:lnTo>
                    <a:pt x="0" y="69631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444" name="矩形 17"/>
            <p:cNvSpPr>
              <a:spLocks noChangeArrowheads="1"/>
            </p:cNvSpPr>
            <p:nvPr/>
          </p:nvSpPr>
          <p:spPr bwMode="auto">
            <a:xfrm>
              <a:off x="570" y="374"/>
              <a:ext cx="258" cy="265"/>
            </a:xfrm>
            <a:prstGeom prst="rect">
              <a:avLst/>
            </a:prstGeom>
            <a:solidFill>
              <a:srgbClr val="008080">
                <a:alpha val="5098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215900" rIns="179705" bIns="0" anchor="ctr"/>
            <a:lstStyle/>
            <a:p>
              <a:pPr algn="ctr" eaLnBrk="1" hangingPunct="1"/>
              <a:endParaRPr lang="zh-CN" altLang="en-US" sz="400">
                <a:solidFill>
                  <a:srgbClr val="FFFFFF"/>
                </a:solidFill>
                <a:ea typeface="微软雅黑" panose="020B0503020204020204" pitchFamily="34" charset="-122"/>
              </a:endParaRPr>
            </a:p>
          </p:txBody>
        </p:sp>
        <p:sp>
          <p:nvSpPr>
            <p:cNvPr id="18445" name="文本框 6151"/>
            <p:cNvSpPr txBox="1">
              <a:spLocks noChangeArrowheads="1"/>
            </p:cNvSpPr>
            <p:nvPr/>
          </p:nvSpPr>
          <p:spPr bwMode="auto">
            <a:xfrm>
              <a:off x="877" y="431"/>
              <a:ext cx="1968" cy="8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9pPr>
            </a:lstStyle>
            <a:p>
              <a:pPr eaLnBrk="1" hangingPunct="1"/>
              <a:r>
                <a:rPr lang="zh-CN" altLang="en-US" sz="2800" b="1" dirty="0">
                  <a:solidFill>
                    <a:srgbClr val="00666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宋体" panose="02010600030101010101" pitchFamily="2" charset="-122"/>
                </a:rPr>
                <a:t>配方法</a:t>
              </a:r>
            </a:p>
          </p:txBody>
        </p:sp>
        <p:sp>
          <p:nvSpPr>
            <p:cNvPr id="18446" name="文本框 6152"/>
            <p:cNvSpPr txBox="1">
              <a:spLocks noChangeArrowheads="1"/>
            </p:cNvSpPr>
            <p:nvPr/>
          </p:nvSpPr>
          <p:spPr bwMode="auto">
            <a:xfrm>
              <a:off x="0" y="453"/>
              <a:ext cx="872" cy="8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9pPr>
            </a:lstStyle>
            <a:p>
              <a:pPr eaLnBrk="1" hangingPunct="1"/>
              <a:r>
                <a:rPr lang="zh-CN" altLang="en-US" sz="2800">
                  <a:solidFill>
                    <a:schemeClr val="accent1"/>
                  </a:solidFill>
                  <a:ea typeface="微软雅黑" panose="020B0503020204020204" pitchFamily="34" charset="-122"/>
                </a:rPr>
                <a:t>二</a:t>
              </a:r>
            </a:p>
          </p:txBody>
        </p:sp>
      </p:grpSp>
      <p:sp>
        <p:nvSpPr>
          <p:cNvPr id="9218" name="AutoShape 3"/>
          <p:cNvSpPr>
            <a:spLocks noChangeArrowheads="1"/>
          </p:cNvSpPr>
          <p:nvPr/>
        </p:nvSpPr>
        <p:spPr bwMode="auto">
          <a:xfrm>
            <a:off x="5148263" y="2922588"/>
            <a:ext cx="3095625" cy="2447925"/>
          </a:xfrm>
          <a:prstGeom prst="wedgeEllipseCallout">
            <a:avLst>
              <a:gd name="adj1" fmla="val -82463"/>
              <a:gd name="adj2" fmla="val -4870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</p:spPr>
        <p:txBody>
          <a:bodyPr/>
          <a:lstStyle/>
          <a:p>
            <a:pPr algn="ctr" eaLnBrk="1" hangingPunct="1">
              <a:lnSpc>
                <a:spcPct val="150000"/>
              </a:lnSpc>
            </a:pPr>
            <a:r>
              <a:rPr lang="zh-CN" altLang="en-US" sz="3200">
                <a:latin typeface="黑体" panose="02010609060101010101" pitchFamily="49" charset="-122"/>
              </a:rPr>
              <a:t>这种方程怎样解？</a:t>
            </a:r>
          </a:p>
        </p:txBody>
      </p:sp>
      <p:sp>
        <p:nvSpPr>
          <p:cNvPr id="9219" name="AutoShape 4"/>
          <p:cNvSpPr>
            <a:spLocks noChangeArrowheads="1"/>
          </p:cNvSpPr>
          <p:nvPr/>
        </p:nvSpPr>
        <p:spPr bwMode="auto">
          <a:xfrm>
            <a:off x="755650" y="3211513"/>
            <a:ext cx="2808288" cy="151130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</p:spPr>
        <p:txBody>
          <a:bodyPr vert="eaVert" wrap="none" anchor="ctr"/>
          <a:lstStyle/>
          <a:p>
            <a:pPr algn="ctr" eaLnBrk="1" hangingPunct="1"/>
            <a:r>
              <a:rPr lang="zh-CN" altLang="en-US" sz="3600" b="1">
                <a:solidFill>
                  <a:schemeClr val="hlink"/>
                </a:solidFill>
                <a:latin typeface="黑体" panose="02010609060101010101" pitchFamily="49" charset="-122"/>
              </a:rPr>
              <a:t>变形为</a:t>
            </a:r>
          </a:p>
        </p:txBody>
      </p:sp>
      <p:pic>
        <p:nvPicPr>
          <p:cNvPr id="9220" name="Picture 5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114425" y="5373688"/>
            <a:ext cx="2473325" cy="766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1" name="Text Box 6"/>
          <p:cNvSpPr txBox="1">
            <a:spLocks noChangeArrowheads="1"/>
          </p:cNvSpPr>
          <p:nvPr/>
        </p:nvSpPr>
        <p:spPr bwMode="auto">
          <a:xfrm>
            <a:off x="3563938" y="5443538"/>
            <a:ext cx="4572000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800" b="1">
                <a:latin typeface="黑体" panose="02010609060101010101" pitchFamily="49" charset="-122"/>
              </a:rPr>
              <a:t>的形式．（</a:t>
            </a:r>
            <a:r>
              <a:rPr lang="zh-CN" altLang="en-US" sz="2800" b="1" i="1">
                <a:latin typeface="Times New Roman" panose="02020603050405020304" pitchFamily="18" charset="0"/>
              </a:rPr>
              <a:t>a</a:t>
            </a:r>
            <a:r>
              <a:rPr lang="zh-CN" altLang="en-US" sz="2800" b="1">
                <a:latin typeface="黑体" panose="02010609060101010101" pitchFamily="49" charset="-122"/>
              </a:rPr>
              <a:t>为非负常数）</a:t>
            </a:r>
          </a:p>
        </p:txBody>
      </p:sp>
      <p:sp>
        <p:nvSpPr>
          <p:cNvPr id="9222" name="AutoShape 7"/>
          <p:cNvSpPr>
            <a:spLocks noChangeArrowheads="1"/>
          </p:cNvSpPr>
          <p:nvPr/>
        </p:nvSpPr>
        <p:spPr bwMode="auto">
          <a:xfrm>
            <a:off x="3922713" y="1627188"/>
            <a:ext cx="1512887" cy="1150937"/>
          </a:xfrm>
          <a:prstGeom prst="rightArrow">
            <a:avLst>
              <a:gd name="adj1" fmla="val 50000"/>
              <a:gd name="adj2" fmla="val 3285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pPr algn="ctr" eaLnBrk="1" hangingPunct="1"/>
            <a:r>
              <a:rPr lang="zh-CN" altLang="en-US" sz="2800" b="1">
                <a:solidFill>
                  <a:schemeClr val="hlink"/>
                </a:solidFill>
                <a:latin typeface="黑体" panose="02010609060101010101" pitchFamily="49" charset="-122"/>
              </a:rPr>
              <a:t>变形为</a:t>
            </a:r>
          </a:p>
        </p:txBody>
      </p:sp>
      <p:sp>
        <p:nvSpPr>
          <p:cNvPr id="9223" name="Text Box 8"/>
          <p:cNvSpPr txBox="1">
            <a:spLocks noChangeArrowheads="1"/>
          </p:cNvSpPr>
          <p:nvPr/>
        </p:nvSpPr>
        <p:spPr bwMode="auto">
          <a:xfrm>
            <a:off x="971550" y="1914525"/>
            <a:ext cx="30956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/>
            <a:r>
              <a:rPr lang="en-US" altLang="zh-CN" sz="3200" b="1" i="1">
                <a:latin typeface="Times New Roman" panose="02020603050405020304" pitchFamily="18" charset="0"/>
              </a:rPr>
              <a:t>x</a:t>
            </a:r>
            <a:r>
              <a:rPr lang="en-US" altLang="zh-CN" sz="3200" b="1" baseline="30000">
                <a:latin typeface="Times New Roman" panose="02020603050405020304" pitchFamily="18" charset="0"/>
              </a:rPr>
              <a:t>2</a:t>
            </a:r>
            <a:r>
              <a:rPr lang="zh-CN" altLang="en-US" sz="3200" b="1">
                <a:latin typeface="Times New Roman" panose="02020603050405020304" pitchFamily="18" charset="0"/>
              </a:rPr>
              <a:t>－</a:t>
            </a:r>
            <a:r>
              <a:rPr lang="en-US" altLang="zh-CN" sz="3200" b="1">
                <a:latin typeface="Times New Roman" panose="02020603050405020304" pitchFamily="18" charset="0"/>
              </a:rPr>
              <a:t>4</a:t>
            </a:r>
            <a:r>
              <a:rPr lang="en-US" altLang="zh-CN" sz="3200" b="1" i="1">
                <a:latin typeface="Times New Roman" panose="02020603050405020304" pitchFamily="18" charset="0"/>
              </a:rPr>
              <a:t>x</a:t>
            </a:r>
            <a:r>
              <a:rPr lang="zh-CN" altLang="en-US" sz="3200" b="1">
                <a:latin typeface="Times New Roman" panose="02020603050405020304" pitchFamily="18" charset="0"/>
              </a:rPr>
              <a:t>＋</a:t>
            </a:r>
            <a:r>
              <a:rPr lang="en-US" altLang="zh-CN" sz="3200" b="1">
                <a:latin typeface="Times New Roman" panose="02020603050405020304" pitchFamily="18" charset="0"/>
              </a:rPr>
              <a:t>1</a:t>
            </a:r>
            <a:r>
              <a:rPr lang="zh-CN" altLang="en-US" sz="3200" b="1">
                <a:latin typeface="Times New Roman" panose="02020603050405020304" pitchFamily="18" charset="0"/>
              </a:rPr>
              <a:t>＝</a:t>
            </a:r>
            <a:r>
              <a:rPr lang="en-US" altLang="zh-CN" sz="3200" b="1">
                <a:latin typeface="Times New Roman" panose="02020603050405020304" pitchFamily="18" charset="0"/>
              </a:rPr>
              <a:t>0</a:t>
            </a:r>
          </a:p>
        </p:txBody>
      </p:sp>
      <p:sp>
        <p:nvSpPr>
          <p:cNvPr id="9224" name="Text Box 9"/>
          <p:cNvSpPr txBox="1">
            <a:spLocks noChangeArrowheads="1"/>
          </p:cNvSpPr>
          <p:nvPr/>
        </p:nvSpPr>
        <p:spPr bwMode="auto">
          <a:xfrm>
            <a:off x="5508625" y="1914525"/>
            <a:ext cx="23749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/>
            <a:r>
              <a:rPr lang="zh-CN" altLang="en-US" sz="3200" b="1">
                <a:latin typeface="黑体" panose="02010609060101010101" pitchFamily="49" charset="-122"/>
              </a:rPr>
              <a:t>（</a:t>
            </a:r>
            <a:r>
              <a:rPr lang="en-US" altLang="zh-CN" sz="3200" b="1" i="1">
                <a:latin typeface="Times New Roman" panose="02020603050405020304" pitchFamily="18" charset="0"/>
              </a:rPr>
              <a:t>x</a:t>
            </a:r>
            <a:r>
              <a:rPr lang="zh-CN" altLang="en-US" sz="3200" b="1">
                <a:latin typeface="Times New Roman" panose="02020603050405020304" pitchFamily="18" charset="0"/>
              </a:rPr>
              <a:t>－</a:t>
            </a:r>
            <a:r>
              <a:rPr lang="en-US" altLang="zh-CN" sz="3200" b="1">
                <a:latin typeface="Times New Roman" panose="02020603050405020304" pitchFamily="18" charset="0"/>
              </a:rPr>
              <a:t>2</a:t>
            </a:r>
            <a:r>
              <a:rPr lang="zh-CN" altLang="en-US" sz="3200" b="1">
                <a:latin typeface="Times New Roman" panose="02020603050405020304" pitchFamily="18" charset="0"/>
              </a:rPr>
              <a:t>）</a:t>
            </a:r>
            <a:r>
              <a:rPr lang="en-US" altLang="zh-CN" sz="3200" b="1" baseline="30000">
                <a:latin typeface="Times New Roman" panose="02020603050405020304" pitchFamily="18" charset="0"/>
              </a:rPr>
              <a:t>2</a:t>
            </a:r>
            <a:r>
              <a:rPr lang="en-US" altLang="zh-CN" sz="3200" b="1">
                <a:latin typeface="Times New Roman" panose="02020603050405020304" pitchFamily="18" charset="0"/>
              </a:rPr>
              <a:t>=3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 bldLvl="0" animBg="1"/>
      <p:bldP spid="9219" grpId="0" bldLvl="0" animBg="1"/>
      <p:bldP spid="9221" grpId="0"/>
      <p:bldP spid="9222" grpId="0" bldLvl="0" animBg="1"/>
      <p:bldP spid="9223" grpId="0"/>
      <p:bldP spid="922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468313" y="976313"/>
            <a:ext cx="8208962" cy="11906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</a:ln>
        </p:spPr>
        <p:txBody>
          <a:bodyPr lIns="90170" tIns="46990" rIns="90170" bIns="46990">
            <a:spAutoFit/>
          </a:bodyPr>
          <a:lstStyle>
            <a:lvl1pPr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50000"/>
              </a:spcBef>
            </a:pPr>
            <a:r>
              <a:rPr lang="zh-CN" altLang="en-US" sz="2400" dirty="0">
                <a:latin typeface="Times New Roman" panose="02020603050405020304" pitchFamily="18" charset="0"/>
              </a:rPr>
              <a:t>    像这种先对原一元二次方程配方</a:t>
            </a:r>
            <a:r>
              <a:rPr lang="en-US" altLang="zh-CN" sz="2400" dirty="0">
                <a:latin typeface="Times New Roman" panose="02020603050405020304" pitchFamily="18" charset="0"/>
              </a:rPr>
              <a:t>,</a:t>
            </a:r>
            <a:r>
              <a:rPr lang="zh-CN" altLang="en-US" sz="2400" dirty="0">
                <a:latin typeface="Times New Roman" panose="02020603050405020304" pitchFamily="18" charset="0"/>
              </a:rPr>
              <a:t>使它一边出现</a:t>
            </a:r>
            <a:r>
              <a:rPr lang="zh-CN" altLang="en-US" sz="2400" dirty="0">
                <a:solidFill>
                  <a:schemeClr val="hlink"/>
                </a:solidFill>
                <a:latin typeface="Times New Roman" panose="02020603050405020304" pitchFamily="18" charset="0"/>
              </a:rPr>
              <a:t>含未知数的一次式的平方</a:t>
            </a:r>
            <a:r>
              <a:rPr lang="zh-CN" altLang="en-US" sz="2400" dirty="0">
                <a:latin typeface="Times New Roman" panose="02020603050405020304" pitchFamily="18" charset="0"/>
              </a:rPr>
              <a:t>后</a:t>
            </a:r>
            <a:r>
              <a:rPr lang="en-US" altLang="zh-CN" sz="2400" dirty="0">
                <a:latin typeface="Times New Roman" panose="02020603050405020304" pitchFamily="18" charset="0"/>
              </a:rPr>
              <a:t>,</a:t>
            </a:r>
            <a:r>
              <a:rPr lang="zh-CN" altLang="en-US" sz="2400" dirty="0">
                <a:latin typeface="Times New Roman" panose="02020603050405020304" pitchFamily="18" charset="0"/>
              </a:rPr>
              <a:t> 再用</a:t>
            </a:r>
            <a:r>
              <a:rPr lang="zh-CN" altLang="en-US" sz="2400" dirty="0">
                <a:solidFill>
                  <a:schemeClr val="hlink"/>
                </a:solidFill>
                <a:latin typeface="Times New Roman" panose="02020603050405020304" pitchFamily="18" charset="0"/>
              </a:rPr>
              <a:t>直接开平方法</a:t>
            </a:r>
            <a:r>
              <a:rPr lang="zh-CN" altLang="en-US" sz="2400" dirty="0">
                <a:latin typeface="Times New Roman" panose="02020603050405020304" pitchFamily="18" charset="0"/>
              </a:rPr>
              <a:t>求解的方法叫做</a:t>
            </a:r>
            <a:r>
              <a:rPr lang="zh-CN" altLang="en-US" sz="2400" dirty="0">
                <a:solidFill>
                  <a:schemeClr val="hlink"/>
                </a:solidFill>
                <a:latin typeface="Times New Roman" panose="02020603050405020304" pitchFamily="18" charset="0"/>
              </a:rPr>
              <a:t>配方法</a:t>
            </a:r>
            <a:r>
              <a:rPr lang="en-US" altLang="zh-CN" sz="2400" dirty="0">
                <a:solidFill>
                  <a:schemeClr val="hlink"/>
                </a:solidFill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611188" y="3289300"/>
            <a:ext cx="7200900" cy="173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(1)</a:t>
            </a:r>
            <a:r>
              <a:rPr lang="en-US" altLang="zh-CN" sz="24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x</a:t>
            </a:r>
            <a:r>
              <a:rPr lang="en-US" altLang="zh-CN" sz="2400" b="1" baseline="30000" dirty="0">
                <a:solidFill>
                  <a:srgbClr val="0000FF"/>
                </a:solidFill>
                <a:latin typeface="Times New Roman" panose="02020603050405020304" pitchFamily="18" charset="0"/>
              </a:rPr>
              <a:t>2</a:t>
            </a:r>
            <a:r>
              <a:rPr lang="zh-CN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＋</a:t>
            </a:r>
            <a:r>
              <a:rPr lang="en-US" altLang="zh-CN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8</a:t>
            </a:r>
            <a:r>
              <a:rPr lang="en-US" altLang="zh-CN" sz="24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x</a:t>
            </a:r>
            <a:r>
              <a:rPr lang="zh-CN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＋</a:t>
            </a:r>
            <a:r>
              <a:rPr lang="zh-CN" altLang="en-US" sz="2400" b="1" u="sng" dirty="0">
                <a:solidFill>
                  <a:srgbClr val="0000FF"/>
                </a:solidFill>
                <a:latin typeface="Times New Roman" panose="02020603050405020304" pitchFamily="18" charset="0"/>
              </a:rPr>
              <a:t>         </a:t>
            </a:r>
            <a:r>
              <a:rPr lang="en-US" altLang="zh-CN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=(</a:t>
            </a:r>
            <a:r>
              <a:rPr lang="en-US" altLang="zh-CN" sz="24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x</a:t>
            </a:r>
            <a:r>
              <a:rPr lang="zh-CN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＋</a:t>
            </a:r>
            <a:r>
              <a:rPr lang="en-US" altLang="zh-CN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4)</a:t>
            </a:r>
            <a:r>
              <a:rPr lang="en-US" altLang="zh-CN" sz="2400" b="1" baseline="30000" dirty="0">
                <a:solidFill>
                  <a:srgbClr val="0000FF"/>
                </a:solidFill>
                <a:latin typeface="Times New Roman" panose="02020603050405020304" pitchFamily="18" charset="0"/>
              </a:rPr>
              <a:t>2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(2)</a:t>
            </a:r>
            <a:r>
              <a:rPr lang="en-US" altLang="zh-CN" sz="24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x</a:t>
            </a:r>
            <a:r>
              <a:rPr lang="en-US" altLang="zh-CN" sz="2400" b="1" baseline="30000" dirty="0">
                <a:solidFill>
                  <a:srgbClr val="0000FF"/>
                </a:solidFill>
                <a:latin typeface="Times New Roman" panose="02020603050405020304" pitchFamily="18" charset="0"/>
              </a:rPr>
              <a:t>2</a:t>
            </a:r>
            <a:r>
              <a:rPr lang="zh-CN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－</a:t>
            </a:r>
            <a:r>
              <a:rPr lang="en-US" altLang="zh-CN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4</a:t>
            </a:r>
            <a:r>
              <a:rPr lang="en-US" altLang="zh-CN" sz="24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x</a:t>
            </a:r>
            <a:r>
              <a:rPr lang="zh-CN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＋</a:t>
            </a:r>
            <a:r>
              <a:rPr lang="zh-CN" altLang="en-US" sz="2400" b="1" u="sng" dirty="0">
                <a:solidFill>
                  <a:srgbClr val="0000FF"/>
                </a:solidFill>
                <a:latin typeface="Times New Roman" panose="02020603050405020304" pitchFamily="18" charset="0"/>
              </a:rPr>
              <a:t>        </a:t>
            </a:r>
            <a:r>
              <a:rPr lang="en-US" altLang="zh-CN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=(</a:t>
            </a:r>
            <a:r>
              <a:rPr lang="en-US" altLang="zh-CN" sz="24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x</a:t>
            </a:r>
            <a:r>
              <a:rPr lang="zh-CN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－</a:t>
            </a:r>
            <a:r>
              <a:rPr lang="zh-CN" altLang="en-US" sz="2400" b="1" u="sng" dirty="0">
                <a:solidFill>
                  <a:srgbClr val="0000FF"/>
                </a:solidFill>
                <a:latin typeface="Times New Roman" panose="02020603050405020304" pitchFamily="18" charset="0"/>
              </a:rPr>
              <a:t>   </a:t>
            </a:r>
            <a:r>
              <a:rPr lang="en-US" altLang="zh-CN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)</a:t>
            </a:r>
            <a:r>
              <a:rPr lang="en-US" altLang="zh-CN" sz="2400" b="1" baseline="30000" dirty="0">
                <a:solidFill>
                  <a:srgbClr val="0000FF"/>
                </a:solidFill>
                <a:latin typeface="Times New Roman" panose="02020603050405020304" pitchFamily="18" charset="0"/>
              </a:rPr>
              <a:t>2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(3)</a:t>
            </a:r>
            <a:r>
              <a:rPr lang="en-US" altLang="zh-CN" sz="24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x</a:t>
            </a:r>
            <a:r>
              <a:rPr lang="en-US" altLang="zh-CN" sz="2400" b="1" baseline="30000" dirty="0">
                <a:solidFill>
                  <a:srgbClr val="0000FF"/>
                </a:solidFill>
                <a:latin typeface="Times New Roman" panose="02020603050405020304" pitchFamily="18" charset="0"/>
              </a:rPr>
              <a:t>2</a:t>
            </a:r>
            <a:r>
              <a:rPr lang="zh-CN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－</a:t>
            </a:r>
            <a:r>
              <a:rPr lang="en-US" altLang="zh-CN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___</a:t>
            </a:r>
            <a:r>
              <a:rPr lang="en-US" altLang="zh-CN" sz="24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x</a:t>
            </a:r>
            <a:r>
              <a:rPr lang="zh-CN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＋ </a:t>
            </a:r>
            <a:r>
              <a:rPr lang="en-US" altLang="zh-CN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9 =(</a:t>
            </a:r>
            <a:r>
              <a:rPr lang="en-US" altLang="zh-CN" sz="24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x</a:t>
            </a:r>
            <a:r>
              <a:rPr lang="zh-CN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－</a:t>
            </a:r>
            <a:r>
              <a:rPr lang="zh-CN" altLang="en-US" sz="2400" b="1" u="sng" dirty="0">
                <a:solidFill>
                  <a:srgbClr val="0000FF"/>
                </a:solidFill>
                <a:latin typeface="Times New Roman" panose="02020603050405020304" pitchFamily="18" charset="0"/>
              </a:rPr>
              <a:t>    </a:t>
            </a:r>
            <a:r>
              <a:rPr lang="en-US" altLang="zh-CN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)</a:t>
            </a:r>
            <a:r>
              <a:rPr lang="en-US" altLang="zh-CN" sz="2400" b="1" baseline="30000" dirty="0">
                <a:solidFill>
                  <a:srgbClr val="0000FF"/>
                </a:solidFill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7175" name="Text Box 8"/>
          <p:cNvSpPr txBox="1"/>
          <p:nvPr/>
        </p:nvSpPr>
        <p:spPr>
          <a:xfrm>
            <a:off x="539750" y="5229225"/>
            <a:ext cx="7991475" cy="652463"/>
          </a:xfrm>
          <a:prstGeom prst="rect">
            <a:avLst/>
          </a:prstGeom>
          <a:noFill/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0170" tIns="46990" rIns="90170" bIns="46990">
            <a:spAutoFit/>
          </a:bodyPr>
          <a:lstStyle/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400" noProof="1">
                <a:solidFill>
                  <a:srgbClr val="0000FF"/>
                </a:solidFill>
                <a:latin typeface="Times New Roman" panose="02020603050405020304" pitchFamily="18" charset="0"/>
                <a:cs typeface="+mn-ea"/>
              </a:rPr>
              <a:t>       配方时</a:t>
            </a:r>
            <a:r>
              <a:rPr lang="en-US" altLang="x-none" sz="2400" noProof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, </a:t>
            </a:r>
            <a:r>
              <a:rPr lang="zh-CN" altLang="en-US" sz="2400" noProof="1">
                <a:solidFill>
                  <a:srgbClr val="0000FF"/>
                </a:solidFill>
                <a:latin typeface="Times New Roman" panose="02020603050405020304" pitchFamily="18" charset="0"/>
                <a:cs typeface="+mn-ea"/>
              </a:rPr>
              <a:t>等式两边同时加上的是一次项系数</a:t>
            </a:r>
            <a:r>
              <a:rPr lang="zh-CN" altLang="en-US" sz="2400" noProof="1">
                <a:solidFill>
                  <a:srgbClr val="FF0000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Times New Roman" panose="02020603050405020304" pitchFamily="18" charset="0"/>
                <a:cs typeface="+mn-ea"/>
              </a:rPr>
              <a:t>一半</a:t>
            </a:r>
            <a:r>
              <a:rPr lang="zh-CN" altLang="en-US" sz="2400" noProof="1">
                <a:solidFill>
                  <a:srgbClr val="0000FF"/>
                </a:solidFill>
                <a:latin typeface="Times New Roman" panose="02020603050405020304" pitchFamily="18" charset="0"/>
                <a:cs typeface="+mn-ea"/>
              </a:rPr>
              <a:t>的平方.</a:t>
            </a:r>
            <a:endParaRPr lang="zh-CN" altLang="en-US" sz="2400" noProof="1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7176" name="Text Box 9"/>
          <p:cNvSpPr txBox="1">
            <a:spLocks noChangeArrowheads="1"/>
          </p:cNvSpPr>
          <p:nvPr/>
        </p:nvSpPr>
        <p:spPr bwMode="auto">
          <a:xfrm>
            <a:off x="2270125" y="3429000"/>
            <a:ext cx="488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/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16</a:t>
            </a:r>
          </a:p>
        </p:txBody>
      </p:sp>
      <p:sp>
        <p:nvSpPr>
          <p:cNvPr id="7177" name="Text Box 10"/>
          <p:cNvSpPr txBox="1">
            <a:spLocks noChangeArrowheads="1"/>
          </p:cNvSpPr>
          <p:nvPr/>
        </p:nvSpPr>
        <p:spPr bwMode="auto">
          <a:xfrm>
            <a:off x="1716088" y="4556125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/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6</a:t>
            </a:r>
          </a:p>
        </p:txBody>
      </p:sp>
      <p:sp>
        <p:nvSpPr>
          <p:cNvPr id="7178" name="Text Box 11"/>
          <p:cNvSpPr txBox="1">
            <a:spLocks noChangeArrowheads="1"/>
          </p:cNvSpPr>
          <p:nvPr/>
        </p:nvSpPr>
        <p:spPr bwMode="auto">
          <a:xfrm>
            <a:off x="3565525" y="4510088"/>
            <a:ext cx="2889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/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3</a:t>
            </a:r>
          </a:p>
        </p:txBody>
      </p:sp>
      <p:sp>
        <p:nvSpPr>
          <p:cNvPr id="7179" name="Text Box 12"/>
          <p:cNvSpPr txBox="1">
            <a:spLocks noChangeArrowheads="1"/>
          </p:cNvSpPr>
          <p:nvPr/>
        </p:nvSpPr>
        <p:spPr bwMode="auto">
          <a:xfrm>
            <a:off x="2341563" y="3981450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/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4</a:t>
            </a:r>
          </a:p>
        </p:txBody>
      </p:sp>
      <p:sp>
        <p:nvSpPr>
          <p:cNvPr id="7180" name="Text Box 13"/>
          <p:cNvSpPr txBox="1">
            <a:spLocks noChangeArrowheads="1"/>
          </p:cNvSpPr>
          <p:nvPr/>
        </p:nvSpPr>
        <p:spPr bwMode="auto">
          <a:xfrm>
            <a:off x="3565525" y="3981450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/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19466" name="圆角矩形 31"/>
          <p:cNvSpPr>
            <a:spLocks noChangeArrowheads="1"/>
          </p:cNvSpPr>
          <p:nvPr/>
        </p:nvSpPr>
        <p:spPr bwMode="auto">
          <a:xfrm>
            <a:off x="500063" y="2641600"/>
            <a:ext cx="1479550" cy="500063"/>
          </a:xfrm>
          <a:prstGeom prst="roundRect">
            <a:avLst>
              <a:gd name="adj" fmla="val 16667"/>
            </a:avLst>
          </a:prstGeom>
          <a:solidFill>
            <a:srgbClr val="FFFFD9"/>
          </a:solidFill>
          <a:ln w="25400">
            <a:solidFill>
              <a:srgbClr val="0099FF"/>
            </a:solidFill>
            <a:round/>
          </a:ln>
        </p:spPr>
        <p:txBody>
          <a:bodyPr/>
          <a:lstStyle/>
          <a:p>
            <a:pPr algn="ctr" eaLnBrk="1" hangingPunct="1"/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探究归纳</a:t>
            </a:r>
            <a:endParaRPr lang="zh-CN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3" grpId="0"/>
      <p:bldP spid="7175" grpId="0" bldLvl="0" animBg="1"/>
      <p:bldP spid="7176" grpId="0"/>
      <p:bldP spid="7177" grpId="0"/>
      <p:bldP spid="7178" grpId="0"/>
      <p:bldP spid="7179" grpId="0"/>
      <p:bldP spid="718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/>
          <p:nvPr/>
        </p:nvSpPr>
        <p:spPr>
          <a:xfrm>
            <a:off x="1185863" y="1046163"/>
            <a:ext cx="6840537" cy="1735137"/>
          </a:xfrm>
          <a:prstGeom prst="rect">
            <a:avLst/>
          </a:prstGeom>
          <a:noFill/>
          <a:ln w="9525">
            <a:noFill/>
            <a:miter/>
          </a:ln>
        </p:spPr>
        <p:txBody>
          <a:bodyPr>
            <a:spAutoFit/>
          </a:bodyPr>
          <a:lstStyle/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400" noProof="1">
                <a:latin typeface="Times New Roman" panose="02020603050405020304" pitchFamily="18" charset="0"/>
                <a:cs typeface="+mn-ea"/>
              </a:rPr>
              <a:t>例   用</a:t>
            </a:r>
            <a:r>
              <a:rPr lang="zh-CN" altLang="en-US" sz="2400" noProof="1">
                <a:effectLst>
                  <a:outerShdw blurRad="38100" dist="38100" dir="2700000">
                    <a:srgbClr val="FFFFFF"/>
                  </a:outerShdw>
                </a:effectLst>
                <a:latin typeface="Times New Roman" panose="02020603050405020304" pitchFamily="18" charset="0"/>
                <a:cs typeface="+mn-ea"/>
              </a:rPr>
              <a:t>配方法</a:t>
            </a:r>
            <a:r>
              <a:rPr lang="zh-CN" altLang="en-US" sz="2400" noProof="1">
                <a:latin typeface="Times New Roman" panose="02020603050405020304" pitchFamily="18" charset="0"/>
                <a:cs typeface="+mn-ea"/>
              </a:rPr>
              <a:t>解下列方程</a:t>
            </a:r>
            <a:r>
              <a:rPr lang="en-US" altLang="x-none" sz="2400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:</a:t>
            </a:r>
            <a:endParaRPr lang="en-US" altLang="x-none" sz="2400" noProof="1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x-none" sz="2400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(1)</a:t>
            </a:r>
            <a:r>
              <a:rPr lang="en-US" altLang="x-none" sz="2400" i="1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x</a:t>
            </a:r>
            <a:r>
              <a:rPr lang="en-US" altLang="x-none" sz="2400" baseline="30000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2</a:t>
            </a:r>
            <a:r>
              <a:rPr lang="en-US" altLang="x-none" sz="2400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-4</a:t>
            </a:r>
            <a:r>
              <a:rPr lang="en-US" altLang="x-none" sz="2400" i="1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x</a:t>
            </a:r>
            <a:r>
              <a:rPr lang="en-US" altLang="x-none" sz="2400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-1=0;  </a:t>
            </a:r>
            <a:endParaRPr lang="en-US" altLang="x-none" sz="2400" noProof="1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x-none" sz="2400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(2)2</a:t>
            </a:r>
            <a:r>
              <a:rPr lang="en-US" altLang="x-none" sz="2400" i="1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x</a:t>
            </a:r>
            <a:r>
              <a:rPr lang="en-US" altLang="x-none" sz="2400" baseline="30000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2</a:t>
            </a:r>
            <a:r>
              <a:rPr lang="en-US" altLang="x-none" sz="2400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-3</a:t>
            </a:r>
            <a:r>
              <a:rPr lang="en-US" altLang="x-none" sz="2400" i="1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x</a:t>
            </a:r>
            <a:r>
              <a:rPr lang="en-US" altLang="x-none" sz="2400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-1=0.</a:t>
            </a:r>
            <a:endParaRPr lang="zh-CN" altLang="en-US" sz="2400" noProof="1">
              <a:latin typeface="Times New Roman" panose="02020603050405020304" pitchFamily="18" charset="0"/>
            </a:endParaRPr>
          </a:p>
        </p:txBody>
      </p:sp>
      <p:graphicFrame>
        <p:nvGraphicFramePr>
          <p:cNvPr id="8195" name="对象 8194"/>
          <p:cNvGraphicFramePr>
            <a:graphicFrameLocks noChangeAspect="1"/>
          </p:cNvGraphicFramePr>
          <p:nvPr/>
        </p:nvGraphicFramePr>
        <p:xfrm>
          <a:off x="755650" y="2781300"/>
          <a:ext cx="3668713" cy="3517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4" r:id="rId3" imgW="1562735" imgH="1498600" progId="Equation.DSMT4">
                  <p:embed/>
                </p:oleObj>
              </mc:Choice>
              <mc:Fallback>
                <p:oleObj r:id="rId3" imgW="1562735" imgH="1498600" progId="Equation.DSMT4">
                  <p:embed/>
                  <p:pic>
                    <p:nvPicPr>
                      <p:cNvPr id="0" name="对象 819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650" y="2781300"/>
                        <a:ext cx="3668713" cy="3517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6" name="对象 8195"/>
          <p:cNvGraphicFramePr>
            <a:graphicFrameLocks noChangeAspect="1"/>
          </p:cNvGraphicFramePr>
          <p:nvPr/>
        </p:nvGraphicFramePr>
        <p:xfrm>
          <a:off x="5003800" y="3070225"/>
          <a:ext cx="3783013" cy="3321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5" r:id="rId5" imgW="1879600" imgH="1651000" progId="Equation.DSMT4">
                  <p:embed/>
                </p:oleObj>
              </mc:Choice>
              <mc:Fallback>
                <p:oleObj r:id="rId5" imgW="1879600" imgH="1651000" progId="Equation.DSMT4">
                  <p:embed/>
                  <p:pic>
                    <p:nvPicPr>
                      <p:cNvPr id="0" name="对象 819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3800" y="3070225"/>
                        <a:ext cx="3783013" cy="3321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485" name="圆角矩形 31"/>
          <p:cNvSpPr>
            <a:spLocks noChangeArrowheads="1"/>
          </p:cNvSpPr>
          <p:nvPr/>
        </p:nvSpPr>
        <p:spPr bwMode="auto">
          <a:xfrm>
            <a:off x="215900" y="549275"/>
            <a:ext cx="1763713" cy="504825"/>
          </a:xfrm>
          <a:prstGeom prst="roundRect">
            <a:avLst>
              <a:gd name="adj" fmla="val 16667"/>
            </a:avLst>
          </a:prstGeom>
          <a:solidFill>
            <a:srgbClr val="FFFFD9"/>
          </a:solidFill>
          <a:ln w="25400">
            <a:solidFill>
              <a:srgbClr val="0099FF"/>
            </a:solidFill>
            <a:round/>
          </a:ln>
        </p:spPr>
        <p:txBody>
          <a:bodyPr/>
          <a:lstStyle/>
          <a:p>
            <a:pPr algn="ctr" eaLnBrk="1" hangingPunct="1"/>
            <a:r>
              <a: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典例精析</a:t>
            </a:r>
            <a:endParaRPr lang="zh-CN" altLang="en-US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矩形 58"/>
          <p:cNvSpPr/>
          <p:nvPr/>
        </p:nvSpPr>
        <p:spPr>
          <a:xfrm>
            <a:off x="395288" y="1482725"/>
            <a:ext cx="8064500" cy="3146425"/>
          </a:xfrm>
          <a:prstGeom prst="rect">
            <a:avLst/>
          </a:prstGeom>
          <a:solidFill>
            <a:schemeClr val="accent1"/>
          </a:solidFill>
          <a:ln w="25400" cap="flat" cmpd="sng">
            <a:solidFill>
              <a:srgbClr val="CC0066"/>
            </a:solidFill>
            <a:prstDash val="sysDash"/>
            <a:round/>
            <a:headEnd type="none" w="med" len="med"/>
            <a:tailEnd type="none" w="med" len="med"/>
          </a:ln>
        </p:spPr>
        <p:txBody>
          <a:bodyPr/>
          <a:lstStyle/>
          <a:p>
            <a:pPr eaLnBrk="1" fontAlgn="auto" hangingPunct="1">
              <a:lnSpc>
                <a:spcPct val="1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noProof="1">
                <a:latin typeface="黑体" panose="02010609060101010101" pitchFamily="49" charset="-122"/>
                <a:cs typeface="+mn-ea"/>
              </a:rPr>
              <a:t>     </a:t>
            </a:r>
            <a:r>
              <a:rPr lang="zh-CN" altLang="en-US" sz="2400" noProof="1">
                <a:latin typeface="黑体" panose="02010609060101010101" pitchFamily="49" charset="-122"/>
                <a:cs typeface="+mn-ea"/>
              </a:rPr>
              <a:t>在运用配方法时，化二次项系数为</a:t>
            </a:r>
            <a:r>
              <a:rPr lang="en-US" altLang="zh-CN" sz="2400" noProof="1">
                <a:latin typeface="黑体" panose="02010609060101010101" pitchFamily="49" charset="-122"/>
                <a:cs typeface="+mn-ea"/>
              </a:rPr>
              <a:t>1</a:t>
            </a:r>
            <a:r>
              <a:rPr lang="zh-CN" altLang="en-US" sz="2400" noProof="1">
                <a:latin typeface="黑体" panose="02010609060101010101" pitchFamily="49" charset="-122"/>
                <a:cs typeface="+mn-ea"/>
              </a:rPr>
              <a:t>的目的是为了便于配方（此时方程两边同时加上一次项系数一半的平方即可），配方的目的是将原方程化为</a:t>
            </a:r>
            <a:r>
              <a:rPr lang="zh-CN" altLang="en-US" sz="2400" noProof="1">
                <a:latin typeface="Times New Roman" panose="02020603050405020304" pitchFamily="18" charset="0"/>
                <a:cs typeface="+mn-ea"/>
                <a:sym typeface="+mn-ea"/>
              </a:rPr>
              <a:t>（</a:t>
            </a:r>
            <a:r>
              <a:rPr lang="en-US" altLang="zh-CN" sz="2400" i="1" noProof="1">
                <a:latin typeface="Times New Roman" panose="02020603050405020304" pitchFamily="18" charset="0"/>
                <a:cs typeface="+mn-ea"/>
                <a:sym typeface="+mn-ea"/>
              </a:rPr>
              <a:t>x</a:t>
            </a:r>
            <a:r>
              <a:rPr lang="en-US" altLang="zh-CN" sz="2400" noProof="1">
                <a:latin typeface="Times New Roman" panose="02020603050405020304" pitchFamily="18" charset="0"/>
                <a:cs typeface="+mn-ea"/>
                <a:sym typeface="+mn-ea"/>
              </a:rPr>
              <a:t>+</a:t>
            </a:r>
            <a:r>
              <a:rPr lang="en-US" altLang="zh-CN" sz="2400" i="1" noProof="1">
                <a:latin typeface="Times New Roman" panose="02020603050405020304" pitchFamily="18" charset="0"/>
                <a:cs typeface="+mn-ea"/>
                <a:sym typeface="+mn-ea"/>
              </a:rPr>
              <a:t>m</a:t>
            </a:r>
            <a:r>
              <a:rPr lang="zh-CN" altLang="en-US" sz="2400" noProof="1">
                <a:latin typeface="Times New Roman" panose="02020603050405020304" pitchFamily="18" charset="0"/>
                <a:cs typeface="+mn-ea"/>
                <a:sym typeface="+mn-ea"/>
              </a:rPr>
              <a:t>）</a:t>
            </a:r>
            <a:r>
              <a:rPr lang="en-US" altLang="zh-CN" sz="2400" baseline="30000" noProof="1">
                <a:latin typeface="Times New Roman" panose="02020603050405020304" pitchFamily="18" charset="0"/>
                <a:cs typeface="+mn-ea"/>
                <a:sym typeface="+mn-ea"/>
              </a:rPr>
              <a:t>2</a:t>
            </a:r>
            <a:r>
              <a:rPr lang="en-US" altLang="zh-CN" sz="2400" noProof="1">
                <a:latin typeface="Times New Roman" panose="02020603050405020304" pitchFamily="18" charset="0"/>
                <a:cs typeface="+mn-ea"/>
                <a:sym typeface="+mn-ea"/>
              </a:rPr>
              <a:t>=</a:t>
            </a:r>
            <a:r>
              <a:rPr lang="en-US" altLang="zh-CN" sz="2400" i="1" noProof="1">
                <a:latin typeface="Times New Roman" panose="02020603050405020304" pitchFamily="18" charset="0"/>
                <a:cs typeface="+mn-ea"/>
                <a:sym typeface="+mn-ea"/>
              </a:rPr>
              <a:t>n</a:t>
            </a:r>
            <a:r>
              <a:rPr lang="zh-CN" altLang="en-US" sz="2400" noProof="1">
                <a:latin typeface="Times New Roman" panose="02020603050405020304" pitchFamily="18" charset="0"/>
                <a:cs typeface="+mn-ea"/>
                <a:sym typeface="+mn-ea"/>
              </a:rPr>
              <a:t>（</a:t>
            </a:r>
            <a:r>
              <a:rPr lang="en-US" altLang="zh-CN" sz="2400" i="1" noProof="1">
                <a:latin typeface="Times New Roman" panose="02020603050405020304" pitchFamily="18" charset="0"/>
                <a:cs typeface="+mn-ea"/>
                <a:sym typeface="+mn-ea"/>
              </a:rPr>
              <a:t>n</a:t>
            </a:r>
            <a:r>
              <a:rPr lang="en-US" altLang="zh-CN" sz="2400" noProof="1">
                <a:latin typeface="Times New Roman" panose="02020603050405020304" pitchFamily="18" charset="0"/>
                <a:cs typeface="+mn-ea"/>
                <a:sym typeface="+mn-ea"/>
              </a:rPr>
              <a:t>≥0</a:t>
            </a:r>
            <a:r>
              <a:rPr lang="zh-CN" altLang="en-US" sz="2400" noProof="1">
                <a:latin typeface="Times New Roman" panose="02020603050405020304" pitchFamily="18" charset="0"/>
                <a:cs typeface="+mn-ea"/>
                <a:sym typeface="+mn-ea"/>
              </a:rPr>
              <a:t>）</a:t>
            </a:r>
            <a:r>
              <a:rPr lang="zh-CN" altLang="en-US" sz="2400" noProof="1">
                <a:latin typeface="黑体" panose="02010609060101010101" pitchFamily="49" charset="-122"/>
                <a:cs typeface="+mn-ea"/>
              </a:rPr>
              <a:t>的形式，进而直接开平方求解</a:t>
            </a:r>
            <a:r>
              <a:rPr lang="en-US" altLang="zh-CN" sz="2400" noProof="1">
                <a:latin typeface="黑体" panose="02010609060101010101" pitchFamily="49" charset="-122"/>
                <a:cs typeface="+mn-ea"/>
              </a:rPr>
              <a:t>.</a:t>
            </a:r>
            <a:endParaRPr lang="en-US" altLang="zh-CN" sz="2400" noProof="1">
              <a:latin typeface="黑体" panose="02010609060101010101" pitchFamily="49" charset="-122"/>
            </a:endParaRPr>
          </a:p>
        </p:txBody>
      </p:sp>
      <p:grpSp>
        <p:nvGrpSpPr>
          <p:cNvPr id="2" name="组合 38"/>
          <p:cNvGrpSpPr/>
          <p:nvPr/>
        </p:nvGrpSpPr>
        <p:grpSpPr bwMode="auto">
          <a:xfrm>
            <a:off x="417513" y="1554163"/>
            <a:ext cx="696912" cy="649287"/>
            <a:chOff x="579589" y="5301208"/>
            <a:chExt cx="697627" cy="648072"/>
          </a:xfrm>
        </p:grpSpPr>
        <p:grpSp>
          <p:nvGrpSpPr>
            <p:cNvPr id="21508" name="组合 35"/>
            <p:cNvGrpSpPr/>
            <p:nvPr/>
          </p:nvGrpSpPr>
          <p:grpSpPr bwMode="auto">
            <a:xfrm>
              <a:off x="611560" y="5301208"/>
              <a:ext cx="648072" cy="648072"/>
              <a:chOff x="467544" y="5318792"/>
              <a:chExt cx="648072" cy="648072"/>
            </a:xfrm>
          </p:grpSpPr>
          <p:sp>
            <p:nvSpPr>
              <p:cNvPr id="21510" name="椭圆 56"/>
              <p:cNvSpPr>
                <a:spLocks noChangeArrowheads="1"/>
              </p:cNvSpPr>
              <p:nvPr/>
            </p:nvSpPr>
            <p:spPr bwMode="auto">
              <a:xfrm>
                <a:off x="467544" y="5318792"/>
                <a:ext cx="648072" cy="648072"/>
              </a:xfrm>
              <a:prstGeom prst="ellipse">
                <a:avLst/>
              </a:pr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zh-CN" altLang="en-US"/>
              </a:p>
            </p:txBody>
          </p:sp>
          <p:sp>
            <p:nvSpPr>
              <p:cNvPr id="21511" name="椭圆 57"/>
              <p:cNvSpPr>
                <a:spLocks noChangeArrowheads="1"/>
              </p:cNvSpPr>
              <p:nvPr/>
            </p:nvSpPr>
            <p:spPr bwMode="auto">
              <a:xfrm>
                <a:off x="539552" y="5318792"/>
                <a:ext cx="504056" cy="504056"/>
              </a:xfrm>
              <a:prstGeom prst="ellipse">
                <a:avLst/>
              </a:prstGeom>
              <a:solidFill>
                <a:srgbClr val="0070C0">
                  <a:alpha val="63136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zh-CN" altLang="en-US"/>
              </a:p>
            </p:txBody>
          </p:sp>
        </p:grpSp>
        <p:sp>
          <p:nvSpPr>
            <p:cNvPr id="21509" name="TextBox 55"/>
            <p:cNvSpPr txBox="1">
              <a:spLocks noChangeArrowheads="1"/>
            </p:cNvSpPr>
            <p:nvPr/>
          </p:nvSpPr>
          <p:spPr bwMode="auto">
            <a:xfrm>
              <a:off x="579589" y="5364589"/>
              <a:ext cx="697627" cy="3993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9pPr>
            </a:lstStyle>
            <a:p>
              <a:pPr eaLnBrk="1" hangingPunct="1"/>
              <a:r>
                <a:rPr lang="zh-CN" altLang="en-US" sz="2000" b="1">
                  <a:solidFill>
                    <a:srgbClr val="FFFFE9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归纳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 bldLvl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WW.2PPT.COM&#10;">
  <a:themeElements>
    <a:clrScheme name="暗香扑面">
      <a:dk1>
        <a:sysClr val="windowText" lastClr="000000"/>
      </a:dk1>
      <a:lt1>
        <a:sysClr val="window" lastClr="FFFFFF"/>
      </a:lt1>
      <a:dk2>
        <a:srgbClr val="2F2F2F"/>
      </a:dk2>
      <a:lt2>
        <a:srgbClr val="FFFFF4"/>
      </a:lt2>
      <a:accent1>
        <a:srgbClr val="918415"/>
      </a:accent1>
      <a:accent2>
        <a:srgbClr val="C47546"/>
      </a:accent2>
      <a:accent3>
        <a:srgbClr val="AFB591"/>
      </a:accent3>
      <a:accent4>
        <a:srgbClr val="B9945B"/>
      </a:accent4>
      <a:accent5>
        <a:srgbClr val="85ADBC"/>
      </a:accent5>
      <a:accent6>
        <a:srgbClr val="E5B440"/>
      </a:accent6>
      <a:hlink>
        <a:srgbClr val="00D5D5"/>
      </a:hlink>
      <a:folHlink>
        <a:srgbClr val="DD00DD"/>
      </a:folHlink>
    </a:clrScheme>
    <a:fontScheme name="暗香扑面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</a:majorFont>
      <a:minorFont>
        <a:latin typeface="Franklin Gothic Book"/>
        <a:ea typeface=""/>
        <a:cs typeface=""/>
        <a:font script="Jpan" typeface="HG創英角ｺﾞｼｯｸUB"/>
        <a:font script="Hang" typeface="맑은 고딕"/>
        <a:font script="Hans" typeface="黑体"/>
        <a:font script="Hant" typeface="新細明體"/>
        <a:font script="Arab" typeface="Arial"/>
        <a:font script="Hebr" typeface="Arial"/>
        <a:font script="Thai" typeface="Cordian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暗香扑面">
      <a:fillStyleLst>
        <a:solidFill>
          <a:schemeClr val="phClr"/>
        </a:solidFill>
        <a:gradFill rotWithShape="1">
          <a:gsLst>
            <a:gs pos="0">
              <a:schemeClr val="phClr">
                <a:tint val="98000"/>
                <a:satMod val="220000"/>
              </a:schemeClr>
            </a:gs>
            <a:gs pos="31000">
              <a:schemeClr val="phClr">
                <a:tint val="30000"/>
                <a:satMod val="150000"/>
              </a:schemeClr>
            </a:gs>
            <a:gs pos="91000">
              <a:schemeClr val="phClr">
                <a:tint val="96000"/>
              </a:schemeClr>
            </a:gs>
          </a:gsLst>
          <a:path path="circle">
            <a:fillToRect l="50000" t="150000" r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28000"/>
                <a:satMod val="100000"/>
              </a:schemeClr>
              <a:schemeClr val="phClr">
                <a:tint val="100000"/>
                <a:satMod val="200000"/>
              </a:schemeClr>
            </a:duotone>
          </a:blip>
          <a:tile tx="0" ty="0" sx="80000" sy="8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10000"/>
              </a:schemeClr>
            </a:glow>
          </a:effectLst>
        </a:effectStyle>
        <a:effectStyle>
          <a:effectLst>
            <a:outerShdw blurRad="34925" dist="31750" dir="5400000" algn="tl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flood" dir="t">
              <a:rot lat="0" lon="0" rev="5400000"/>
            </a:lightRig>
          </a:scene3d>
          <a:sp3d contourW="9525" prstMaterial="dkEdge">
            <a:bevelT w="12000" h="24150"/>
            <a:contourClr>
              <a:schemeClr val="phClr">
                <a:satMod val="110000"/>
              </a:schemeClr>
            </a:contourClr>
          </a:sp3d>
        </a:effectStyle>
        <a:effectStyle>
          <a:effectLst>
            <a:outerShdw blurRad="50800" dist="31750" dir="5400000" algn="tl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flood" dir="t">
              <a:rot lat="0" lon="0" rev="5400000"/>
            </a:lightRig>
          </a:scene3d>
          <a:sp3d contourW="18700" prstMaterial="dkEdge">
            <a:bevelT w="44450" h="80600"/>
            <a:contourClr>
              <a:schemeClr val="phClr"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0000"/>
                <a:satMod val="1000000"/>
              </a:schemeClr>
            </a:gs>
            <a:gs pos="31000">
              <a:schemeClr val="phClr">
                <a:shade val="85000"/>
                <a:satMod val="450000"/>
              </a:schemeClr>
            </a:gs>
            <a:gs pos="100000">
              <a:schemeClr val="phClr">
                <a:tint val="70000"/>
                <a:satMod val="300000"/>
              </a:schemeClr>
            </a:gs>
          </a:gsLst>
          <a:path path="circle">
            <a:fillToRect l="50000" t="150000" r="50000"/>
          </a:path>
        </a:gradFill>
        <a:blipFill>
          <a:blip xmlns:r="http://schemas.openxmlformats.org/officeDocument/2006/relationships" r:embed="rId2">
            <a:duotone>
              <a:schemeClr val="phClr">
                <a:tint val="100000"/>
                <a:shade val="70000"/>
                <a:hueMod val="100000"/>
                <a:satMod val="100000"/>
              </a:schemeClr>
              <a:schemeClr val="phClr">
                <a:tint val="90000"/>
                <a:shade val="100000"/>
                <a:hueMod val="100000"/>
                <a:satMod val="10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Fan</Template>
  <TotalTime>0</TotalTime>
  <Words>822</Words>
  <Application>Microsoft Office PowerPoint</Application>
  <PresentationFormat>全屏显示(4:3)</PresentationFormat>
  <Paragraphs>97</Paragraphs>
  <Slides>14</Slides>
  <Notes>2</Notes>
  <HiddenSlides>0</HiddenSlides>
  <MMClips>0</MMClips>
  <ScaleCrop>false</ScaleCrop>
  <HeadingPairs>
    <vt:vector size="8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14</vt:i4>
      </vt:variant>
    </vt:vector>
  </HeadingPairs>
  <TitlesOfParts>
    <vt:vector size="29" baseType="lpstr">
      <vt:lpstr>方正姚体</vt:lpstr>
      <vt:lpstr>黑体</vt:lpstr>
      <vt:lpstr>华文楷体</vt:lpstr>
      <vt:lpstr>宋体</vt:lpstr>
      <vt:lpstr>微软雅黑</vt:lpstr>
      <vt:lpstr>Arial</vt:lpstr>
      <vt:lpstr>Calibri</vt:lpstr>
      <vt:lpstr>Franklin Gothic Book</vt:lpstr>
      <vt:lpstr>Franklin Gothic Medium</vt:lpstr>
      <vt:lpstr>Times New Roman</vt:lpstr>
      <vt:lpstr>Wingdings</vt:lpstr>
      <vt:lpstr>Wingdings 2</vt:lpstr>
      <vt:lpstr>WWW.2PPT.COM
</vt:lpstr>
      <vt:lpstr>Equation.DSMT4</vt:lpstr>
      <vt:lpstr>Equation.KSEE3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2015-12-17T03:51:00Z</dcterms:created>
  <dcterms:modified xsi:type="dcterms:W3CDTF">2023-01-16T18:26:45Z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016E16B21E25483881B3354437C1AF8B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