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59" r:id="rId4"/>
    <p:sldId id="262" r:id="rId5"/>
    <p:sldId id="263" r:id="rId6"/>
    <p:sldId id="265" r:id="rId7"/>
    <p:sldId id="266" r:id="rId8"/>
    <p:sldId id="267" r:id="rId9"/>
    <p:sldId id="280" r:id="rId10"/>
    <p:sldId id="274" r:id="rId11"/>
    <p:sldId id="276" r:id="rId12"/>
    <p:sldId id="287" r:id="rId13"/>
    <p:sldId id="277" r:id="rId14"/>
    <p:sldId id="282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4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074"/>
        <p:guide pos="28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noProof="1">
                <a:latin typeface="+mn-lt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noProof="1">
                <a:latin typeface="+mn-lt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2292" name="幻灯片图像占位符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备注占位符 4"/>
          <p:cNvSpPr>
            <a:spLocks noGrp="1" noChangeArrowheads="1"/>
          </p:cNvSpPr>
          <p:nvPr>
            <p:ph type="body" sz="quarter" idx="9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noProof="1">
                <a:latin typeface="+mn-lt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noProof="1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fld id="{72362D90-E606-49A6-8B71-0BFF64CA2F95}" type="slidenum">
              <a:rPr altLang="en-US"/>
              <a:t>‹#›</a:t>
            </a:fld>
            <a:endParaRPr lang="zh-CN" alt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1141413" y="754063"/>
            <a:ext cx="4391025" cy="3294062"/>
          </a:xfrm>
        </p:spPr>
      </p:sp>
      <p:sp>
        <p:nvSpPr>
          <p:cNvPr id="24579" name="备注占位符 2"/>
          <p:cNvSpPr>
            <a:spLocks noGrp="1" noChangeArrowheads="1"/>
          </p:cNvSpPr>
          <p:nvPr>
            <p:ph type="body" idx="4294967295"/>
          </p:nvPr>
        </p:nvSpPr>
        <p:spPr>
          <a:xfrm>
            <a:off x="538163" y="4387850"/>
            <a:ext cx="5780087" cy="3952875"/>
          </a:xfrm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4339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6800"/>
            <a:ext cx="2974975" cy="457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fld id="{FEF2B4DE-AF06-48CD-9332-F686FAF6DBEF}" type="slidenum">
              <a:rPr altLang="en-US">
                <a:latin typeface="Arial" panose="020B0604020202020204" pitchFamily="34" charset="0"/>
              </a:rPr>
              <a:t>11</a:t>
            </a:fld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1141413" y="754063"/>
            <a:ext cx="4391025" cy="3294062"/>
          </a:xfrm>
        </p:spPr>
      </p:sp>
      <p:sp>
        <p:nvSpPr>
          <p:cNvPr id="26627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638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6800"/>
            <a:ext cx="2974975" cy="457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fld id="{E6D682E1-8267-469E-A2A9-7163F64E2B6E}" type="slidenum">
              <a:rPr altLang="en-US">
                <a:latin typeface="Arial" panose="020B0604020202020204" pitchFamily="34" charset="0"/>
              </a:rPr>
              <a:t>12</a:t>
            </a:fld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单击以编辑母版副标题样式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62A30-6EEB-4E2D-8B54-FE9C7772FA04}" type="slidenum">
              <a:rPr lang="en-US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71CCC-A29C-4D52-B695-8EC195DD315E}" type="slidenum">
              <a:rPr lang="en-US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558A9-625A-41E9-9C95-5DCFFFD5ACF7}" type="slidenum">
              <a:rPr lang="en-US" altLang="zh-CN"/>
              <a:t>‹#›</a:t>
            </a:fld>
            <a:endParaRPr lang="zh-CN" altLang="zh-CN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BA1D8-12D8-4243-94E1-36287DF21A23}" type="slidenum">
              <a:rPr lang="en-US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84AEB-507E-4ADB-AF4C-D60C3F39CD48}" type="slidenum">
              <a:rPr lang="en-US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C5DB9-084C-43C7-8EDC-C3CE3A19528F}" type="slidenum">
              <a:rPr lang="en-US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10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26678-63B8-404F-9A15-587DA02A8A0F}" type="slidenum">
              <a:rPr lang="en-US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C91B2-496D-400F-B0D1-8474B4DD59D1}" type="slidenum">
              <a:rPr lang="en-US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56593-6493-4BE5-BB1C-765A09201FAF}" type="slidenum">
              <a:rPr lang="en-US" altLang="zh-CN"/>
              <a:t>‹#›</a:t>
            </a:fld>
            <a:endParaRPr lang="zh-CN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470DF-16E2-44B4-9A87-4C8182F723D7}" type="slidenum">
              <a:rPr lang="en-US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4BA96-8649-42A5-9265-C6A887E28424}" type="slidenum">
              <a:rPr lang="en-US" altLang="zh-CN"/>
              <a:t>‹#›</a:t>
            </a:fld>
            <a:endParaRPr lang="zh-CN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/>
          <a:lstStyle>
            <a:lvl1pPr algn="ctr" eaLnBrk="1" hangingPunct="1">
              <a:defRPr sz="1100">
                <a:solidFill>
                  <a:srgbClr val="636363"/>
                </a:solidFill>
              </a:defRPr>
            </a:lvl1pPr>
          </a:lstStyle>
          <a:p>
            <a:fld id="{6101B110-A990-48AD-ADD4-906DAC391966}" type="slidenum">
              <a:rPr lang="en-US" altLang="zh-CN"/>
              <a:t>‹#›</a:t>
            </a:fld>
            <a:endParaRPr lang="zh-CN" altLang="zh-CN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0" y="2098358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altLang="zh-CN" sz="4800" dirty="0">
                <a:solidFill>
                  <a:srgbClr val="CC0066"/>
                </a:solidFill>
                <a:latin typeface="黑体" panose="02010609060101010101" pitchFamily="49" charset="-122"/>
              </a:rPr>
              <a:t>24.2</a:t>
            </a:r>
            <a:r>
              <a:rPr lang="zh-CN" altLang="en-US" sz="4800" dirty="0">
                <a:solidFill>
                  <a:srgbClr val="CC0066"/>
                </a:solidFill>
                <a:latin typeface="黑体" panose="02010609060101010101" pitchFamily="49" charset="-122"/>
              </a:rPr>
              <a:t>  解一元二次方程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0" y="953158"/>
            <a:ext cx="91440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/>
            <a:r>
              <a:rPr lang="zh-CN" altLang="en-US" sz="2800" dirty="0">
                <a:solidFill>
                  <a:srgbClr val="070707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第二十四章 </a:t>
            </a:r>
            <a:r>
              <a:rPr lang="zh-CN" altLang="en-US" sz="2800" dirty="0" smtClean="0">
                <a:solidFill>
                  <a:srgbClr val="070707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解</a:t>
            </a:r>
            <a:r>
              <a:rPr lang="zh-CN" altLang="en-US" sz="2800" dirty="0">
                <a:solidFill>
                  <a:srgbClr val="070707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一元二次方程</a:t>
            </a:r>
          </a:p>
        </p:txBody>
      </p:sp>
      <p:sp>
        <p:nvSpPr>
          <p:cNvPr id="13316" name="MH_SubTitle_1"/>
          <p:cNvSpPr>
            <a:spLocks noChangeArrowheads="1"/>
          </p:cNvSpPr>
          <p:nvPr/>
        </p:nvSpPr>
        <p:spPr bwMode="auto">
          <a:xfrm>
            <a:off x="722313" y="5085184"/>
            <a:ext cx="1665287" cy="539750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zh-CN" altLang="en-US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导入新课</a:t>
            </a:r>
          </a:p>
        </p:txBody>
      </p:sp>
      <p:sp>
        <p:nvSpPr>
          <p:cNvPr id="13317" name="MH_Other_1"/>
          <p:cNvSpPr>
            <a:spLocks noChangeArrowheads="1"/>
          </p:cNvSpPr>
          <p:nvPr/>
        </p:nvSpPr>
        <p:spPr bwMode="auto">
          <a:xfrm>
            <a:off x="2149475" y="5256634"/>
            <a:ext cx="168275" cy="1714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2E617E"/>
            </a:solidFill>
            <a:miter lim="800000"/>
          </a:ln>
        </p:spPr>
        <p:txBody>
          <a:bodyPr anchor="ctr"/>
          <a:lstStyle/>
          <a:p>
            <a:pPr algn="ctr" eaLnBrk="1" hangingPunct="1"/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13318" name="MH_SubTitle_2"/>
          <p:cNvSpPr>
            <a:spLocks noChangeArrowheads="1"/>
          </p:cNvSpPr>
          <p:nvPr/>
        </p:nvSpPr>
        <p:spPr bwMode="auto">
          <a:xfrm>
            <a:off x="2711450" y="5085184"/>
            <a:ext cx="1665288" cy="539750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zh-CN" altLang="en-US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讲授新课</a:t>
            </a:r>
          </a:p>
        </p:txBody>
      </p:sp>
      <p:sp>
        <p:nvSpPr>
          <p:cNvPr id="13319" name="MH_Other_2"/>
          <p:cNvSpPr>
            <a:spLocks noChangeArrowheads="1"/>
          </p:cNvSpPr>
          <p:nvPr/>
        </p:nvSpPr>
        <p:spPr bwMode="auto">
          <a:xfrm>
            <a:off x="2746375" y="5253459"/>
            <a:ext cx="168275" cy="1714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707C1A"/>
            </a:solidFill>
            <a:miter lim="800000"/>
          </a:ln>
        </p:spPr>
        <p:txBody>
          <a:bodyPr anchor="ctr"/>
          <a:lstStyle/>
          <a:p>
            <a:pPr algn="ctr" eaLnBrk="1" hangingPunct="1"/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13320" name="MH_Other_3"/>
          <p:cNvSpPr>
            <a:spLocks noChangeArrowheads="1"/>
          </p:cNvSpPr>
          <p:nvPr/>
        </p:nvSpPr>
        <p:spPr bwMode="auto">
          <a:xfrm>
            <a:off x="4179888" y="5256634"/>
            <a:ext cx="168275" cy="1714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707C1A"/>
            </a:solidFill>
            <a:miter lim="800000"/>
          </a:ln>
        </p:spPr>
        <p:txBody>
          <a:bodyPr anchor="ctr"/>
          <a:lstStyle/>
          <a:p>
            <a:pPr algn="ctr" eaLnBrk="1" hangingPunct="1"/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13321" name="MH_SubTitle_3"/>
          <p:cNvSpPr>
            <a:spLocks noChangeArrowheads="1"/>
          </p:cNvSpPr>
          <p:nvPr/>
        </p:nvSpPr>
        <p:spPr bwMode="auto">
          <a:xfrm>
            <a:off x="4719638" y="5085184"/>
            <a:ext cx="1665287" cy="539750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zh-CN" altLang="en-US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当堂练习</a:t>
            </a:r>
          </a:p>
        </p:txBody>
      </p:sp>
      <p:sp>
        <p:nvSpPr>
          <p:cNvPr id="13322" name="MH_Other_4"/>
          <p:cNvSpPr>
            <a:spLocks noChangeArrowheads="1"/>
          </p:cNvSpPr>
          <p:nvPr/>
        </p:nvSpPr>
        <p:spPr bwMode="auto">
          <a:xfrm>
            <a:off x="4776788" y="5253459"/>
            <a:ext cx="169862" cy="1714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2E617E"/>
            </a:solidFill>
            <a:miter lim="800000"/>
          </a:ln>
        </p:spPr>
        <p:txBody>
          <a:bodyPr anchor="ctr"/>
          <a:lstStyle/>
          <a:p>
            <a:pPr algn="ctr" eaLnBrk="1" hangingPunct="1"/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13323" name="MH_Other_5"/>
          <p:cNvSpPr>
            <a:spLocks noChangeArrowheads="1"/>
          </p:cNvSpPr>
          <p:nvPr/>
        </p:nvSpPr>
        <p:spPr bwMode="auto">
          <a:xfrm>
            <a:off x="6178550" y="5256634"/>
            <a:ext cx="168275" cy="1714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2E617E"/>
            </a:solidFill>
            <a:miter lim="800000"/>
          </a:ln>
        </p:spPr>
        <p:txBody>
          <a:bodyPr anchor="ctr"/>
          <a:lstStyle/>
          <a:p>
            <a:pPr algn="ctr" eaLnBrk="1" hangingPunct="1"/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13324" name="MH_SubTitle_4"/>
          <p:cNvSpPr>
            <a:spLocks noChangeArrowheads="1"/>
          </p:cNvSpPr>
          <p:nvPr/>
        </p:nvSpPr>
        <p:spPr bwMode="auto">
          <a:xfrm>
            <a:off x="6727825" y="5085184"/>
            <a:ext cx="1668463" cy="539750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zh-CN" altLang="en-US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课堂小结</a:t>
            </a:r>
          </a:p>
        </p:txBody>
      </p:sp>
      <p:sp>
        <p:nvSpPr>
          <p:cNvPr id="13325" name="MH_Other_6"/>
          <p:cNvSpPr>
            <a:spLocks noChangeArrowheads="1"/>
          </p:cNvSpPr>
          <p:nvPr/>
        </p:nvSpPr>
        <p:spPr bwMode="auto">
          <a:xfrm>
            <a:off x="6777038" y="5253459"/>
            <a:ext cx="168275" cy="1714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707C1A"/>
            </a:solidFill>
            <a:miter lim="800000"/>
          </a:ln>
        </p:spPr>
        <p:txBody>
          <a:bodyPr anchor="ctr"/>
          <a:lstStyle/>
          <a:p>
            <a:pPr algn="ctr" eaLnBrk="1" hangingPunct="1"/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3326" name="MH_Other_7"/>
          <p:cNvGrpSpPr/>
          <p:nvPr/>
        </p:nvGrpSpPr>
        <p:grpSpPr bwMode="auto">
          <a:xfrm>
            <a:off x="2085975" y="5209009"/>
            <a:ext cx="890588" cy="266700"/>
            <a:chOff x="0" y="0"/>
            <a:chExt cx="561" cy="169"/>
          </a:xfrm>
        </p:grpSpPr>
        <p:pic>
          <p:nvPicPr>
            <p:cNvPr id="13336" name="MH_Other_7"/>
            <p:cNvPicPr>
              <a:picLocks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0" y="0"/>
              <a:ext cx="561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37" name="Text Box 24"/>
            <p:cNvSpPr txBox="1">
              <a:spLocks noChangeArrowheads="1"/>
            </p:cNvSpPr>
            <p:nvPr/>
          </p:nvSpPr>
          <p:spPr bwMode="auto">
            <a:xfrm>
              <a:off x="70" y="65"/>
              <a:ext cx="42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/>
              <a:endParaRPr lang="zh-CN" altLang="en-US" sz="1400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3327" name="MH_Other_8"/>
          <p:cNvSpPr>
            <a:spLocks noChangeArrowheads="1"/>
          </p:cNvSpPr>
          <p:nvPr/>
        </p:nvSpPr>
        <p:spPr bwMode="auto">
          <a:xfrm>
            <a:off x="2184400" y="5297909"/>
            <a:ext cx="695325" cy="88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0000">
                  <a:alpha val="1999"/>
                </a:srgbClr>
              </a:gs>
              <a:gs pos="28999">
                <a:srgbClr val="000000">
                  <a:alpha val="1999"/>
                </a:srgbClr>
              </a:gs>
              <a:gs pos="50000">
                <a:srgbClr val="000000">
                  <a:alpha val="1999"/>
                </a:srgbClr>
              </a:gs>
              <a:gs pos="71001">
                <a:srgbClr val="000000">
                  <a:alpha val="1999"/>
                </a:srgbClr>
              </a:gs>
              <a:gs pos="100000">
                <a:srgbClr val="000000">
                  <a:alpha val="1999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outerShdw sx="102000" sy="102000" algn="ctr" rotWithShape="0">
              <a:srgbClr val="000000">
                <a:alpha val="39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 eaLnBrk="1" hangingPunct="1"/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3328" name="MH_Other_9"/>
          <p:cNvGrpSpPr/>
          <p:nvPr/>
        </p:nvGrpSpPr>
        <p:grpSpPr bwMode="auto">
          <a:xfrm>
            <a:off x="4116388" y="5209009"/>
            <a:ext cx="889000" cy="266700"/>
            <a:chOff x="0" y="0"/>
            <a:chExt cx="560" cy="169"/>
          </a:xfrm>
        </p:grpSpPr>
        <p:pic>
          <p:nvPicPr>
            <p:cNvPr id="13334" name="MH_Other_9"/>
            <p:cNvPicPr>
              <a:picLocks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0" y="0"/>
              <a:ext cx="56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35" name="Text Box 28"/>
            <p:cNvSpPr txBox="1">
              <a:spLocks noChangeArrowheads="1"/>
            </p:cNvSpPr>
            <p:nvPr/>
          </p:nvSpPr>
          <p:spPr bwMode="auto">
            <a:xfrm>
              <a:off x="70" y="65"/>
              <a:ext cx="42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/>
              <a:endParaRPr lang="zh-CN" altLang="en-US" sz="1400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3329" name="MH_Other_10"/>
          <p:cNvSpPr>
            <a:spLocks noChangeArrowheads="1"/>
          </p:cNvSpPr>
          <p:nvPr/>
        </p:nvSpPr>
        <p:spPr bwMode="auto">
          <a:xfrm>
            <a:off x="4214813" y="5297909"/>
            <a:ext cx="695325" cy="88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0000">
                  <a:alpha val="1999"/>
                </a:srgbClr>
              </a:gs>
              <a:gs pos="28999">
                <a:srgbClr val="000000">
                  <a:alpha val="1999"/>
                </a:srgbClr>
              </a:gs>
              <a:gs pos="50000">
                <a:srgbClr val="000000">
                  <a:alpha val="1999"/>
                </a:srgbClr>
              </a:gs>
              <a:gs pos="71001">
                <a:srgbClr val="000000">
                  <a:alpha val="1999"/>
                </a:srgbClr>
              </a:gs>
              <a:gs pos="100000">
                <a:srgbClr val="000000">
                  <a:alpha val="1999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outerShdw sx="102000" sy="102000" algn="ctr" rotWithShape="0">
              <a:srgbClr val="000000">
                <a:alpha val="39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 eaLnBrk="1" hangingPunct="1"/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pic>
        <p:nvPicPr>
          <p:cNvPr id="13330" name="MH_Other_11"/>
          <p:cNvPicPr>
            <a:picLocks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5050" y="5209009"/>
            <a:ext cx="890588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1" name="Text Box 31"/>
          <p:cNvSpPr txBox="1">
            <a:spLocks noChangeArrowheads="1"/>
          </p:cNvSpPr>
          <p:nvPr/>
        </p:nvSpPr>
        <p:spPr bwMode="auto">
          <a:xfrm>
            <a:off x="6226175" y="5310609"/>
            <a:ext cx="669925" cy="6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/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13332" name="MH_Other_12"/>
          <p:cNvSpPr>
            <a:spLocks noChangeArrowheads="1"/>
          </p:cNvSpPr>
          <p:nvPr/>
        </p:nvSpPr>
        <p:spPr bwMode="auto">
          <a:xfrm>
            <a:off x="6213475" y="5297909"/>
            <a:ext cx="695325" cy="88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0000">
                  <a:alpha val="1999"/>
                </a:srgbClr>
              </a:gs>
              <a:gs pos="28999">
                <a:srgbClr val="000000">
                  <a:alpha val="1999"/>
                </a:srgbClr>
              </a:gs>
              <a:gs pos="50000">
                <a:srgbClr val="000000">
                  <a:alpha val="1999"/>
                </a:srgbClr>
              </a:gs>
              <a:gs pos="71001">
                <a:srgbClr val="000000">
                  <a:alpha val="1999"/>
                </a:srgbClr>
              </a:gs>
              <a:gs pos="100000">
                <a:srgbClr val="000000">
                  <a:alpha val="1999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outerShdw sx="102000" sy="102000" algn="ctr" rotWithShape="0">
              <a:srgbClr val="000000">
                <a:alpha val="39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 eaLnBrk="1" hangingPunct="1"/>
            <a:endParaRPr lang="zh-CN" altLang="en-US" sz="14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13333" name="Rectangle 5"/>
          <p:cNvSpPr>
            <a:spLocks noChangeArrowheads="1"/>
          </p:cNvSpPr>
          <p:nvPr/>
        </p:nvSpPr>
        <p:spPr bwMode="auto">
          <a:xfrm>
            <a:off x="2766218" y="3501008"/>
            <a:ext cx="3611563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zh-CN" altLang="en-US" sz="3600" dirty="0">
                <a:solidFill>
                  <a:srgbClr val="CC0066"/>
                </a:solidFill>
                <a:latin typeface="黑体" panose="02010609060101010101" pitchFamily="49" charset="-122"/>
              </a:rPr>
              <a:t>第</a:t>
            </a:r>
            <a:r>
              <a:rPr lang="en-US" altLang="zh-CN" sz="3600" dirty="0">
                <a:solidFill>
                  <a:srgbClr val="CC0066"/>
                </a:solidFill>
                <a:latin typeface="黑体" panose="02010609060101010101" pitchFamily="49" charset="-122"/>
              </a:rPr>
              <a:t>1</a:t>
            </a:r>
            <a:r>
              <a:rPr lang="zh-CN" altLang="en-US" sz="3600" dirty="0">
                <a:solidFill>
                  <a:srgbClr val="CC0066"/>
                </a:solidFill>
                <a:latin typeface="黑体" panose="02010609060101010101" pitchFamily="49" charset="-122"/>
              </a:rPr>
              <a:t>课时  配方法</a:t>
            </a:r>
          </a:p>
        </p:txBody>
      </p:sp>
      <p:sp>
        <p:nvSpPr>
          <p:cNvPr id="26" name="矩形 25"/>
          <p:cNvSpPr/>
          <p:nvPr/>
        </p:nvSpPr>
        <p:spPr>
          <a:xfrm>
            <a:off x="-7180" y="6165304"/>
            <a:ext cx="9151180" cy="497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4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矩形 80"/>
          <p:cNvSpPr>
            <a:spLocks noChangeArrowheads="1"/>
          </p:cNvSpPr>
          <p:nvPr/>
        </p:nvSpPr>
        <p:spPr bwMode="auto">
          <a:xfrm>
            <a:off x="0" y="58738"/>
            <a:ext cx="15478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>
                <a:solidFill>
                  <a:srgbClr val="228B8B"/>
                </a:solidFill>
                <a:ea typeface="方正姚体" panose="02010601030101010101" pitchFamily="2" charset="-122"/>
              </a:rPr>
              <a:t>当堂练习</a:t>
            </a:r>
            <a:endParaRPr lang="en-US" altLang="zh-CN" sz="2000" b="1">
              <a:solidFill>
                <a:srgbClr val="228B8B"/>
              </a:solidFill>
              <a:ea typeface="方正姚体" panose="02010601030101010101" pitchFamily="2" charset="-122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95288" y="806450"/>
            <a:ext cx="4321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pitchFamily="18" charset="0"/>
              </a:rPr>
              <a:t>1.</a:t>
            </a:r>
            <a:r>
              <a:rPr lang="zh-CN" altLang="en-US" sz="2400">
                <a:latin typeface="黑体" panose="02010609060101010101" pitchFamily="49" charset="-122"/>
              </a:rPr>
              <a:t>解下列方程：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52413" y="1484313"/>
            <a:ext cx="6767512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  <a:r>
              <a:rPr lang="en-US" altLang="zh-CN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-9=2</a:t>
            </a:r>
            <a:r>
              <a:rPr lang="en-US" altLang="zh-CN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-11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；（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+4)=8</a:t>
            </a:r>
            <a:r>
              <a:rPr lang="en-US" altLang="zh-CN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+12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</a:p>
          <a:p>
            <a:pPr eaLnBrk="1" hangingPunct="1">
              <a:spcBef>
                <a:spcPct val="50000"/>
              </a:spcBef>
            </a:pPr>
            <a:endParaRPr lang="en-US" altLang="zh-CN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zh-CN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zh-CN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altLang="zh-CN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-3=0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；      （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） 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+6</a:t>
            </a:r>
            <a:r>
              <a:rPr lang="en-US" altLang="zh-CN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-9=0.</a:t>
            </a:r>
            <a:endParaRPr lang="zh-CN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4" name="TextBox 17"/>
          <p:cNvSpPr txBox="1">
            <a:spLocks noChangeArrowheads="1"/>
          </p:cNvSpPr>
          <p:nvPr/>
        </p:nvSpPr>
        <p:spPr bwMode="auto">
          <a:xfrm>
            <a:off x="1073150" y="2032000"/>
            <a:ext cx="2479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</a:rPr>
              <a:t>解：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+2=0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，</a:t>
            </a:r>
          </a:p>
        </p:txBody>
      </p:sp>
      <p:sp>
        <p:nvSpPr>
          <p:cNvPr id="9225" name="TextBox 18"/>
          <p:cNvSpPr txBox="1">
            <a:spLocks noChangeArrowheads="1"/>
          </p:cNvSpPr>
          <p:nvPr/>
        </p:nvSpPr>
        <p:spPr bwMode="auto">
          <a:xfrm>
            <a:off x="1763713" y="2565400"/>
            <a:ext cx="1466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+1)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=-1.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6" name="TextBox 19"/>
          <p:cNvSpPr txBox="1">
            <a:spLocks noChangeArrowheads="1"/>
          </p:cNvSpPr>
          <p:nvPr/>
        </p:nvSpPr>
        <p:spPr bwMode="auto">
          <a:xfrm>
            <a:off x="1619250" y="3068638"/>
            <a:ext cx="2011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</a:rPr>
              <a:t>此方程无解；</a:t>
            </a:r>
          </a:p>
        </p:txBody>
      </p:sp>
      <p:sp>
        <p:nvSpPr>
          <p:cNvPr id="9227" name="TextBox 20"/>
          <p:cNvSpPr txBox="1">
            <a:spLocks noChangeArrowheads="1"/>
          </p:cNvSpPr>
          <p:nvPr/>
        </p:nvSpPr>
        <p:spPr bwMode="auto">
          <a:xfrm>
            <a:off x="4097338" y="1916113"/>
            <a:ext cx="2487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解：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-12=0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，</a:t>
            </a:r>
          </a:p>
        </p:txBody>
      </p:sp>
      <p:sp>
        <p:nvSpPr>
          <p:cNvPr id="9228" name="TextBox 21"/>
          <p:cNvSpPr txBox="1">
            <a:spLocks noChangeArrowheads="1"/>
          </p:cNvSpPr>
          <p:nvPr/>
        </p:nvSpPr>
        <p:spPr bwMode="auto">
          <a:xfrm>
            <a:off x="4716463" y="2492375"/>
            <a:ext cx="1446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-2)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=16.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9" name="TextBox 22"/>
          <p:cNvSpPr txBox="1">
            <a:spLocks noChangeArrowheads="1"/>
          </p:cNvSpPr>
          <p:nvPr/>
        </p:nvSpPr>
        <p:spPr bwMode="auto">
          <a:xfrm>
            <a:off x="4787900" y="3068638"/>
            <a:ext cx="1820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=6,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=-2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</a:p>
        </p:txBody>
      </p:sp>
      <p:graphicFrame>
        <p:nvGraphicFramePr>
          <p:cNvPr id="9218" name="Object 16"/>
          <p:cNvGraphicFramePr/>
          <p:nvPr/>
        </p:nvGraphicFramePr>
        <p:xfrm>
          <a:off x="755650" y="4076700"/>
          <a:ext cx="217487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6" r:id="rId3" imgW="1309370" imgH="393700" progId="Equation.DSMT4">
                  <p:embed/>
                </p:oleObj>
              </mc:Choice>
              <mc:Fallback>
                <p:oleObj r:id="rId3" imgW="1309370" imgH="393700" progId="Equation.DSMT4">
                  <p:embed/>
                  <p:pic>
                    <p:nvPicPr>
                      <p:cNvPr id="0" name="Object 1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076700"/>
                        <a:ext cx="2174875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17"/>
          <p:cNvGraphicFramePr/>
          <p:nvPr/>
        </p:nvGraphicFramePr>
        <p:xfrm>
          <a:off x="971550" y="4797425"/>
          <a:ext cx="14636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r:id="rId5" imgW="889635" imgH="393700" progId="Equation.DSMT4">
                  <p:embed/>
                </p:oleObj>
              </mc:Choice>
              <mc:Fallback>
                <p:oleObj r:id="rId5" imgW="889635" imgH="393700" progId="Equation.DSMT4">
                  <p:embed/>
                  <p:pic>
                    <p:nvPicPr>
                      <p:cNvPr id="0" name="Object 1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797425"/>
                        <a:ext cx="14636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18"/>
          <p:cNvGraphicFramePr/>
          <p:nvPr/>
        </p:nvGraphicFramePr>
        <p:xfrm>
          <a:off x="682625" y="5516563"/>
          <a:ext cx="29083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8" r:id="rId7" imgW="1765935" imgH="431800" progId="Equation.DSMT4">
                  <p:embed/>
                </p:oleObj>
              </mc:Choice>
              <mc:Fallback>
                <p:oleObj r:id="rId7" imgW="1765935" imgH="431800" progId="Equation.DSMT4">
                  <p:embed/>
                  <p:pic>
                    <p:nvPicPr>
                      <p:cNvPr id="0" name="Object 18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5516563"/>
                        <a:ext cx="29083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0" name="TextBox 26"/>
          <p:cNvSpPr txBox="1">
            <a:spLocks noChangeArrowheads="1"/>
          </p:cNvSpPr>
          <p:nvPr/>
        </p:nvSpPr>
        <p:spPr bwMode="auto">
          <a:xfrm>
            <a:off x="3995738" y="4149725"/>
            <a:ext cx="2408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解：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-3=0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，</a:t>
            </a:r>
          </a:p>
        </p:txBody>
      </p:sp>
      <p:sp>
        <p:nvSpPr>
          <p:cNvPr id="9231" name="TextBox 27"/>
          <p:cNvSpPr txBox="1">
            <a:spLocks noChangeArrowheads="1"/>
          </p:cNvSpPr>
          <p:nvPr/>
        </p:nvSpPr>
        <p:spPr bwMode="auto">
          <a:xfrm>
            <a:off x="4643438" y="4725988"/>
            <a:ext cx="1366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+1)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=4.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2" name="TextBox 28"/>
          <p:cNvSpPr txBox="1">
            <a:spLocks noChangeArrowheads="1"/>
          </p:cNvSpPr>
          <p:nvPr/>
        </p:nvSpPr>
        <p:spPr bwMode="auto">
          <a:xfrm>
            <a:off x="4716463" y="5445125"/>
            <a:ext cx="1592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=-3,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=1.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9225" grpId="0"/>
      <p:bldP spid="9226" grpId="0"/>
      <p:bldP spid="9227" grpId="0"/>
      <p:bldP spid="9228" grpId="0"/>
      <p:bldP spid="9229" grpId="0"/>
      <p:bldP spid="9230" grpId="0"/>
      <p:bldP spid="9231" grpId="0"/>
      <p:bldP spid="92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23850" y="620713"/>
            <a:ext cx="80645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pitchFamily="18" charset="0"/>
              </a:rPr>
              <a:t>2.</a:t>
            </a:r>
            <a:r>
              <a:rPr lang="zh-CN" altLang="en-US" sz="2400">
                <a:latin typeface="黑体" panose="02010609060101010101" pitchFamily="49" charset="-122"/>
              </a:rPr>
              <a:t>如图，在一块长</a:t>
            </a:r>
            <a:r>
              <a:rPr lang="en-US" altLang="zh-CN" sz="2400" b="1">
                <a:latin typeface="Times New Roman" panose="02020603050405020304" pitchFamily="18" charset="0"/>
              </a:rPr>
              <a:t>35m</a:t>
            </a:r>
            <a:r>
              <a:rPr lang="zh-CN" altLang="en-US" sz="2400" b="1">
                <a:latin typeface="Times New Roman" panose="02020603050405020304" pitchFamily="18" charset="0"/>
              </a:rPr>
              <a:t>、</a:t>
            </a:r>
            <a:r>
              <a:rPr lang="zh-CN" altLang="en-US" sz="2400">
                <a:latin typeface="黑体" panose="02010609060101010101" pitchFamily="49" charset="-122"/>
              </a:rPr>
              <a:t>宽</a:t>
            </a:r>
            <a:r>
              <a:rPr lang="en-US" altLang="zh-CN" sz="2400" b="1">
                <a:latin typeface="Times New Roman" panose="02020603050405020304" pitchFamily="18" charset="0"/>
              </a:rPr>
              <a:t>26m</a:t>
            </a:r>
            <a:r>
              <a:rPr lang="zh-CN" altLang="en-US" sz="2400">
                <a:latin typeface="黑体" panose="02010609060101010101" pitchFamily="49" charset="-122"/>
              </a:rPr>
              <a:t>的矩形地面上，修建同样宽的两条互相垂直的道路，剩余部分栽种花草，要使剩余部分的面积为</a:t>
            </a:r>
            <a:r>
              <a:rPr lang="en-US" altLang="zh-CN" sz="2400" b="1">
                <a:latin typeface="Times New Roman" panose="02020603050405020304" pitchFamily="18" charset="0"/>
              </a:rPr>
              <a:t>850m</a:t>
            </a:r>
            <a:r>
              <a:rPr lang="en-US" altLang="zh-CN" sz="2400" b="1" baseline="30000">
                <a:latin typeface="Times New Roman" panose="02020603050405020304" pitchFamily="18" charset="0"/>
              </a:rPr>
              <a:t>2</a:t>
            </a:r>
            <a:r>
              <a:rPr lang="zh-CN" altLang="en-US" sz="2400" b="1">
                <a:latin typeface="Times New Roman" panose="02020603050405020304" pitchFamily="18" charset="0"/>
              </a:rPr>
              <a:t>，</a:t>
            </a:r>
            <a:r>
              <a:rPr lang="zh-CN" altLang="en-US" sz="2400">
                <a:latin typeface="黑体" panose="02010609060101010101" pitchFamily="49" charset="-122"/>
              </a:rPr>
              <a:t>道路的宽应为多少？ </a:t>
            </a:r>
          </a:p>
        </p:txBody>
      </p:sp>
      <p:grpSp>
        <p:nvGrpSpPr>
          <p:cNvPr id="23555" name="Group 5"/>
          <p:cNvGrpSpPr/>
          <p:nvPr/>
        </p:nvGrpSpPr>
        <p:grpSpPr bwMode="auto">
          <a:xfrm>
            <a:off x="5318125" y="2495550"/>
            <a:ext cx="3024188" cy="1943100"/>
            <a:chOff x="0" y="0"/>
            <a:chExt cx="1800" cy="1092"/>
          </a:xfrm>
        </p:grpSpPr>
        <p:sp>
          <p:nvSpPr>
            <p:cNvPr id="23563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1800" cy="1092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pPr eaLnBrk="1" hangingPunct="1"/>
              <a:endParaRPr lang="zh-CN" altLang="en-US"/>
            </a:p>
          </p:txBody>
        </p:sp>
        <p:sp>
          <p:nvSpPr>
            <p:cNvPr id="23564" name="Rectangle 7"/>
            <p:cNvSpPr>
              <a:spLocks noChangeArrowheads="1"/>
            </p:cNvSpPr>
            <p:nvPr/>
          </p:nvSpPr>
          <p:spPr bwMode="auto">
            <a:xfrm>
              <a:off x="0" y="312"/>
              <a:ext cx="1800" cy="1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/>
            </a:p>
          </p:txBody>
        </p:sp>
        <p:sp>
          <p:nvSpPr>
            <p:cNvPr id="23565" name="Rectangle 8"/>
            <p:cNvSpPr>
              <a:spLocks noChangeArrowheads="1"/>
            </p:cNvSpPr>
            <p:nvPr/>
          </p:nvSpPr>
          <p:spPr bwMode="auto">
            <a:xfrm rot="5400000">
              <a:off x="597" y="452"/>
              <a:ext cx="1092" cy="1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/>
            </a:p>
          </p:txBody>
        </p:sp>
      </p:grpSp>
      <p:sp>
        <p:nvSpPr>
          <p:cNvPr id="16388" name="TextBox 25"/>
          <p:cNvSpPr txBox="1">
            <a:spLocks noChangeArrowheads="1"/>
          </p:cNvSpPr>
          <p:nvPr/>
        </p:nvSpPr>
        <p:spPr bwMode="auto">
          <a:xfrm>
            <a:off x="323850" y="2482850"/>
            <a:ext cx="4886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</a:rPr>
              <a:t>解：设道路的宽为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</a:rPr>
              <a:t>, 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</a:rPr>
              <a:t>根据题意得</a:t>
            </a:r>
          </a:p>
        </p:txBody>
      </p:sp>
      <p:sp>
        <p:nvSpPr>
          <p:cNvPr id="16389" name="TextBox 26"/>
          <p:cNvSpPr txBox="1">
            <a:spLocks noChangeArrowheads="1"/>
          </p:cNvSpPr>
          <p:nvPr/>
        </p:nvSpPr>
        <p:spPr bwMode="auto">
          <a:xfrm>
            <a:off x="782638" y="3068638"/>
            <a:ext cx="2846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35-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)(26-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)=850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，</a:t>
            </a:r>
          </a:p>
        </p:txBody>
      </p:sp>
      <p:sp>
        <p:nvSpPr>
          <p:cNvPr id="16390" name="TextBox 27"/>
          <p:cNvSpPr txBox="1">
            <a:spLocks noChangeArrowheads="1"/>
          </p:cNvSpPr>
          <p:nvPr/>
        </p:nvSpPr>
        <p:spPr bwMode="auto">
          <a:xfrm>
            <a:off x="827088" y="3573463"/>
            <a:ext cx="11128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整理得</a:t>
            </a:r>
          </a:p>
        </p:txBody>
      </p:sp>
      <p:sp>
        <p:nvSpPr>
          <p:cNvPr id="16391" name="TextBox 28"/>
          <p:cNvSpPr txBox="1">
            <a:spLocks noChangeArrowheads="1"/>
          </p:cNvSpPr>
          <p:nvPr/>
        </p:nvSpPr>
        <p:spPr bwMode="auto">
          <a:xfrm>
            <a:off x="827088" y="4048125"/>
            <a:ext cx="1874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-61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+60=0.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2" name="TextBox 29"/>
          <p:cNvSpPr txBox="1">
            <a:spLocks noChangeArrowheads="1"/>
          </p:cNvSpPr>
          <p:nvPr/>
        </p:nvSpPr>
        <p:spPr bwMode="auto">
          <a:xfrm>
            <a:off x="819150" y="4652963"/>
            <a:ext cx="800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解得</a:t>
            </a:r>
          </a:p>
        </p:txBody>
      </p:sp>
      <p:sp>
        <p:nvSpPr>
          <p:cNvPr id="16393" name="TextBox 30"/>
          <p:cNvSpPr txBox="1">
            <a:spLocks noChangeArrowheads="1"/>
          </p:cNvSpPr>
          <p:nvPr/>
        </p:nvSpPr>
        <p:spPr bwMode="auto">
          <a:xfrm>
            <a:off x="900113" y="5157788"/>
            <a:ext cx="4386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=60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cs typeface="Times New Roman" panose="02020603050405020304" pitchFamily="18" charset="0"/>
              </a:rPr>
              <a:t>（不合题意，舍去）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=1.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4" name="TextBox 31"/>
          <p:cNvSpPr txBox="1">
            <a:spLocks noChangeArrowheads="1"/>
          </p:cNvSpPr>
          <p:nvPr/>
        </p:nvSpPr>
        <p:spPr bwMode="auto">
          <a:xfrm>
            <a:off x="466725" y="5734050"/>
            <a:ext cx="2827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</a:rPr>
              <a:t>答：道路的宽为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1m.</a:t>
            </a:r>
            <a:endParaRPr lang="zh-CN" altLang="en-US" sz="240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  <p:bldP spid="16390" grpId="0"/>
      <p:bldP spid="16391" grpId="0"/>
      <p:bldP spid="16392" grpId="0"/>
      <p:bldP spid="16393" grpId="0"/>
      <p:bldP spid="1639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矩形 14"/>
          <p:cNvSpPr>
            <a:spLocks noChangeArrowheads="1"/>
          </p:cNvSpPr>
          <p:nvPr/>
        </p:nvSpPr>
        <p:spPr bwMode="auto">
          <a:xfrm>
            <a:off x="323850" y="692150"/>
            <a:ext cx="882173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>
                <a:solidFill>
                  <a:srgbClr val="3C8C93"/>
                </a:solidFill>
                <a:latin typeface="黑体" panose="02010609060101010101" pitchFamily="49" charset="-122"/>
              </a:rPr>
              <a:t>能力提升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>
                <a:solidFill>
                  <a:srgbClr val="000008"/>
                </a:solidFill>
                <a:latin typeface="黑体" panose="02010609060101010101" pitchFamily="49" charset="-122"/>
              </a:rPr>
              <a:t>配方法说明：不论</a:t>
            </a:r>
            <a:r>
              <a:rPr lang="en-US" altLang="zh-CN" sz="2400" b="1" i="1">
                <a:solidFill>
                  <a:srgbClr val="000008"/>
                </a:solidFill>
                <a:latin typeface="Times New Roman" panose="02020603050405020304" pitchFamily="18" charset="0"/>
              </a:rPr>
              <a:t>k</a:t>
            </a:r>
            <a:r>
              <a:rPr lang="zh-CN" altLang="en-US" sz="2400">
                <a:solidFill>
                  <a:srgbClr val="000008"/>
                </a:solidFill>
                <a:latin typeface="黑体" panose="02010609060101010101" pitchFamily="49" charset="-122"/>
              </a:rPr>
              <a:t>取何实数，多项式</a:t>
            </a:r>
            <a:r>
              <a:rPr lang="en-US" altLang="zh-CN" sz="2400" b="1" i="1">
                <a:solidFill>
                  <a:srgbClr val="000008"/>
                </a:solidFill>
                <a:latin typeface="Times New Roman" panose="02020603050405020304" pitchFamily="18" charset="0"/>
              </a:rPr>
              <a:t>k</a:t>
            </a:r>
            <a:r>
              <a:rPr lang="en-US" altLang="zh-CN" sz="2400" b="1" baseline="30000">
                <a:solidFill>
                  <a:srgbClr val="000008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400" b="1">
                <a:solidFill>
                  <a:srgbClr val="000008"/>
                </a:solidFill>
                <a:latin typeface="Times New Roman" panose="02020603050405020304" pitchFamily="18" charset="0"/>
              </a:rPr>
              <a:t>－</a:t>
            </a:r>
            <a:r>
              <a:rPr lang="en-US" altLang="zh-CN" sz="2400" b="1">
                <a:solidFill>
                  <a:srgbClr val="000008"/>
                </a:solidFill>
                <a:latin typeface="Times New Roman" panose="02020603050405020304" pitchFamily="18" charset="0"/>
              </a:rPr>
              <a:t>4</a:t>
            </a:r>
            <a:r>
              <a:rPr lang="en-US" altLang="zh-CN" sz="2400" b="1" i="1">
                <a:solidFill>
                  <a:srgbClr val="000008"/>
                </a:solidFill>
                <a:latin typeface="Times New Roman" panose="02020603050405020304" pitchFamily="18" charset="0"/>
              </a:rPr>
              <a:t>k</a:t>
            </a:r>
            <a:r>
              <a:rPr lang="zh-CN" altLang="en-US" sz="2400" b="1">
                <a:solidFill>
                  <a:srgbClr val="000008"/>
                </a:solidFill>
                <a:latin typeface="Times New Roman" panose="02020603050405020304" pitchFamily="18" charset="0"/>
              </a:rPr>
              <a:t>＋</a:t>
            </a:r>
            <a:r>
              <a:rPr lang="en-US" altLang="zh-CN" sz="2400" b="1">
                <a:solidFill>
                  <a:srgbClr val="000008"/>
                </a:solidFill>
                <a:latin typeface="Times New Roman" panose="02020603050405020304" pitchFamily="18" charset="0"/>
              </a:rPr>
              <a:t>5</a:t>
            </a:r>
            <a:r>
              <a:rPr lang="zh-CN" altLang="en-US" sz="2400">
                <a:solidFill>
                  <a:srgbClr val="000008"/>
                </a:solidFill>
                <a:latin typeface="黑体" panose="02010609060101010101" pitchFamily="49" charset="-122"/>
              </a:rPr>
              <a:t>的值必定大于零</a:t>
            </a:r>
            <a:r>
              <a:rPr lang="en-US" altLang="zh-CN" sz="2400">
                <a:solidFill>
                  <a:srgbClr val="000008"/>
                </a:solidFill>
                <a:latin typeface="黑体" panose="02010609060101010101" pitchFamily="49" charset="-122"/>
              </a:rPr>
              <a:t>.</a:t>
            </a:r>
            <a:endParaRPr lang="zh-CN" altLang="en-US" sz="2400">
              <a:latin typeface="黑体" panose="02010609060101010101" pitchFamily="49" charset="-122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531813" y="2246313"/>
            <a:ext cx="7496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</a:rPr>
              <a:t>解：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k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－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4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k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＋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5=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k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－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4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k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＋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4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＋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1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266950" y="2852738"/>
            <a:ext cx="475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=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（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k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－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）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＋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1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1462088" y="3482975"/>
            <a:ext cx="5849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因为（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k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－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）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2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≥0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，所以（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k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－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）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＋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宋体" panose="02010600030101010101" pitchFamily="2" charset="-122"/>
              </a:rPr>
              <a:t>1≥1.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82625" y="4221163"/>
            <a:ext cx="7497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</a:rPr>
              <a:t>所以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k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－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4</a:t>
            </a:r>
            <a:r>
              <a:rPr lang="en-US" altLang="zh-CN" sz="2400" b="1" i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k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＋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5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的值必定大于零</a:t>
            </a: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.</a:t>
            </a:r>
            <a:endParaRPr lang="en-US" altLang="zh-CN" sz="2400" b="1">
              <a:solidFill>
                <a:srgbClr val="FF0000"/>
              </a:solidFill>
              <a:latin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矩形 80"/>
          <p:cNvSpPr>
            <a:spLocks noChangeArrowheads="1"/>
          </p:cNvSpPr>
          <p:nvPr/>
        </p:nvSpPr>
        <p:spPr bwMode="auto">
          <a:xfrm>
            <a:off x="0" y="58738"/>
            <a:ext cx="15478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>
                <a:solidFill>
                  <a:srgbClr val="228B8B"/>
                </a:solidFill>
                <a:ea typeface="方正姚体" panose="02010601030101010101" pitchFamily="2" charset="-122"/>
              </a:rPr>
              <a:t>课堂小结</a:t>
            </a:r>
            <a:endParaRPr lang="en-US" altLang="zh-CN" sz="2000" b="1">
              <a:solidFill>
                <a:srgbClr val="228B8B"/>
              </a:solidFill>
              <a:ea typeface="方正姚体" panose="02010601030101010101" pitchFamily="2" charset="-122"/>
            </a:endParaRP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252413" y="768350"/>
            <a:ext cx="8281987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</a:rPr>
              <a:t>         </a:t>
            </a:r>
            <a:r>
              <a:rPr lang="en-US" altLang="zh-CN" sz="2400">
                <a:latin typeface="黑体" panose="02010609060101010101" pitchFamily="49" charset="-122"/>
              </a:rPr>
              <a:t>1.</a:t>
            </a:r>
            <a:r>
              <a:rPr lang="zh-CN" altLang="en-US" sz="2400">
                <a:latin typeface="黑体" panose="02010609060101010101" pitchFamily="49" charset="-122"/>
              </a:rPr>
              <a:t>一般地</a:t>
            </a:r>
            <a:r>
              <a:rPr lang="en-US" altLang="zh-CN" sz="2400">
                <a:latin typeface="黑体" panose="02010609060101010101" pitchFamily="49" charset="-122"/>
              </a:rPr>
              <a:t>,</a:t>
            </a:r>
            <a:r>
              <a:rPr lang="zh-CN" altLang="en-US" sz="2400">
                <a:latin typeface="黑体" panose="02010609060101010101" pitchFamily="49" charset="-122"/>
              </a:rPr>
              <a:t>对于形如</a:t>
            </a:r>
            <a:r>
              <a:rPr lang="en-US" altLang="zh-CN" sz="2400" i="1">
                <a:latin typeface="Times New Roman" panose="02020603050405020304" pitchFamily="18" charset="0"/>
              </a:rPr>
              <a:t>x</a:t>
            </a:r>
            <a:r>
              <a:rPr lang="en-US" altLang="zh-CN" sz="2400" baseline="30000">
                <a:latin typeface="Times New Roman" panose="02020603050405020304" pitchFamily="18" charset="0"/>
              </a:rPr>
              <a:t>2</a:t>
            </a:r>
            <a:r>
              <a:rPr lang="en-US" altLang="zh-CN" sz="2400">
                <a:latin typeface="Times New Roman" panose="02020603050405020304" pitchFamily="18" charset="0"/>
              </a:rPr>
              <a:t>=</a:t>
            </a:r>
            <a:r>
              <a:rPr lang="en-US" altLang="zh-CN" sz="2400" i="1">
                <a:latin typeface="Times New Roman" panose="02020603050405020304" pitchFamily="18" charset="0"/>
              </a:rPr>
              <a:t>a</a:t>
            </a:r>
            <a:r>
              <a:rPr lang="en-US" altLang="zh-CN" sz="2400">
                <a:latin typeface="Times New Roman" panose="02020603050405020304" pitchFamily="18" charset="0"/>
              </a:rPr>
              <a:t>(</a:t>
            </a:r>
            <a:r>
              <a:rPr lang="en-US" altLang="zh-CN" sz="2400" i="1">
                <a:latin typeface="Times New Roman" panose="02020603050405020304" pitchFamily="18" charset="0"/>
              </a:rPr>
              <a:t>a</a:t>
            </a:r>
            <a:r>
              <a:rPr lang="en-US" altLang="zh-CN" sz="2400">
                <a:latin typeface="Times New Roman" panose="02020603050405020304" pitchFamily="18" charset="0"/>
              </a:rPr>
              <a:t>≥0)</a:t>
            </a:r>
            <a:r>
              <a:rPr lang="zh-CN" altLang="en-US" sz="2400">
                <a:latin typeface="黑体" panose="02010609060101010101" pitchFamily="49" charset="-122"/>
              </a:rPr>
              <a:t>的方程</a:t>
            </a:r>
            <a:r>
              <a:rPr lang="en-US" altLang="zh-CN" sz="2400">
                <a:latin typeface="黑体" panose="02010609060101010101" pitchFamily="49" charset="-122"/>
              </a:rPr>
              <a:t>,</a:t>
            </a:r>
            <a:r>
              <a:rPr lang="zh-CN" altLang="en-US" sz="2400">
                <a:latin typeface="黑体" panose="02010609060101010101" pitchFamily="49" charset="-122"/>
              </a:rPr>
              <a:t>根据平方根的定义</a:t>
            </a:r>
            <a:r>
              <a:rPr lang="en-US" altLang="zh-CN" sz="2400">
                <a:latin typeface="黑体" panose="02010609060101010101" pitchFamily="49" charset="-122"/>
              </a:rPr>
              <a:t>,</a:t>
            </a:r>
            <a:r>
              <a:rPr lang="zh-CN" altLang="en-US" sz="2400">
                <a:latin typeface="黑体" panose="02010609060101010101" pitchFamily="49" charset="-122"/>
              </a:rPr>
              <a:t>可解得</a:t>
            </a:r>
            <a:r>
              <a:rPr lang="zh-CN" altLang="en-US" sz="2400">
                <a:solidFill>
                  <a:srgbClr val="0000FF"/>
                </a:solidFill>
                <a:latin typeface="黑体" panose="02010609060101010101" pitchFamily="49" charset="-122"/>
              </a:rPr>
              <a:t>                      </a:t>
            </a:r>
            <a:r>
              <a:rPr lang="zh-CN" altLang="en-US" sz="2400">
                <a:latin typeface="黑体" panose="02010609060101010101" pitchFamily="49" charset="-122"/>
              </a:rPr>
              <a:t>，这种解一元二次方程的方法叫做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</a:rPr>
              <a:t>直接开平方法</a:t>
            </a:r>
            <a:r>
              <a:rPr lang="en-US" altLang="zh-CN" sz="2400">
                <a:latin typeface="黑体" panose="02010609060101010101" pitchFamily="49" charset="-122"/>
              </a:rPr>
              <a:t>.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325438" y="2713038"/>
            <a:ext cx="81375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</a:rPr>
              <a:t>      </a:t>
            </a:r>
            <a:r>
              <a:rPr lang="en-US" altLang="zh-CN" sz="2400">
                <a:latin typeface="黑体" panose="02010609060101010101" pitchFamily="49" charset="-122"/>
              </a:rPr>
              <a:t>2.</a:t>
            </a:r>
            <a:r>
              <a:rPr lang="zh-CN" altLang="en-US" sz="2400">
                <a:latin typeface="黑体" panose="02010609060101010101" pitchFamily="49" charset="-122"/>
              </a:rPr>
              <a:t>像这种先对原一元二次方程配方</a:t>
            </a:r>
            <a:r>
              <a:rPr lang="en-US" altLang="zh-CN" sz="2400">
                <a:latin typeface="黑体" panose="02010609060101010101" pitchFamily="49" charset="-122"/>
              </a:rPr>
              <a:t>,</a:t>
            </a:r>
            <a:r>
              <a:rPr lang="zh-CN" altLang="en-US" sz="2400">
                <a:latin typeface="黑体" panose="02010609060101010101" pitchFamily="49" charset="-122"/>
              </a:rPr>
              <a:t>使它出现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</a:rPr>
              <a:t>完全平方式</a:t>
            </a:r>
            <a:r>
              <a:rPr lang="zh-CN" altLang="en-US" sz="2400">
                <a:latin typeface="黑体" panose="02010609060101010101" pitchFamily="49" charset="-122"/>
              </a:rPr>
              <a:t>后</a:t>
            </a:r>
            <a:r>
              <a:rPr lang="en-US" altLang="zh-CN" sz="2400">
                <a:latin typeface="黑体" panose="02010609060101010101" pitchFamily="49" charset="-122"/>
              </a:rPr>
              <a:t>,</a:t>
            </a:r>
            <a:r>
              <a:rPr lang="zh-CN" altLang="en-US" sz="2400">
                <a:latin typeface="黑体" panose="02010609060101010101" pitchFamily="49" charset="-122"/>
              </a:rPr>
              <a:t> 再用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</a:rPr>
              <a:t>直接开平方法</a:t>
            </a:r>
            <a:r>
              <a:rPr lang="zh-CN" altLang="en-US" sz="2400">
                <a:latin typeface="黑体" panose="02010609060101010101" pitchFamily="49" charset="-122"/>
              </a:rPr>
              <a:t>求解的方法叫做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</a:rPr>
              <a:t>配方法</a:t>
            </a: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</a:rPr>
              <a:t>.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323850" y="4437063"/>
            <a:ext cx="8135938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>
                <a:solidFill>
                  <a:srgbClr val="0000FF"/>
                </a:solidFill>
                <a:latin typeface="黑体" panose="02010609060101010101" pitchFamily="49" charset="-122"/>
              </a:rPr>
              <a:t>   </a:t>
            </a:r>
            <a:r>
              <a:rPr lang="zh-CN" altLang="en-US" sz="2400">
                <a:latin typeface="黑体" panose="02010609060101010101" pitchFamily="49" charset="-122"/>
              </a:rPr>
              <a:t>  注意</a:t>
            </a:r>
            <a:r>
              <a:rPr lang="en-US" altLang="zh-CN" sz="2400">
                <a:latin typeface="黑体" panose="02010609060101010101" pitchFamily="49" charset="-122"/>
              </a:rPr>
              <a:t>:</a:t>
            </a:r>
            <a:r>
              <a:rPr lang="zh-CN" altLang="en-US" sz="2400">
                <a:latin typeface="黑体" panose="02010609060101010101" pitchFamily="49" charset="-122"/>
              </a:rPr>
              <a:t>配方时</a:t>
            </a:r>
            <a:r>
              <a:rPr lang="en-US" altLang="zh-CN" sz="2400">
                <a:latin typeface="黑体" panose="02010609060101010101" pitchFamily="49" charset="-122"/>
              </a:rPr>
              <a:t>, </a:t>
            </a:r>
            <a:r>
              <a:rPr lang="zh-CN" altLang="en-US" sz="2400">
                <a:latin typeface="黑体" panose="02010609060101010101" pitchFamily="49" charset="-122"/>
              </a:rPr>
              <a:t>等式两边同时加上的是一次项系数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</a:rPr>
              <a:t>一半</a:t>
            </a:r>
            <a:r>
              <a:rPr lang="zh-CN" altLang="en-US" sz="2400">
                <a:latin typeface="黑体" panose="02010609060101010101" pitchFamily="49" charset="-122"/>
              </a:rPr>
              <a:t>的平方</a:t>
            </a:r>
            <a:r>
              <a:rPr lang="en-US" altLang="zh-CN" sz="2400">
                <a:latin typeface="黑体" panose="02010609060101010101" pitchFamily="49" charset="-122"/>
              </a:rPr>
              <a:t>.</a:t>
            </a:r>
          </a:p>
        </p:txBody>
      </p:sp>
      <p:graphicFrame>
        <p:nvGraphicFramePr>
          <p:cNvPr id="27654" name="对象 1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2266950" y="1412875"/>
          <a:ext cx="282257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r:id="rId3" imgW="1143635" imgH="254000" progId="Equation.KSEE3">
                  <p:embed/>
                </p:oleObj>
              </mc:Choice>
              <mc:Fallback>
                <p:oleObj r:id="rId3" imgW="1143635" imgH="254000" progId="Equation.KSEE3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1412875"/>
                        <a:ext cx="2822575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257300" y="1409700"/>
            <a:ext cx="57610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zh-CN" altLang="en-US" sz="2400" dirty="0">
                <a:latin typeface="黑体" panose="02010609060101010101" pitchFamily="49" charset="-122"/>
              </a:rPr>
              <a:t>用配方法解一元二次方程的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</a:rPr>
              <a:t>步骤</a:t>
            </a:r>
            <a:r>
              <a:rPr lang="en-US" altLang="zh-CN" sz="2400" dirty="0">
                <a:latin typeface="黑体" panose="02010609060101010101" pitchFamily="49" charset="-122"/>
              </a:rPr>
              <a:t>: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185863" y="1989138"/>
            <a:ext cx="7488237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</a:rPr>
              <a:t>移项</a:t>
            </a:r>
            <a:r>
              <a:rPr lang="en-US" altLang="zh-CN" sz="2400" dirty="0">
                <a:latin typeface="黑体" panose="02010609060101010101" pitchFamily="49" charset="-122"/>
              </a:rPr>
              <a:t>:</a:t>
            </a:r>
            <a:r>
              <a:rPr lang="zh-CN" altLang="en-US" sz="2400" dirty="0">
                <a:latin typeface="黑体" panose="02010609060101010101" pitchFamily="49" charset="-122"/>
              </a:rPr>
              <a:t>把常数项移到方程的右边</a:t>
            </a:r>
            <a:r>
              <a:rPr lang="en-US" altLang="zh-CN" sz="2400" dirty="0">
                <a:latin typeface="黑体" panose="02010609060101010101" pitchFamily="49" charset="-122"/>
              </a:rPr>
              <a:t>;</a:t>
            </a:r>
          </a:p>
          <a:p>
            <a:pPr eaLnBrk="1" hangingPunct="1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</a:rPr>
              <a:t>配方</a:t>
            </a:r>
            <a:r>
              <a:rPr lang="en-US" altLang="zh-CN" sz="2400" dirty="0">
                <a:latin typeface="黑体" panose="02010609060101010101" pitchFamily="49" charset="-122"/>
              </a:rPr>
              <a:t>:</a:t>
            </a:r>
            <a:r>
              <a:rPr lang="zh-CN" altLang="en-US" sz="2400" dirty="0">
                <a:latin typeface="黑体" panose="02010609060101010101" pitchFamily="49" charset="-122"/>
              </a:rPr>
              <a:t>方程两边都加上一次项系数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</a:rPr>
              <a:t>一半的平方</a:t>
            </a:r>
            <a:r>
              <a:rPr lang="en-US" altLang="zh-CN" sz="2400" dirty="0">
                <a:latin typeface="黑体" panose="02010609060101010101" pitchFamily="49" charset="-122"/>
              </a:rPr>
              <a:t>;</a:t>
            </a:r>
          </a:p>
          <a:p>
            <a:pPr eaLnBrk="1" hangingPunct="1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</a:rPr>
              <a:t>开方</a:t>
            </a:r>
            <a:r>
              <a:rPr lang="en-US" altLang="zh-CN" sz="2400" dirty="0">
                <a:latin typeface="黑体" panose="02010609060101010101" pitchFamily="49" charset="-122"/>
              </a:rPr>
              <a:t>:</a:t>
            </a:r>
            <a:r>
              <a:rPr lang="zh-CN" altLang="en-US" sz="2400" dirty="0">
                <a:latin typeface="黑体" panose="02010609060101010101" pitchFamily="49" charset="-122"/>
              </a:rPr>
              <a:t>根据平方根意义</a:t>
            </a:r>
            <a:r>
              <a:rPr lang="en-US" altLang="zh-CN" sz="2400" dirty="0">
                <a:latin typeface="黑体" panose="02010609060101010101" pitchFamily="49" charset="-122"/>
              </a:rPr>
              <a:t>,</a:t>
            </a:r>
            <a:r>
              <a:rPr lang="zh-CN" altLang="en-US" sz="2400" dirty="0">
                <a:latin typeface="黑体" panose="02010609060101010101" pitchFamily="49" charset="-122"/>
              </a:rPr>
              <a:t>方程两边开平方</a:t>
            </a:r>
            <a:r>
              <a:rPr lang="en-US" altLang="zh-CN" sz="2400" dirty="0">
                <a:latin typeface="黑体" panose="02010609060101010101" pitchFamily="49" charset="-122"/>
              </a:rPr>
              <a:t>;</a:t>
            </a:r>
          </a:p>
          <a:p>
            <a:pPr eaLnBrk="1" hangingPunct="1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</a:rPr>
              <a:t>求解</a:t>
            </a:r>
            <a:r>
              <a:rPr lang="en-US" altLang="zh-CN" sz="2400" dirty="0">
                <a:latin typeface="黑体" panose="02010609060101010101" pitchFamily="49" charset="-122"/>
              </a:rPr>
              <a:t>:</a:t>
            </a:r>
            <a:r>
              <a:rPr lang="zh-CN" altLang="en-US" sz="2400" dirty="0">
                <a:latin typeface="黑体" panose="02010609060101010101" pitchFamily="49" charset="-122"/>
              </a:rPr>
              <a:t>解一元一次方程</a:t>
            </a:r>
            <a:r>
              <a:rPr lang="en-US" altLang="zh-CN" sz="2400" dirty="0">
                <a:latin typeface="黑体" panose="02010609060101010101" pitchFamily="49" charset="-122"/>
              </a:rPr>
              <a:t>;</a:t>
            </a:r>
          </a:p>
          <a:p>
            <a:pPr eaLnBrk="1" hangingPunct="1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</a:rPr>
              <a:t>定解</a:t>
            </a:r>
            <a:r>
              <a:rPr lang="en-US" altLang="zh-CN" sz="2400" dirty="0">
                <a:latin typeface="黑体" panose="02010609060101010101" pitchFamily="49" charset="-122"/>
              </a:rPr>
              <a:t>:</a:t>
            </a:r>
            <a:r>
              <a:rPr lang="zh-CN" altLang="en-US" sz="2400" dirty="0">
                <a:latin typeface="黑体" panose="02010609060101010101" pitchFamily="49" charset="-122"/>
              </a:rPr>
              <a:t>写出原方程的解</a:t>
            </a:r>
            <a:r>
              <a:rPr lang="en-US" altLang="zh-CN" sz="2400" dirty="0">
                <a:latin typeface="黑体" panose="02010609060101010101" pitchFamily="49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313" y="2116138"/>
            <a:ext cx="8429625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200025" eaLnBrk="1" hangingPunct="1">
              <a:lnSpc>
                <a:spcPct val="190000"/>
              </a:lnSpc>
            </a:pPr>
            <a:r>
              <a:rPr lang="en-US" altLang="zh-CN" sz="2400" dirty="0">
                <a:latin typeface="黑体" panose="02010609060101010101" pitchFamily="49" charset="-122"/>
              </a:rPr>
              <a:t>1.</a:t>
            </a:r>
            <a:r>
              <a:rPr lang="zh-CN" altLang="en-US" sz="2400" dirty="0">
                <a:latin typeface="黑体" panose="02010609060101010101" pitchFamily="49" charset="-122"/>
              </a:rPr>
              <a:t>学会用直接开平方法解简单的一元二次方程</a:t>
            </a:r>
            <a:r>
              <a:rPr lang="en-US" altLang="zh-CN" sz="2400" dirty="0">
                <a:latin typeface="黑体" panose="02010609060101010101" pitchFamily="49" charset="-122"/>
              </a:rPr>
              <a:t>.</a:t>
            </a:r>
          </a:p>
          <a:p>
            <a:pPr indent="200025" eaLnBrk="1" hangingPunct="1">
              <a:lnSpc>
                <a:spcPct val="190000"/>
              </a:lnSpc>
            </a:pPr>
            <a:r>
              <a:rPr lang="en-US" altLang="zh-CN" sz="2400" dirty="0">
                <a:latin typeface="黑体" panose="02010609060101010101" pitchFamily="49" charset="-122"/>
              </a:rPr>
              <a:t>2.</a:t>
            </a:r>
            <a:r>
              <a:rPr lang="zh-CN" altLang="en-US" sz="2400" dirty="0">
                <a:latin typeface="黑体" panose="02010609060101010101" pitchFamily="49" charset="-122"/>
              </a:rPr>
              <a:t>通过直接开平方法的学习，了解配方法解一元二次方程的解题步骤</a:t>
            </a:r>
            <a:r>
              <a:rPr lang="en-US" altLang="zh-CN" sz="2400" dirty="0">
                <a:latin typeface="黑体" panose="02010609060101010101" pitchFamily="49" charset="-122"/>
              </a:rPr>
              <a:t>. (</a:t>
            </a:r>
            <a:r>
              <a:rPr lang="zh-CN" altLang="en-US" sz="2400" dirty="0">
                <a:latin typeface="黑体" panose="02010609060101010101" pitchFamily="49" charset="-122"/>
              </a:rPr>
              <a:t>重点</a:t>
            </a:r>
            <a:r>
              <a:rPr lang="en-US" altLang="zh-CN" sz="2400" dirty="0">
                <a:latin typeface="黑体" panose="02010609060101010101" pitchFamily="49" charset="-122"/>
              </a:rPr>
              <a:t>)</a:t>
            </a:r>
          </a:p>
        </p:txBody>
      </p:sp>
      <p:grpSp>
        <p:nvGrpSpPr>
          <p:cNvPr id="2" name="Group 9"/>
          <p:cNvGrpSpPr/>
          <p:nvPr/>
        </p:nvGrpSpPr>
        <p:grpSpPr bwMode="auto">
          <a:xfrm>
            <a:off x="2506663" y="1214438"/>
            <a:ext cx="2708275" cy="633412"/>
            <a:chOff x="348" y="0"/>
            <a:chExt cx="4262" cy="998"/>
          </a:xfrm>
        </p:grpSpPr>
        <p:grpSp>
          <p:nvGrpSpPr>
            <p:cNvPr id="14340" name="Group 10"/>
            <p:cNvGrpSpPr/>
            <p:nvPr/>
          </p:nvGrpSpPr>
          <p:grpSpPr bwMode="auto">
            <a:xfrm>
              <a:off x="348" y="337"/>
              <a:ext cx="349" cy="340"/>
              <a:chOff x="348" y="329"/>
              <a:chExt cx="349" cy="340"/>
            </a:xfrm>
          </p:grpSpPr>
          <p:sp>
            <p:nvSpPr>
              <p:cNvPr id="14342" name="MH_Other_9"/>
              <p:cNvSpPr>
                <a:spLocks noEditPoints="1" noChangeArrowheads="1"/>
              </p:cNvSpPr>
              <p:nvPr/>
            </p:nvSpPr>
            <p:spPr bwMode="auto">
              <a:xfrm>
                <a:off x="348" y="329"/>
                <a:ext cx="349" cy="340"/>
              </a:xfrm>
              <a:custGeom>
                <a:avLst/>
                <a:gdLst>
                  <a:gd name="T0" fmla="*/ 339 w 108"/>
                  <a:gd name="T1" fmla="*/ 302 h 107"/>
                  <a:gd name="T2" fmla="*/ 246 w 108"/>
                  <a:gd name="T3" fmla="*/ 210 h 107"/>
                  <a:gd name="T4" fmla="*/ 268 w 108"/>
                  <a:gd name="T5" fmla="*/ 133 h 107"/>
                  <a:gd name="T6" fmla="*/ 136 w 108"/>
                  <a:gd name="T7" fmla="*/ 0 h 107"/>
                  <a:gd name="T8" fmla="*/ 0 w 108"/>
                  <a:gd name="T9" fmla="*/ 133 h 107"/>
                  <a:gd name="T10" fmla="*/ 136 w 108"/>
                  <a:gd name="T11" fmla="*/ 264 h 107"/>
                  <a:gd name="T12" fmla="*/ 213 w 108"/>
                  <a:gd name="T13" fmla="*/ 241 h 107"/>
                  <a:gd name="T14" fmla="*/ 307 w 108"/>
                  <a:gd name="T15" fmla="*/ 334 h 107"/>
                  <a:gd name="T16" fmla="*/ 323 w 108"/>
                  <a:gd name="T17" fmla="*/ 340 h 107"/>
                  <a:gd name="T18" fmla="*/ 339 w 108"/>
                  <a:gd name="T19" fmla="*/ 334 h 107"/>
                  <a:gd name="T20" fmla="*/ 339 w 108"/>
                  <a:gd name="T21" fmla="*/ 302 h 107"/>
                  <a:gd name="T22" fmla="*/ 23 w 108"/>
                  <a:gd name="T23" fmla="*/ 133 h 107"/>
                  <a:gd name="T24" fmla="*/ 136 w 108"/>
                  <a:gd name="T25" fmla="*/ 22 h 107"/>
                  <a:gd name="T26" fmla="*/ 246 w 108"/>
                  <a:gd name="T27" fmla="*/ 133 h 107"/>
                  <a:gd name="T28" fmla="*/ 136 w 108"/>
                  <a:gd name="T29" fmla="*/ 241 h 107"/>
                  <a:gd name="T30" fmla="*/ 23 w 108"/>
                  <a:gd name="T31" fmla="*/ 133 h 10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08" h="107">
                    <a:moveTo>
                      <a:pt x="105" y="95"/>
                    </a:moveTo>
                    <a:cubicBezTo>
                      <a:pt x="76" y="66"/>
                      <a:pt x="76" y="66"/>
                      <a:pt x="76" y="66"/>
                    </a:cubicBezTo>
                    <a:cubicBezTo>
                      <a:pt x="81" y="59"/>
                      <a:pt x="83" y="51"/>
                      <a:pt x="83" y="42"/>
                    </a:cubicBezTo>
                    <a:cubicBezTo>
                      <a:pt x="83" y="19"/>
                      <a:pt x="65" y="0"/>
                      <a:pt x="42" y="0"/>
                    </a:cubicBezTo>
                    <a:cubicBezTo>
                      <a:pt x="19" y="0"/>
                      <a:pt x="0" y="19"/>
                      <a:pt x="0" y="42"/>
                    </a:cubicBezTo>
                    <a:cubicBezTo>
                      <a:pt x="0" y="65"/>
                      <a:pt x="19" y="83"/>
                      <a:pt x="42" y="83"/>
                    </a:cubicBezTo>
                    <a:cubicBezTo>
                      <a:pt x="51" y="83"/>
                      <a:pt x="59" y="81"/>
                      <a:pt x="66" y="76"/>
                    </a:cubicBezTo>
                    <a:cubicBezTo>
                      <a:pt x="95" y="105"/>
                      <a:pt x="95" y="105"/>
                      <a:pt x="95" y="105"/>
                    </a:cubicBezTo>
                    <a:cubicBezTo>
                      <a:pt x="96" y="106"/>
                      <a:pt x="98" y="107"/>
                      <a:pt x="100" y="107"/>
                    </a:cubicBezTo>
                    <a:cubicBezTo>
                      <a:pt x="101" y="107"/>
                      <a:pt x="103" y="106"/>
                      <a:pt x="105" y="105"/>
                    </a:cubicBezTo>
                    <a:cubicBezTo>
                      <a:pt x="108" y="102"/>
                      <a:pt x="108" y="97"/>
                      <a:pt x="105" y="95"/>
                    </a:cubicBezTo>
                    <a:moveTo>
                      <a:pt x="7" y="42"/>
                    </a:moveTo>
                    <a:cubicBezTo>
                      <a:pt x="7" y="23"/>
                      <a:pt x="23" y="7"/>
                      <a:pt x="42" y="7"/>
                    </a:cubicBezTo>
                    <a:cubicBezTo>
                      <a:pt x="61" y="7"/>
                      <a:pt x="76" y="23"/>
                      <a:pt x="76" y="42"/>
                    </a:cubicBezTo>
                    <a:cubicBezTo>
                      <a:pt x="76" y="61"/>
                      <a:pt x="61" y="76"/>
                      <a:pt x="42" y="76"/>
                    </a:cubicBezTo>
                    <a:cubicBezTo>
                      <a:pt x="23" y="76"/>
                      <a:pt x="7" y="61"/>
                      <a:pt x="7" y="4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43" name="MH_Other_10"/>
              <p:cNvSpPr>
                <a:spLocks noChangeArrowheads="1"/>
              </p:cNvSpPr>
              <p:nvPr/>
            </p:nvSpPr>
            <p:spPr bwMode="auto">
              <a:xfrm>
                <a:off x="428" y="404"/>
                <a:ext cx="140" cy="140"/>
              </a:xfrm>
              <a:custGeom>
                <a:avLst/>
                <a:gdLst>
                  <a:gd name="T0" fmla="*/ 127 w 43"/>
                  <a:gd name="T1" fmla="*/ 57 h 44"/>
                  <a:gd name="T2" fmla="*/ 81 w 43"/>
                  <a:gd name="T3" fmla="*/ 57 h 44"/>
                  <a:gd name="T4" fmla="*/ 81 w 43"/>
                  <a:gd name="T5" fmla="*/ 13 h 44"/>
                  <a:gd name="T6" fmla="*/ 68 w 43"/>
                  <a:gd name="T7" fmla="*/ 0 h 44"/>
                  <a:gd name="T8" fmla="*/ 59 w 43"/>
                  <a:gd name="T9" fmla="*/ 13 h 44"/>
                  <a:gd name="T10" fmla="*/ 59 w 43"/>
                  <a:gd name="T11" fmla="*/ 57 h 44"/>
                  <a:gd name="T12" fmla="*/ 10 w 43"/>
                  <a:gd name="T13" fmla="*/ 57 h 44"/>
                  <a:gd name="T14" fmla="*/ 0 w 43"/>
                  <a:gd name="T15" fmla="*/ 70 h 44"/>
                  <a:gd name="T16" fmla="*/ 10 w 43"/>
                  <a:gd name="T17" fmla="*/ 83 h 44"/>
                  <a:gd name="T18" fmla="*/ 59 w 43"/>
                  <a:gd name="T19" fmla="*/ 83 h 44"/>
                  <a:gd name="T20" fmla="*/ 59 w 43"/>
                  <a:gd name="T21" fmla="*/ 127 h 44"/>
                  <a:gd name="T22" fmla="*/ 68 w 43"/>
                  <a:gd name="T23" fmla="*/ 140 h 44"/>
                  <a:gd name="T24" fmla="*/ 81 w 43"/>
                  <a:gd name="T25" fmla="*/ 127 h 44"/>
                  <a:gd name="T26" fmla="*/ 81 w 43"/>
                  <a:gd name="T27" fmla="*/ 83 h 44"/>
                  <a:gd name="T28" fmla="*/ 127 w 43"/>
                  <a:gd name="T29" fmla="*/ 83 h 44"/>
                  <a:gd name="T30" fmla="*/ 140 w 43"/>
                  <a:gd name="T31" fmla="*/ 70 h 44"/>
                  <a:gd name="T32" fmla="*/ 127 w 43"/>
                  <a:gd name="T33" fmla="*/ 57 h 4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3" h="44">
                    <a:moveTo>
                      <a:pt x="39" y="18"/>
                    </a:moveTo>
                    <a:cubicBezTo>
                      <a:pt x="25" y="18"/>
                      <a:pt x="25" y="18"/>
                      <a:pt x="25" y="18"/>
                    </a:cubicBezTo>
                    <a:cubicBezTo>
                      <a:pt x="25" y="4"/>
                      <a:pt x="25" y="4"/>
                      <a:pt x="25" y="4"/>
                    </a:cubicBezTo>
                    <a:cubicBezTo>
                      <a:pt x="25" y="2"/>
                      <a:pt x="23" y="0"/>
                      <a:pt x="21" y="0"/>
                    </a:cubicBezTo>
                    <a:cubicBezTo>
                      <a:pt x="19" y="0"/>
                      <a:pt x="18" y="2"/>
                      <a:pt x="18" y="4"/>
                    </a:cubicBezTo>
                    <a:cubicBezTo>
                      <a:pt x="18" y="18"/>
                      <a:pt x="18" y="18"/>
                      <a:pt x="18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1" y="18"/>
                      <a:pt x="0" y="20"/>
                      <a:pt x="0" y="22"/>
                    </a:cubicBezTo>
                    <a:cubicBezTo>
                      <a:pt x="0" y="24"/>
                      <a:pt x="1" y="26"/>
                      <a:pt x="3" y="26"/>
                    </a:cubicBezTo>
                    <a:cubicBezTo>
                      <a:pt x="18" y="26"/>
                      <a:pt x="18" y="26"/>
                      <a:pt x="18" y="26"/>
                    </a:cubicBezTo>
                    <a:cubicBezTo>
                      <a:pt x="18" y="40"/>
                      <a:pt x="18" y="40"/>
                      <a:pt x="18" y="40"/>
                    </a:cubicBezTo>
                    <a:cubicBezTo>
                      <a:pt x="18" y="42"/>
                      <a:pt x="19" y="44"/>
                      <a:pt x="21" y="44"/>
                    </a:cubicBezTo>
                    <a:cubicBezTo>
                      <a:pt x="23" y="44"/>
                      <a:pt x="25" y="42"/>
                      <a:pt x="25" y="40"/>
                    </a:cubicBezTo>
                    <a:cubicBezTo>
                      <a:pt x="25" y="26"/>
                      <a:pt x="25" y="26"/>
                      <a:pt x="25" y="26"/>
                    </a:cubicBezTo>
                    <a:cubicBezTo>
                      <a:pt x="39" y="26"/>
                      <a:pt x="39" y="26"/>
                      <a:pt x="39" y="26"/>
                    </a:cubicBezTo>
                    <a:cubicBezTo>
                      <a:pt x="41" y="26"/>
                      <a:pt x="43" y="24"/>
                      <a:pt x="43" y="22"/>
                    </a:cubicBezTo>
                    <a:cubicBezTo>
                      <a:pt x="43" y="20"/>
                      <a:pt x="41" y="18"/>
                      <a:pt x="39" y="1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4341" name="MH_SubTitle_4"/>
            <p:cNvSpPr txBox="1">
              <a:spLocks noChangeArrowheads="1"/>
            </p:cNvSpPr>
            <p:nvPr/>
          </p:nvSpPr>
          <p:spPr bwMode="auto">
            <a:xfrm>
              <a:off x="1574" y="0"/>
              <a:ext cx="3036" cy="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170" tIns="46990" rIns="90170" bIns="46990" anchor="ctr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lnSpc>
                  <a:spcPct val="110000"/>
                </a:lnSpc>
              </a:pPr>
              <a:r>
                <a:rPr lang="zh-CN" altLang="en-US" sz="28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学习目标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989138"/>
            <a:ext cx="6858000" cy="1655762"/>
          </a:xfrm>
        </p:spPr>
        <p:txBody>
          <a:bodyPr rtlCol="0">
            <a:normAutofit/>
          </a:bodyPr>
          <a:lstStyle/>
          <a:p>
            <a:pPr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 2" panose="05020102010507070707"/>
              <a:buNone/>
              <a:defRPr/>
            </a:pPr>
            <a:r>
              <a:rPr lang="zh-CN" altLang="en-US" sz="2400" dirty="0">
                <a:latin typeface="Times New Roman" panose="02020603050405020304" pitchFamily="18" charset="0"/>
              </a:rPr>
              <a:t>       一元二次方程的一般式是怎样的？你知道求一元二次方程的解的方法有哪些吗？ </a:t>
            </a:r>
          </a:p>
        </p:txBody>
      </p:sp>
      <p:sp>
        <p:nvSpPr>
          <p:cNvPr id="15363" name="矩形 80"/>
          <p:cNvSpPr>
            <a:spLocks noChangeArrowheads="1"/>
          </p:cNvSpPr>
          <p:nvPr/>
        </p:nvSpPr>
        <p:spPr bwMode="auto">
          <a:xfrm>
            <a:off x="0" y="58738"/>
            <a:ext cx="15478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>
                <a:solidFill>
                  <a:srgbClr val="228B8B"/>
                </a:solidFill>
                <a:ea typeface="方正姚体" panose="02010601030101010101" pitchFamily="2" charset="-122"/>
              </a:rPr>
              <a:t>导入新课</a:t>
            </a:r>
            <a:endParaRPr lang="zh-CN" altLang="en-US" sz="2000">
              <a:solidFill>
                <a:srgbClr val="228B8B"/>
              </a:solidFill>
            </a:endParaRPr>
          </a:p>
        </p:txBody>
      </p:sp>
      <p:sp>
        <p:nvSpPr>
          <p:cNvPr id="24579" name="Rectangle 8"/>
          <p:cNvSpPr>
            <a:spLocks noChangeArrowheads="1"/>
          </p:cNvSpPr>
          <p:nvPr/>
        </p:nvSpPr>
        <p:spPr bwMode="auto">
          <a:xfrm>
            <a:off x="4819650" y="4083050"/>
            <a:ext cx="1479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zh-CN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2400" i="1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2400">
                <a:solidFill>
                  <a:schemeClr val="tx2"/>
                </a:solidFill>
                <a:latin typeface="Times New Roman" panose="02020603050405020304" pitchFamily="18" charset="0"/>
              </a:rPr>
              <a:t>≠0</a:t>
            </a:r>
            <a:r>
              <a:rPr lang="zh-CN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） </a:t>
            </a:r>
          </a:p>
        </p:txBody>
      </p:sp>
      <p:graphicFrame>
        <p:nvGraphicFramePr>
          <p:cNvPr id="24583" name="对象 24582"/>
          <p:cNvGraphicFramePr/>
          <p:nvPr/>
        </p:nvGraphicFramePr>
        <p:xfrm>
          <a:off x="2195513" y="4003675"/>
          <a:ext cx="266541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r:id="rId4" imgW="967105" imgH="203200" progId="Equation.DSMT4">
                  <p:embed/>
                </p:oleObj>
              </mc:Choice>
              <mc:Fallback>
                <p:oleObj r:id="rId4" imgW="967105" imgH="203200" progId="Equation.DSMT4">
                  <p:embed/>
                  <p:pic>
                    <p:nvPicPr>
                      <p:cNvPr id="0" name="对象 2458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4003675"/>
                        <a:ext cx="2665412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圆角矩形 31"/>
          <p:cNvSpPr>
            <a:spLocks noChangeArrowheads="1"/>
          </p:cNvSpPr>
          <p:nvPr/>
        </p:nvSpPr>
        <p:spPr bwMode="auto">
          <a:xfrm>
            <a:off x="212725" y="1050925"/>
            <a:ext cx="1839913" cy="484188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>
            <a:solidFill>
              <a:srgbClr val="0099FF"/>
            </a:solidFill>
            <a:round/>
          </a:ln>
        </p:spPr>
        <p:txBody>
          <a:bodyPr/>
          <a:lstStyle/>
          <a:p>
            <a:pPr algn="ctr" eaLnBrk="1" hangingPunct="1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回顾与思考</a:t>
            </a:r>
            <a:endParaRPr lang="zh-CN" altLang="en-US" sz="2400" b="1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80"/>
          <p:cNvSpPr>
            <a:spLocks noChangeArrowheads="1"/>
          </p:cNvSpPr>
          <p:nvPr/>
        </p:nvSpPr>
        <p:spPr bwMode="auto">
          <a:xfrm>
            <a:off x="71438" y="71438"/>
            <a:ext cx="1331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 dirty="0">
                <a:solidFill>
                  <a:srgbClr val="228B8B"/>
                </a:solidFill>
                <a:ea typeface="方正姚体" panose="02010601030101010101" pitchFamily="2" charset="-122"/>
              </a:rPr>
              <a:t>讲授新课</a:t>
            </a:r>
            <a:endParaRPr lang="zh-CN" altLang="en-US" sz="2000" dirty="0">
              <a:solidFill>
                <a:srgbClr val="228B8B"/>
              </a:solidFill>
            </a:endParaRPr>
          </a:p>
        </p:txBody>
      </p:sp>
      <p:grpSp>
        <p:nvGrpSpPr>
          <p:cNvPr id="16387" name="组合 6147"/>
          <p:cNvGrpSpPr/>
          <p:nvPr/>
        </p:nvGrpSpPr>
        <p:grpSpPr bwMode="auto">
          <a:xfrm>
            <a:off x="325438" y="406400"/>
            <a:ext cx="2873375" cy="806450"/>
            <a:chOff x="0" y="0"/>
            <a:chExt cx="4526" cy="1269"/>
          </a:xfrm>
        </p:grpSpPr>
        <p:sp>
          <p:nvSpPr>
            <p:cNvPr id="16398" name="矩形 7"/>
            <p:cNvSpPr>
              <a:spLocks noChangeArrowheads="1"/>
            </p:cNvSpPr>
            <p:nvPr/>
          </p:nvSpPr>
          <p:spPr bwMode="auto">
            <a:xfrm>
              <a:off x="882" y="0"/>
              <a:ext cx="2634" cy="1200"/>
            </a:xfrm>
            <a:custGeom>
              <a:avLst/>
              <a:gdLst>
                <a:gd name="T0" fmla="*/ 0 w 2520280"/>
                <a:gd name="T1" fmla="*/ 1200 h 1872208"/>
                <a:gd name="T2" fmla="*/ 2634 w 2520280"/>
                <a:gd name="T3" fmla="*/ 1200 h 1872208"/>
                <a:gd name="T4" fmla="*/ 0 w 2520280"/>
                <a:gd name="T5" fmla="*/ 1200 h 1872208"/>
                <a:gd name="T6" fmla="*/ 0 w 2520280"/>
                <a:gd name="T7" fmla="*/ 0 h 1872208"/>
                <a:gd name="T8" fmla="*/ 1 w 2520280"/>
                <a:gd name="T9" fmla="*/ 0 h 1872208"/>
                <a:gd name="T10" fmla="*/ 0 w 2520280"/>
                <a:gd name="T11" fmla="*/ 0 h 1872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sq">
              <a:solidFill>
                <a:srgbClr val="DDDDDD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399" name="任意多边形 16"/>
            <p:cNvSpPr>
              <a:spLocks noChangeArrowheads="1"/>
            </p:cNvSpPr>
            <p:nvPr/>
          </p:nvSpPr>
          <p:spPr bwMode="auto">
            <a:xfrm>
              <a:off x="0" y="454"/>
              <a:ext cx="826" cy="760"/>
            </a:xfrm>
            <a:custGeom>
              <a:avLst/>
              <a:gdLst>
                <a:gd name="T0" fmla="*/ 0 w 696310"/>
                <a:gd name="T1" fmla="*/ 0 h 696310"/>
                <a:gd name="T2" fmla="*/ 545 w 696310"/>
                <a:gd name="T3" fmla="*/ 0 h 696310"/>
                <a:gd name="T4" fmla="*/ 545 w 696310"/>
                <a:gd name="T5" fmla="*/ 258 h 696310"/>
                <a:gd name="T6" fmla="*/ 826 w 696310"/>
                <a:gd name="T7" fmla="*/ 258 h 696310"/>
                <a:gd name="T8" fmla="*/ 826 w 696310"/>
                <a:gd name="T9" fmla="*/ 760 h 696310"/>
                <a:gd name="T10" fmla="*/ 0 w 696310"/>
                <a:gd name="T11" fmla="*/ 760 h 696310"/>
                <a:gd name="T12" fmla="*/ 0 w 696310"/>
                <a:gd name="T13" fmla="*/ 0 h 6963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96310" h="696310">
                  <a:moveTo>
                    <a:pt x="0" y="0"/>
                  </a:moveTo>
                  <a:lnTo>
                    <a:pt x="459827" y="0"/>
                  </a:lnTo>
                  <a:lnTo>
                    <a:pt x="459827" y="236483"/>
                  </a:lnTo>
                  <a:lnTo>
                    <a:pt x="696310" y="236483"/>
                  </a:lnTo>
                  <a:lnTo>
                    <a:pt x="696310" y="696310"/>
                  </a:lnTo>
                  <a:lnTo>
                    <a:pt x="0" y="6963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00" name="矩形 17"/>
            <p:cNvSpPr>
              <a:spLocks noChangeArrowheads="1"/>
            </p:cNvSpPr>
            <p:nvPr/>
          </p:nvSpPr>
          <p:spPr bwMode="auto">
            <a:xfrm>
              <a:off x="570" y="374"/>
              <a:ext cx="258" cy="265"/>
            </a:xfrm>
            <a:prstGeom prst="rect">
              <a:avLst/>
            </a:prstGeom>
            <a:solidFill>
              <a:srgbClr val="008080">
                <a:alpha val="5098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215900" rIns="179705" bIns="0" anchor="ctr"/>
            <a:lstStyle/>
            <a:p>
              <a:pPr algn="ctr" eaLnBrk="1" hangingPunct="1"/>
              <a:endParaRPr lang="zh-CN" altLang="en-US" sz="400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6401" name="文本框 6151"/>
            <p:cNvSpPr txBox="1">
              <a:spLocks noChangeArrowheads="1"/>
            </p:cNvSpPr>
            <p:nvPr/>
          </p:nvSpPr>
          <p:spPr bwMode="auto">
            <a:xfrm>
              <a:off x="877" y="431"/>
              <a:ext cx="3649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/>
              <a:r>
                <a:rPr lang="zh-CN" altLang="en-US" sz="2800" b="1" dirty="0">
                  <a:solidFill>
                    <a:srgbClr val="00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宋体" panose="02010600030101010101" pitchFamily="2" charset="-122"/>
                </a:rPr>
                <a:t>直接开平方法</a:t>
              </a:r>
            </a:p>
          </p:txBody>
        </p:sp>
        <p:sp>
          <p:nvSpPr>
            <p:cNvPr id="16402" name="文本框 6152"/>
            <p:cNvSpPr txBox="1">
              <a:spLocks noChangeArrowheads="1"/>
            </p:cNvSpPr>
            <p:nvPr/>
          </p:nvSpPr>
          <p:spPr bwMode="auto">
            <a:xfrm>
              <a:off x="0" y="453"/>
              <a:ext cx="872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/>
              <a:r>
                <a:rPr lang="zh-CN" altLang="en-US" sz="2800">
                  <a:solidFill>
                    <a:schemeClr val="accent1"/>
                  </a:solidFill>
                  <a:ea typeface="微软雅黑" panose="020B0503020204020204" pitchFamily="34" charset="-122"/>
                </a:rPr>
                <a:t>一</a:t>
              </a:r>
            </a:p>
          </p:txBody>
        </p:sp>
      </p:grp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538163" y="1416050"/>
            <a:ext cx="8283575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dirty="0">
                <a:latin typeface="Times New Roman" panose="02020603050405020304" pitchFamily="18" charset="0"/>
              </a:rPr>
              <a:t>       一般地</a:t>
            </a:r>
            <a:r>
              <a:rPr lang="en-US" altLang="zh-CN" sz="2400" dirty="0">
                <a:latin typeface="Times New Roman" panose="02020603050405020304" pitchFamily="18" charset="0"/>
              </a:rPr>
              <a:t>,</a:t>
            </a:r>
            <a:r>
              <a:rPr lang="zh-CN" altLang="en-US" sz="2400" dirty="0">
                <a:latin typeface="Times New Roman" panose="02020603050405020304" pitchFamily="18" charset="0"/>
              </a:rPr>
              <a:t>对于形如</a:t>
            </a:r>
            <a:r>
              <a:rPr lang="en-US" altLang="zh-CN" sz="2400" i="1" dirty="0">
                <a:latin typeface="Times New Roman" panose="02020603050405020304" pitchFamily="18" charset="0"/>
              </a:rPr>
              <a:t>x</a:t>
            </a:r>
            <a:r>
              <a:rPr lang="en-US" altLang="zh-CN" sz="2400" baseline="30000" dirty="0">
                <a:latin typeface="Times New Roman" panose="02020603050405020304" pitchFamily="18" charset="0"/>
              </a:rPr>
              <a:t>2</a:t>
            </a:r>
            <a:r>
              <a:rPr lang="en-US" altLang="zh-CN" sz="2400" dirty="0">
                <a:latin typeface="Times New Roman" panose="02020603050405020304" pitchFamily="18" charset="0"/>
              </a:rPr>
              <a:t>=</a:t>
            </a:r>
            <a:r>
              <a:rPr lang="en-US" altLang="zh-CN" sz="2400" i="1" dirty="0">
                <a:latin typeface="Times New Roman" panose="02020603050405020304" pitchFamily="18" charset="0"/>
              </a:rPr>
              <a:t>a</a:t>
            </a:r>
            <a:r>
              <a:rPr lang="en-US" altLang="zh-CN" sz="2400" dirty="0">
                <a:latin typeface="Times New Roman" panose="02020603050405020304" pitchFamily="18" charset="0"/>
              </a:rPr>
              <a:t>(</a:t>
            </a:r>
            <a:r>
              <a:rPr lang="en-US" altLang="zh-CN" sz="2400" i="1" dirty="0">
                <a:latin typeface="Times New Roman" panose="02020603050405020304" pitchFamily="18" charset="0"/>
              </a:rPr>
              <a:t>a</a:t>
            </a:r>
            <a:r>
              <a:rPr lang="en-US" altLang="zh-CN" sz="2400" dirty="0">
                <a:latin typeface="Times New Roman" panose="02020603050405020304" pitchFamily="18" charset="0"/>
              </a:rPr>
              <a:t>≥0)</a:t>
            </a:r>
            <a:r>
              <a:rPr lang="zh-CN" altLang="en-US" sz="2400" dirty="0">
                <a:latin typeface="Times New Roman" panose="02020603050405020304" pitchFamily="18" charset="0"/>
              </a:rPr>
              <a:t>的方程</a:t>
            </a:r>
            <a:r>
              <a:rPr lang="en-US" altLang="zh-CN" sz="2400" dirty="0">
                <a:latin typeface="Times New Roman" panose="02020603050405020304" pitchFamily="18" charset="0"/>
              </a:rPr>
              <a:t>,</a:t>
            </a:r>
            <a:r>
              <a:rPr lang="zh-CN" altLang="en-US" sz="2400" dirty="0">
                <a:latin typeface="Times New Roman" panose="02020603050405020304" pitchFamily="18" charset="0"/>
              </a:rPr>
              <a:t>根据平方根的定义</a:t>
            </a:r>
            <a:r>
              <a:rPr lang="en-US" altLang="zh-CN" sz="2400" dirty="0">
                <a:latin typeface="Times New Roman" panose="02020603050405020304" pitchFamily="18" charset="0"/>
              </a:rPr>
              <a:t>,</a:t>
            </a:r>
            <a:r>
              <a:rPr lang="zh-CN" altLang="en-US" sz="2400" dirty="0">
                <a:latin typeface="Times New Roman" panose="02020603050405020304" pitchFamily="18" charset="0"/>
              </a:rPr>
              <a:t>可解得                                 , 这种解一元二次方程的方法叫做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直接开平方法</a:t>
            </a:r>
            <a:r>
              <a:rPr lang="en-US" altLang="zh-CN" sz="24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539750" y="3932238"/>
            <a:ext cx="8243888" cy="210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dirty="0">
                <a:latin typeface="Times New Roman" panose="02020603050405020304" pitchFamily="18" charset="0"/>
              </a:rPr>
              <a:t>   </a:t>
            </a:r>
            <a:r>
              <a:rPr lang="zh-CN" altLang="en-US" sz="2400" dirty="0">
                <a:latin typeface="Times New Roman" panose="02020603050405020304" pitchFamily="18" charset="0"/>
              </a:rPr>
              <a:t>方程　　　　  的根是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pitchFamily="18" charset="0"/>
              </a:rPr>
              <a:t>   方程　　　　的根是　　      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pitchFamily="18" charset="0"/>
              </a:rPr>
              <a:t>   方程       　　      的根是</a:t>
            </a:r>
            <a:r>
              <a:rPr lang="zh-CN" altLang="en-US" sz="2400" u="sng" dirty="0">
                <a:latin typeface="Times New Roman" panose="02020603050405020304" pitchFamily="18" charset="0"/>
              </a:rPr>
              <a:t> 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pic>
        <p:nvPicPr>
          <p:cNvPr id="16390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76375" y="4067175"/>
            <a:ext cx="136683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476375" y="4859338"/>
            <a:ext cx="115252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6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549400" y="5651500"/>
            <a:ext cx="15128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 Box 9"/>
          <p:cNvSpPr txBox="1">
            <a:spLocks noChangeArrowheads="1"/>
          </p:cNvSpPr>
          <p:nvPr/>
        </p:nvSpPr>
        <p:spPr bwMode="auto">
          <a:xfrm>
            <a:off x="4862513" y="4138613"/>
            <a:ext cx="2295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=0.5,  </a:t>
            </a:r>
            <a:r>
              <a:rPr lang="en-US" altLang="zh-CN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－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0.5</a:t>
            </a:r>
          </a:p>
        </p:txBody>
      </p:sp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4862513" y="4787900"/>
            <a:ext cx="3024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2400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＝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， </a:t>
            </a:r>
            <a:r>
              <a:rPr lang="en-US" altLang="zh-CN" sz="2400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＝－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9226" name="Text Box 12"/>
          <p:cNvSpPr txBox="1">
            <a:spLocks noChangeArrowheads="1"/>
          </p:cNvSpPr>
          <p:nvPr/>
        </p:nvSpPr>
        <p:spPr bwMode="auto">
          <a:xfrm>
            <a:off x="4933950" y="5580063"/>
            <a:ext cx="2257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2400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＝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， </a:t>
            </a:r>
            <a:r>
              <a:rPr lang="zh-CN" altLang="en-US" sz="2400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＝－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928688" y="3187700"/>
            <a:ext cx="944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zh-CN" sz="2400">
                <a:solidFill>
                  <a:srgbClr val="149494"/>
                </a:solidFill>
                <a:latin typeface="黑体" panose="02010609060101010101" pitchFamily="49" charset="-122"/>
              </a:rPr>
              <a:t>问题</a:t>
            </a:r>
            <a:r>
              <a:rPr lang="en-US" altLang="zh-CN" sz="2400">
                <a:solidFill>
                  <a:srgbClr val="149494"/>
                </a:solidFill>
                <a:latin typeface="黑体" panose="02010609060101010101" pitchFamily="49" charset="-122"/>
              </a:rPr>
              <a:t> </a:t>
            </a:r>
            <a:endParaRPr lang="zh-CN" altLang="en-US" sz="2400">
              <a:latin typeface="黑体" panose="02010609060101010101" pitchFamily="49" charset="-122"/>
            </a:endParaRPr>
          </a:p>
        </p:txBody>
      </p:sp>
      <p:graphicFrame>
        <p:nvGraphicFramePr>
          <p:cNvPr id="16397" name="对象 1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1187450" y="2133600"/>
          <a:ext cx="2151063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r:id="rId6" imgW="1143635" imgH="254000" progId="Equation.KSEE3">
                  <p:embed/>
                </p:oleObj>
              </mc:Choice>
              <mc:Fallback>
                <p:oleObj r:id="rId6" imgW="1143635" imgH="254000" progId="Equation.KSEE3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133600"/>
                        <a:ext cx="2151063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25" grpId="0"/>
      <p:bldP spid="9226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 bwMode="auto">
          <a:xfrm>
            <a:off x="395288" y="1052513"/>
            <a:ext cx="8064500" cy="3624262"/>
            <a:chOff x="623" y="1658"/>
            <a:chExt cx="12700" cy="5708"/>
          </a:xfrm>
        </p:grpSpPr>
        <p:sp>
          <p:nvSpPr>
            <p:cNvPr id="59" name="矩形 58"/>
            <p:cNvSpPr/>
            <p:nvPr/>
          </p:nvSpPr>
          <p:spPr>
            <a:xfrm>
              <a:off x="623" y="1658"/>
              <a:ext cx="12700" cy="5706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CC0066"/>
              </a:solidFill>
              <a:prstDash val="sys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1" hangingPunct="1">
                <a:lnSpc>
                  <a:spcPct val="190000"/>
                </a:lnSpc>
              </a:pPr>
              <a:r>
                <a:rPr lang="zh-CN" altLang="zh-CN" sz="2400" noProof="1">
                  <a:latin typeface="黑体" panose="02010609060101010101" pitchFamily="49" charset="-122"/>
                </a:rPr>
                <a:t>     </a:t>
              </a:r>
              <a:r>
                <a:rPr lang="zh-CN" altLang="en-US" sz="2400" noProof="1">
                  <a:latin typeface="Times New Roman" panose="02020603050405020304" pitchFamily="18" charset="0"/>
                </a:rPr>
                <a:t>（</a:t>
              </a:r>
              <a:r>
                <a:rPr lang="zh-CN" altLang="zh-CN" sz="2400" noProof="1">
                  <a:latin typeface="Times New Roman" panose="02020603050405020304" pitchFamily="18" charset="0"/>
                </a:rPr>
                <a:t>1</a:t>
              </a:r>
              <a:r>
                <a:rPr lang="zh-CN" altLang="en-US" sz="2400" noProof="1">
                  <a:latin typeface="Times New Roman" panose="02020603050405020304" pitchFamily="18" charset="0"/>
                </a:rPr>
                <a:t>）如果一个方程（或经过整理后）形如</a:t>
              </a:r>
              <a:r>
                <a:rPr lang="en-US" altLang="zh-CN" sz="2400" i="1" noProof="1">
                  <a:latin typeface="Times New Roman" panose="02020603050405020304" pitchFamily="18" charset="0"/>
                </a:rPr>
                <a:t>x</a:t>
              </a:r>
              <a:r>
                <a:rPr lang="en-US" altLang="zh-CN" sz="2400" baseline="30000" noProof="1">
                  <a:latin typeface="Times New Roman" panose="02020603050405020304" pitchFamily="18" charset="0"/>
                </a:rPr>
                <a:t>2</a:t>
              </a:r>
              <a:r>
                <a:rPr lang="en-US" altLang="zh-CN" sz="2400" noProof="1">
                  <a:latin typeface="Times New Roman" panose="02020603050405020304" pitchFamily="18" charset="0"/>
                </a:rPr>
                <a:t>=</a:t>
              </a:r>
              <a:r>
                <a:rPr lang="en-US" altLang="zh-CN" sz="2400" i="1" noProof="1">
                  <a:latin typeface="Times New Roman" panose="02020603050405020304" pitchFamily="18" charset="0"/>
                </a:rPr>
                <a:t>n</a:t>
              </a:r>
              <a:r>
                <a:rPr lang="zh-CN" altLang="en-US" sz="2400" noProof="1">
                  <a:latin typeface="Times New Roman" panose="02020603050405020304" pitchFamily="18" charset="0"/>
                </a:rPr>
                <a:t>或（</a:t>
              </a:r>
              <a:r>
                <a:rPr lang="en-US" altLang="zh-CN" sz="2400" i="1" noProof="1">
                  <a:latin typeface="Times New Roman" panose="02020603050405020304" pitchFamily="18" charset="0"/>
                </a:rPr>
                <a:t>x</a:t>
              </a:r>
              <a:r>
                <a:rPr lang="en-US" altLang="zh-CN" sz="2400" noProof="1">
                  <a:latin typeface="Times New Roman" panose="02020603050405020304" pitchFamily="18" charset="0"/>
                </a:rPr>
                <a:t>+</a:t>
              </a:r>
              <a:r>
                <a:rPr lang="en-US" altLang="zh-CN" sz="2400" i="1" noProof="1">
                  <a:latin typeface="Times New Roman" panose="02020603050405020304" pitchFamily="18" charset="0"/>
                </a:rPr>
                <a:t>m</a:t>
              </a:r>
              <a:r>
                <a:rPr lang="en-US" altLang="en-US" sz="2400" noProof="1">
                  <a:latin typeface="Times New Roman" panose="02020603050405020304" pitchFamily="18" charset="0"/>
                  <a:ea typeface="黑体" panose="02010609060101010101" pitchFamily="49" charset="-122"/>
                </a:rPr>
                <a:t>）</a:t>
              </a:r>
              <a:r>
                <a:rPr lang="en-US" altLang="zh-CN" sz="2400" baseline="30000" noProof="1">
                  <a:latin typeface="Times New Roman" panose="02020603050405020304" pitchFamily="18" charset="0"/>
                </a:rPr>
                <a:t>2</a:t>
              </a:r>
              <a:r>
                <a:rPr lang="en-US" altLang="zh-CN" sz="2400" noProof="1">
                  <a:latin typeface="Times New Roman" panose="02020603050405020304" pitchFamily="18" charset="0"/>
                </a:rPr>
                <a:t>=</a:t>
              </a:r>
              <a:r>
                <a:rPr lang="en-US" altLang="zh-CN" sz="2400" i="1" noProof="1">
                  <a:latin typeface="Times New Roman" panose="02020603050405020304" pitchFamily="18" charset="0"/>
                </a:rPr>
                <a:t>n</a:t>
              </a:r>
              <a:r>
                <a:rPr lang="en-US" altLang="en-US" sz="2400" noProof="1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altLang="zh-CN" sz="2400" i="1" noProof="1">
                  <a:latin typeface="Times New Roman" panose="02020603050405020304" pitchFamily="18" charset="0"/>
                </a:rPr>
                <a:t>n</a:t>
              </a:r>
              <a:r>
                <a:rPr lang="en-US" altLang="zh-CN" sz="2400" noProof="1">
                  <a:latin typeface="Times New Roman" panose="02020603050405020304" pitchFamily="18" charset="0"/>
                </a:rPr>
                <a:t>≥0</a:t>
              </a:r>
              <a:r>
                <a:rPr lang="zh-CN" altLang="en-US" sz="2400" noProof="1">
                  <a:latin typeface="Times New Roman" panose="02020603050405020304" pitchFamily="18" charset="0"/>
                </a:rPr>
                <a:t>）就可以直接开平方法来解</a:t>
              </a:r>
              <a:r>
                <a:rPr lang="zh-CN" altLang="zh-CN" sz="2400" noProof="1">
                  <a:latin typeface="Times New Roman" panose="02020603050405020304" pitchFamily="18" charset="0"/>
                </a:rPr>
                <a:t>.</a:t>
              </a:r>
            </a:p>
            <a:p>
              <a:pPr eaLnBrk="1" hangingPunct="1">
                <a:lnSpc>
                  <a:spcPct val="190000"/>
                </a:lnSpc>
              </a:pPr>
              <a:r>
                <a:rPr lang="zh-CN" altLang="en-US" sz="2400" noProof="1">
                  <a:latin typeface="Times New Roman" panose="02020603050405020304" pitchFamily="18" charset="0"/>
                </a:rPr>
                <a:t>（</a:t>
              </a:r>
              <a:r>
                <a:rPr lang="zh-CN" altLang="zh-CN" sz="2400" noProof="1">
                  <a:latin typeface="Times New Roman" panose="02020603050405020304" pitchFamily="18" charset="0"/>
                </a:rPr>
                <a:t>2</a:t>
              </a:r>
              <a:r>
                <a:rPr lang="zh-CN" altLang="en-US" sz="2400" noProof="1">
                  <a:latin typeface="Times New Roman" panose="02020603050405020304" pitchFamily="18" charset="0"/>
                </a:rPr>
                <a:t>）若</a:t>
              </a:r>
              <a:r>
                <a:rPr lang="en-US" altLang="zh-CN" sz="2400" i="1" noProof="1">
                  <a:latin typeface="Times New Roman" panose="02020603050405020304" pitchFamily="18" charset="0"/>
                </a:rPr>
                <a:t>x</a:t>
              </a:r>
              <a:r>
                <a:rPr lang="en-US" altLang="zh-CN" sz="2400" baseline="30000" noProof="1">
                  <a:latin typeface="Times New Roman" panose="02020603050405020304" pitchFamily="18" charset="0"/>
                </a:rPr>
                <a:t>2</a:t>
              </a:r>
              <a:r>
                <a:rPr lang="en-US" altLang="zh-CN" sz="2400" noProof="1">
                  <a:latin typeface="Times New Roman" panose="02020603050405020304" pitchFamily="18" charset="0"/>
                </a:rPr>
                <a:t>=</a:t>
              </a:r>
              <a:r>
                <a:rPr lang="en-US" altLang="zh-CN" sz="2400" i="1" noProof="1">
                  <a:latin typeface="Times New Roman" panose="02020603050405020304" pitchFamily="18" charset="0"/>
                </a:rPr>
                <a:t>n</a:t>
              </a:r>
              <a:r>
                <a:rPr lang="en-US" altLang="en-US" sz="2400" noProof="1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altLang="zh-CN" sz="2400" i="1" noProof="1">
                  <a:latin typeface="Times New Roman" panose="02020603050405020304" pitchFamily="18" charset="0"/>
                </a:rPr>
                <a:t>n</a:t>
              </a:r>
              <a:r>
                <a:rPr lang="en-US" altLang="zh-CN" sz="2400" noProof="1">
                  <a:latin typeface="Times New Roman" panose="02020603050405020304" pitchFamily="18" charset="0"/>
                </a:rPr>
                <a:t>≥0</a:t>
              </a:r>
              <a:r>
                <a:rPr lang="zh-CN" altLang="en-US" sz="2400" noProof="1">
                  <a:latin typeface="Times New Roman" panose="02020603050405020304" pitchFamily="18" charset="0"/>
                </a:rPr>
                <a:t>），则</a:t>
              </a:r>
              <a:r>
                <a:rPr lang="en-US" altLang="zh-CN" sz="2400" i="1" noProof="1">
                  <a:latin typeface="Times New Roman" panose="02020603050405020304" pitchFamily="18" charset="0"/>
                </a:rPr>
                <a:t>x</a:t>
              </a:r>
              <a:r>
                <a:rPr lang="en-US" altLang="zh-CN" sz="2400" noProof="1">
                  <a:latin typeface="Times New Roman" panose="02020603050405020304" pitchFamily="18" charset="0"/>
                </a:rPr>
                <a:t>=</a:t>
              </a:r>
              <a:r>
                <a:rPr lang="en-US" altLang="en-US" sz="2400" noProof="1">
                  <a:latin typeface="Times New Roman" panose="02020603050405020304" pitchFamily="18" charset="0"/>
                  <a:ea typeface="黑体" panose="02010609060101010101" pitchFamily="49" charset="-122"/>
                </a:rPr>
                <a:t>±       </a:t>
              </a:r>
              <a:r>
                <a:rPr lang="zh-CN" altLang="en-US" sz="2400" noProof="1">
                  <a:latin typeface="Times New Roman" panose="02020603050405020304" pitchFamily="18" charset="0"/>
                </a:rPr>
                <a:t>；若</a:t>
              </a:r>
              <a:r>
                <a:rPr lang="zh-CN" altLang="en-US" sz="2400" noProof="1">
                  <a:latin typeface="Times New Roman" panose="02020603050405020304" pitchFamily="18" charset="0"/>
                  <a:sym typeface="+mn-ea"/>
                </a:rPr>
                <a:t>（</a:t>
              </a:r>
              <a:r>
                <a:rPr lang="en-US" altLang="zh-CN" sz="2400" i="1" noProof="1">
                  <a:latin typeface="Times New Roman" panose="02020603050405020304" pitchFamily="18" charset="0"/>
                  <a:sym typeface="+mn-ea"/>
                </a:rPr>
                <a:t>x</a:t>
              </a:r>
              <a:r>
                <a:rPr lang="en-US" altLang="zh-CN" sz="2400" noProof="1">
                  <a:latin typeface="Times New Roman" panose="02020603050405020304" pitchFamily="18" charset="0"/>
                  <a:sym typeface="+mn-ea"/>
                </a:rPr>
                <a:t>+</a:t>
              </a:r>
              <a:r>
                <a:rPr lang="en-US" altLang="zh-CN" sz="2400" i="1" noProof="1">
                  <a:latin typeface="Times New Roman" panose="02020603050405020304" pitchFamily="18" charset="0"/>
                  <a:sym typeface="+mn-ea"/>
                </a:rPr>
                <a:t>m</a:t>
              </a:r>
              <a:r>
                <a:rPr lang="en-US" altLang="en-US" sz="2400" noProof="1"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）</a:t>
              </a:r>
              <a:r>
                <a:rPr lang="en-US" altLang="zh-CN" sz="2400" baseline="30000" noProof="1">
                  <a:latin typeface="Times New Roman" panose="02020603050405020304" pitchFamily="18" charset="0"/>
                  <a:sym typeface="+mn-ea"/>
                </a:rPr>
                <a:t>2</a:t>
              </a:r>
              <a:r>
                <a:rPr lang="en-US" altLang="zh-CN" sz="2400" noProof="1">
                  <a:latin typeface="Times New Roman" panose="02020603050405020304" pitchFamily="18" charset="0"/>
                  <a:sym typeface="+mn-ea"/>
                </a:rPr>
                <a:t>=</a:t>
              </a:r>
              <a:r>
                <a:rPr lang="en-US" altLang="zh-CN" sz="2400" i="1" noProof="1">
                  <a:latin typeface="Times New Roman" panose="02020603050405020304" pitchFamily="18" charset="0"/>
                  <a:sym typeface="+mn-ea"/>
                </a:rPr>
                <a:t>n</a:t>
              </a:r>
              <a:r>
                <a:rPr lang="en-US" altLang="en-US" sz="2400" noProof="1">
                  <a:latin typeface="Times New Roman" panose="02020603050405020304" pitchFamily="18" charset="0"/>
                  <a:ea typeface="黑体" panose="02010609060101010101" pitchFamily="49" charset="-122"/>
                  <a:sym typeface="+mn-ea"/>
                </a:rPr>
                <a:t>（</a:t>
              </a:r>
              <a:r>
                <a:rPr lang="en-US" altLang="zh-CN" sz="2400" i="1" noProof="1">
                  <a:latin typeface="Times New Roman" panose="02020603050405020304" pitchFamily="18" charset="0"/>
                  <a:sym typeface="+mn-ea"/>
                </a:rPr>
                <a:t>n</a:t>
              </a:r>
              <a:r>
                <a:rPr lang="en-US" altLang="zh-CN" sz="2400" noProof="1">
                  <a:latin typeface="Times New Roman" panose="02020603050405020304" pitchFamily="18" charset="0"/>
                  <a:sym typeface="+mn-ea"/>
                </a:rPr>
                <a:t>≥0</a:t>
              </a:r>
              <a:r>
                <a:rPr lang="zh-CN" altLang="en-US" sz="2400" noProof="1">
                  <a:latin typeface="Times New Roman" panose="02020603050405020304" pitchFamily="18" charset="0"/>
                  <a:sym typeface="+mn-ea"/>
                </a:rPr>
                <a:t>），则</a:t>
              </a:r>
              <a:r>
                <a:rPr lang="en-US" altLang="zh-CN" sz="2400" i="1" noProof="1">
                  <a:latin typeface="Times New Roman" panose="02020603050405020304" pitchFamily="18" charset="0"/>
                  <a:sym typeface="+mn-ea"/>
                </a:rPr>
                <a:t>x</a:t>
              </a:r>
              <a:r>
                <a:rPr lang="en-US" altLang="zh-CN" sz="2400" noProof="1">
                  <a:latin typeface="Times New Roman" panose="02020603050405020304" pitchFamily="18" charset="0"/>
                  <a:sym typeface="+mn-ea"/>
                </a:rPr>
                <a:t>=         -</a:t>
              </a:r>
              <a:r>
                <a:rPr lang="en-US" altLang="zh-CN" sz="2400" i="1" noProof="1">
                  <a:latin typeface="Times New Roman" panose="02020603050405020304" pitchFamily="18" charset="0"/>
                  <a:sym typeface="+mn-ea"/>
                </a:rPr>
                <a:t>m</a:t>
              </a:r>
              <a:r>
                <a:rPr lang="zh-CN" altLang="en-US" sz="2400" noProof="1">
                  <a:latin typeface="Times New Roman" panose="02020603050405020304" pitchFamily="18" charset="0"/>
                  <a:sym typeface="+mn-ea"/>
                </a:rPr>
                <a:t>，当</a:t>
              </a:r>
              <a:r>
                <a:rPr lang="en-US" altLang="zh-CN" sz="2400" i="1" noProof="1">
                  <a:latin typeface="Times New Roman" panose="02020603050405020304" pitchFamily="18" charset="0"/>
                  <a:sym typeface="+mn-ea"/>
                </a:rPr>
                <a:t>n</a:t>
              </a:r>
              <a:r>
                <a:rPr lang="en-US" altLang="zh-CN" sz="2400" noProof="1">
                  <a:latin typeface="Times New Roman" panose="02020603050405020304" pitchFamily="18" charset="0"/>
                  <a:sym typeface="+mn-ea"/>
                </a:rPr>
                <a:t>=0</a:t>
              </a:r>
              <a:r>
                <a:rPr lang="zh-CN" altLang="en-US" sz="2400" noProof="1">
                  <a:latin typeface="Times New Roman" panose="02020603050405020304" pitchFamily="18" charset="0"/>
                  <a:sym typeface="+mn-ea"/>
                </a:rPr>
                <a:t>时，方程的两个根相等，写成</a:t>
              </a:r>
              <a:r>
                <a:rPr lang="en-US" altLang="zh-CN" sz="2400" i="1" noProof="1">
                  <a:latin typeface="Times New Roman" panose="02020603050405020304" pitchFamily="18" charset="0"/>
                  <a:sym typeface="+mn-ea"/>
                </a:rPr>
                <a:t>x</a:t>
              </a:r>
              <a:r>
                <a:rPr lang="en-US" altLang="zh-CN" sz="2400" baseline="-25000" noProof="1">
                  <a:latin typeface="Times New Roman" panose="02020603050405020304" pitchFamily="18" charset="0"/>
                  <a:sym typeface="+mn-ea"/>
                </a:rPr>
                <a:t>1</a:t>
              </a:r>
              <a:r>
                <a:rPr lang="en-US" altLang="zh-CN" sz="2400" noProof="1">
                  <a:latin typeface="Times New Roman" panose="02020603050405020304" pitchFamily="18" charset="0"/>
                  <a:sym typeface="+mn-ea"/>
                </a:rPr>
                <a:t>=</a:t>
              </a:r>
              <a:r>
                <a:rPr lang="en-US" altLang="zh-CN" sz="2400" i="1" noProof="1">
                  <a:latin typeface="Times New Roman" panose="02020603050405020304" pitchFamily="18" charset="0"/>
                  <a:sym typeface="+mn-ea"/>
                </a:rPr>
                <a:t>x</a:t>
              </a:r>
              <a:r>
                <a:rPr lang="en-US" altLang="zh-CN" sz="2400" baseline="-25000" noProof="1">
                  <a:latin typeface="Times New Roman" panose="02020603050405020304" pitchFamily="18" charset="0"/>
                  <a:sym typeface="+mn-ea"/>
                </a:rPr>
                <a:t>2</a:t>
              </a:r>
              <a:r>
                <a:rPr lang="en-US" altLang="zh-CN" sz="2400" noProof="1">
                  <a:latin typeface="Times New Roman" panose="02020603050405020304" pitchFamily="18" charset="0"/>
                  <a:sym typeface="+mn-ea"/>
                </a:rPr>
                <a:t>=-</a:t>
              </a:r>
              <a:r>
                <a:rPr lang="en-US" altLang="zh-CN" sz="2400" i="1" noProof="1">
                  <a:latin typeface="Times New Roman" panose="02020603050405020304" pitchFamily="18" charset="0"/>
                  <a:sym typeface="+mn-ea"/>
                </a:rPr>
                <a:t>m</a:t>
              </a:r>
              <a:r>
                <a:rPr lang="en-US" altLang="zh-CN" sz="2400" noProof="1">
                  <a:latin typeface="Times New Roman" panose="02020603050405020304" pitchFamily="18" charset="0"/>
                  <a:sym typeface="+mn-ea"/>
                </a:rPr>
                <a:t>.</a:t>
              </a:r>
            </a:p>
            <a:p>
              <a:pPr eaLnBrk="1" hangingPunct="1">
                <a:lnSpc>
                  <a:spcPct val="190000"/>
                </a:lnSpc>
              </a:pPr>
              <a:endParaRPr lang="en-US" altLang="zh-CN" sz="2400" noProof="1">
                <a:latin typeface="Times New Roman" panose="02020603050405020304" pitchFamily="18" charset="0"/>
                <a:sym typeface="+mn-ea"/>
              </a:endParaRPr>
            </a:p>
            <a:p>
              <a:pPr eaLnBrk="1" hangingPunct="1">
                <a:lnSpc>
                  <a:spcPct val="190000"/>
                </a:lnSpc>
              </a:pPr>
              <a:endParaRPr lang="en-US" altLang="zh-CN" sz="2400" noProof="1">
                <a:latin typeface="Times New Roman" panose="02020603050405020304" pitchFamily="18" charset="0"/>
                <a:sym typeface="+mn-ea"/>
              </a:endParaRPr>
            </a:p>
            <a:p>
              <a:pPr eaLnBrk="1" hangingPunct="1"/>
              <a:endParaRPr lang="en-US" altLang="en-US" noProof="1">
                <a:ea typeface="黑体" panose="02010609060101010101" pitchFamily="49" charset="-122"/>
              </a:endParaRPr>
            </a:p>
          </p:txBody>
        </p:sp>
        <p:grpSp>
          <p:nvGrpSpPr>
            <p:cNvPr id="17412" name="组合 38"/>
            <p:cNvGrpSpPr/>
            <p:nvPr/>
          </p:nvGrpSpPr>
          <p:grpSpPr bwMode="auto">
            <a:xfrm>
              <a:off x="657" y="1770"/>
              <a:ext cx="1097" cy="1022"/>
              <a:chOff x="579589" y="5301208"/>
              <a:chExt cx="697627" cy="648072"/>
            </a:xfrm>
          </p:grpSpPr>
          <p:grpSp>
            <p:nvGrpSpPr>
              <p:cNvPr id="17415" name="组合 35"/>
              <p:cNvGrpSpPr/>
              <p:nvPr/>
            </p:nvGrpSpPr>
            <p:grpSpPr bwMode="auto">
              <a:xfrm>
                <a:off x="611560" y="5301208"/>
                <a:ext cx="648072" cy="648072"/>
                <a:chOff x="467544" y="5318792"/>
                <a:chExt cx="648072" cy="648072"/>
              </a:xfrm>
            </p:grpSpPr>
            <p:sp>
              <p:nvSpPr>
                <p:cNvPr id="17417" name="椭圆 56"/>
                <p:cNvSpPr>
                  <a:spLocks noChangeArrowheads="1"/>
                </p:cNvSpPr>
                <p:nvPr/>
              </p:nvSpPr>
              <p:spPr bwMode="auto">
                <a:xfrm>
                  <a:off x="467544" y="5318792"/>
                  <a:ext cx="648072" cy="648072"/>
                </a:xfrm>
                <a:prstGeom prst="ellipse">
                  <a:avLst/>
                </a:pr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7418" name="椭圆 57"/>
                <p:cNvSpPr>
                  <a:spLocks noChangeArrowheads="1"/>
                </p:cNvSpPr>
                <p:nvPr/>
              </p:nvSpPr>
              <p:spPr bwMode="auto">
                <a:xfrm>
                  <a:off x="539552" y="5318792"/>
                  <a:ext cx="504056" cy="504056"/>
                </a:xfrm>
                <a:prstGeom prst="ellipse">
                  <a:avLst/>
                </a:prstGeom>
                <a:solidFill>
                  <a:srgbClr val="0070C0">
                    <a:alpha val="63136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1" hangingPunct="1"/>
                  <a:endParaRPr lang="zh-CN" altLang="en-US"/>
                </a:p>
              </p:txBody>
            </p:sp>
          </p:grpSp>
          <p:sp>
            <p:nvSpPr>
              <p:cNvPr id="17416" name="TextBox 55"/>
              <p:cNvSpPr txBox="1">
                <a:spLocks noChangeArrowheads="1"/>
              </p:cNvSpPr>
              <p:nvPr/>
            </p:nvSpPr>
            <p:spPr bwMode="auto">
              <a:xfrm>
                <a:off x="579589" y="5364589"/>
                <a:ext cx="697627" cy="3993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/>
                <a:r>
                  <a:rPr lang="zh-CN" altLang="en-US" sz="2000" b="1">
                    <a:solidFill>
                      <a:srgbClr val="FFFFE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归纳</a:t>
                </a:r>
              </a:p>
            </p:txBody>
          </p:sp>
        </p:grpSp>
        <p:graphicFrame>
          <p:nvGraphicFramePr>
            <p:cNvPr id="17413" name="对象 1">
              <a:hlinkClick r:id="" action="ppaction://ole?verb=1"/>
            </p:cNvPr>
            <p:cNvGraphicFramePr>
              <a:graphicFrameLocks noChangeAspect="1"/>
            </p:cNvGraphicFramePr>
            <p:nvPr/>
          </p:nvGraphicFramePr>
          <p:xfrm>
            <a:off x="1757" y="5287"/>
            <a:ext cx="1087" cy="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7" r:id="rId3" imgW="330200" imgH="228600" progId="Equation.KSEE3">
                    <p:embed/>
                  </p:oleObj>
                </mc:Choice>
                <mc:Fallback>
                  <p:oleObj r:id="rId3" imgW="330200" imgH="228600" progId="Equation.KSEE3">
                    <p:embed/>
                    <p:pic>
                      <p:nvPicPr>
                        <p:cNvPr id="0" name="对象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7" y="5287"/>
                          <a:ext cx="1087" cy="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14" name="对象 3">
              <a:hlinkClick r:id="" action="ppaction://ole?verb=1"/>
            </p:cNvPr>
            <p:cNvGraphicFramePr>
              <a:graphicFrameLocks noChangeAspect="1"/>
            </p:cNvGraphicFramePr>
            <p:nvPr/>
          </p:nvGraphicFramePr>
          <p:xfrm>
            <a:off x="6859" y="4265"/>
            <a:ext cx="792" cy="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8" r:id="rId5" imgW="241935" imgH="229235" progId="Equation.KSEE3">
                    <p:embed/>
                  </p:oleObj>
                </mc:Choice>
                <mc:Fallback>
                  <p:oleObj r:id="rId5" imgW="241935" imgH="229235" progId="Equation.KSEE3">
                    <p:embed/>
                    <p:pic>
                      <p:nvPicPr>
                        <p:cNvPr id="0" name="对象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9" y="4265"/>
                          <a:ext cx="792" cy="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组合 6147"/>
          <p:cNvGrpSpPr/>
          <p:nvPr/>
        </p:nvGrpSpPr>
        <p:grpSpPr bwMode="auto">
          <a:xfrm>
            <a:off x="325438" y="406400"/>
            <a:ext cx="2232025" cy="806450"/>
            <a:chOff x="0" y="0"/>
            <a:chExt cx="3516" cy="1269"/>
          </a:xfrm>
        </p:grpSpPr>
        <p:sp>
          <p:nvSpPr>
            <p:cNvPr id="18442" name="矩形 7"/>
            <p:cNvSpPr>
              <a:spLocks noChangeArrowheads="1"/>
            </p:cNvSpPr>
            <p:nvPr/>
          </p:nvSpPr>
          <p:spPr bwMode="auto">
            <a:xfrm>
              <a:off x="882" y="0"/>
              <a:ext cx="2634" cy="1200"/>
            </a:xfrm>
            <a:custGeom>
              <a:avLst/>
              <a:gdLst>
                <a:gd name="T0" fmla="*/ 0 w 2520280"/>
                <a:gd name="T1" fmla="*/ 1200 h 1872208"/>
                <a:gd name="T2" fmla="*/ 2634 w 2520280"/>
                <a:gd name="T3" fmla="*/ 1200 h 1872208"/>
                <a:gd name="T4" fmla="*/ 0 w 2520280"/>
                <a:gd name="T5" fmla="*/ 1200 h 1872208"/>
                <a:gd name="T6" fmla="*/ 0 w 2520280"/>
                <a:gd name="T7" fmla="*/ 0 h 1872208"/>
                <a:gd name="T8" fmla="*/ 1 w 2520280"/>
                <a:gd name="T9" fmla="*/ 0 h 1872208"/>
                <a:gd name="T10" fmla="*/ 0 w 2520280"/>
                <a:gd name="T11" fmla="*/ 0 h 1872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sq">
              <a:solidFill>
                <a:srgbClr val="DDDDDD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43" name="任意多边形 16"/>
            <p:cNvSpPr>
              <a:spLocks noChangeArrowheads="1"/>
            </p:cNvSpPr>
            <p:nvPr/>
          </p:nvSpPr>
          <p:spPr bwMode="auto">
            <a:xfrm>
              <a:off x="0" y="454"/>
              <a:ext cx="826" cy="760"/>
            </a:xfrm>
            <a:custGeom>
              <a:avLst/>
              <a:gdLst>
                <a:gd name="T0" fmla="*/ 0 w 696310"/>
                <a:gd name="T1" fmla="*/ 0 h 696310"/>
                <a:gd name="T2" fmla="*/ 545 w 696310"/>
                <a:gd name="T3" fmla="*/ 0 h 696310"/>
                <a:gd name="T4" fmla="*/ 545 w 696310"/>
                <a:gd name="T5" fmla="*/ 258 h 696310"/>
                <a:gd name="T6" fmla="*/ 826 w 696310"/>
                <a:gd name="T7" fmla="*/ 258 h 696310"/>
                <a:gd name="T8" fmla="*/ 826 w 696310"/>
                <a:gd name="T9" fmla="*/ 760 h 696310"/>
                <a:gd name="T10" fmla="*/ 0 w 696310"/>
                <a:gd name="T11" fmla="*/ 760 h 696310"/>
                <a:gd name="T12" fmla="*/ 0 w 696310"/>
                <a:gd name="T13" fmla="*/ 0 h 6963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96310" h="696310">
                  <a:moveTo>
                    <a:pt x="0" y="0"/>
                  </a:moveTo>
                  <a:lnTo>
                    <a:pt x="459827" y="0"/>
                  </a:lnTo>
                  <a:lnTo>
                    <a:pt x="459827" y="236483"/>
                  </a:lnTo>
                  <a:lnTo>
                    <a:pt x="696310" y="236483"/>
                  </a:lnTo>
                  <a:lnTo>
                    <a:pt x="696310" y="696310"/>
                  </a:lnTo>
                  <a:lnTo>
                    <a:pt x="0" y="6963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44" name="矩形 17"/>
            <p:cNvSpPr>
              <a:spLocks noChangeArrowheads="1"/>
            </p:cNvSpPr>
            <p:nvPr/>
          </p:nvSpPr>
          <p:spPr bwMode="auto">
            <a:xfrm>
              <a:off x="570" y="374"/>
              <a:ext cx="258" cy="265"/>
            </a:xfrm>
            <a:prstGeom prst="rect">
              <a:avLst/>
            </a:prstGeom>
            <a:solidFill>
              <a:srgbClr val="008080">
                <a:alpha val="5098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215900" rIns="179705" bIns="0" anchor="ctr"/>
            <a:lstStyle/>
            <a:p>
              <a:pPr algn="ctr" eaLnBrk="1" hangingPunct="1"/>
              <a:endParaRPr lang="zh-CN" altLang="en-US" sz="400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8445" name="文本框 6151"/>
            <p:cNvSpPr txBox="1">
              <a:spLocks noChangeArrowheads="1"/>
            </p:cNvSpPr>
            <p:nvPr/>
          </p:nvSpPr>
          <p:spPr bwMode="auto">
            <a:xfrm>
              <a:off x="877" y="431"/>
              <a:ext cx="1968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/>
              <a:r>
                <a:rPr lang="zh-CN" altLang="en-US" sz="2800" b="1" dirty="0">
                  <a:solidFill>
                    <a:srgbClr val="00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宋体" panose="02010600030101010101" pitchFamily="2" charset="-122"/>
                </a:rPr>
                <a:t>配方法</a:t>
              </a:r>
            </a:p>
          </p:txBody>
        </p:sp>
        <p:sp>
          <p:nvSpPr>
            <p:cNvPr id="18446" name="文本框 6152"/>
            <p:cNvSpPr txBox="1">
              <a:spLocks noChangeArrowheads="1"/>
            </p:cNvSpPr>
            <p:nvPr/>
          </p:nvSpPr>
          <p:spPr bwMode="auto">
            <a:xfrm>
              <a:off x="0" y="453"/>
              <a:ext cx="872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/>
              <a:r>
                <a:rPr lang="zh-CN" altLang="en-US" sz="2800">
                  <a:solidFill>
                    <a:schemeClr val="accent1"/>
                  </a:solidFill>
                  <a:ea typeface="微软雅黑" panose="020B0503020204020204" pitchFamily="34" charset="-122"/>
                </a:rPr>
                <a:t>二</a:t>
              </a:r>
            </a:p>
          </p:txBody>
        </p:sp>
      </p:grpSp>
      <p:sp>
        <p:nvSpPr>
          <p:cNvPr id="9218" name="AutoShape 3"/>
          <p:cNvSpPr>
            <a:spLocks noChangeArrowheads="1"/>
          </p:cNvSpPr>
          <p:nvPr/>
        </p:nvSpPr>
        <p:spPr bwMode="auto">
          <a:xfrm>
            <a:off x="5148263" y="2922588"/>
            <a:ext cx="3095625" cy="2447925"/>
          </a:xfrm>
          <a:prstGeom prst="wedgeEllipseCallout">
            <a:avLst>
              <a:gd name="adj1" fmla="val -82463"/>
              <a:gd name="adj2" fmla="val -487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zh-CN" altLang="en-US" sz="3200">
                <a:latin typeface="黑体" panose="02010609060101010101" pitchFamily="49" charset="-122"/>
              </a:rPr>
              <a:t>这种方程怎样解？</a:t>
            </a:r>
          </a:p>
        </p:txBody>
      </p:sp>
      <p:sp>
        <p:nvSpPr>
          <p:cNvPr id="9219" name="AutoShape 4"/>
          <p:cNvSpPr>
            <a:spLocks noChangeArrowheads="1"/>
          </p:cNvSpPr>
          <p:nvPr/>
        </p:nvSpPr>
        <p:spPr bwMode="auto">
          <a:xfrm>
            <a:off x="755650" y="3211513"/>
            <a:ext cx="2808288" cy="15113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vert="eaVert" wrap="none" anchor="ctr"/>
          <a:lstStyle/>
          <a:p>
            <a:pPr algn="ctr" eaLnBrk="1" hangingPunct="1"/>
            <a:r>
              <a:rPr lang="zh-CN" altLang="en-US" sz="3600" b="1">
                <a:solidFill>
                  <a:schemeClr val="hlink"/>
                </a:solidFill>
                <a:latin typeface="黑体" panose="02010609060101010101" pitchFamily="49" charset="-122"/>
              </a:rPr>
              <a:t>变形为</a:t>
            </a: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14425" y="5373688"/>
            <a:ext cx="2473325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3563938" y="5443538"/>
            <a:ext cx="457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latin typeface="黑体" panose="02010609060101010101" pitchFamily="49" charset="-122"/>
              </a:rPr>
              <a:t>的形式．（</a:t>
            </a:r>
            <a:r>
              <a:rPr lang="zh-CN" altLang="en-US" sz="2800" b="1" i="1">
                <a:latin typeface="Times New Roman" panose="02020603050405020304" pitchFamily="18" charset="0"/>
              </a:rPr>
              <a:t>a</a:t>
            </a:r>
            <a:r>
              <a:rPr lang="zh-CN" altLang="en-US" sz="2800" b="1">
                <a:latin typeface="黑体" panose="02010609060101010101" pitchFamily="49" charset="-122"/>
              </a:rPr>
              <a:t>为非负常数）</a:t>
            </a:r>
          </a:p>
        </p:txBody>
      </p:sp>
      <p:sp>
        <p:nvSpPr>
          <p:cNvPr id="9222" name="AutoShape 7"/>
          <p:cNvSpPr>
            <a:spLocks noChangeArrowheads="1"/>
          </p:cNvSpPr>
          <p:nvPr/>
        </p:nvSpPr>
        <p:spPr bwMode="auto">
          <a:xfrm>
            <a:off x="3922713" y="1627188"/>
            <a:ext cx="1512887" cy="1150937"/>
          </a:xfrm>
          <a:prstGeom prst="rightArrow">
            <a:avLst>
              <a:gd name="adj1" fmla="val 50000"/>
              <a:gd name="adj2" fmla="val 328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1" hangingPunct="1"/>
            <a:r>
              <a:rPr lang="zh-CN" altLang="en-US" sz="2800" b="1">
                <a:solidFill>
                  <a:schemeClr val="hlink"/>
                </a:solidFill>
                <a:latin typeface="黑体" panose="02010609060101010101" pitchFamily="49" charset="-122"/>
              </a:rPr>
              <a:t>变形为</a:t>
            </a: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971550" y="1914525"/>
            <a:ext cx="3095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en-US" altLang="zh-CN" sz="3200" b="1" i="1">
                <a:latin typeface="Times New Roman" panose="02020603050405020304" pitchFamily="18" charset="0"/>
              </a:rPr>
              <a:t>x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</a:t>
            </a:r>
            <a:r>
              <a:rPr lang="zh-CN" altLang="en-US" sz="3200" b="1">
                <a:latin typeface="Times New Roman" panose="02020603050405020304" pitchFamily="18" charset="0"/>
              </a:rPr>
              <a:t>－</a:t>
            </a:r>
            <a:r>
              <a:rPr lang="en-US" altLang="zh-CN" sz="3200" b="1">
                <a:latin typeface="Times New Roman" panose="02020603050405020304" pitchFamily="18" charset="0"/>
              </a:rPr>
              <a:t>4</a:t>
            </a:r>
            <a:r>
              <a:rPr lang="en-US" altLang="zh-CN" sz="3200" b="1" i="1">
                <a:latin typeface="Times New Roman" panose="02020603050405020304" pitchFamily="18" charset="0"/>
              </a:rPr>
              <a:t>x</a:t>
            </a:r>
            <a:r>
              <a:rPr lang="zh-CN" altLang="en-US" sz="3200" b="1">
                <a:latin typeface="Times New Roman" panose="02020603050405020304" pitchFamily="18" charset="0"/>
              </a:rPr>
              <a:t>＋</a:t>
            </a:r>
            <a:r>
              <a:rPr lang="en-US" altLang="zh-CN" sz="3200" b="1">
                <a:latin typeface="Times New Roman" panose="02020603050405020304" pitchFamily="18" charset="0"/>
              </a:rPr>
              <a:t>1</a:t>
            </a:r>
            <a:r>
              <a:rPr lang="zh-CN" altLang="en-US" sz="3200" b="1">
                <a:latin typeface="Times New Roman" panose="02020603050405020304" pitchFamily="18" charset="0"/>
              </a:rPr>
              <a:t>＝</a:t>
            </a:r>
            <a:r>
              <a:rPr lang="en-US" altLang="zh-CN" sz="32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5508625" y="1914525"/>
            <a:ext cx="2374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zh-CN" altLang="en-US" sz="3200" b="1">
                <a:latin typeface="黑体" panose="02010609060101010101" pitchFamily="49" charset="-122"/>
              </a:rPr>
              <a:t>（</a:t>
            </a:r>
            <a:r>
              <a:rPr lang="en-US" altLang="zh-CN" sz="3200" b="1" i="1">
                <a:latin typeface="Times New Roman" panose="02020603050405020304" pitchFamily="18" charset="0"/>
              </a:rPr>
              <a:t>x</a:t>
            </a:r>
            <a:r>
              <a:rPr lang="zh-CN" altLang="en-US" sz="3200" b="1">
                <a:latin typeface="Times New Roman" panose="02020603050405020304" pitchFamily="18" charset="0"/>
              </a:rPr>
              <a:t>－</a:t>
            </a:r>
            <a:r>
              <a:rPr lang="en-US" altLang="zh-CN" sz="3200" b="1">
                <a:latin typeface="Times New Roman" panose="02020603050405020304" pitchFamily="18" charset="0"/>
              </a:rPr>
              <a:t>2</a:t>
            </a:r>
            <a:r>
              <a:rPr lang="zh-CN" altLang="en-US" sz="3200" b="1">
                <a:latin typeface="Times New Roman" panose="02020603050405020304" pitchFamily="18" charset="0"/>
              </a:rPr>
              <a:t>）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</a:t>
            </a:r>
            <a:r>
              <a:rPr lang="en-US" altLang="zh-CN" sz="3200" b="1">
                <a:latin typeface="Times New Roman" panose="02020603050405020304" pitchFamily="18" charset="0"/>
              </a:rPr>
              <a:t>=3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ldLvl="0" animBg="1"/>
      <p:bldP spid="9219" grpId="0" bldLvl="0" animBg="1"/>
      <p:bldP spid="9221" grpId="0"/>
      <p:bldP spid="9222" grpId="0" bldLvl="0" animBg="1"/>
      <p:bldP spid="9223" grpId="0"/>
      <p:bldP spid="92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68313" y="976313"/>
            <a:ext cx="8208962" cy="1190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lIns="90170" tIns="46990" rIns="90170" bIns="4699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pitchFamily="18" charset="0"/>
              </a:rPr>
              <a:t>    像这种先对原一元二次方程配方</a:t>
            </a:r>
            <a:r>
              <a:rPr lang="en-US" altLang="zh-CN" sz="2400" dirty="0">
                <a:latin typeface="Times New Roman" panose="02020603050405020304" pitchFamily="18" charset="0"/>
              </a:rPr>
              <a:t>,</a:t>
            </a:r>
            <a:r>
              <a:rPr lang="zh-CN" altLang="en-US" sz="2400" dirty="0">
                <a:latin typeface="Times New Roman" panose="02020603050405020304" pitchFamily="18" charset="0"/>
              </a:rPr>
              <a:t>使它一边出现</a:t>
            </a:r>
            <a:r>
              <a:rPr lang="zh-CN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含未知数的一次式的平方</a:t>
            </a:r>
            <a:r>
              <a:rPr lang="zh-CN" altLang="en-US" sz="2400" dirty="0">
                <a:latin typeface="Times New Roman" panose="02020603050405020304" pitchFamily="18" charset="0"/>
              </a:rPr>
              <a:t>后</a:t>
            </a:r>
            <a:r>
              <a:rPr lang="en-US" altLang="zh-CN" sz="2400" dirty="0">
                <a:latin typeface="Times New Roman" panose="02020603050405020304" pitchFamily="18" charset="0"/>
              </a:rPr>
              <a:t>,</a:t>
            </a:r>
            <a:r>
              <a:rPr lang="zh-CN" altLang="en-US" sz="2400" dirty="0">
                <a:latin typeface="Times New Roman" panose="02020603050405020304" pitchFamily="18" charset="0"/>
              </a:rPr>
              <a:t> 再用</a:t>
            </a:r>
            <a:r>
              <a:rPr lang="zh-CN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直接开平方法</a:t>
            </a:r>
            <a:r>
              <a:rPr lang="zh-CN" altLang="en-US" sz="2400" dirty="0">
                <a:latin typeface="Times New Roman" panose="02020603050405020304" pitchFamily="18" charset="0"/>
              </a:rPr>
              <a:t>求解的方法叫做</a:t>
            </a:r>
            <a:r>
              <a:rPr lang="zh-CN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配方法</a:t>
            </a:r>
            <a:r>
              <a:rPr lang="en-US" altLang="zh-CN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11188" y="3289300"/>
            <a:ext cx="7200900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(1)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＋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8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＋</a:t>
            </a:r>
            <a:r>
              <a:rPr lang="zh-CN" altLang="en-US" sz="2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=(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＋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4)</a:t>
            </a:r>
            <a:r>
              <a:rPr lang="en-US" altLang="zh-CN" sz="2400" b="1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(2)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－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＋</a:t>
            </a:r>
            <a:r>
              <a:rPr lang="zh-CN" altLang="en-US" sz="2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=(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－</a:t>
            </a:r>
            <a:r>
              <a:rPr lang="zh-CN" altLang="en-US" sz="2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2400" b="1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(3)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－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___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＋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9 =(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－</a:t>
            </a:r>
            <a:r>
              <a:rPr lang="zh-CN" altLang="en-US" sz="24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2400" b="1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175" name="Text Box 8"/>
          <p:cNvSpPr txBox="1"/>
          <p:nvPr/>
        </p:nvSpPr>
        <p:spPr>
          <a:xfrm>
            <a:off x="539750" y="5229225"/>
            <a:ext cx="7991475" cy="6524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noProof="1">
                <a:solidFill>
                  <a:srgbClr val="0000FF"/>
                </a:solidFill>
                <a:latin typeface="Times New Roman" panose="02020603050405020304" pitchFamily="18" charset="0"/>
                <a:cs typeface="+mn-ea"/>
              </a:rPr>
              <a:t>       配方时</a:t>
            </a:r>
            <a:r>
              <a:rPr lang="en-US" altLang="x-none" sz="2400" noProof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+mn-ea"/>
              </a:rPr>
              <a:t>, </a:t>
            </a:r>
            <a:r>
              <a:rPr lang="zh-CN" altLang="en-US" sz="2400" noProof="1">
                <a:solidFill>
                  <a:srgbClr val="0000FF"/>
                </a:solidFill>
                <a:latin typeface="Times New Roman" panose="02020603050405020304" pitchFamily="18" charset="0"/>
                <a:cs typeface="+mn-ea"/>
              </a:rPr>
              <a:t>等式两边同时加上的是一次项系数</a:t>
            </a:r>
            <a:r>
              <a:rPr lang="zh-CN" altLang="en-US" sz="2400" noProof="1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+mn-ea"/>
              </a:rPr>
              <a:t>一半</a:t>
            </a:r>
            <a:r>
              <a:rPr lang="zh-CN" altLang="en-US" sz="2400" noProof="1">
                <a:solidFill>
                  <a:srgbClr val="0000FF"/>
                </a:solidFill>
                <a:latin typeface="Times New Roman" panose="02020603050405020304" pitchFamily="18" charset="0"/>
                <a:cs typeface="+mn-ea"/>
              </a:rPr>
              <a:t>的平方.</a:t>
            </a:r>
            <a:endParaRPr lang="zh-CN" altLang="en-US" sz="2400" noProof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2270125" y="3429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16</a:t>
            </a:r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1716088" y="45561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3565525" y="4510088"/>
            <a:ext cx="288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179" name="Text Box 12"/>
          <p:cNvSpPr txBox="1">
            <a:spLocks noChangeArrowheads="1"/>
          </p:cNvSpPr>
          <p:nvPr/>
        </p:nvSpPr>
        <p:spPr bwMode="auto">
          <a:xfrm>
            <a:off x="2341563" y="398145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3565525" y="398145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9466" name="圆角矩形 31"/>
          <p:cNvSpPr>
            <a:spLocks noChangeArrowheads="1"/>
          </p:cNvSpPr>
          <p:nvPr/>
        </p:nvSpPr>
        <p:spPr bwMode="auto">
          <a:xfrm>
            <a:off x="500063" y="2641600"/>
            <a:ext cx="1479550" cy="500063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>
            <a:solidFill>
              <a:srgbClr val="0099FF"/>
            </a:solidFill>
            <a:round/>
          </a:ln>
        </p:spPr>
        <p:txBody>
          <a:bodyPr/>
          <a:lstStyle/>
          <a:p>
            <a:pPr algn="ctr" eaLnBrk="1" hangingPunct="1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探究归纳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5" grpId="0" bldLvl="0" animBg="1"/>
      <p:bldP spid="7176" grpId="0"/>
      <p:bldP spid="7177" grpId="0"/>
      <p:bldP spid="7178" grpId="0"/>
      <p:bldP spid="7179" grpId="0"/>
      <p:bldP spid="71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/>
          <p:nvPr/>
        </p:nvSpPr>
        <p:spPr>
          <a:xfrm>
            <a:off x="1185863" y="1046163"/>
            <a:ext cx="6840537" cy="1735137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noProof="1">
                <a:latin typeface="Times New Roman" panose="02020603050405020304" pitchFamily="18" charset="0"/>
                <a:cs typeface="+mn-ea"/>
              </a:rPr>
              <a:t>例   用</a:t>
            </a:r>
            <a:r>
              <a:rPr lang="zh-CN" altLang="en-US" sz="2400" noProof="1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+mn-ea"/>
              </a:rPr>
              <a:t>配方法</a:t>
            </a:r>
            <a:r>
              <a:rPr lang="zh-CN" altLang="en-US" sz="2400" noProof="1">
                <a:latin typeface="Times New Roman" panose="02020603050405020304" pitchFamily="18" charset="0"/>
                <a:cs typeface="+mn-ea"/>
              </a:rPr>
              <a:t>解下列方程</a:t>
            </a:r>
            <a:r>
              <a:rPr lang="en-US" altLang="x-none" sz="2400" noProof="1">
                <a:latin typeface="Times New Roman" panose="02020603050405020304" pitchFamily="18" charset="0"/>
                <a:ea typeface="黑体" panose="02010609060101010101" pitchFamily="49" charset="-122"/>
                <a:cs typeface="+mn-ea"/>
              </a:rPr>
              <a:t>:</a:t>
            </a:r>
            <a:endParaRPr lang="en-US" altLang="x-none" sz="2400" noProof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x-none" sz="2400" noProof="1">
                <a:latin typeface="Times New Roman" panose="02020603050405020304" pitchFamily="18" charset="0"/>
                <a:ea typeface="黑体" panose="02010609060101010101" pitchFamily="49" charset="-122"/>
                <a:cs typeface="+mn-ea"/>
              </a:rPr>
              <a:t>(1)</a:t>
            </a:r>
            <a:r>
              <a:rPr lang="en-US" altLang="x-none" sz="2400" i="1" noProof="1">
                <a:latin typeface="Times New Roman" panose="02020603050405020304" pitchFamily="18" charset="0"/>
                <a:ea typeface="黑体" panose="02010609060101010101" pitchFamily="49" charset="-122"/>
                <a:cs typeface="+mn-ea"/>
              </a:rPr>
              <a:t>x</a:t>
            </a:r>
            <a:r>
              <a:rPr lang="en-US" altLang="x-none" sz="2400" baseline="30000" noProof="1">
                <a:latin typeface="Times New Roman" panose="02020603050405020304" pitchFamily="18" charset="0"/>
                <a:ea typeface="黑体" panose="02010609060101010101" pitchFamily="49" charset="-122"/>
                <a:cs typeface="+mn-ea"/>
              </a:rPr>
              <a:t>2</a:t>
            </a:r>
            <a:r>
              <a:rPr lang="en-US" altLang="x-none" sz="2400" noProof="1">
                <a:latin typeface="Times New Roman" panose="02020603050405020304" pitchFamily="18" charset="0"/>
                <a:ea typeface="黑体" panose="02010609060101010101" pitchFamily="49" charset="-122"/>
                <a:cs typeface="+mn-ea"/>
              </a:rPr>
              <a:t>-4</a:t>
            </a:r>
            <a:r>
              <a:rPr lang="en-US" altLang="x-none" sz="2400" i="1" noProof="1">
                <a:latin typeface="Times New Roman" panose="02020603050405020304" pitchFamily="18" charset="0"/>
                <a:ea typeface="黑体" panose="02010609060101010101" pitchFamily="49" charset="-122"/>
                <a:cs typeface="+mn-ea"/>
              </a:rPr>
              <a:t>x</a:t>
            </a:r>
            <a:r>
              <a:rPr lang="en-US" altLang="x-none" sz="2400" noProof="1">
                <a:latin typeface="Times New Roman" panose="02020603050405020304" pitchFamily="18" charset="0"/>
                <a:ea typeface="黑体" panose="02010609060101010101" pitchFamily="49" charset="-122"/>
                <a:cs typeface="+mn-ea"/>
              </a:rPr>
              <a:t>-1=0;  </a:t>
            </a:r>
            <a:endParaRPr lang="en-US" altLang="x-none" sz="2400" noProof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x-none" sz="2400" noProof="1">
                <a:latin typeface="Times New Roman" panose="02020603050405020304" pitchFamily="18" charset="0"/>
                <a:ea typeface="黑体" panose="02010609060101010101" pitchFamily="49" charset="-122"/>
                <a:cs typeface="+mn-ea"/>
              </a:rPr>
              <a:t>(2)2</a:t>
            </a:r>
            <a:r>
              <a:rPr lang="en-US" altLang="x-none" sz="2400" i="1" noProof="1">
                <a:latin typeface="Times New Roman" panose="02020603050405020304" pitchFamily="18" charset="0"/>
                <a:ea typeface="黑体" panose="02010609060101010101" pitchFamily="49" charset="-122"/>
                <a:cs typeface="+mn-ea"/>
              </a:rPr>
              <a:t>x</a:t>
            </a:r>
            <a:r>
              <a:rPr lang="en-US" altLang="x-none" sz="2400" baseline="30000" noProof="1">
                <a:latin typeface="Times New Roman" panose="02020603050405020304" pitchFamily="18" charset="0"/>
                <a:ea typeface="黑体" panose="02010609060101010101" pitchFamily="49" charset="-122"/>
                <a:cs typeface="+mn-ea"/>
              </a:rPr>
              <a:t>2</a:t>
            </a:r>
            <a:r>
              <a:rPr lang="en-US" altLang="x-none" sz="2400" noProof="1">
                <a:latin typeface="Times New Roman" panose="02020603050405020304" pitchFamily="18" charset="0"/>
                <a:ea typeface="黑体" panose="02010609060101010101" pitchFamily="49" charset="-122"/>
                <a:cs typeface="+mn-ea"/>
              </a:rPr>
              <a:t>-3</a:t>
            </a:r>
            <a:r>
              <a:rPr lang="en-US" altLang="x-none" sz="2400" i="1" noProof="1">
                <a:latin typeface="Times New Roman" panose="02020603050405020304" pitchFamily="18" charset="0"/>
                <a:ea typeface="黑体" panose="02010609060101010101" pitchFamily="49" charset="-122"/>
                <a:cs typeface="+mn-ea"/>
              </a:rPr>
              <a:t>x</a:t>
            </a:r>
            <a:r>
              <a:rPr lang="en-US" altLang="x-none" sz="2400" noProof="1">
                <a:latin typeface="Times New Roman" panose="02020603050405020304" pitchFamily="18" charset="0"/>
                <a:ea typeface="黑体" panose="02010609060101010101" pitchFamily="49" charset="-122"/>
                <a:cs typeface="+mn-ea"/>
              </a:rPr>
              <a:t>-1=0.</a:t>
            </a:r>
            <a:endParaRPr lang="zh-CN" altLang="en-US" sz="2400" noProof="1">
              <a:latin typeface="Times New Roman" panose="02020603050405020304" pitchFamily="18" charset="0"/>
            </a:endParaRPr>
          </a:p>
        </p:txBody>
      </p:sp>
      <p:graphicFrame>
        <p:nvGraphicFramePr>
          <p:cNvPr id="8195" name="对象 8194"/>
          <p:cNvGraphicFramePr>
            <a:graphicFrameLocks noChangeAspect="1"/>
          </p:cNvGraphicFramePr>
          <p:nvPr/>
        </p:nvGraphicFramePr>
        <p:xfrm>
          <a:off x="755650" y="2781300"/>
          <a:ext cx="3668713" cy="351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r:id="rId3" imgW="1562735" imgH="1498600" progId="Equation.DSMT4">
                  <p:embed/>
                </p:oleObj>
              </mc:Choice>
              <mc:Fallback>
                <p:oleObj r:id="rId3" imgW="1562735" imgH="1498600" progId="Equation.DSMT4">
                  <p:embed/>
                  <p:pic>
                    <p:nvPicPr>
                      <p:cNvPr id="0" name="对象 81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781300"/>
                        <a:ext cx="3668713" cy="351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对象 8195"/>
          <p:cNvGraphicFramePr>
            <a:graphicFrameLocks noChangeAspect="1"/>
          </p:cNvGraphicFramePr>
          <p:nvPr/>
        </p:nvGraphicFramePr>
        <p:xfrm>
          <a:off x="5003800" y="3070225"/>
          <a:ext cx="3783013" cy="332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r:id="rId5" imgW="1879600" imgH="1651000" progId="Equation.DSMT4">
                  <p:embed/>
                </p:oleObj>
              </mc:Choice>
              <mc:Fallback>
                <p:oleObj r:id="rId5" imgW="1879600" imgH="1651000" progId="Equation.DSMT4">
                  <p:embed/>
                  <p:pic>
                    <p:nvPicPr>
                      <p:cNvPr id="0" name="对象 81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3070225"/>
                        <a:ext cx="3783013" cy="332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圆角矩形 31"/>
          <p:cNvSpPr>
            <a:spLocks noChangeArrowheads="1"/>
          </p:cNvSpPr>
          <p:nvPr/>
        </p:nvSpPr>
        <p:spPr bwMode="auto">
          <a:xfrm>
            <a:off x="215900" y="549275"/>
            <a:ext cx="1763713" cy="504825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>
            <a:solidFill>
              <a:srgbClr val="0099FF"/>
            </a:solidFill>
            <a:round/>
          </a:ln>
        </p:spPr>
        <p:txBody>
          <a:bodyPr/>
          <a:lstStyle/>
          <a:p>
            <a:pPr algn="ctr" eaLnBrk="1" hangingPunct="1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典例精析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矩形 58"/>
          <p:cNvSpPr/>
          <p:nvPr/>
        </p:nvSpPr>
        <p:spPr>
          <a:xfrm>
            <a:off x="395288" y="1482725"/>
            <a:ext cx="8064500" cy="314642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CC0066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fontAlgn="auto" hangingPunct="1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noProof="1">
                <a:latin typeface="黑体" panose="02010609060101010101" pitchFamily="49" charset="-122"/>
                <a:cs typeface="+mn-ea"/>
              </a:rPr>
              <a:t>     </a:t>
            </a:r>
            <a:r>
              <a:rPr lang="zh-CN" altLang="en-US" sz="2400" noProof="1">
                <a:latin typeface="黑体" panose="02010609060101010101" pitchFamily="49" charset="-122"/>
                <a:cs typeface="+mn-ea"/>
              </a:rPr>
              <a:t>在运用配方法时，化二次项系数为</a:t>
            </a:r>
            <a:r>
              <a:rPr lang="en-US" altLang="zh-CN" sz="2400" noProof="1">
                <a:latin typeface="黑体" panose="02010609060101010101" pitchFamily="49" charset="-122"/>
                <a:cs typeface="+mn-ea"/>
              </a:rPr>
              <a:t>1</a:t>
            </a:r>
            <a:r>
              <a:rPr lang="zh-CN" altLang="en-US" sz="2400" noProof="1">
                <a:latin typeface="黑体" panose="02010609060101010101" pitchFamily="49" charset="-122"/>
                <a:cs typeface="+mn-ea"/>
              </a:rPr>
              <a:t>的目的是为了便于配方（此时方程两边同时加上一次项系数一半的平方即可），配方的目的是将原方程化为</a:t>
            </a:r>
            <a:r>
              <a:rPr lang="zh-CN" altLang="en-US" sz="2400" noProof="1">
                <a:latin typeface="Times New Roman" panose="02020603050405020304" pitchFamily="18" charset="0"/>
                <a:cs typeface="+mn-ea"/>
                <a:sym typeface="+mn-ea"/>
              </a:rPr>
              <a:t>（</a:t>
            </a:r>
            <a:r>
              <a:rPr lang="en-US" altLang="zh-CN" sz="2400" i="1" noProof="1">
                <a:latin typeface="Times New Roman" panose="02020603050405020304" pitchFamily="18" charset="0"/>
                <a:cs typeface="+mn-ea"/>
                <a:sym typeface="+mn-ea"/>
              </a:rPr>
              <a:t>x</a:t>
            </a:r>
            <a:r>
              <a:rPr lang="en-US" altLang="zh-CN" sz="2400" noProof="1">
                <a:latin typeface="Times New Roman" panose="02020603050405020304" pitchFamily="18" charset="0"/>
                <a:cs typeface="+mn-ea"/>
                <a:sym typeface="+mn-ea"/>
              </a:rPr>
              <a:t>+</a:t>
            </a:r>
            <a:r>
              <a:rPr lang="en-US" altLang="zh-CN" sz="2400" i="1" noProof="1">
                <a:latin typeface="Times New Roman" panose="02020603050405020304" pitchFamily="18" charset="0"/>
                <a:cs typeface="+mn-ea"/>
                <a:sym typeface="+mn-ea"/>
              </a:rPr>
              <a:t>m</a:t>
            </a:r>
            <a:r>
              <a:rPr lang="zh-CN" altLang="en-US" sz="2400" noProof="1">
                <a:latin typeface="Times New Roman" panose="02020603050405020304" pitchFamily="18" charset="0"/>
                <a:cs typeface="+mn-ea"/>
                <a:sym typeface="+mn-ea"/>
              </a:rPr>
              <a:t>）</a:t>
            </a:r>
            <a:r>
              <a:rPr lang="en-US" altLang="zh-CN" sz="2400" baseline="30000" noProof="1">
                <a:latin typeface="Times New Roman" panose="02020603050405020304" pitchFamily="18" charset="0"/>
                <a:cs typeface="+mn-ea"/>
                <a:sym typeface="+mn-ea"/>
              </a:rPr>
              <a:t>2</a:t>
            </a:r>
            <a:r>
              <a:rPr lang="en-US" altLang="zh-CN" sz="2400" noProof="1">
                <a:latin typeface="Times New Roman" panose="02020603050405020304" pitchFamily="18" charset="0"/>
                <a:cs typeface="+mn-ea"/>
                <a:sym typeface="+mn-ea"/>
              </a:rPr>
              <a:t>=</a:t>
            </a:r>
            <a:r>
              <a:rPr lang="en-US" altLang="zh-CN" sz="2400" i="1" noProof="1">
                <a:latin typeface="Times New Roman" panose="02020603050405020304" pitchFamily="18" charset="0"/>
                <a:cs typeface="+mn-ea"/>
                <a:sym typeface="+mn-ea"/>
              </a:rPr>
              <a:t>n</a:t>
            </a:r>
            <a:r>
              <a:rPr lang="zh-CN" altLang="en-US" sz="2400" noProof="1">
                <a:latin typeface="Times New Roman" panose="02020603050405020304" pitchFamily="18" charset="0"/>
                <a:cs typeface="+mn-ea"/>
                <a:sym typeface="+mn-ea"/>
              </a:rPr>
              <a:t>（</a:t>
            </a:r>
            <a:r>
              <a:rPr lang="en-US" altLang="zh-CN" sz="2400" i="1" noProof="1">
                <a:latin typeface="Times New Roman" panose="02020603050405020304" pitchFamily="18" charset="0"/>
                <a:cs typeface="+mn-ea"/>
                <a:sym typeface="+mn-ea"/>
              </a:rPr>
              <a:t>n</a:t>
            </a:r>
            <a:r>
              <a:rPr lang="en-US" altLang="zh-CN" sz="2400" noProof="1">
                <a:latin typeface="Times New Roman" panose="02020603050405020304" pitchFamily="18" charset="0"/>
                <a:cs typeface="+mn-ea"/>
                <a:sym typeface="+mn-ea"/>
              </a:rPr>
              <a:t>≥0</a:t>
            </a:r>
            <a:r>
              <a:rPr lang="zh-CN" altLang="en-US" sz="2400" noProof="1">
                <a:latin typeface="Times New Roman" panose="02020603050405020304" pitchFamily="18" charset="0"/>
                <a:cs typeface="+mn-ea"/>
                <a:sym typeface="+mn-ea"/>
              </a:rPr>
              <a:t>）</a:t>
            </a:r>
            <a:r>
              <a:rPr lang="zh-CN" altLang="en-US" sz="2400" noProof="1">
                <a:latin typeface="黑体" panose="02010609060101010101" pitchFamily="49" charset="-122"/>
                <a:cs typeface="+mn-ea"/>
              </a:rPr>
              <a:t>的形式，进而直接开平方求解</a:t>
            </a:r>
            <a:r>
              <a:rPr lang="en-US" altLang="zh-CN" sz="2400" noProof="1">
                <a:latin typeface="黑体" panose="02010609060101010101" pitchFamily="49" charset="-122"/>
                <a:cs typeface="+mn-ea"/>
              </a:rPr>
              <a:t>.</a:t>
            </a:r>
            <a:endParaRPr lang="en-US" altLang="zh-CN" sz="2400" noProof="1">
              <a:latin typeface="黑体" panose="02010609060101010101" pitchFamily="49" charset="-122"/>
            </a:endParaRPr>
          </a:p>
        </p:txBody>
      </p:sp>
      <p:grpSp>
        <p:nvGrpSpPr>
          <p:cNvPr id="2" name="组合 38"/>
          <p:cNvGrpSpPr/>
          <p:nvPr/>
        </p:nvGrpSpPr>
        <p:grpSpPr bwMode="auto">
          <a:xfrm>
            <a:off x="417513" y="1554163"/>
            <a:ext cx="696912" cy="649287"/>
            <a:chOff x="579589" y="5301208"/>
            <a:chExt cx="697627" cy="648072"/>
          </a:xfrm>
        </p:grpSpPr>
        <p:grpSp>
          <p:nvGrpSpPr>
            <p:cNvPr id="21508" name="组合 35"/>
            <p:cNvGrpSpPr/>
            <p:nvPr/>
          </p:nvGrpSpPr>
          <p:grpSpPr bwMode="auto">
            <a:xfrm>
              <a:off x="611560" y="5301208"/>
              <a:ext cx="648072" cy="648072"/>
              <a:chOff x="467544" y="5318792"/>
              <a:chExt cx="648072" cy="648072"/>
            </a:xfrm>
          </p:grpSpPr>
          <p:sp>
            <p:nvSpPr>
              <p:cNvPr id="21510" name="椭圆 56"/>
              <p:cNvSpPr>
                <a:spLocks noChangeArrowheads="1"/>
              </p:cNvSpPr>
              <p:nvPr/>
            </p:nvSpPr>
            <p:spPr bwMode="auto">
              <a:xfrm>
                <a:off x="467544" y="5318792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zh-CN" altLang="en-US"/>
              </a:p>
            </p:txBody>
          </p:sp>
          <p:sp>
            <p:nvSpPr>
              <p:cNvPr id="21511" name="椭圆 57"/>
              <p:cNvSpPr>
                <a:spLocks noChangeArrowheads="1"/>
              </p:cNvSpPr>
              <p:nvPr/>
            </p:nvSpPr>
            <p:spPr bwMode="auto">
              <a:xfrm>
                <a:off x="539552" y="5318792"/>
                <a:ext cx="504056" cy="504056"/>
              </a:xfrm>
              <a:prstGeom prst="ellipse">
                <a:avLst/>
              </a:prstGeom>
              <a:solidFill>
                <a:srgbClr val="0070C0">
                  <a:alpha val="63136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21509" name="TextBox 55"/>
            <p:cNvSpPr txBox="1">
              <a:spLocks noChangeArrowheads="1"/>
            </p:cNvSpPr>
            <p:nvPr/>
          </p:nvSpPr>
          <p:spPr bwMode="auto">
            <a:xfrm>
              <a:off x="579589" y="5364589"/>
              <a:ext cx="697627" cy="399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/>
              <a:r>
                <a:rPr lang="zh-CN" altLang="en-US" sz="2000" b="1">
                  <a:solidFill>
                    <a:srgbClr val="FFFFE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归纳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bldLvl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WW.2PPT.COM&#10;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0</TotalTime>
  <Words>822</Words>
  <Application>Microsoft Office PowerPoint</Application>
  <PresentationFormat>全屏显示(4:3)</PresentationFormat>
  <Paragraphs>97</Paragraphs>
  <Slides>14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9" baseType="lpstr">
      <vt:lpstr>方正姚体</vt:lpstr>
      <vt:lpstr>黑体</vt:lpstr>
      <vt:lpstr>华文楷体</vt:lpstr>
      <vt:lpstr>宋体</vt:lpstr>
      <vt:lpstr>微软雅黑</vt:lpstr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WWW.2PPT.COM
</vt:lpstr>
      <vt:lpstr>Equation.DSMT4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2015-12-17T03:51:00Z</dcterms:created>
  <dcterms:modified xsi:type="dcterms:W3CDTF">2023-01-16T18:26:45Z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016E16B21E25483881B3354437C1AF8B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