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96287-A47A-4F48-B02B-D1FC9118636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7FDCF-CE24-4713-96B8-3D06E7A5D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AA7F5-D012-4A21-ABE9-155CF598DEE6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5B7B1-5A9E-4BBF-ADCC-C1F7D7F1EEE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63D1BA-548A-438E-8788-6A7B4840281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E7949C-CA10-4DC7-A425-E6A4C44F2FB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39C221-62F8-4F7A-993F-7D49DD1CAD7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B80AD4-B329-423B-BAEF-DABA1C5244F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111C9F-C7CC-426A-A5BA-1BF85B240E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B735E2-E246-4D5D-8DDE-26C641417BD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B10A11-CDD2-4AD8-8404-0BD10A0C5E0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A8C91F-23EE-4256-94B2-9B06CAD7341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AC40E4-2451-4308-901B-9628A8EC826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595C4E-E2BD-4313-96A0-8229A4E7777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50192A-709E-48B8-A2E7-5B8078D580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012" y="1556792"/>
            <a:ext cx="9144000" cy="576064"/>
          </a:xfrm>
        </p:spPr>
        <p:txBody>
          <a:bodyPr/>
          <a:lstStyle/>
          <a:p>
            <a:pPr eaLnBrk="1" hangingPunct="1"/>
            <a:r>
              <a:rPr lang="en-US" altLang="zh-CN" sz="6000" b="1" dirty="0">
                <a:solidFill>
                  <a:srgbClr val="404040"/>
                </a:solidFill>
              </a:rPr>
              <a:t>Unit </a:t>
            </a:r>
            <a:r>
              <a:rPr lang="en-US" altLang="zh-CN" sz="6000" b="1" dirty="0" smtClean="0">
                <a:solidFill>
                  <a:srgbClr val="404040"/>
                </a:solidFill>
              </a:rPr>
              <a:t>7</a:t>
            </a:r>
            <a:r>
              <a:rPr lang="en-US" altLang="zh-CN" b="1" dirty="0" smtClean="0">
                <a:solidFill>
                  <a:srgbClr val="404040"/>
                </a:solidFill>
              </a:rPr>
              <a:t/>
            </a:r>
            <a:br>
              <a:rPr lang="en-US" altLang="zh-CN" b="1" dirty="0" smtClean="0">
                <a:solidFill>
                  <a:srgbClr val="404040"/>
                </a:solidFill>
              </a:rPr>
            </a:br>
            <a:r>
              <a:rPr lang="en-US" altLang="zh-CN" b="1" dirty="0" smtClean="0">
                <a:solidFill>
                  <a:srgbClr val="404040"/>
                </a:solidFill>
              </a:rPr>
              <a:t>What’s </a:t>
            </a:r>
            <a:r>
              <a:rPr lang="en-US" altLang="zh-CN" b="1" dirty="0">
                <a:solidFill>
                  <a:srgbClr val="404040"/>
                </a:solidFill>
              </a:rPr>
              <a:t>the highest </a:t>
            </a:r>
            <a:r>
              <a:rPr lang="en-US" altLang="zh-CN" b="1" dirty="0" smtClean="0">
                <a:solidFill>
                  <a:srgbClr val="404040"/>
                </a:solidFill>
              </a:rPr>
              <a:t>mountain</a:t>
            </a:r>
            <a:br>
              <a:rPr lang="en-US" altLang="zh-CN" b="1" dirty="0" smtClean="0">
                <a:solidFill>
                  <a:srgbClr val="404040"/>
                </a:solidFill>
              </a:rPr>
            </a:br>
            <a:r>
              <a:rPr lang="en-US" altLang="zh-CN" b="1" dirty="0" smtClean="0">
                <a:solidFill>
                  <a:srgbClr val="404040"/>
                </a:solidFill>
              </a:rPr>
              <a:t> </a:t>
            </a:r>
            <a:r>
              <a:rPr lang="en-US" altLang="zh-CN" b="1" dirty="0">
                <a:solidFill>
                  <a:srgbClr val="404040"/>
                </a:solidFill>
              </a:rPr>
              <a:t>in the world?</a:t>
            </a:r>
          </a:p>
        </p:txBody>
      </p:sp>
      <p:sp>
        <p:nvSpPr>
          <p:cNvPr id="219139" name="Text Box 9"/>
          <p:cNvSpPr txBox="1">
            <a:spLocks noChangeArrowheads="1"/>
          </p:cNvSpPr>
          <p:nvPr/>
        </p:nvSpPr>
        <p:spPr bwMode="auto">
          <a:xfrm>
            <a:off x="2411759" y="3573016"/>
            <a:ext cx="431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1a — 2d</a:t>
            </a:r>
          </a:p>
        </p:txBody>
      </p:sp>
      <p:sp>
        <p:nvSpPr>
          <p:cNvPr id="6" name="矩形 5"/>
          <p:cNvSpPr/>
          <p:nvPr/>
        </p:nvSpPr>
        <p:spPr>
          <a:xfrm>
            <a:off x="2665422" y="532259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5" descr="00801801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549275"/>
            <a:ext cx="57150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6"/>
          <p:cNvSpPr>
            <a:spLocks noChangeArrowheads="1"/>
          </p:cNvSpPr>
          <p:nvPr/>
        </p:nvSpPr>
        <p:spPr bwMode="auto">
          <a:xfrm>
            <a:off x="755650" y="4652963"/>
            <a:ext cx="734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latin typeface="Arial" panose="020B0604020202020204" pitchFamily="34" charset="0"/>
              </a:rPr>
              <a:t>2,300 meters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4248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3300"/>
                </a:solidFill>
              </a:rPr>
              <a:t>square kilometer=km</a:t>
            </a:r>
            <a:r>
              <a:rPr lang="en-US" altLang="zh-CN" sz="3200" b="1" baseline="30000" dirty="0">
                <a:solidFill>
                  <a:srgbClr val="FF3300"/>
                </a:solidFill>
              </a:rPr>
              <a:t>2 </a:t>
            </a:r>
            <a:r>
              <a:rPr lang="en-US" altLang="zh-CN" sz="3200" b="1" dirty="0">
                <a:solidFill>
                  <a:srgbClr val="FF3300"/>
                </a:solidFill>
              </a:rPr>
              <a:t>     square meter=m</a:t>
            </a:r>
            <a:r>
              <a:rPr lang="en-US" altLang="zh-CN" sz="3200" b="1" baseline="30000" dirty="0">
                <a:solidFill>
                  <a:srgbClr val="FF3300"/>
                </a:solidFill>
              </a:rPr>
              <a:t>2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FF33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</a:rPr>
              <a:t>度量单位使用规律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</a:rPr>
              <a:t>（</a:t>
            </a:r>
            <a:r>
              <a:rPr lang="en-US" altLang="zh-CN" sz="2800" b="1" dirty="0">
                <a:solidFill>
                  <a:srgbClr val="FF3300"/>
                </a:solidFill>
              </a:rPr>
              <a:t>1</a:t>
            </a:r>
            <a:r>
              <a:rPr lang="zh-CN" altLang="en-US" sz="2800" b="1" dirty="0">
                <a:solidFill>
                  <a:srgbClr val="FF3300"/>
                </a:solidFill>
              </a:rPr>
              <a:t>）数词</a:t>
            </a:r>
            <a:r>
              <a:rPr lang="en-US" altLang="zh-CN" sz="2800" b="1" dirty="0">
                <a:solidFill>
                  <a:srgbClr val="FF3300"/>
                </a:solidFill>
              </a:rPr>
              <a:t>+meters/</a:t>
            </a:r>
            <a:r>
              <a:rPr lang="en-US" altLang="zh-CN" sz="2800" b="1" dirty="0" err="1">
                <a:solidFill>
                  <a:srgbClr val="FF3300"/>
                </a:solidFill>
              </a:rPr>
              <a:t>kilometers+high</a:t>
            </a:r>
            <a:r>
              <a:rPr lang="en-US" altLang="zh-CN" sz="2800" b="1" dirty="0">
                <a:solidFill>
                  <a:srgbClr val="FF3300"/>
                </a:solidFill>
              </a:rPr>
              <a:t>/deep/long/wide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</a:rPr>
              <a:t>（</a:t>
            </a:r>
            <a:r>
              <a:rPr lang="en-US" altLang="zh-CN" sz="2800" b="1" dirty="0">
                <a:solidFill>
                  <a:srgbClr val="FF3300"/>
                </a:solidFill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</a:rPr>
              <a:t>）</a:t>
            </a:r>
            <a:r>
              <a:rPr lang="en-US" altLang="zh-CN" sz="2800" b="1" dirty="0">
                <a:solidFill>
                  <a:srgbClr val="FF3300"/>
                </a:solidFill>
              </a:rPr>
              <a:t>XX </a:t>
            </a:r>
            <a:r>
              <a:rPr lang="zh-CN" altLang="en-US" sz="2800" b="1" dirty="0">
                <a:solidFill>
                  <a:srgbClr val="FF3300"/>
                </a:solidFill>
              </a:rPr>
              <a:t>平方米</a:t>
            </a:r>
            <a:r>
              <a:rPr lang="en-US" altLang="zh-CN" sz="2800" b="1" dirty="0">
                <a:solidFill>
                  <a:srgbClr val="FF3300"/>
                </a:solidFill>
              </a:rPr>
              <a:t>= XX square meter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33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33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srgbClr val="FF3300"/>
                </a:solidFill>
              </a:rPr>
              <a:t>How+high</a:t>
            </a:r>
            <a:r>
              <a:rPr lang="en-US" altLang="zh-CN" sz="3200" b="1" dirty="0">
                <a:solidFill>
                  <a:srgbClr val="FF3300"/>
                </a:solidFill>
              </a:rPr>
              <a:t>/deep/long/wide… +be+</a:t>
            </a:r>
            <a:r>
              <a:rPr lang="zh-CN" altLang="en-US" sz="3200" b="1" dirty="0">
                <a:solidFill>
                  <a:srgbClr val="FF3300"/>
                </a:solidFill>
              </a:rPr>
              <a:t>主语？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Oval 4"/>
          <p:cNvSpPr>
            <a:spLocks noChangeArrowheads="1"/>
          </p:cNvSpPr>
          <p:nvPr/>
        </p:nvSpPr>
        <p:spPr bwMode="auto">
          <a:xfrm>
            <a:off x="179388" y="404813"/>
            <a:ext cx="5762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1a</a:t>
            </a:r>
          </a:p>
        </p:txBody>
      </p:sp>
      <p:sp>
        <p:nvSpPr>
          <p:cNvPr id="230403" name="Text Box 2"/>
          <p:cNvSpPr txBox="1">
            <a:spLocks noChangeArrowheads="1"/>
          </p:cNvSpPr>
          <p:nvPr/>
        </p:nvSpPr>
        <p:spPr bwMode="auto">
          <a:xfrm>
            <a:off x="790575" y="404813"/>
            <a:ext cx="8353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facts you know .</a:t>
            </a:r>
          </a:p>
        </p:txBody>
      </p:sp>
      <p:graphicFrame>
        <p:nvGraphicFramePr>
          <p:cNvPr id="19480" name="Group 24"/>
          <p:cNvGraphicFramePr>
            <a:graphicFrameLocks noGrp="1"/>
          </p:cNvGraphicFramePr>
          <p:nvPr>
            <p:ph idx="4294967295"/>
          </p:nvPr>
        </p:nvGraphicFramePr>
        <p:xfrm>
          <a:off x="500063" y="1571625"/>
          <a:ext cx="8229600" cy="452596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Qomolangma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About 9,600,000 square kilometers in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Sahara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1,025 meters deep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Caspian 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6,671 kilometers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Nile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8,844.43 meters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2771775" y="2060575"/>
            <a:ext cx="2087563" cy="10080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3132138" y="1989138"/>
            <a:ext cx="1727200" cy="3455987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3708400" y="3284538"/>
            <a:ext cx="1368425" cy="1008062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V="1">
            <a:off x="3348038" y="4365625"/>
            <a:ext cx="1800225" cy="115093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 animBg="1"/>
      <p:bldP spid="19486" grpId="0" animBg="1"/>
      <p:bldP spid="19487" grpId="0" animBg="1"/>
      <p:bldP spid="194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6" descr="09d7c3073730040e49a35fe50c2c46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404813"/>
            <a:ext cx="25908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AutoShape 8" descr="u=4172064435,3173404470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31428" name="Picture 10" descr="69222_9891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620713"/>
            <a:ext cx="23812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9" name="Text Box 11"/>
          <p:cNvSpPr txBox="1">
            <a:spLocks noChangeArrowheads="1"/>
          </p:cNvSpPr>
          <p:nvPr/>
        </p:nvSpPr>
        <p:spPr bwMode="auto">
          <a:xfrm>
            <a:off x="323850" y="5373688"/>
            <a:ext cx="85693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Yao is </a:t>
            </a:r>
            <a:r>
              <a:rPr lang="en-US" altLang="zh-CN" sz="2400" b="1">
                <a:solidFill>
                  <a:srgbClr val="FF3300"/>
                </a:solidFill>
              </a:rPr>
              <a:t>much</a:t>
            </a:r>
            <a:r>
              <a:rPr lang="en-US" altLang="zh-CN" sz="2400" b="1">
                <a:solidFill>
                  <a:srgbClr val="000000"/>
                </a:solidFill>
              </a:rPr>
              <a:t> taller than Pan.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bit, a little, much, many, a lot, lots, any, even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+ </a:t>
            </a:r>
            <a:r>
              <a:rPr lang="zh-CN" altLang="en-US" sz="2400" b="1">
                <a:solidFill>
                  <a:srgbClr val="000000"/>
                </a:solidFill>
              </a:rPr>
              <a:t>比较级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6" descr="320203_08565806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620713"/>
            <a:ext cx="230346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1" name="Picture 7" descr="320203_08565806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863" y="620713"/>
            <a:ext cx="230346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2" name="Text Box 8"/>
          <p:cNvSpPr txBox="1">
            <a:spLocks noChangeArrowheads="1"/>
          </p:cNvSpPr>
          <p:nvPr/>
        </p:nvSpPr>
        <p:spPr bwMode="auto">
          <a:xfrm>
            <a:off x="1042988" y="5373688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is 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mountain B.</a:t>
            </a:r>
            <a:r>
              <a:rPr lang="en-US" altLang="zh-CN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2453" name="Rectangle 9"/>
          <p:cNvSpPr>
            <a:spLocks noChangeArrowheads="1"/>
          </p:cNvSpPr>
          <p:nvPr/>
        </p:nvSpPr>
        <p:spPr bwMode="auto">
          <a:xfrm>
            <a:off x="3095625" y="3246438"/>
            <a:ext cx="295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A is as high as mountain B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6" descr="u=603954962,3996047085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3475" name="AutoShape 8" descr="u=603954962,3996047085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33476" name="Picture 10" descr="89471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33375"/>
            <a:ext cx="2449512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77" name="Picture 13" descr="89471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0" y="333375"/>
            <a:ext cx="244951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8" name="Text Box 14"/>
          <p:cNvSpPr txBox="1">
            <a:spLocks noChangeArrowheads="1"/>
          </p:cNvSpPr>
          <p:nvPr/>
        </p:nvSpPr>
        <p:spPr bwMode="auto">
          <a:xfrm>
            <a:off x="1116013" y="2636838"/>
            <a:ext cx="590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This ball is </a:t>
            </a:r>
            <a:r>
              <a:rPr lang="en-US" altLang="zh-CN" sz="2400" b="1">
                <a:solidFill>
                  <a:srgbClr val="FF3300"/>
                </a:solidFill>
              </a:rPr>
              <a:t>as</a:t>
            </a:r>
            <a:r>
              <a:rPr lang="en-US" altLang="zh-CN" sz="2400" b="1">
                <a:solidFill>
                  <a:srgbClr val="000000"/>
                </a:solidFill>
              </a:rPr>
              <a:t> big </a:t>
            </a:r>
            <a:r>
              <a:rPr lang="en-US" altLang="zh-CN" sz="2400" b="1">
                <a:solidFill>
                  <a:srgbClr val="FF3300"/>
                </a:solidFill>
              </a:rPr>
              <a:t>as</a:t>
            </a:r>
            <a:r>
              <a:rPr lang="en-US" altLang="zh-CN" sz="2400" b="1">
                <a:solidFill>
                  <a:srgbClr val="000000"/>
                </a:solidFill>
              </a:rPr>
              <a:t> that one</a:t>
            </a:r>
            <a:r>
              <a:rPr lang="en-US" altLang="zh-CN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33479" name="Text Box 15"/>
          <p:cNvSpPr txBox="1">
            <a:spLocks noChangeArrowheads="1"/>
          </p:cNvSpPr>
          <p:nvPr/>
        </p:nvSpPr>
        <p:spPr bwMode="auto">
          <a:xfrm>
            <a:off x="900113" y="6165850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river is </a:t>
            </a:r>
            <a:r>
              <a:rPr lang="en-US" altLang="zh-CN" sz="2400" b="1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en-US" altLang="zh-CN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33480" name="Picture 17" descr="102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3284538"/>
            <a:ext cx="3605212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81" name="Picture 18" descr="102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538" y="3284538"/>
            <a:ext cx="3605212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5"/>
          <p:cNvSpPr txBox="1">
            <a:spLocks noChangeArrowheads="1"/>
          </p:cNvSpPr>
          <p:nvPr/>
        </p:nvSpPr>
        <p:spPr bwMode="auto">
          <a:xfrm>
            <a:off x="900113" y="419101"/>
            <a:ext cx="6480175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Quick check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(1) My brother is _____ more outgoing than me.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A. many   B. little    C. much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(2)The experiment was____ easier than we had expected.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A. more B. much more C. much </a:t>
            </a:r>
            <a:br>
              <a:rPr lang="en-US" altLang="zh-CN" dirty="0">
                <a:solidFill>
                  <a:srgbClr val="000000"/>
                </a:solidFill>
              </a:rPr>
            </a:br>
            <a:r>
              <a:rPr lang="en-US" altLang="zh-CN" dirty="0">
                <a:solidFill>
                  <a:srgbClr val="000000"/>
                </a:solidFill>
              </a:rPr>
              <a:t>(3)If there were no examinations, we should have ___ at school.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A. the happiest time B. a more happier time C. a much happier time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(4 )Traveling by train is </a:t>
            </a:r>
            <a:r>
              <a:rPr lang="en-US" altLang="zh-CN" u="sng" dirty="0">
                <a:solidFill>
                  <a:srgbClr val="000000"/>
                </a:solidFill>
              </a:rPr>
              <a:t>      </a:t>
            </a:r>
            <a:r>
              <a:rPr lang="en-US" altLang="zh-CN" dirty="0">
                <a:solidFill>
                  <a:srgbClr val="000000"/>
                </a:solidFill>
              </a:rPr>
              <a:t>excited than a rushed trip by air.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A. much            B. a little         C. far more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(5 )</a:t>
            </a:r>
            <a:r>
              <a:rPr lang="zh-CN" altLang="en-US" dirty="0">
                <a:solidFill>
                  <a:srgbClr val="000000"/>
                </a:solidFill>
              </a:rPr>
              <a:t>这部电影和那部电影一样有趣。（</a:t>
            </a:r>
            <a:r>
              <a:rPr lang="en-US" altLang="zh-CN" dirty="0">
                <a:solidFill>
                  <a:srgbClr val="000000"/>
                </a:solidFill>
              </a:rPr>
              <a:t>as…as</a:t>
            </a:r>
            <a:r>
              <a:rPr lang="zh-CN" altLang="en-US" dirty="0">
                <a:solidFill>
                  <a:srgbClr val="000000"/>
                </a:solidFill>
              </a:rPr>
              <a:t>）</a:t>
            </a:r>
            <a:endParaRPr lang="zh-CN" altLang="en-US" u="sng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u="sng" dirty="0">
                <a:solidFill>
                  <a:srgbClr val="000000"/>
                </a:solidFill>
              </a:rPr>
              <a:t>                                               </a:t>
            </a:r>
            <a:endParaRPr lang="zh-CN" altLang="en-US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(6 ) </a:t>
            </a:r>
            <a:r>
              <a:rPr lang="zh-CN" altLang="en-US" dirty="0">
                <a:solidFill>
                  <a:srgbClr val="000000"/>
                </a:solidFill>
              </a:rPr>
              <a:t>这件红大衣和那件蓝色大衣一样长。</a:t>
            </a:r>
            <a:r>
              <a:rPr lang="en-US" altLang="zh-CN" dirty="0">
                <a:solidFill>
                  <a:srgbClr val="000000"/>
                </a:solidFill>
              </a:rPr>
              <a:t>(as…as)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34499" name="Text Box 6"/>
          <p:cNvSpPr txBox="1">
            <a:spLocks noChangeArrowheads="1"/>
          </p:cNvSpPr>
          <p:nvPr/>
        </p:nvSpPr>
        <p:spPr bwMode="auto">
          <a:xfrm>
            <a:off x="1043608" y="4764088"/>
            <a:ext cx="73448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（答案：</a:t>
            </a:r>
            <a:r>
              <a:rPr lang="en-US" altLang="zh-CN" dirty="0">
                <a:solidFill>
                  <a:srgbClr val="000000"/>
                </a:solidFill>
              </a:rPr>
              <a:t>C, C, C,C  </a:t>
            </a:r>
            <a:r>
              <a:rPr lang="en-US" altLang="zh-CN" dirty="0" smtClean="0">
                <a:solidFill>
                  <a:srgbClr val="000000"/>
                </a:solidFill>
              </a:rPr>
              <a:t>This </a:t>
            </a:r>
            <a:r>
              <a:rPr lang="en-US" altLang="zh-CN" dirty="0">
                <a:solidFill>
                  <a:srgbClr val="000000"/>
                </a:solidFill>
              </a:rPr>
              <a:t>film is as interesting as that one. </a:t>
            </a:r>
            <a:r>
              <a:rPr lang="en-US" altLang="zh-CN" dirty="0" smtClean="0">
                <a:solidFill>
                  <a:srgbClr val="000000"/>
                </a:solidFill>
              </a:rPr>
              <a:t>The </a:t>
            </a:r>
            <a:r>
              <a:rPr lang="en-US" altLang="zh-CN" dirty="0">
                <a:solidFill>
                  <a:srgbClr val="000000"/>
                </a:solidFill>
              </a:rPr>
              <a:t>red coat is as long as the blue one.)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7"/>
          <p:cNvSpPr txBox="1">
            <a:spLocks noChangeArrowheads="1"/>
          </p:cNvSpPr>
          <p:nvPr/>
        </p:nvSpPr>
        <p:spPr bwMode="auto">
          <a:xfrm>
            <a:off x="1619250" y="1125538"/>
            <a:ext cx="5976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35523" name="WordArt 8"/>
          <p:cNvSpPr>
            <a:spLocks noChangeArrowheads="1" noChangeShapeType="1" noTextEdit="1"/>
          </p:cNvSpPr>
          <p:nvPr/>
        </p:nvSpPr>
        <p:spPr bwMode="auto">
          <a:xfrm>
            <a:off x="1619250" y="351036"/>
            <a:ext cx="5399088" cy="77450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10" dirty="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黑体" panose="02010609060101010101" charset="-122"/>
                <a:ea typeface="黑体" panose="02010609060101010101" charset="-122"/>
              </a:rPr>
              <a:t>language points</a:t>
            </a:r>
            <a:endParaRPr lang="zh-CN" altLang="en-US" sz="4000" b="1" kern="10" dirty="0">
              <a:ln w="9525">
                <a:rou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524" name="Text Box 9"/>
          <p:cNvSpPr txBox="1">
            <a:spLocks noChangeArrowheads="1"/>
          </p:cNvSpPr>
          <p:nvPr/>
        </p:nvSpPr>
        <p:spPr bwMode="auto">
          <a:xfrm>
            <a:off x="674688" y="1308894"/>
            <a:ext cx="799224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1.feel free to do </a:t>
            </a:r>
            <a:r>
              <a:rPr lang="en-US" altLang="zh-CN" b="1" dirty="0" err="1">
                <a:solidFill>
                  <a:srgbClr val="000000"/>
                </a:solidFill>
              </a:rPr>
              <a:t>sth</a:t>
            </a:r>
            <a:r>
              <a:rPr lang="en-US" altLang="zh-CN" b="1" dirty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是指你想做什么就做什么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en-US" dirty="0">
                <a:solidFill>
                  <a:srgbClr val="000000"/>
                </a:solidFill>
              </a:rPr>
              <a:t>别介意我的看法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en-US" dirty="0">
                <a:solidFill>
                  <a:srgbClr val="000000"/>
                </a:solidFill>
              </a:rPr>
              <a:t>有“放松点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en-US" dirty="0">
                <a:solidFill>
                  <a:srgbClr val="000000"/>
                </a:solidFill>
              </a:rPr>
              <a:t>别紧张”的意思</a:t>
            </a:r>
            <a:r>
              <a:rPr lang="en-US" altLang="zh-CN" dirty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Feel free to ask me anything about this book. </a:t>
            </a:r>
            <a:r>
              <a:rPr lang="zh-CN" altLang="en-US" dirty="0">
                <a:solidFill>
                  <a:srgbClr val="000000"/>
                </a:solidFill>
              </a:rPr>
              <a:t>关于这本书有什么问题尽管问，放松点。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2.the main reason was to protect China.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主要的原因是为了保护中国。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protect </a:t>
            </a:r>
            <a:r>
              <a:rPr lang="zh-CN" altLang="en-US" dirty="0">
                <a:solidFill>
                  <a:srgbClr val="000000"/>
                </a:solidFill>
              </a:rPr>
              <a:t>表“保护”的意思。</a:t>
            </a:r>
            <a:r>
              <a:rPr lang="en-US" altLang="zh-CN" dirty="0">
                <a:solidFill>
                  <a:srgbClr val="000000"/>
                </a:solidFill>
              </a:rPr>
              <a:t>To protect China </a:t>
            </a:r>
            <a:r>
              <a:rPr lang="zh-CN" altLang="en-US" dirty="0">
                <a:solidFill>
                  <a:srgbClr val="000000"/>
                </a:solidFill>
              </a:rPr>
              <a:t>是不定式表目的，做目的状语。为了保护中国。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3.as you can see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正如你所见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As you can see, every one is studying hard. </a:t>
            </a:r>
            <a:r>
              <a:rPr lang="zh-CN" altLang="en-US" dirty="0">
                <a:solidFill>
                  <a:srgbClr val="000000"/>
                </a:solidFill>
              </a:rPr>
              <a:t>正如你所见，每个人都在努力学习。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4.as far as I know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据我所知。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as far as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用于本义，意为“与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一样远”“一直到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en-US" dirty="0">
                <a:solidFill>
                  <a:srgbClr val="000000"/>
                </a:solidFill>
              </a:rPr>
              <a:t>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We walked as far as the river. </a:t>
            </a:r>
            <a:r>
              <a:rPr lang="zh-CN" altLang="en-US" dirty="0">
                <a:solidFill>
                  <a:srgbClr val="000000"/>
                </a:solidFill>
              </a:rPr>
              <a:t>我们一直走到河边。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用于引申义，意为“就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而言”“从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来看”“尽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所能”“只要”。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As far as I know, that is highly unlikely. </a:t>
            </a:r>
            <a:r>
              <a:rPr lang="zh-CN" altLang="en-US" dirty="0">
                <a:solidFill>
                  <a:srgbClr val="000000"/>
                </a:solidFill>
              </a:rPr>
              <a:t>就我所知，那是极不可能的。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5.man-made</a:t>
            </a:r>
            <a:r>
              <a:rPr lang="zh-CN" altLang="en-US" b="1" dirty="0">
                <a:solidFill>
                  <a:srgbClr val="000000"/>
                </a:solidFill>
              </a:rPr>
              <a:t>作形容词用，就是“人造的”（非自然的）意思。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man-made flowers </a:t>
            </a:r>
            <a:r>
              <a:rPr lang="zh-CN" altLang="en-US" dirty="0">
                <a:solidFill>
                  <a:srgbClr val="000000"/>
                </a:solidFill>
              </a:rPr>
              <a:t>人造花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52" name="Group 84"/>
          <p:cNvGraphicFramePr>
            <a:graphicFrameLocks noGrp="1"/>
          </p:cNvGraphicFramePr>
          <p:nvPr>
            <p:ph idx="4294967295"/>
          </p:nvPr>
        </p:nvGraphicFramePr>
        <p:xfrm>
          <a:off x="323850" y="2060575"/>
          <a:ext cx="8351838" cy="3240088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Place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Facts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Country 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Feeling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Yangtze River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300 kilometers long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Much longer than the river in my hometown.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6568" name="WordArt 85"/>
          <p:cNvSpPr>
            <a:spLocks noChangeArrowheads="1" noChangeShapeType="1" noTextEdit="1"/>
          </p:cNvSpPr>
          <p:nvPr/>
        </p:nvSpPr>
        <p:spPr bwMode="auto">
          <a:xfrm>
            <a:off x="2339975" y="404813"/>
            <a:ext cx="3816350" cy="12239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A report</a:t>
            </a:r>
            <a:endParaRPr lang="zh-CN" altLang="en-US" sz="36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WordArt 7"/>
          <p:cNvSpPr>
            <a:spLocks noChangeArrowheads="1" noChangeShapeType="1" noTextEdit="1"/>
          </p:cNvSpPr>
          <p:nvPr/>
        </p:nvSpPr>
        <p:spPr bwMode="auto">
          <a:xfrm rot="21443846">
            <a:off x="2916237" y="543194"/>
            <a:ext cx="2954337" cy="1069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Summary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graphicFrame>
        <p:nvGraphicFramePr>
          <p:cNvPr id="33840" name="Group 48"/>
          <p:cNvGraphicFramePr>
            <a:graphicFrameLocks noGrp="1"/>
          </p:cNvGraphicFramePr>
          <p:nvPr>
            <p:ph idx="4294967295"/>
          </p:nvPr>
        </p:nvGraphicFramePr>
        <p:xfrm>
          <a:off x="468313" y="1700213"/>
          <a:ext cx="8229600" cy="352679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the highest mountain in the world?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       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high is it?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       .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 is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than the US.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2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 is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the oldest countries in the world.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 is almost as </a:t>
                      </a:r>
                      <a:r>
                        <a:rPr kumimoji="0" lang="en-US" altLang="zh-CN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the US.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1" descr="0023ae9894150e0f8ba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1557338"/>
            <a:ext cx="33067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3" name="Picture 22" descr="2012217152979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557338"/>
            <a:ext cx="29527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4" name="WordArt 23" descr="窄竖线"/>
          <p:cNvSpPr>
            <a:spLocks noChangeArrowheads="1" noChangeShapeType="1" noTextEdit="1"/>
          </p:cNvSpPr>
          <p:nvPr/>
        </p:nvSpPr>
        <p:spPr bwMode="auto">
          <a:xfrm>
            <a:off x="1187450" y="0"/>
            <a:ext cx="7078663" cy="12493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Who is taller than others?</a:t>
            </a:r>
            <a:endParaRPr lang="zh-CN" altLang="en-US" sz="4000" b="1" kern="1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20165" name="Text Box 24"/>
          <p:cNvSpPr txBox="1">
            <a:spLocks noChangeArrowheads="1"/>
          </p:cNvSpPr>
          <p:nvPr/>
        </p:nvSpPr>
        <p:spPr bwMode="auto">
          <a:xfrm>
            <a:off x="4859338" y="5876925"/>
            <a:ext cx="324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3200" b="1">
                <a:solidFill>
                  <a:srgbClr val="FF3300"/>
                </a:solidFill>
              </a:rPr>
              <a:t>the tallest</a:t>
            </a:r>
          </a:p>
        </p:txBody>
      </p:sp>
      <p:sp>
        <p:nvSpPr>
          <p:cNvPr id="220166" name="Text Box 25"/>
          <p:cNvSpPr txBox="1">
            <a:spLocks noChangeArrowheads="1"/>
          </p:cNvSpPr>
          <p:nvPr/>
        </p:nvSpPr>
        <p:spPr bwMode="auto">
          <a:xfrm>
            <a:off x="611188" y="5949950"/>
            <a:ext cx="2881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</a:rPr>
              <a:t> </a:t>
            </a:r>
            <a:r>
              <a:rPr lang="en-US" altLang="zh-CN" sz="3200" b="1">
                <a:solidFill>
                  <a:srgbClr val="FF3300"/>
                </a:solidFill>
              </a:rPr>
              <a:t>taller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WordArt 7"/>
          <p:cNvSpPr>
            <a:spLocks noChangeArrowheads="1" noChangeShapeType="1" noTextEdit="1"/>
          </p:cNvSpPr>
          <p:nvPr/>
        </p:nvSpPr>
        <p:spPr bwMode="auto">
          <a:xfrm rot="21443846">
            <a:off x="2987674" y="542911"/>
            <a:ext cx="3240088" cy="1069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Homework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sp>
        <p:nvSpPr>
          <p:cNvPr id="238595" name="Rectangle 5"/>
          <p:cNvSpPr>
            <a:spLocks noChangeArrowheads="1"/>
          </p:cNvSpPr>
          <p:nvPr/>
        </p:nvSpPr>
        <p:spPr bwMode="auto">
          <a:xfrm>
            <a:off x="761331" y="2204864"/>
            <a:ext cx="806908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1.Write a passage about your report.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altLang="zh-CN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2.Make a survey about other places around the world. Introduce the places.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6"/>
          <p:cNvSpPr txBox="1">
            <a:spLocks noChangeArrowheads="1"/>
          </p:cNvSpPr>
          <p:nvPr/>
        </p:nvSpPr>
        <p:spPr bwMode="auto">
          <a:xfrm>
            <a:off x="900113" y="1125538"/>
            <a:ext cx="7343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 sz="1400">
              <a:solidFill>
                <a:srgbClr val="000000"/>
              </a:solidFill>
            </a:endParaRPr>
          </a:p>
        </p:txBody>
      </p:sp>
      <p:sp>
        <p:nvSpPr>
          <p:cNvPr id="221188" name="Text Box 11"/>
          <p:cNvSpPr txBox="1">
            <a:spLocks noChangeArrowheads="1"/>
          </p:cNvSpPr>
          <p:nvPr/>
        </p:nvSpPr>
        <p:spPr bwMode="auto">
          <a:xfrm>
            <a:off x="251520" y="188640"/>
            <a:ext cx="817359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1. </a:t>
            </a:r>
            <a:r>
              <a:rPr lang="zh-CN" altLang="en-US" sz="2400" b="1" dirty="0">
                <a:solidFill>
                  <a:srgbClr val="FF3300"/>
                </a:solidFill>
              </a:rPr>
              <a:t>一般情况</a:t>
            </a:r>
            <a:r>
              <a:rPr lang="en-US" altLang="zh-CN" sz="2400" b="1" dirty="0">
                <a:solidFill>
                  <a:srgbClr val="FF3300"/>
                </a:solidFill>
              </a:rPr>
              <a:t>:+</a:t>
            </a:r>
            <a:r>
              <a:rPr lang="en-US" altLang="zh-CN" sz="2400" b="1" dirty="0" err="1">
                <a:solidFill>
                  <a:srgbClr val="FF3300"/>
                </a:solidFill>
              </a:rPr>
              <a:t>er</a:t>
            </a:r>
            <a:r>
              <a:rPr lang="en-US" altLang="zh-CN" sz="2400" b="1" dirty="0">
                <a:solidFill>
                  <a:srgbClr val="FF3300"/>
                </a:solidFill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</a:rPr>
              <a:t>比较级</a:t>
            </a:r>
            <a:r>
              <a:rPr lang="en-US" altLang="zh-CN" sz="2400" b="1" dirty="0">
                <a:solidFill>
                  <a:srgbClr val="FF3300"/>
                </a:solidFill>
              </a:rPr>
              <a:t>)+</a:t>
            </a:r>
            <a:r>
              <a:rPr lang="en-US" altLang="zh-CN" sz="2400" b="1" dirty="0" err="1">
                <a:solidFill>
                  <a:srgbClr val="FF3300"/>
                </a:solidFill>
              </a:rPr>
              <a:t>est</a:t>
            </a:r>
            <a:r>
              <a:rPr lang="en-US" altLang="zh-CN" sz="2400" b="1" dirty="0">
                <a:solidFill>
                  <a:srgbClr val="FF3300"/>
                </a:solidFill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</a:rPr>
              <a:t>最高级</a:t>
            </a:r>
            <a:r>
              <a:rPr lang="en-US" altLang="zh-CN" sz="2400" b="1" dirty="0">
                <a:solidFill>
                  <a:srgbClr val="FF33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quiet—quieter—the quietest   bright—brighter—the brightest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2. </a:t>
            </a:r>
            <a:r>
              <a:rPr lang="zh-CN" altLang="en-US" sz="2400" b="1" dirty="0">
                <a:solidFill>
                  <a:srgbClr val="FF3300"/>
                </a:solidFill>
              </a:rPr>
              <a:t>词末为</a:t>
            </a:r>
            <a:r>
              <a:rPr lang="en-US" altLang="zh-CN" sz="2400" b="1" dirty="0">
                <a:solidFill>
                  <a:srgbClr val="FF3300"/>
                </a:solidFill>
              </a:rPr>
              <a:t>-e</a:t>
            </a:r>
            <a:r>
              <a:rPr lang="zh-CN" altLang="en-US" sz="2400" b="1" dirty="0">
                <a:solidFill>
                  <a:srgbClr val="FF3300"/>
                </a:solidFill>
              </a:rPr>
              <a:t>（不发音）</a:t>
            </a:r>
            <a:r>
              <a:rPr lang="en-US" altLang="zh-CN" sz="2400" b="1" dirty="0">
                <a:solidFill>
                  <a:srgbClr val="FF3300"/>
                </a:solidFill>
              </a:rPr>
              <a:t>+ r —+</a:t>
            </a:r>
            <a:r>
              <a:rPr lang="en-US" altLang="zh-CN" sz="2400" b="1" dirty="0" err="1">
                <a:solidFill>
                  <a:srgbClr val="FF3300"/>
                </a:solidFill>
              </a:rPr>
              <a:t>st</a:t>
            </a:r>
            <a:endParaRPr lang="en-US" altLang="zh-CN" sz="2400" b="1" dirty="0">
              <a:solidFill>
                <a:srgbClr val="FF33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fine—finer—the finest   nice—nicer—the nicest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3.</a:t>
            </a:r>
            <a:r>
              <a:rPr lang="zh-CN" altLang="en-US" sz="2400" b="1" dirty="0">
                <a:solidFill>
                  <a:srgbClr val="FF3300"/>
                </a:solidFill>
              </a:rPr>
              <a:t>重读闭音节，末尾只有一个辅音字母的：双写辅音字母</a:t>
            </a:r>
            <a:r>
              <a:rPr lang="en-US" altLang="zh-CN" sz="2400" b="1" dirty="0">
                <a:solidFill>
                  <a:srgbClr val="FF3300"/>
                </a:solidFill>
              </a:rPr>
              <a:t>+</a:t>
            </a:r>
            <a:r>
              <a:rPr lang="en-US" altLang="zh-CN" sz="2400" b="1" dirty="0" err="1">
                <a:solidFill>
                  <a:srgbClr val="FF3300"/>
                </a:solidFill>
              </a:rPr>
              <a:t>er</a:t>
            </a:r>
            <a:r>
              <a:rPr lang="en-US" altLang="zh-CN" sz="2400" b="1" dirty="0">
                <a:solidFill>
                  <a:srgbClr val="FF3300"/>
                </a:solidFill>
              </a:rPr>
              <a:t>—</a:t>
            </a:r>
            <a:r>
              <a:rPr lang="zh-CN" altLang="en-US" sz="2400" b="1" dirty="0">
                <a:solidFill>
                  <a:srgbClr val="FF3300"/>
                </a:solidFill>
              </a:rPr>
              <a:t>双写辅音字母</a:t>
            </a:r>
            <a:r>
              <a:rPr lang="en-US" altLang="zh-CN" sz="2400" b="1" dirty="0">
                <a:solidFill>
                  <a:srgbClr val="FF3300"/>
                </a:solidFill>
              </a:rPr>
              <a:t>+</a:t>
            </a:r>
            <a:r>
              <a:rPr lang="en-US" altLang="zh-CN" sz="2400" b="1" dirty="0" err="1">
                <a:solidFill>
                  <a:srgbClr val="FF3300"/>
                </a:solidFill>
              </a:rPr>
              <a:t>est</a:t>
            </a:r>
            <a:endParaRPr lang="en-US" altLang="zh-CN" sz="2400" b="1" dirty="0">
              <a:solidFill>
                <a:srgbClr val="FF33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hot—hotter—the hottest   wet—wetter—the wettest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4.</a:t>
            </a:r>
            <a:r>
              <a:rPr lang="zh-CN" altLang="en-US" sz="2400" b="1" dirty="0">
                <a:solidFill>
                  <a:srgbClr val="FF3300"/>
                </a:solidFill>
              </a:rPr>
              <a:t>三个或三个以上音节的形容词只能加</a:t>
            </a:r>
            <a:r>
              <a:rPr lang="en-US" altLang="zh-CN" sz="2400" b="1" dirty="0">
                <a:solidFill>
                  <a:srgbClr val="FF3300"/>
                </a:solidFill>
              </a:rPr>
              <a:t>more</a:t>
            </a:r>
            <a:r>
              <a:rPr lang="zh-CN" altLang="en-US" sz="2400" b="1" dirty="0">
                <a:solidFill>
                  <a:srgbClr val="FF3300"/>
                </a:solidFill>
              </a:rPr>
              <a:t>和</a:t>
            </a:r>
            <a:r>
              <a:rPr lang="en-US" altLang="zh-CN" sz="2400" b="1" dirty="0">
                <a:solidFill>
                  <a:srgbClr val="FF3300"/>
                </a:solidFill>
              </a:rPr>
              <a:t>most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5.. </a:t>
            </a:r>
            <a:r>
              <a:rPr lang="zh-CN" altLang="en-US" sz="2400" b="1" dirty="0">
                <a:solidFill>
                  <a:srgbClr val="FF3300"/>
                </a:solidFill>
              </a:rPr>
              <a:t>特殊变化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good—better—best   many/much—more—the most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FF33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</a:rPr>
              <a:t>比较级主要运用与两者比较，最高级运用于三者包括三者以上的比较。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A …+</a:t>
            </a:r>
            <a:r>
              <a:rPr lang="en-US" altLang="zh-CN" sz="2400" b="1" dirty="0" err="1">
                <a:solidFill>
                  <a:srgbClr val="FF3300"/>
                </a:solidFill>
              </a:rPr>
              <a:t>er</a:t>
            </a:r>
            <a:r>
              <a:rPr lang="en-US" altLang="zh-CN" sz="2400" b="1" dirty="0">
                <a:solidFill>
                  <a:srgbClr val="FF3300"/>
                </a:solidFill>
              </a:rPr>
              <a:t>…than …B 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3300"/>
                </a:solidFill>
              </a:rPr>
              <a:t>A …+</a:t>
            </a:r>
            <a:r>
              <a:rPr lang="en-US" altLang="zh-CN" sz="2400" b="1" dirty="0" err="1">
                <a:solidFill>
                  <a:srgbClr val="FF3300"/>
                </a:solidFill>
              </a:rPr>
              <a:t>est</a:t>
            </a:r>
            <a:r>
              <a:rPr lang="en-US" altLang="zh-CN" sz="2400" b="1" dirty="0">
                <a:solidFill>
                  <a:srgbClr val="FF3300"/>
                </a:solidFill>
              </a:rPr>
              <a:t>…of the three, A …+</a:t>
            </a:r>
            <a:r>
              <a:rPr lang="en-US" altLang="zh-CN" sz="2400" b="1" dirty="0" err="1">
                <a:solidFill>
                  <a:srgbClr val="FF3300"/>
                </a:solidFill>
              </a:rPr>
              <a:t>est</a:t>
            </a:r>
            <a:r>
              <a:rPr lang="en-US" altLang="zh-CN" sz="2400" b="1" dirty="0">
                <a:solidFill>
                  <a:srgbClr val="FF3300"/>
                </a:solidFill>
              </a:rPr>
              <a:t>… than others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222211" name="AutoShape 21" descr="u=3076413249,3711634734&amp;fm=5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2" name="AutoShape 23" descr="u=3076413249,3711634734&amp;fm=5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3" name="AutoShape 25" descr="u=3076413249,3711634734&amp;fm=5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4" name="AutoShape 27" descr="u=3076413249,3711634734&amp;fm=5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5" name="AutoShape 29" descr="u=3076413249,3711634734&amp;fm=5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47" name="Picture 31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76250"/>
            <a:ext cx="14398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42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773238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43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1773238"/>
            <a:ext cx="14398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0" name="Picture 44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113" y="1773238"/>
            <a:ext cx="14398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1" name="Picture 45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773238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2" name="Picture 46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50" y="476250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3" name="Picture 47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325" y="476250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4" name="Picture 48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476250"/>
            <a:ext cx="14398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5" name="Picture 49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476250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6" name="Picture 50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476250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26" name="Text Box 51"/>
          <p:cNvSpPr txBox="1">
            <a:spLocks noChangeArrowheads="1"/>
          </p:cNvSpPr>
          <p:nvPr/>
        </p:nvSpPr>
        <p:spPr bwMode="auto">
          <a:xfrm>
            <a:off x="539750" y="3068638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one two three four five six seven eight nine ten </a:t>
            </a:r>
          </a:p>
        </p:txBody>
      </p:sp>
      <p:pic>
        <p:nvPicPr>
          <p:cNvPr id="9268" name="Picture 52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3573463"/>
            <a:ext cx="14398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9" name="Picture 53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3573463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0" name="Picture 54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3573463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1" name="Picture 55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573463"/>
            <a:ext cx="14398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2" name="Picture 56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325" y="3573463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3" name="Picture 57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50" y="3573463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4" name="Picture 58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4724400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5" name="Picture 59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4724400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6" name="Picture 60" descr="3264320_0610200851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4652963"/>
            <a:ext cx="14398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36" name="Text Box 62"/>
          <p:cNvSpPr txBox="1">
            <a:spLocks noChangeArrowheads="1"/>
          </p:cNvSpPr>
          <p:nvPr/>
        </p:nvSpPr>
        <p:spPr bwMode="auto">
          <a:xfrm>
            <a:off x="323850" y="5805488"/>
            <a:ext cx="8208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eleven   twelve   thirteen  fourteen   fifteen  sixteen</a:t>
            </a:r>
            <a:r>
              <a:rPr lang="zh-CN" altLang="en-US" sz="2400" b="1">
                <a:solidFill>
                  <a:srgbClr val="FF3300"/>
                </a:solidFill>
              </a:rPr>
              <a:t>，</a:t>
            </a:r>
            <a:r>
              <a:rPr lang="en-US" altLang="zh-CN" sz="2400" b="1">
                <a:solidFill>
                  <a:srgbClr val="FF3300"/>
                </a:solidFill>
              </a:rPr>
              <a:t>seventeen     eighteen    nineteen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6" grpId="0"/>
      <p:bldP spid="2222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6"/>
          <p:cNvSpPr txBox="1">
            <a:spLocks noChangeArrowheads="1"/>
          </p:cNvSpPr>
          <p:nvPr/>
        </p:nvSpPr>
        <p:spPr bwMode="auto">
          <a:xfrm>
            <a:off x="1042988" y="908050"/>
            <a:ext cx="67691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FF3300"/>
                </a:solidFill>
              </a:rPr>
              <a:t>Can you read them?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</a:rPr>
              <a:t>8,448                    5,654           4,321                    9,543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</a:rPr>
              <a:t>23,345                  34,666          43,233                  67,321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5"/>
          <p:cNvSpPr>
            <a:spLocks noChangeArrowheads="1"/>
          </p:cNvSpPr>
          <p:nvPr/>
        </p:nvSpPr>
        <p:spPr bwMode="auto">
          <a:xfrm>
            <a:off x="2051050" y="5373688"/>
            <a:ext cx="45370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</a:rPr>
              <a:t>Qomolangma.</a:t>
            </a: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</a:rPr>
              <a:t>It’s 8,844.43 meters high!</a:t>
            </a: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24259" name="Picture 6" descr="cexiu1gpptFU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04813"/>
            <a:ext cx="6840537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0" name="Picture 9" descr="9553806_202342537194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4076700"/>
            <a:ext cx="158432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5" descr="20110305124634339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908050"/>
            <a:ext cx="69850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3" name="Picture 6" descr="9553806_202342537194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3663" y="3789363"/>
            <a:ext cx="158432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4" name="Rectangle 7"/>
          <p:cNvSpPr>
            <a:spLocks noChangeArrowheads="1"/>
          </p:cNvSpPr>
          <p:nvPr/>
        </p:nvSpPr>
        <p:spPr bwMode="auto">
          <a:xfrm>
            <a:off x="1835150" y="4975225"/>
            <a:ext cx="4537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latin typeface="Arial" panose="020B0604020202020204" pitchFamily="34" charset="0"/>
              </a:rPr>
              <a:t>The Nile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32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’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6,671 kilometers long.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4"/>
          <p:cNvSpPr txBox="1">
            <a:spLocks noChangeArrowheads="1"/>
          </p:cNvSpPr>
          <p:nvPr/>
        </p:nvSpPr>
        <p:spPr bwMode="auto">
          <a:xfrm>
            <a:off x="1258888" y="5229225"/>
            <a:ext cx="63373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3300"/>
                </a:solidFill>
              </a:rPr>
              <a:t>        Caspian Sea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3300"/>
                </a:solidFill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3600" b="1">
                <a:solidFill>
                  <a:srgbClr val="00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1,025 meters deep.</a:t>
            </a:r>
            <a:r>
              <a:rPr lang="en-US" altLang="zh-CN" sz="3600" b="1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226307" name="Picture 6" descr="01100000000005113824112332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549275"/>
            <a:ext cx="381635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4"/>
          <p:cNvSpPr>
            <a:spLocks noChangeArrowheads="1"/>
          </p:cNvSpPr>
          <p:nvPr/>
        </p:nvSpPr>
        <p:spPr bwMode="auto">
          <a:xfrm>
            <a:off x="755650" y="5373688"/>
            <a:ext cx="7343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3300"/>
                </a:solidFill>
                <a:latin typeface="Arial" panose="020B0604020202020204" pitchFamily="34" charset="0"/>
              </a:rPr>
              <a:t>The Sahara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Arial" panose="020B0604020202020204" pitchFamily="34" charset="0"/>
              </a:rPr>
              <a:t>It’s 9,600,000 square kilometers in size.</a:t>
            </a:r>
          </a:p>
        </p:txBody>
      </p:sp>
      <p:pic>
        <p:nvPicPr>
          <p:cNvPr id="227331" name="Picture 6" descr="rdn_512c446727c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60350"/>
            <a:ext cx="71294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全屏显示(4:3)</PresentationFormat>
  <Paragraphs>112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方正舒体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Unit 7 What’s the highest mountain  in the world?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2017-10-20T08:13:00Z</dcterms:created>
  <dcterms:modified xsi:type="dcterms:W3CDTF">2023-01-16T18:27:21Z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29088E20351244CF880BDAC950904A62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