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4"/>
  </p:notesMasterIdLst>
  <p:sldIdLst>
    <p:sldId id="262" r:id="rId2"/>
    <p:sldId id="264" r:id="rId3"/>
    <p:sldId id="307" r:id="rId4"/>
    <p:sldId id="308" r:id="rId5"/>
    <p:sldId id="309" r:id="rId6"/>
    <p:sldId id="306" r:id="rId7"/>
    <p:sldId id="310" r:id="rId8"/>
    <p:sldId id="311" r:id="rId9"/>
    <p:sldId id="312" r:id="rId10"/>
    <p:sldId id="313" r:id="rId11"/>
    <p:sldId id="260" r:id="rId12"/>
    <p:sldId id="314" r:id="rId13"/>
  </p:sldIdLst>
  <p:sldSz cx="9144000" cy="5143500" type="screen16x9"/>
  <p:notesSz cx="6858000" cy="9144000"/>
  <p:defaultTextStyle>
    <a:defPPr>
      <a:defRPr lang="zh-CN"/>
    </a:defPPr>
    <a:lvl1pPr marL="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1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CC"/>
    <a:srgbClr val="00A1E9"/>
    <a:srgbClr val="FFF100"/>
    <a:srgbClr val="17B7FF"/>
    <a:srgbClr val="02B0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9" autoAdjust="0"/>
    <p:restoredTop sz="94328" autoAdjust="0"/>
  </p:normalViewPr>
  <p:slideViewPr>
    <p:cSldViewPr snapToGrid="0">
      <p:cViewPr>
        <p:scale>
          <a:sx n="100" d="100"/>
          <a:sy n="100" d="100"/>
        </p:scale>
        <p:origin x="-282" y="-774"/>
      </p:cViewPr>
      <p:guideLst>
        <p:guide orient="horz" pos="161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68" d="100"/>
        <a:sy n="168" d="100"/>
      </p:scale>
      <p:origin x="0" y="0"/>
    </p:cViewPr>
  </p:sorterViewPr>
  <p:notesViewPr>
    <p:cSldViewPr snapToGrid="0">
      <p:cViewPr varScale="1">
        <p:scale>
          <a:sx n="83" d="100"/>
          <a:sy n="83" d="100"/>
        </p:scale>
        <p:origin x="1452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image" Target="../media/image7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5FF495-4796-4AB3-A537-51C479D3066F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AE8C7F-294C-4290-BA48-9EC926C5C33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8AE8C7F-294C-4290-BA48-9EC926C5C33A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章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 userDrawn="1"/>
        </p:nvSpPr>
        <p:spPr>
          <a:xfrm>
            <a:off x="0" y="1790700"/>
            <a:ext cx="9144000" cy="1381125"/>
          </a:xfrm>
          <a:prstGeom prst="rect">
            <a:avLst/>
          </a:prstGeom>
          <a:solidFill>
            <a:srgbClr val="00A1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6" name="标题 1"/>
          <p:cNvSpPr>
            <a:spLocks noGrp="1"/>
          </p:cNvSpPr>
          <p:nvPr>
            <p:ph type="ctrTitle"/>
          </p:nvPr>
        </p:nvSpPr>
        <p:spPr>
          <a:xfrm>
            <a:off x="0" y="1790700"/>
            <a:ext cx="9144000" cy="1381125"/>
          </a:xfrm>
          <a:prstGeom prst="rect">
            <a:avLst/>
          </a:prstGeom>
        </p:spPr>
        <p:txBody>
          <a:bodyPr lIns="68580" tIns="34290" rIns="68580" bIns="34290" anchor="ctr"/>
          <a:lstStyle>
            <a:lvl1pPr algn="ctr">
              <a:defRPr sz="3300">
                <a:solidFill>
                  <a:schemeClr val="bg1"/>
                </a:solidFill>
                <a:latin typeface="Adobe 黑体 Std R" panose="020B0400000000000000" pitchFamily="34" charset="-122"/>
                <a:ea typeface="Adobe 黑体 Std R" panose="020B0400000000000000" pitchFamily="34" charset="-122"/>
              </a:defRPr>
            </a:lvl1pPr>
          </a:lstStyle>
          <a:p>
            <a:r>
              <a:rPr lang="zh-CN" altLang="en-US"/>
              <a:t>单击此处编辑母版标题样式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43675" y="273843"/>
            <a:ext cx="1971675" cy="4358879"/>
          </a:xfrm>
          <a:prstGeom prst="rect">
            <a:avLst/>
          </a:prstGeom>
        </p:spPr>
        <p:txBody>
          <a:bodyPr vert="eaVert" lIns="68580" tIns="34290" rIns="68580" bIns="34290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0" y="273843"/>
            <a:ext cx="5800725" cy="4358879"/>
          </a:xfrm>
          <a:prstGeom prst="rect">
            <a:avLst/>
          </a:prstGeom>
        </p:spPr>
        <p:txBody>
          <a:bodyPr vert="eaVert" lIns="68580" tIns="34290" rIns="68580" bIns="3429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FD3B61F3-DABD-4D26-8DF9-C03C8A069B9B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C29070B1-5320-4AD1-9F6B-8453A41EDF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自定义版式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栏目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同侧圆角矩形 6">
            <a:hlinkClick r:id="rId2" action="ppaction://hlinksldjump" tooltip="点击进入"/>
          </p:cNvPr>
          <p:cNvSpPr/>
          <p:nvPr userDrawn="1"/>
        </p:nvSpPr>
        <p:spPr>
          <a:xfrm>
            <a:off x="2131471" y="352409"/>
            <a:ext cx="1367032" cy="323433"/>
          </a:xfrm>
          <a:prstGeom prst="round2SameRect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C000"/>
              </a:gs>
            </a:gsLst>
            <a:lin ang="5400000" scaled="1"/>
            <a:tileRect/>
          </a:gra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zh-CN" altLang="en-US" sz="120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知识要点基础练</a:t>
            </a:r>
            <a:endParaRPr lang="zh-CN" altLang="en-US" sz="1200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栏目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同侧圆角矩形 7">
            <a:hlinkClick r:id="" action="ppaction://noaction"/>
          </p:cNvPr>
          <p:cNvSpPr/>
          <p:nvPr userDrawn="1"/>
        </p:nvSpPr>
        <p:spPr>
          <a:xfrm>
            <a:off x="4233767" y="352408"/>
            <a:ext cx="1367032" cy="323433"/>
          </a:xfrm>
          <a:prstGeom prst="round2SameRect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C000"/>
              </a:gs>
            </a:gsLst>
            <a:lin ang="5400000" scaled="1"/>
            <a:tileRect/>
          </a:gra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zh-CN" altLang="en-US" sz="120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综合能力提升练</a:t>
            </a:r>
            <a:endParaRPr lang="zh-CN" altLang="en-US" sz="1200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栏目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同侧圆角矩形 9">
            <a:hlinkClick r:id="rId2" action="ppaction://hlinksldjump" tooltip="点击进入"/>
          </p:cNvPr>
          <p:cNvSpPr/>
          <p:nvPr userDrawn="1"/>
        </p:nvSpPr>
        <p:spPr>
          <a:xfrm>
            <a:off x="6259666" y="352408"/>
            <a:ext cx="1367032" cy="323433"/>
          </a:xfrm>
          <a:prstGeom prst="round2SameRect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C000"/>
              </a:gs>
            </a:gsLst>
            <a:lin ang="5400000" scaled="1"/>
            <a:tileRect/>
          </a:gra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zh-CN" altLang="en-US" sz="120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拓展探究突破练</a:t>
            </a:r>
            <a:endParaRPr lang="zh-CN" altLang="en-US" sz="1200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栏目四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  <a:prstGeom prst="rect">
            <a:avLst/>
          </a:prstGeom>
        </p:spPr>
        <p:txBody>
          <a:bodyPr lIns="68580" tIns="34290" rIns="68580" bIns="34290" anchor="b"/>
          <a:lstStyle>
            <a:lvl1pPr>
              <a:defRPr sz="24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  <a:prstGeom prst="rect">
            <a:avLst/>
          </a:prstGeom>
        </p:spPr>
        <p:txBody>
          <a:bodyPr lIns="68580" tIns="34290" rIns="68580" bIns="34290"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  <a:prstGeom prst="rect">
            <a:avLst/>
          </a:prstGeom>
        </p:spPr>
        <p:txBody>
          <a:bodyPr lIns="68580" tIns="34290" rIns="68580" bIns="34290"/>
          <a:lstStyle>
            <a:lvl1pPr marL="0" indent="0">
              <a:buNone/>
              <a:defRPr sz="1200"/>
            </a:lvl1pPr>
            <a:lvl2pPr marL="342900" indent="0">
              <a:buNone/>
              <a:defRPr sz="1100"/>
            </a:lvl2pPr>
            <a:lvl3pPr marL="685800" indent="0">
              <a:buNone/>
              <a:defRPr sz="900"/>
            </a:lvl3pPr>
            <a:lvl4pPr marL="1028700" indent="0">
              <a:buNone/>
              <a:defRPr sz="800"/>
            </a:lvl4pPr>
            <a:lvl5pPr marL="1371600" indent="0">
              <a:buNone/>
              <a:defRPr sz="800"/>
            </a:lvl5pPr>
            <a:lvl6pPr marL="1714500" indent="0">
              <a:buNone/>
              <a:defRPr sz="800"/>
            </a:lvl6pPr>
            <a:lvl7pPr marL="2057400" indent="0">
              <a:buNone/>
              <a:defRPr sz="800"/>
            </a:lvl7pPr>
            <a:lvl8pPr marL="2400300" indent="0">
              <a:buNone/>
              <a:defRPr sz="800"/>
            </a:lvl8pPr>
            <a:lvl9pPr marL="2743200" indent="0">
              <a:buNone/>
              <a:defRPr sz="8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FD3B61F3-DABD-4D26-8DF9-C03C8A069B9B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C29070B1-5320-4AD1-9F6B-8453A41EDF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  <a:prstGeom prst="rect">
            <a:avLst/>
          </a:prstGeom>
        </p:spPr>
        <p:txBody>
          <a:bodyPr lIns="68580" tIns="34290" rIns="68580" bIns="34290" anchor="b"/>
          <a:lstStyle>
            <a:lvl1pPr>
              <a:defRPr sz="24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  <a:prstGeom prst="rect">
            <a:avLst/>
          </a:prstGeom>
        </p:spPr>
        <p:txBody>
          <a:bodyPr lIns="68580" tIns="34290" rIns="68580" bIns="34290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zh-CN" altLang="en-US"/>
              <a:t>单击图标添加图片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  <a:prstGeom prst="rect">
            <a:avLst/>
          </a:prstGeom>
        </p:spPr>
        <p:txBody>
          <a:bodyPr lIns="68580" tIns="34290" rIns="68580" bIns="34290"/>
          <a:lstStyle>
            <a:lvl1pPr marL="0" indent="0">
              <a:buNone/>
              <a:defRPr sz="1200"/>
            </a:lvl1pPr>
            <a:lvl2pPr marL="342900" indent="0">
              <a:buNone/>
              <a:defRPr sz="1100"/>
            </a:lvl2pPr>
            <a:lvl3pPr marL="685800" indent="0">
              <a:buNone/>
              <a:defRPr sz="900"/>
            </a:lvl3pPr>
            <a:lvl4pPr marL="1028700" indent="0">
              <a:buNone/>
              <a:defRPr sz="800"/>
            </a:lvl4pPr>
            <a:lvl5pPr marL="1371600" indent="0">
              <a:buNone/>
              <a:defRPr sz="800"/>
            </a:lvl5pPr>
            <a:lvl6pPr marL="1714500" indent="0">
              <a:buNone/>
              <a:defRPr sz="800"/>
            </a:lvl6pPr>
            <a:lvl7pPr marL="2057400" indent="0">
              <a:buNone/>
              <a:defRPr sz="800"/>
            </a:lvl7pPr>
            <a:lvl8pPr marL="2400300" indent="0">
              <a:buNone/>
              <a:defRPr sz="800"/>
            </a:lvl8pPr>
            <a:lvl9pPr marL="2743200" indent="0">
              <a:buNone/>
              <a:defRPr sz="8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FD3B61F3-DABD-4D26-8DF9-C03C8A069B9B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C29070B1-5320-4AD1-9F6B-8453A41EDF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849057" y="0"/>
            <a:ext cx="6829425" cy="350535"/>
          </a:xfrm>
          <a:prstGeom prst="rect">
            <a:avLst/>
          </a:prstGeom>
        </p:spPr>
        <p:txBody>
          <a:bodyPr lIns="68580" tIns="34290" rIns="68580" bIns="34290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0" y="1352551"/>
            <a:ext cx="7886700" cy="3280172"/>
          </a:xfrm>
          <a:prstGeom prst="rect">
            <a:avLst/>
          </a:prstGeom>
        </p:spPr>
        <p:txBody>
          <a:bodyPr vert="eaVert" lIns="68580" tIns="34290" rIns="68580" bIns="3429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FD3B61F3-DABD-4D26-8DF9-C03C8A069B9B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C29070B1-5320-4AD1-9F6B-8453A41EDF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" Target="../slides/slide2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" Target="../slides/slide1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" Target="../slides/slide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1849058" y="350535"/>
            <a:ext cx="6272543" cy="331005"/>
          </a:xfrm>
          <a:prstGeom prst="rect">
            <a:avLst/>
          </a:prstGeom>
          <a:solidFill>
            <a:srgbClr val="00A1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400"/>
          </a:p>
        </p:txBody>
      </p:sp>
      <p:sp>
        <p:nvSpPr>
          <p:cNvPr id="8" name="矩形 7"/>
          <p:cNvSpPr/>
          <p:nvPr/>
        </p:nvSpPr>
        <p:spPr>
          <a:xfrm>
            <a:off x="0" y="5053785"/>
            <a:ext cx="9157036" cy="96190"/>
          </a:xfrm>
          <a:prstGeom prst="rect">
            <a:avLst/>
          </a:prstGeom>
          <a:solidFill>
            <a:srgbClr val="02B0F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400" dirty="0"/>
          </a:p>
        </p:txBody>
      </p:sp>
      <p:sp>
        <p:nvSpPr>
          <p:cNvPr id="9" name="矩形 8"/>
          <p:cNvSpPr/>
          <p:nvPr/>
        </p:nvSpPr>
        <p:spPr>
          <a:xfrm>
            <a:off x="8172400" y="350535"/>
            <a:ext cx="971600" cy="331005"/>
          </a:xfrm>
          <a:prstGeom prst="rect">
            <a:avLst/>
          </a:prstGeom>
          <a:solidFill>
            <a:srgbClr val="00A1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400">
              <a:solidFill>
                <a:srgbClr val="FFC000"/>
              </a:solidFill>
            </a:endParaRPr>
          </a:p>
        </p:txBody>
      </p:sp>
      <p:sp>
        <p:nvSpPr>
          <p:cNvPr id="10" name="矩形 9"/>
          <p:cNvSpPr/>
          <p:nvPr/>
        </p:nvSpPr>
        <p:spPr>
          <a:xfrm>
            <a:off x="1" y="0"/>
            <a:ext cx="1817694" cy="681540"/>
          </a:xfrm>
          <a:prstGeom prst="rect">
            <a:avLst/>
          </a:prstGeom>
          <a:solidFill>
            <a:srgbClr val="00A1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zh-CN" altLang="en-US" sz="2400" b="1" dirty="0">
                <a:latin typeface="黑体" panose="02010609060101010101" pitchFamily="2" charset="-122"/>
                <a:ea typeface="黑体" panose="02010609060101010101" pitchFamily="2" charset="-122"/>
              </a:rPr>
              <a:t>第三章</a:t>
            </a:r>
          </a:p>
        </p:txBody>
      </p:sp>
      <p:sp>
        <p:nvSpPr>
          <p:cNvPr id="12" name="同侧圆角矩形 11">
            <a:hlinkClick r:id="rId13" action="ppaction://hlinksldjump" tooltip="点击进入"/>
          </p:cNvPr>
          <p:cNvSpPr/>
          <p:nvPr/>
        </p:nvSpPr>
        <p:spPr>
          <a:xfrm>
            <a:off x="2124980" y="364298"/>
            <a:ext cx="1367032" cy="294030"/>
          </a:xfrm>
          <a:prstGeom prst="round2SameRect">
            <a:avLst/>
          </a:prstGeom>
          <a:gradFill flip="none" rotWithShape="1">
            <a:gsLst>
              <a:gs pos="0">
                <a:srgbClr val="17B7FF"/>
              </a:gs>
              <a:gs pos="100000">
                <a:srgbClr val="00A1E9"/>
              </a:gs>
            </a:gsLst>
            <a:lin ang="5400000" scaled="1"/>
            <a:tileRect/>
          </a:gradFill>
          <a:ln>
            <a:solidFill>
              <a:srgbClr val="00A1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zh-CN" altLang="en-US"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知识要点基础练</a:t>
            </a:r>
            <a:endParaRPr lang="zh-CN" altLang="en-US" sz="12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灯片编号占位符 3"/>
          <p:cNvSpPr txBox="1"/>
          <p:nvPr/>
        </p:nvSpPr>
        <p:spPr>
          <a:xfrm>
            <a:off x="8226106" y="368538"/>
            <a:ext cx="917895" cy="300755"/>
          </a:xfrm>
          <a:prstGeom prst="rect">
            <a:avLst/>
          </a:prstGeom>
        </p:spPr>
        <p:txBody>
          <a:bodyPr lIns="68580" tIns="34290" rIns="68580" bIns="3429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rgbClr val="FFC000"/>
                </a:solidFill>
                <a:latin typeface="+mj-ea"/>
                <a:ea typeface="+mj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zh-CN" dirty="0">
                <a:solidFill>
                  <a:schemeClr val="bg1">
                    <a:lumMod val="95000"/>
                  </a:schemeClr>
                </a:solidFill>
              </a:rPr>
              <a:t>-</a:t>
            </a:r>
            <a:fld id="{4BF17FCF-D4DA-449D-A468-DDB7E43619E6}" type="slidenum">
              <a:rPr lang="zh-CN" altLang="en-US" dirty="0" smtClean="0">
                <a:solidFill>
                  <a:schemeClr val="bg1">
                    <a:lumMod val="95000"/>
                  </a:schemeClr>
                </a:solidFill>
              </a:rPr>
              <a:t>‹#›</a:t>
            </a:fld>
            <a:r>
              <a:rPr lang="en-US" altLang="zh-CN" dirty="0">
                <a:solidFill>
                  <a:schemeClr val="bg1">
                    <a:lumMod val="95000"/>
                  </a:schemeClr>
                </a:solidFill>
              </a:rPr>
              <a:t>-</a:t>
            </a:r>
            <a:endParaRPr lang="zh-CN" altLang="en-US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8" name="同侧圆角矩形 17">
            <a:hlinkClick r:id="rId14" action="ppaction://hlinksldjump" tooltip="点击进入"/>
          </p:cNvPr>
          <p:cNvSpPr/>
          <p:nvPr/>
        </p:nvSpPr>
        <p:spPr>
          <a:xfrm>
            <a:off x="4231894" y="364298"/>
            <a:ext cx="1367032" cy="294030"/>
          </a:xfrm>
          <a:prstGeom prst="round2SameRect">
            <a:avLst/>
          </a:prstGeom>
          <a:gradFill flip="none" rotWithShape="1">
            <a:gsLst>
              <a:gs pos="0">
                <a:srgbClr val="17B7FF"/>
              </a:gs>
              <a:gs pos="100000">
                <a:srgbClr val="00A1E9"/>
              </a:gs>
            </a:gsLst>
            <a:lin ang="5400000" scaled="1"/>
            <a:tileRect/>
          </a:gradFill>
          <a:ln>
            <a:solidFill>
              <a:srgbClr val="00A1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zh-CN" altLang="en-US"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综合能力提升练</a:t>
            </a:r>
            <a:endParaRPr lang="zh-CN" altLang="en-US" sz="12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9" name="同侧圆角矩形 18">
            <a:hlinkClick r:id="rId15" action="ppaction://hlinksldjump" tooltip="点击进入"/>
          </p:cNvPr>
          <p:cNvSpPr/>
          <p:nvPr/>
        </p:nvSpPr>
        <p:spPr>
          <a:xfrm>
            <a:off x="6256921" y="364298"/>
            <a:ext cx="1367032" cy="294030"/>
          </a:xfrm>
          <a:prstGeom prst="round2SameRect">
            <a:avLst/>
          </a:prstGeom>
          <a:gradFill flip="none" rotWithShape="1">
            <a:gsLst>
              <a:gs pos="0">
                <a:srgbClr val="17B7FF"/>
              </a:gs>
              <a:gs pos="100000">
                <a:srgbClr val="00A1E9"/>
              </a:gs>
            </a:gsLst>
            <a:lin ang="5400000" scaled="1"/>
            <a:tileRect/>
          </a:gradFill>
          <a:ln>
            <a:solidFill>
              <a:srgbClr val="00A1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zh-CN" altLang="en-US"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拓展探究突破练</a:t>
            </a:r>
            <a:endParaRPr lang="zh-CN" altLang="en-US" sz="12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1" name="标题 1"/>
          <p:cNvSpPr txBox="1"/>
          <p:nvPr/>
        </p:nvSpPr>
        <p:spPr>
          <a:xfrm>
            <a:off x="2039557" y="0"/>
            <a:ext cx="6829425" cy="350535"/>
          </a:xfrm>
          <a:prstGeom prst="rect">
            <a:avLst/>
          </a:prstGeom>
        </p:spPr>
        <p:txBody>
          <a:bodyPr lIns="68580" tIns="34290" rIns="68580" bIns="34290" anchor="b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zh-CN" altLang="zh-CN" sz="2000" b="1" i="0" kern="120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sz="1500" b="1" i="0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3.2</a:t>
            </a:r>
            <a:r>
              <a:rPr lang="zh-CN" altLang="zh-CN" sz="1500" b="1" i="0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　用频率估计概率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lang="zh-CN" altLang="zh-CN" sz="1500" b="1" i="0" kern="1200" smtClean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emf"/><Relationship Id="rId3" Type="http://schemas.openxmlformats.org/officeDocument/2006/relationships/package" Target="../embeddings/Microsoft_Word___3.docx"/><Relationship Id="rId7" Type="http://schemas.openxmlformats.org/officeDocument/2006/relationships/package" Target="../embeddings/Microsoft_Word___5.docx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8.emf"/><Relationship Id="rId5" Type="http://schemas.openxmlformats.org/officeDocument/2006/relationships/package" Target="../embeddings/Microsoft_Word___4.docx"/><Relationship Id="rId4" Type="http://schemas.openxmlformats.org/officeDocument/2006/relationships/image" Target="../media/image7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__6.docx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0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__7.docx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1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emf"/><Relationship Id="rId4" Type="http://schemas.openxmlformats.org/officeDocument/2006/relationships/package" Target="../embeddings/Microsoft_Word___.docx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__1.docx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__2.docx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6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sz="4400" dirty="0" smtClean="0"/>
              <a:t>用</a:t>
            </a:r>
            <a:r>
              <a:rPr lang="zh-CN" altLang="en-US" sz="4400" dirty="0"/>
              <a:t>频率估计</a:t>
            </a:r>
            <a:r>
              <a:rPr lang="zh-CN" altLang="en-US" sz="4400" dirty="0" smtClean="0"/>
              <a:t>概率</a:t>
            </a:r>
            <a:endParaRPr lang="zh-CN" altLang="zh-CN" sz="4400" dirty="0"/>
          </a:p>
        </p:txBody>
      </p:sp>
      <p:sp>
        <p:nvSpPr>
          <p:cNvPr id="4" name="矩形 3"/>
          <p:cNvSpPr/>
          <p:nvPr/>
        </p:nvSpPr>
        <p:spPr>
          <a:xfrm>
            <a:off x="0" y="938539"/>
            <a:ext cx="9144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zh-CN" sz="2000" dirty="0"/>
              <a:t>第三章</a:t>
            </a:r>
            <a:r>
              <a:rPr lang="zh-CN" altLang="zh-CN" sz="2000" i="1" dirty="0"/>
              <a:t>　</a:t>
            </a:r>
            <a:r>
              <a:rPr lang="zh-CN" altLang="zh-CN" sz="2000" dirty="0"/>
              <a:t>概率的进一步</a:t>
            </a:r>
            <a:r>
              <a:rPr lang="zh-CN" altLang="zh-CN" sz="2000" dirty="0" smtClean="0"/>
              <a:t>认识</a:t>
            </a:r>
            <a:endParaRPr lang="zh-CN" altLang="en-US" sz="2000" dirty="0"/>
          </a:p>
        </p:txBody>
      </p:sp>
      <p:sp>
        <p:nvSpPr>
          <p:cNvPr id="5" name="矩形 4"/>
          <p:cNvSpPr/>
          <p:nvPr/>
        </p:nvSpPr>
        <p:spPr>
          <a:xfrm>
            <a:off x="1" y="4209043"/>
            <a:ext cx="9144000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对象 1"/>
          <p:cNvGraphicFramePr>
            <a:graphicFrameLocks noChangeAspect="1"/>
          </p:cNvGraphicFramePr>
          <p:nvPr/>
        </p:nvGraphicFramePr>
        <p:xfrm>
          <a:off x="1228579" y="722381"/>
          <a:ext cx="6096000" cy="158917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5" name="Document" r:id="rId3" imgW="3865245" imgH="1000760" progId="Word.Document.12">
                  <p:embed/>
                </p:oleObj>
              </mc:Choice>
              <mc:Fallback>
                <p:oleObj name="Document" r:id="rId3" imgW="3865245" imgH="1000760" progId="Word.Document.12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28579" y="722381"/>
                        <a:ext cx="6096000" cy="158917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对象 2"/>
          <p:cNvGraphicFramePr>
            <a:graphicFrameLocks noChangeAspect="1"/>
          </p:cNvGraphicFramePr>
          <p:nvPr/>
        </p:nvGraphicFramePr>
        <p:xfrm>
          <a:off x="1007012" y="1774827"/>
          <a:ext cx="6096000" cy="23962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6" name="Document" r:id="rId5" imgW="3865245" imgH="1509395" progId="Word.Document.12">
                  <p:embed/>
                </p:oleObj>
              </mc:Choice>
              <mc:Fallback>
                <p:oleObj name="Document" r:id="rId5" imgW="3865245" imgH="1509395" progId="Word.Document.12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7012" y="1774827"/>
                        <a:ext cx="6096000" cy="239629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对象 3"/>
          <p:cNvGraphicFramePr>
            <a:graphicFrameLocks noChangeAspect="1"/>
          </p:cNvGraphicFramePr>
          <p:nvPr/>
        </p:nvGraphicFramePr>
        <p:xfrm>
          <a:off x="1228579" y="3529579"/>
          <a:ext cx="6096000" cy="952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7" name="Document" r:id="rId7" imgW="3836035" imgH="600710" progId="Word.Document.12">
                  <p:embed/>
                </p:oleObj>
              </mc:Choice>
              <mc:Fallback>
                <p:oleObj name="Document" r:id="rId7" imgW="3836035" imgH="600710" progId="Word.Document.12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28579" y="3529579"/>
                        <a:ext cx="6096000" cy="952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对象 1"/>
          <p:cNvGraphicFramePr>
            <a:graphicFrameLocks noChangeAspect="1"/>
          </p:cNvGraphicFramePr>
          <p:nvPr/>
        </p:nvGraphicFramePr>
        <p:xfrm>
          <a:off x="1304925" y="886650"/>
          <a:ext cx="6096000" cy="254167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9" name="Document" r:id="rId3" imgW="3865245" imgH="1600200" progId="Word.Document.12">
                  <p:embed/>
                </p:oleObj>
              </mc:Choice>
              <mc:Fallback>
                <p:oleObj name="Document" r:id="rId3" imgW="3865245" imgH="1600200" progId="Word.Document.12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04925" y="886650"/>
                        <a:ext cx="6096000" cy="254167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444012" y="642467"/>
            <a:ext cx="8572500" cy="1324978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在一个不透明袋子中有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个红球和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个白球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这些球除颜色外都相同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1  )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从袋中任意摸出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个球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用画树状图或列表的方法求摸出的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个球颜色不同的概率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2  )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在袋子中再放入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个白球后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进行如下实验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从袋中随机摸出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个球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记录下颜色后放回袋子中并搅匀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经大量试验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发现摸到白球的频率稳定在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95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左右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求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的值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graphicFrame>
        <p:nvGraphicFramePr>
          <p:cNvPr id="3" name="对象 2"/>
          <p:cNvGraphicFramePr>
            <a:graphicFrameLocks noChangeAspect="1"/>
          </p:cNvGraphicFramePr>
          <p:nvPr/>
        </p:nvGraphicFramePr>
        <p:xfrm>
          <a:off x="722141" y="1906130"/>
          <a:ext cx="6096000" cy="3815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3" name="Document" r:id="rId3" imgW="3865245" imgH="2402840" progId="Word.Document.12">
                  <p:embed/>
                </p:oleObj>
              </mc:Choice>
              <mc:Fallback>
                <p:oleObj name="Document" r:id="rId3" imgW="3865245" imgH="2402840" progId="Word.Document.12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2141" y="1906130"/>
                        <a:ext cx="6096000" cy="38150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285750" y="811734"/>
            <a:ext cx="8572500" cy="4150367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zh-CN" altLang="zh-CN" sz="1700" dirty="0">
                <a:solidFill>
                  <a:srgbClr val="FF00FF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知识点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1700" dirty="0">
                <a:solidFill>
                  <a:srgbClr val="FF00FF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频率与概率的关系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关于频率与概率的关系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下列说法中正确的是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频率等于概率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当试验次数很大时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频率稳定在概率附近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当试验次数很大时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概率稳定在频率附近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试验得到的频率与概率不可能相等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在一个不透明的布袋中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红球、黑球、白球共有若干个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它们除颜色不同外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其余均相同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小欣从布袋中随机摸出一球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记下颜色后放回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摇匀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……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如此大量摸球试验后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小欣发现摸出红球的频率稳定于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20%,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摸出黑球的频率稳定于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50%,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对此试验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她总结出下列结论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zh-CN" altLang="zh-CN" sz="1700" i="1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①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若进行大量摸球试验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摸出白球的频率稳定于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30%;</a:t>
            </a:r>
            <a:r>
              <a:rPr lang="zh-CN" altLang="zh-CN" sz="1700" i="1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②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若从布袋中任意摸出一个球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该球是黑球的概率最大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zh-CN" altLang="zh-CN" sz="1700" i="1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③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若再摸球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100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次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必有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次摸出的是红球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其中说法正确的是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</a:t>
            </a:r>
            <a:r>
              <a:rPr lang="zh-CN" altLang="zh-CN" sz="1700" i="1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①②③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B.</a:t>
            </a:r>
            <a:r>
              <a:rPr lang="zh-CN" altLang="zh-CN" sz="1700" i="1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①②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</a:t>
            </a:r>
            <a:r>
              <a:rPr lang="zh-CN" altLang="zh-CN" sz="1700" i="1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①③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D.</a:t>
            </a:r>
            <a:r>
              <a:rPr lang="zh-CN" altLang="zh-CN" sz="1700" i="1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②③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4644718" y="1189480"/>
            <a:ext cx="233387" cy="2758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000"/>
          </a:p>
        </p:txBody>
      </p:sp>
      <p:sp>
        <p:nvSpPr>
          <p:cNvPr id="4" name="矩形 3"/>
          <p:cNvSpPr/>
          <p:nvPr/>
        </p:nvSpPr>
        <p:spPr>
          <a:xfrm>
            <a:off x="5529400" y="3925822"/>
            <a:ext cx="233387" cy="2758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285750" y="726873"/>
            <a:ext cx="8572500" cy="1324978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zh-CN" altLang="zh-CN" sz="1700" dirty="0">
                <a:solidFill>
                  <a:srgbClr val="FF00FF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知识点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1700" dirty="0">
                <a:solidFill>
                  <a:srgbClr val="FF00FF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用频率估计概率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在一个不透明的布袋中装有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50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个黄、白两种颜色的球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除颜色外其他都相同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小红通过多次摸球试验后发现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摸到黄球的频率稳定在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左右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则布袋中白球可能有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个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B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个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C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个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D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35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个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graphicFrame>
        <p:nvGraphicFramePr>
          <p:cNvPr id="3" name="对象 2"/>
          <p:cNvGraphicFramePr>
            <a:graphicFrameLocks noChangeAspect="1"/>
          </p:cNvGraphicFramePr>
          <p:nvPr/>
        </p:nvGraphicFramePr>
        <p:xfrm>
          <a:off x="363416" y="2164505"/>
          <a:ext cx="6096000" cy="2672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name="Document" r:id="rId4" imgW="3836035" imgH="1683385" progId="Word.Document.12">
                  <p:embed/>
                </p:oleObj>
              </mc:Choice>
              <mc:Fallback>
                <p:oleObj name="Document" r:id="rId4" imgW="3836035" imgH="1683385" progId="Word.Document.12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3416" y="2164505"/>
                        <a:ext cx="6096000" cy="26720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矩形 3"/>
          <p:cNvSpPr/>
          <p:nvPr/>
        </p:nvSpPr>
        <p:spPr>
          <a:xfrm>
            <a:off x="6544384" y="1436368"/>
            <a:ext cx="233387" cy="2758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000"/>
          </a:p>
        </p:txBody>
      </p:sp>
      <p:sp>
        <p:nvSpPr>
          <p:cNvPr id="5" name="矩形 4"/>
          <p:cNvSpPr/>
          <p:nvPr/>
        </p:nvSpPr>
        <p:spPr>
          <a:xfrm>
            <a:off x="4699462" y="4232180"/>
            <a:ext cx="553766" cy="24768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000"/>
          </a:p>
        </p:txBody>
      </p:sp>
      <p:cxnSp>
        <p:nvCxnSpPr>
          <p:cNvPr id="6" name="直接连接符 5"/>
          <p:cNvCxnSpPr/>
          <p:nvPr/>
        </p:nvCxnSpPr>
        <p:spPr>
          <a:xfrm>
            <a:off x="4699462" y="4479863"/>
            <a:ext cx="55376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391258" y="1635220"/>
            <a:ext cx="8572500" cy="1952842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件同型号的产品中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有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件不合格品和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件合格品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1  )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从这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件产品中随机抽取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件进行检测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不放回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再随机抽取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件进行检测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请用列表法或画树状图的方法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求两次抽到的都是合格品的概率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2  )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在这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件产品中加入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件合格品后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进行如下试验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随机抽取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件进行检测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然后放回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多次重复这个试验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通过大量重复试验后发现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抽到合格品的频率稳定在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95,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则可以推算出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的值大约是多少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对象 1"/>
          <p:cNvGraphicFramePr>
            <a:graphicFrameLocks noChangeAspect="1"/>
          </p:cNvGraphicFramePr>
          <p:nvPr/>
        </p:nvGraphicFramePr>
        <p:xfrm>
          <a:off x="1524000" y="1118567"/>
          <a:ext cx="6096000" cy="41308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7" name="Document" r:id="rId3" imgW="3865245" imgH="2600960" progId="Word.Document.12">
                  <p:embed/>
                </p:oleObj>
              </mc:Choice>
              <mc:Fallback>
                <p:oleObj name="Document" r:id="rId3" imgW="3865245" imgH="2600960" progId="Word.Document.12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1118567"/>
                        <a:ext cx="6096000" cy="413084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285750" y="608626"/>
            <a:ext cx="8572500" cy="3522503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在抛掷硬币的试验中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下列结论正确的是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经过大量重复的抛掷硬币试验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可发现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正面向上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的频率越来越稳定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抛掷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10000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次硬币与抛掷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12000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次硬币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正面向上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的频率相同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抛掷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50000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次硬币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可得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正面向上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的频率为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若抛掷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2000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次硬币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正面向上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的频率是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518,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则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正面向下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的频率也为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518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在一个不透明的口袋中有红色、黑色、白色的玻璃球共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40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个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这些球除颜色外都相同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小李将口袋中的球搅拌均匀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从中随机摸出一个球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记下它的颜色后再放回口袋中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不断重复这一过程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通过大量摸球试验后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统计结果显示摸到红色球、黑色球的频率稳定在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15%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和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45%,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则口袋中白色球的个数很可能是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24	B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	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	D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>
            <a:spLocks noChangeAspect="1"/>
          </p:cNvSpPr>
          <p:nvPr/>
        </p:nvSpPr>
        <p:spPr>
          <a:xfrm>
            <a:off x="180242" y="3896742"/>
            <a:ext cx="8572500" cy="1011046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zh-CN" altLang="zh-CN" sz="1700" dirty="0">
                <a:solidFill>
                  <a:srgbClr val="FF00FF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【变式拓展】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在一个不透明的袋中装有除颜色外均相同的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个红球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,3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个白球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若干个绿球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每次摇匀后随机摸出一个球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记下颜色后再放回袋中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经过大量重复实验后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发现摸到绿球的频率稳定在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2,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则袋中约有绿球</a:t>
            </a:r>
            <a:r>
              <a:rPr lang="zh-CN" altLang="zh-CN" sz="1700" i="1" dirty="0">
                <a:solidFill>
                  <a:srgbClr val="FF00FF"/>
                </a:solidFill>
                <a:uFill>
                  <a:solidFill>
                    <a:srgbClr val="FF00FF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1700" dirty="0">
                <a:solidFill>
                  <a:srgbClr val="FF00FF"/>
                </a:solidFill>
                <a:uFill>
                  <a:solidFill>
                    <a:srgbClr val="FF00FF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zh-CN" altLang="zh-CN" sz="1700" i="1" dirty="0">
                <a:solidFill>
                  <a:srgbClr val="FF00FF"/>
                </a:solidFill>
                <a:uFill>
                  <a:solidFill>
                    <a:srgbClr val="FF00FF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个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4233106" y="695704"/>
            <a:ext cx="233387" cy="2758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000"/>
          </a:p>
        </p:txBody>
      </p:sp>
      <p:sp>
        <p:nvSpPr>
          <p:cNvPr id="5" name="矩形 4"/>
          <p:cNvSpPr/>
          <p:nvPr/>
        </p:nvSpPr>
        <p:spPr>
          <a:xfrm>
            <a:off x="2395294" y="3078899"/>
            <a:ext cx="233387" cy="2758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000"/>
          </a:p>
        </p:txBody>
      </p:sp>
      <p:sp>
        <p:nvSpPr>
          <p:cNvPr id="6" name="矩形 5"/>
          <p:cNvSpPr/>
          <p:nvPr/>
        </p:nvSpPr>
        <p:spPr>
          <a:xfrm>
            <a:off x="2484328" y="4559653"/>
            <a:ext cx="428417" cy="24768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000"/>
          </a:p>
        </p:txBody>
      </p:sp>
      <p:cxnSp>
        <p:nvCxnSpPr>
          <p:cNvPr id="7" name="直接连接符 6"/>
          <p:cNvCxnSpPr/>
          <p:nvPr/>
        </p:nvCxnSpPr>
        <p:spPr>
          <a:xfrm>
            <a:off x="2484328" y="4807337"/>
            <a:ext cx="42841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285750" y="825194"/>
            <a:ext cx="8572500" cy="383182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下图显示了用计算机模拟随机投掷一枚图钉的某次实验的结果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pic>
        <p:nvPicPr>
          <p:cNvPr id="3" name="19ZKSK108.EPS" descr="id:2147496467;FounderCES"/>
          <p:cNvPicPr/>
          <p:nvPr/>
        </p:nvPicPr>
        <p:blipFill>
          <a:blip r:embed="rId2" cstate="email"/>
          <a:stretch>
            <a:fillRect/>
          </a:stretch>
        </p:blipFill>
        <p:spPr>
          <a:xfrm>
            <a:off x="1759395" y="1174762"/>
            <a:ext cx="4243993" cy="1630365"/>
          </a:xfrm>
          <a:prstGeom prst="rect">
            <a:avLst/>
          </a:prstGeom>
        </p:spPr>
      </p:pic>
      <p:sp>
        <p:nvSpPr>
          <p:cNvPr id="4" name="矩形 3"/>
          <p:cNvSpPr>
            <a:spLocks noChangeAspect="1"/>
          </p:cNvSpPr>
          <p:nvPr/>
        </p:nvSpPr>
        <p:spPr>
          <a:xfrm>
            <a:off x="243493" y="2571750"/>
            <a:ext cx="8572500" cy="2580706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下面有三个推断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zh-CN" altLang="zh-CN" sz="1700" i="1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①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当投掷次数是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500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时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计算机记录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钉尖向上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的次数是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308,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所以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钉尖向上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的概率是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616;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zh-CN" altLang="zh-CN" sz="1700" i="1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②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随着实验次数的增加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,“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钉尖向上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的频率总在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618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附近摆动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显示出一定的稳定性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可以估计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钉尖向上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的概率是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618;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zh-CN" altLang="zh-CN" sz="1700" i="1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③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若再次用计算机模拟实验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则当投掷次数为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1000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时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,“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钉尖向上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的概率一定是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620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其中合理的是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</a:t>
            </a:r>
            <a:r>
              <a:rPr lang="zh-CN" altLang="zh-CN" sz="1700" i="1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①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B.</a:t>
            </a:r>
            <a:r>
              <a:rPr lang="zh-CN" altLang="zh-CN" sz="1700" i="1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②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</a:t>
            </a:r>
            <a:r>
              <a:rPr lang="zh-CN" altLang="zh-CN" sz="1700" i="1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①②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D.</a:t>
            </a:r>
            <a:r>
              <a:rPr lang="zh-CN" altLang="zh-CN" sz="1700" i="1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①③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1642702" y="4180396"/>
            <a:ext cx="233387" cy="2758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285750" y="720143"/>
            <a:ext cx="8572500" cy="3208571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用频率估计概率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可以发现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某种幼树在一定条件下移植成活的概率为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下列说法正确的是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种植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棵幼树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结果一定是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有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棵幼树成活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种植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100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棵幼树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结果一定是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“90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棵幼树成活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和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“10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棵幼树不成活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种植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棵幼树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恰好有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棵幼树不成活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种植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棵幼树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当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越来越大时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种植成活幼树的频率会越来越稳定于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宿迁中考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如图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为测量平地上一块不规则区域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图中的阴影部分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的面积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画一个边长为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m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的正方形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使不规则区域落在正方形内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现向正方形内随机投掷小石子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假设小石子落在正方形内每一点都是等可能的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经过大量重复投掷试验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发现小石子落在不规则区域的频率稳定在常数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25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附近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由此可估计不规则区域的面积是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altLang="zh-CN" sz="1700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pic>
        <p:nvPicPr>
          <p:cNvPr id="3" name="18ZKSJ174.EPS" descr="id:2147496474;FounderCES"/>
          <p:cNvPicPr/>
          <p:nvPr/>
        </p:nvPicPr>
        <p:blipFill>
          <a:blip r:embed="rId2" cstate="email"/>
          <a:stretch>
            <a:fillRect/>
          </a:stretch>
        </p:blipFill>
        <p:spPr>
          <a:xfrm>
            <a:off x="2964839" y="3920180"/>
            <a:ext cx="991699" cy="1006355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461338" y="1011172"/>
            <a:ext cx="233387" cy="2758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000"/>
          </a:p>
        </p:txBody>
      </p:sp>
      <p:cxnSp>
        <p:nvCxnSpPr>
          <p:cNvPr id="10" name="直接连接符 9"/>
          <p:cNvCxnSpPr/>
          <p:nvPr/>
        </p:nvCxnSpPr>
        <p:spPr>
          <a:xfrm flipV="1">
            <a:off x="5018050" y="3730083"/>
            <a:ext cx="434897" cy="836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矩形 13"/>
          <p:cNvSpPr/>
          <p:nvPr/>
        </p:nvSpPr>
        <p:spPr>
          <a:xfrm>
            <a:off x="5141374" y="3445919"/>
            <a:ext cx="233387" cy="2758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285750" y="752612"/>
            <a:ext cx="8572500" cy="1011046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王老师将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个黑球和若干个白球放入一个不透明的口袋中并搅匀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这些球除颜色不同外其余都相同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他让若干学生进行摸球试验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每次摸出一个球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有放回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下表是活动进行中的一组统计数据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graphicFrame>
        <p:nvGraphicFramePr>
          <p:cNvPr id="3" name="对象 2"/>
          <p:cNvGraphicFramePr>
            <a:graphicFrameLocks noChangeAspect="1"/>
          </p:cNvGraphicFramePr>
          <p:nvPr/>
        </p:nvGraphicFramePr>
        <p:xfrm>
          <a:off x="1386840" y="1849446"/>
          <a:ext cx="6096000" cy="1719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1" name="Document" r:id="rId3" imgW="3836035" imgH="1083945" progId="Word.Document.12">
                  <p:embed/>
                </p:oleObj>
              </mc:Choice>
              <mc:Fallback>
                <p:oleObj name="Document" r:id="rId3" imgW="3836035" imgH="1083945" progId="Word.Document.12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86840" y="1849446"/>
                        <a:ext cx="6096000" cy="17195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矩形 3"/>
          <p:cNvSpPr>
            <a:spLocks noChangeAspect="1"/>
          </p:cNvSpPr>
          <p:nvPr/>
        </p:nvSpPr>
        <p:spPr>
          <a:xfrm>
            <a:off x="285750" y="3350579"/>
            <a:ext cx="8572500" cy="1638910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1  )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补全上表中的有关数据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根据上表数据估计从袋中摸出一个球是黑球的概率是</a:t>
            </a:r>
            <a:r>
              <a:rPr lang="zh-CN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25</a:t>
            </a:r>
            <a:r>
              <a:rPr lang="zh-CN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;(  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精确到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01  )</a:t>
            </a:r>
            <a:r>
              <a:rPr lang="en-US" altLang="zh-CN" sz="17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2  )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估算袋中白球的个数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3  )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在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2  )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的条件下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若小强同学有放回地连续两次摸球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用画树状图或列表的方法计算他两次都摸出白球的概率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285750" y="3697256"/>
            <a:ext cx="557784" cy="24768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000"/>
          </a:p>
        </p:txBody>
      </p:sp>
      <p:cxnSp>
        <p:nvCxnSpPr>
          <p:cNvPr id="6" name="直接连接符 5"/>
          <p:cNvCxnSpPr/>
          <p:nvPr/>
        </p:nvCxnSpPr>
        <p:spPr>
          <a:xfrm>
            <a:off x="285750" y="3944939"/>
            <a:ext cx="55778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数学模板</Template>
  <TotalTime>0</TotalTime>
  <Words>968</Words>
  <Application>Microsoft Office PowerPoint</Application>
  <PresentationFormat>全屏显示(16:9)</PresentationFormat>
  <Paragraphs>49</Paragraphs>
  <Slides>12</Slides>
  <Notes>1</Notes>
  <HiddenSlides>0</HiddenSlides>
  <MMClips>0</MMClips>
  <ScaleCrop>false</ScaleCrop>
  <HeadingPairs>
    <vt:vector size="8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26" baseType="lpstr">
      <vt:lpstr>Adobe 黑体 Std R</vt:lpstr>
      <vt:lpstr>NEU-BZ-S92</vt:lpstr>
      <vt:lpstr>等线</vt:lpstr>
      <vt:lpstr>方正书宋_GBK</vt:lpstr>
      <vt:lpstr>黑体</vt:lpstr>
      <vt:lpstr>楷体</vt:lpstr>
      <vt:lpstr>宋体</vt:lpstr>
      <vt:lpstr>微软雅黑</vt:lpstr>
      <vt:lpstr>Arial</vt:lpstr>
      <vt:lpstr>Calibri</vt:lpstr>
      <vt:lpstr>Calibri Light</vt:lpstr>
      <vt:lpstr>Times New Roman</vt:lpstr>
      <vt:lpstr>WWW.2PPT.COM
</vt:lpstr>
      <vt:lpstr>Document</vt:lpstr>
      <vt:lpstr>用频率估计概率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2019-05-05T03:44:00Z</dcterms:created>
  <dcterms:modified xsi:type="dcterms:W3CDTF">2023-01-16T18:27:27Z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DB8AB95BCB8F4BEE852B419E9183A1CC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