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65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98" r:id="rId12"/>
    <p:sldId id="299" r:id="rId13"/>
    <p:sldId id="301" r:id="rId14"/>
    <p:sldId id="302" r:id="rId15"/>
    <p:sldId id="264" r:id="rId16"/>
    <p:sldId id="266" r:id="rId17"/>
    <p:sldId id="267" r:id="rId18"/>
    <p:sldId id="268" r:id="rId19"/>
    <p:sldId id="269" r:id="rId20"/>
  </p:sldIdLst>
  <p:sldSz cx="9144000" cy="6858000" type="screen4x3"/>
  <p:notesSz cx="7559675" cy="10691813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072" autoAdjust="0"/>
  </p:normalViewPr>
  <p:slideViewPr>
    <p:cSldViewPr>
      <p:cViewPr>
        <p:scale>
          <a:sx n="100" d="100"/>
          <a:sy n="100" d="100"/>
        </p:scale>
        <p:origin x="-19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720185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6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720185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6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720185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6306" y="1562610"/>
            <a:ext cx="7500529" cy="42190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833314" y="6016049"/>
            <a:ext cx="6666513" cy="4922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720185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0" y="3716338"/>
            <a:ext cx="6661150" cy="966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6661150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1356F-380A-4862-96D5-7060AADDE2D1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715EFF8-DC20-4877-B9F6-7DFA6772E35E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spd="med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9D107-0A6B-483A-9608-FEAE767DEB9B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EAD28-15D0-4C8F-8BCB-B9306209D9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</p:spPr>
        <p:txBody>
          <a:bodyPr/>
          <a:lstStyle/>
          <a:p>
            <a:pPr lvl="0"/>
            <a:r>
              <a:t>Click to edit Master title style</a:t>
            </a:r>
            <a:endParaRPr lang="en-US" alt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C228C-E0A1-4162-9B17-EBC8848DB552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0BB34-34BA-464C-8705-D97B4106FE2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</p:spPr>
        <p:txBody>
          <a:bodyPr/>
          <a:lstStyle/>
          <a:p>
            <a:pPr lvl="0"/>
            <a:r>
              <a:t>Click to edit Master title style</a:t>
            </a:r>
            <a:endParaRPr lang="en-US" alt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9237D-B1E3-4C48-93D6-A2010C54A947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0FEA-F8E9-4CE0-9EEE-CE45582DA5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F261B-8C9B-44D7-8EED-E74928080532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24F1-392B-4A2F-961E-A327DD863D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4C9D9A5-8A04-4444-8CA1-FA9959C1DBA5}" type="datetime1">
              <a:rPr lang="zh-CN" altLang="en-US"/>
              <a:t>2023-01-17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7718125-9C1E-459C-B10A-743767C3F49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1pPr>
      <a:lvl2pPr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buSzPct val="100000"/>
        <a:defRPr sz="32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16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NUL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NU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NULL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/>
          <p:nvPr/>
        </p:nvSpPr>
        <p:spPr>
          <a:xfrm>
            <a:off x="12602" y="2492896"/>
            <a:ext cx="9144000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e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r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e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s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p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r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k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e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ar </a:t>
            </a:r>
            <a:r>
              <a:rPr sz="4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my </a:t>
            </a:r>
            <a:r>
              <a:rPr sz="4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home.</a:t>
            </a:r>
            <a:endParaRPr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02" y="587727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spd="med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547813" y="642938"/>
            <a:ext cx="8229600" cy="1141412"/>
          </a:xfrm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b="1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cs typeface="Arial" panose="020B0604020202020204"/>
                <a:sym typeface="Wingdings" panose="05000000000000000000"/>
              </a:rPr>
              <a:t>Sunsan's Community</a:t>
            </a:r>
            <a:endParaRPr b="1">
              <a:solidFill>
                <a:srgbClr val="00CC00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948488" y="476250"/>
          <a:ext cx="11826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749300" imgH="723900" progId="Package">
                  <p:embed/>
                </p:oleObj>
              </mc:Choice>
              <mc:Fallback>
                <p:oleObj r:id="rId3" imgW="749300" imgH="7239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76250"/>
                        <a:ext cx="11826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JP_20150316143217624_副本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96875" y="1784350"/>
            <a:ext cx="84232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/>
              <a:t> </a:t>
            </a:r>
            <a:endParaRPr lang="en-US" altLang="en-US"/>
          </a:p>
        </p:txBody>
      </p:sp>
      <p:sp>
        <p:nvSpPr>
          <p:cNvPr id="14340" name="WordArt 4"/>
          <p:cNvSpPr>
            <a:spLocks noChangeArrowheads="1" noChangeShapeType="1"/>
          </p:cNvSpPr>
          <p:nvPr/>
        </p:nvSpPr>
        <p:spPr bwMode="auto">
          <a:xfrm>
            <a:off x="1116013" y="223838"/>
            <a:ext cx="6840537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SzTx/>
            </a:pPr>
            <a:r>
              <a:rPr sz="3600" b="1" kern="1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prstShdw prst="shdw11">
                    <a:srgbClr val="C0C0C0">
                      <a:alpha val="78039"/>
                    </a:srgbClr>
                  </a:prstShdw>
                </a:effectLst>
                <a:latin typeface="宋体" panose="02010600030101010101" pitchFamily="2" charset="-122"/>
                <a:sym typeface="Wingdings" panose="05000000000000000000"/>
              </a:rPr>
              <a:t>Read the text </a:t>
            </a:r>
          </a:p>
          <a:p>
            <a:pPr algn="ctr">
              <a:buSzTx/>
            </a:pPr>
            <a:r>
              <a:rPr sz="3600" b="1" kern="1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prstShdw prst="shdw11">
                    <a:srgbClr val="C0C0C0">
                      <a:alpha val="78039"/>
                    </a:srgbClr>
                  </a:prstShdw>
                </a:effectLst>
                <a:latin typeface="宋体" panose="02010600030101010101" pitchFamily="2" charset="-122"/>
                <a:sym typeface="Wingdings" panose="05000000000000000000"/>
              </a:rPr>
              <a:t>and answer the questions.</a:t>
            </a:r>
          </a:p>
        </p:txBody>
      </p:sp>
      <p:sp>
        <p:nvSpPr>
          <p:cNvPr id="14341" name="Rectangle 5"/>
          <p:cNvSpPr/>
          <p:nvPr/>
        </p:nvSpPr>
        <p:spPr>
          <a:xfrm>
            <a:off x="252413" y="1773238"/>
            <a:ext cx="8888412" cy="478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1.Whose  community  is  this?</a:t>
            </a:r>
          </a:p>
          <a:p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2.Are  there  many  tall  buildings  in  her  community?</a:t>
            </a:r>
          </a:p>
          <a:p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3.Does  Susan  live  in  one  of  the  buildings?</a:t>
            </a:r>
          </a:p>
          <a:p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4.Is  there  a  park  near  Susan's  home?</a:t>
            </a:r>
          </a:p>
          <a:p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5.What  is  there  behind  the  park?</a:t>
            </a:r>
          </a:p>
          <a:p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6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9156700" cy="4525963"/>
          </a:xfrm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6.What  are  there  in  the  park?</a:t>
            </a: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7.Where  is  the  bank?</a:t>
            </a: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8.Where  is  the  hospital?</a:t>
            </a: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9.Where  is  the  supermarket?</a:t>
            </a: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10.What's  in  the  centre  of  the  community?</a:t>
            </a: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11.How's  Susan's  community?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mtClean="0"/>
              <a:t> 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 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1"/>
          </p:nvPr>
        </p:nvSpPr>
        <p:spPr>
          <a:xfrm>
            <a:off x="255588" y="549275"/>
            <a:ext cx="8786812" cy="5849938"/>
          </a:xfrm>
          <a:ln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>
              <a:lnSpc>
                <a:spcPct val="80000"/>
              </a:lnSpc>
              <a:buFontTx/>
              <a:buNone/>
            </a:pPr>
            <a:r>
              <a:rPr sz="32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 </a:t>
            </a: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1.Whose  community  is  this?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99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It's  Susan's.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2.Are  there  many  tall  buildings  in  her  community?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 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Yes,  there  are.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3.Does  Susan  live  in  one  of  the  buildings?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 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Yes,  she  does.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4.Is  there  a  park  near  Susan's  home?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99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</a:t>
            </a:r>
            <a:r>
              <a:rPr sz="36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Yes,  there  is.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5.What  is  there  behind  the  park?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   </a:t>
            </a:r>
            <a:r>
              <a:rPr sz="3200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There  is  a  river  behind  the  park.</a:t>
            </a:r>
            <a:endParaRPr sz="32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mtClean="0"/>
              <a:t> </a:t>
            </a: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 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177800" y="476250"/>
            <a:ext cx="8789988" cy="6105525"/>
          </a:xfrm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6.What  are  there  in  the  park?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2400" b="1" smtClean="0">
                <a:solidFill>
                  <a:srgbClr val="FF9999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 are  a  lot  of  trees  and  flowers  in  the  park. 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7.Where  is  the  bank?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On  the  main  street.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8.Where  is  the  hospital?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Beside  the  bank  is  a  hospital.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9.Where  is  the  supermarket?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Across  the  road, there  is  a  big  supermarket  between  a  hotel  and  bookshop.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10.What's  in  the  centre  of  the  community?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 is  a  school.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11.How's  Susan's  community?</a:t>
            </a:r>
            <a:endParaRPr lang="zh-CN" altLang="en-US" sz="20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2400" b="1" smtClean="0">
                <a:solidFill>
                  <a:srgbClr val="FF00FF"/>
                </a:solidFill>
                <a:latin typeface="Comic Sans MS" panose="030F0702030302020204" pitchFamily="66" charset="0"/>
              </a:rPr>
              <a:t>It's  a  busy, clean  and  nice  place!</a:t>
            </a:r>
          </a:p>
        </p:txBody>
      </p:sp>
      <p:pic>
        <p:nvPicPr>
          <p:cNvPr id="16388" name="Picture 4" descr="61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 cstate="screen"/>
          <a:srcRect/>
          <a:stretch>
            <a:fillRect/>
          </a:stretch>
        </p:blipFill>
        <p:spPr>
          <a:xfrm>
            <a:off x="7885113" y="44450"/>
            <a:ext cx="1082675" cy="8143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3070225"/>
            <a:ext cx="8229600" cy="1143000"/>
          </a:xfrm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sz="5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小组合作 work in groups</a:t>
            </a:r>
            <a:br>
              <a:rPr sz="5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</a:br>
            <a:r>
              <a:rPr sz="5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/>
                <a:sym typeface="Wingdings" panose="05000000000000000000"/>
              </a:rPr>
              <a:t>Learn the  text.</a:t>
            </a:r>
            <a:endParaRPr sz="54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/>
              <a:t> 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-2147483640" to="-214748364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FF9999"/>
                </a:solidFill>
              </a:rPr>
              <a:t> </a:t>
            </a:r>
          </a:p>
        </p:txBody>
      </p:sp>
      <p:sp>
        <p:nvSpPr>
          <p:cNvPr id="18436" name="WordArt 4"/>
          <p:cNvSpPr>
            <a:spLocks noChangeArrowheads="1" noChangeShapeType="1"/>
          </p:cNvSpPr>
          <p:nvPr/>
        </p:nvSpPr>
        <p:spPr bwMode="auto">
          <a:xfrm>
            <a:off x="889075" y="2492896"/>
            <a:ext cx="7416800" cy="11985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 algn="ctr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小组展示 </a:t>
            </a:r>
            <a:r>
              <a:rPr lang="en-US" altLang="zh-CN" sz="3600" kern="10" dirty="0">
                <a:ln w="9525" algn="ctr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show!</a:t>
            </a:r>
            <a:endParaRPr lang="zh-CN" altLang="en-US" sz="3600" kern="10" dirty="0">
              <a:ln w="9525" algn="ctr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7" name="Picture 5" descr="61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7389813" y="276225"/>
            <a:ext cx="1296987" cy="9747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b="1" kern="12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A.Read</a:t>
            </a:r>
            <a:r>
              <a:rPr lang="en-US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 and </a:t>
            </a:r>
            <a:r>
              <a:rPr lang="en-US" b="1" kern="12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ch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oose</a:t>
            </a:r>
            <a:r>
              <a:rPr lang="en-US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.</a:t>
            </a:r>
            <a:endParaRPr lang="en-US" b="1" dirty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692275" y="1196975"/>
            <a:ext cx="6994525" cy="4525963"/>
          </a:xfrm>
          <a:ln>
            <a:miter lim="800000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1.</a:t>
            </a:r>
            <a:r>
              <a:rPr lang="en-US" altLang="en-US" sz="2800" dirty="0">
                <a:solidFill>
                  <a:srgbClr val="000066"/>
                </a:solidFill>
              </a:rPr>
              <a:t>There is a park near my home.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2.</a:t>
            </a:r>
            <a:r>
              <a:rPr lang="en-US" altLang="en-US" sz="2800" dirty="0">
                <a:solidFill>
                  <a:srgbClr val="000066"/>
                </a:solidFill>
              </a:rPr>
              <a:t>There is a bank in front of home.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3. I live in one of the buildings.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4. There are a lot of trees and flowers in the park.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5. Beside the bank is a hospital.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A.</a:t>
            </a:r>
            <a:r>
              <a:rPr lang="en-US" altLang="en-US" sz="2800" dirty="0" err="1">
                <a:solidFill>
                  <a:srgbClr val="000066"/>
                </a:solidFill>
              </a:rPr>
              <a:t>我住在其中的一栋楼里</a:t>
            </a:r>
            <a:r>
              <a:rPr lang="en-US" altLang="en-US" sz="2800" dirty="0">
                <a:solidFill>
                  <a:srgbClr val="000066"/>
                </a:solidFill>
              </a:rPr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B.</a:t>
            </a:r>
            <a:r>
              <a:rPr lang="en-US" altLang="en-US" sz="2800" dirty="0" err="1">
                <a:solidFill>
                  <a:srgbClr val="000066"/>
                </a:solidFill>
              </a:rPr>
              <a:t>银行旁边是医院</a:t>
            </a:r>
            <a:r>
              <a:rPr lang="en-US" altLang="en-US" sz="2800" dirty="0">
                <a:solidFill>
                  <a:srgbClr val="000066"/>
                </a:solidFill>
              </a:rPr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C.</a:t>
            </a:r>
            <a:r>
              <a:rPr lang="en-US" altLang="en-US" sz="2800" dirty="0" err="1">
                <a:solidFill>
                  <a:srgbClr val="000066"/>
                </a:solidFill>
              </a:rPr>
              <a:t>我家附近有个公园</a:t>
            </a:r>
            <a:r>
              <a:rPr lang="en-US" altLang="en-US" sz="2800" dirty="0">
                <a:solidFill>
                  <a:srgbClr val="000066"/>
                </a:solidFill>
              </a:rPr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D.</a:t>
            </a:r>
            <a:r>
              <a:rPr lang="en-US" altLang="en-US" sz="2800" dirty="0" err="1">
                <a:solidFill>
                  <a:srgbClr val="000066"/>
                </a:solidFill>
              </a:rPr>
              <a:t>公园里有许多树和花</a:t>
            </a:r>
            <a:r>
              <a:rPr lang="en-US" altLang="en-US" sz="2800" dirty="0">
                <a:solidFill>
                  <a:srgbClr val="000066"/>
                </a:solidFill>
              </a:rPr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E.我家前面</a:t>
            </a:r>
            <a:r>
              <a:rPr lang="en-US" altLang="en-US" sz="2800" dirty="0" err="1">
                <a:solidFill>
                  <a:srgbClr val="000066"/>
                </a:solidFill>
              </a:rPr>
              <a:t>有个银行</a:t>
            </a:r>
            <a:r>
              <a:rPr lang="en-US" altLang="en-US" sz="2800" dirty="0">
                <a:solidFill>
                  <a:srgbClr val="000066"/>
                </a:solidFill>
              </a:rPr>
              <a:t>。</a:t>
            </a:r>
          </a:p>
        </p:txBody>
      </p:sp>
      <p:sp>
        <p:nvSpPr>
          <p:cNvPr id="20484" name="Rectangle 4"/>
          <p:cNvSpPr/>
          <p:nvPr/>
        </p:nvSpPr>
        <p:spPr>
          <a:xfrm>
            <a:off x="957263" y="1417638"/>
            <a:ext cx="735012" cy="265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(C)</a:t>
            </a:r>
          </a:p>
          <a:p>
            <a:r>
              <a:rPr lang="zh-CN" altLang="en-US" sz="2800">
                <a:solidFill>
                  <a:srgbClr val="FF0000"/>
                </a:solidFill>
              </a:rPr>
              <a:t>(E)</a:t>
            </a:r>
          </a:p>
          <a:p>
            <a:r>
              <a:rPr lang="zh-CN" altLang="en-US" sz="2800">
                <a:solidFill>
                  <a:srgbClr val="FF0000"/>
                </a:solidFill>
              </a:rPr>
              <a:t>(A)</a:t>
            </a:r>
          </a:p>
          <a:p>
            <a:r>
              <a:rPr lang="zh-CN" altLang="en-US" sz="2800">
                <a:solidFill>
                  <a:srgbClr val="FF0000"/>
                </a:solidFill>
              </a:rPr>
              <a:t>(D)</a:t>
            </a:r>
          </a:p>
          <a:p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(B)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5" dur="8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0" dur="8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0" dur="8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5" dur="8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0" dur="8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5" dur="8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0" dur="8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5" dur="8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0" dur="8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B. Think and fill in the blanks.</a:t>
            </a:r>
            <a:endParaRPr lang="en-US" altLang="zh-CN" b="1" dirty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</a:rPr>
              <a:t>a</a:t>
            </a:r>
            <a:r>
              <a:rPr lang="en-US" altLang="en-US" sz="2800" dirty="0">
                <a:solidFill>
                  <a:srgbClr val="000066"/>
                </a:solidFill>
              </a:rPr>
              <a:t>cross   from   of   on   behind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1. Look at this picture </a:t>
            </a:r>
            <a:r>
              <a:rPr lang="zh-CN" altLang="en-US" sz="2800" dirty="0">
                <a:solidFill>
                  <a:srgbClr val="000066"/>
                </a:solidFill>
              </a:rPr>
              <a:t>（</a:t>
            </a:r>
            <a:r>
              <a:rPr lang="en-US" altLang="en-US" sz="2800" dirty="0">
                <a:solidFill>
                  <a:srgbClr val="000066"/>
                </a:solidFill>
              </a:rPr>
              <a:t>        </a:t>
            </a:r>
            <a:r>
              <a:rPr lang="zh-CN" altLang="en-US" sz="2800" dirty="0">
                <a:solidFill>
                  <a:srgbClr val="000066"/>
                </a:solidFill>
              </a:rPr>
              <a:t>）</a:t>
            </a:r>
            <a:r>
              <a:rPr lang="en-US" altLang="en-US" sz="2800" dirty="0">
                <a:solidFill>
                  <a:srgbClr val="000066"/>
                </a:solidFill>
              </a:rPr>
              <a:t>my community.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2. There is a river</a:t>
            </a:r>
            <a:r>
              <a:rPr lang="zh-CN" altLang="en-US" sz="2800" dirty="0">
                <a:solidFill>
                  <a:srgbClr val="000066"/>
                </a:solidFill>
              </a:rPr>
              <a:t>（</a:t>
            </a:r>
            <a:r>
              <a:rPr lang="en-US" altLang="en-US" sz="2800" dirty="0">
                <a:solidFill>
                  <a:srgbClr val="000066"/>
                </a:solidFill>
              </a:rPr>
              <a:t>         </a:t>
            </a:r>
            <a:r>
              <a:rPr lang="zh-CN" altLang="en-US" sz="2800" dirty="0">
                <a:solidFill>
                  <a:srgbClr val="000066"/>
                </a:solidFill>
              </a:rPr>
              <a:t>）</a:t>
            </a:r>
            <a:r>
              <a:rPr lang="en-US" altLang="en-US" sz="2800" dirty="0">
                <a:solidFill>
                  <a:srgbClr val="000066"/>
                </a:solidFill>
              </a:rPr>
              <a:t>the park.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3. </a:t>
            </a:r>
            <a:r>
              <a:rPr lang="zh-CN" altLang="en-US" sz="2800" dirty="0">
                <a:solidFill>
                  <a:srgbClr val="000066"/>
                </a:solidFill>
              </a:rPr>
              <a:t>（</a:t>
            </a:r>
            <a:r>
              <a:rPr lang="en-US" altLang="en-US" sz="2800" dirty="0">
                <a:solidFill>
                  <a:srgbClr val="000066"/>
                </a:solidFill>
              </a:rPr>
              <a:t>        </a:t>
            </a:r>
            <a:r>
              <a:rPr lang="zh-CN" altLang="en-US" sz="2800" dirty="0">
                <a:solidFill>
                  <a:srgbClr val="000066"/>
                </a:solidFill>
              </a:rPr>
              <a:t> ）</a:t>
            </a:r>
            <a:r>
              <a:rPr lang="en-US" altLang="en-US" sz="2800" dirty="0">
                <a:solidFill>
                  <a:srgbClr val="000066"/>
                </a:solidFill>
              </a:rPr>
              <a:t>the street, there is a big supermarket.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4. My family often buy healthy food </a:t>
            </a:r>
            <a:r>
              <a:rPr lang="zh-CN" altLang="en-US" sz="2800" dirty="0">
                <a:solidFill>
                  <a:srgbClr val="000066"/>
                </a:solidFill>
              </a:rPr>
              <a:t>（</a:t>
            </a:r>
            <a:r>
              <a:rPr lang="en-US" altLang="en-US" sz="2800" dirty="0">
                <a:solidFill>
                  <a:srgbClr val="000066"/>
                </a:solidFill>
              </a:rPr>
              <a:t>       </a:t>
            </a:r>
            <a:r>
              <a:rPr lang="zh-CN" altLang="en-US" sz="2800" dirty="0">
                <a:solidFill>
                  <a:srgbClr val="000066"/>
                </a:solidFill>
              </a:rPr>
              <a:t>）</a:t>
            </a:r>
            <a:r>
              <a:rPr lang="en-US" altLang="en-US" sz="2800" dirty="0">
                <a:solidFill>
                  <a:srgbClr val="000066"/>
                </a:solidFill>
              </a:rPr>
              <a:t> that shop.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5. I can see everything</a:t>
            </a:r>
            <a:r>
              <a:rPr lang="zh-CN" altLang="en-US" sz="2800" dirty="0">
                <a:solidFill>
                  <a:srgbClr val="000066"/>
                </a:solidFill>
              </a:rPr>
              <a:t>（</a:t>
            </a:r>
            <a:r>
              <a:rPr lang="en-US" altLang="en-US" sz="2800" dirty="0">
                <a:solidFill>
                  <a:srgbClr val="000066"/>
                </a:solidFill>
              </a:rPr>
              <a:t>         </a:t>
            </a:r>
            <a:r>
              <a:rPr lang="zh-CN" altLang="en-US" sz="2800" dirty="0">
                <a:solidFill>
                  <a:srgbClr val="000066"/>
                </a:solidFill>
              </a:rPr>
              <a:t>）</a:t>
            </a:r>
            <a:r>
              <a:rPr lang="en-US" altLang="en-US" sz="2800" dirty="0">
                <a:solidFill>
                  <a:srgbClr val="000066"/>
                </a:solidFill>
              </a:rPr>
              <a:t>my way to school.</a:t>
            </a:r>
          </a:p>
          <a:p>
            <a:pPr>
              <a:buFontTx/>
              <a:buNone/>
            </a:pP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828675" y="3068638"/>
            <a:ext cx="6511925" cy="307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                                      of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                           behind</a:t>
            </a: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   Across 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                                                        from</a:t>
            </a:r>
          </a:p>
          <a:p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                                    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5" dur="8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0" dur="8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0" dur="8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5" dur="8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0" dur="8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anose="020B0604020202020204"/>
                <a:sym typeface="Wingdings" panose="0500000000000000000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2800"/>
              <a:t> </a:t>
            </a:r>
            <a:endParaRPr lang="en-US" altLang="en-US" sz="28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/>
              <a:t> </a:t>
            </a:r>
            <a:endParaRPr lang="en-US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" y="227647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CC"/>
                </a:solidFill>
              </a:rPr>
              <a:t>设计自己理想中的小区，并用所学语言进行描述。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59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/>
              <a:t> </a:t>
            </a:r>
            <a:endParaRPr lang="en-US" altLang="en-US"/>
          </a:p>
        </p:txBody>
      </p:sp>
      <p:pic>
        <p:nvPicPr>
          <p:cNvPr id="21511" name="Picture 7" descr="1363-1103021sq673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533400" y="2952750"/>
            <a:ext cx="3962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240370-1303220TI243"/>
          <p:cNvPicPr>
            <a:picLocks noChangeAspect="1" noChangeArrowheads="1"/>
          </p:cNvPicPr>
          <p:nvPr/>
        </p:nvPicPr>
        <p:blipFill>
          <a:blip r:embed="rId4" r:link="rId3" cstate="screen"/>
          <a:srcRect/>
          <a:stretch>
            <a:fillRect/>
          </a:stretch>
        </p:blipFill>
        <p:spPr bwMode="auto">
          <a:xfrm>
            <a:off x="4932363" y="2951163"/>
            <a:ext cx="375443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New 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01400" y="11874500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/>
              <a:t> </a:t>
            </a:r>
          </a:p>
        </p:txBody>
      </p:sp>
      <p:pic>
        <p:nvPicPr>
          <p:cNvPr id="4099" name="Picture 3" descr="ban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r:link="rId3" cstate="screen"/>
          <a:srcRect/>
          <a:stretch>
            <a:fillRect/>
          </a:stretch>
        </p:blipFill>
        <p:spPr>
          <a:xfrm>
            <a:off x="457200" y="549275"/>
            <a:ext cx="2387600" cy="2136775"/>
          </a:xfrm>
        </p:spPr>
      </p:pic>
      <p:pic>
        <p:nvPicPr>
          <p:cNvPr id="4100" name="Picture 4" descr="booksho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r:link="rId3" cstate="screen"/>
          <a:srcRect/>
          <a:stretch>
            <a:fillRect/>
          </a:stretch>
        </p:blipFill>
        <p:spPr>
          <a:xfrm>
            <a:off x="3492500" y="549275"/>
            <a:ext cx="2311400" cy="2136775"/>
          </a:xfrm>
        </p:spPr>
      </p:pic>
      <p:pic>
        <p:nvPicPr>
          <p:cNvPr id="4101" name="Picture 5" descr="clothes sho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r:link="rId3" cstate="screen"/>
          <a:srcRect/>
          <a:stretch>
            <a:fillRect/>
          </a:stretch>
        </p:blipFill>
        <p:spPr>
          <a:xfrm>
            <a:off x="6407150" y="549275"/>
            <a:ext cx="2279650" cy="2136775"/>
          </a:xfrm>
        </p:spPr>
      </p:pic>
      <p:pic>
        <p:nvPicPr>
          <p:cNvPr id="4102" name="Picture 6" descr="hospita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r:link="rId3" cstate="screen"/>
          <a:srcRect/>
          <a:stretch>
            <a:fillRect/>
          </a:stretch>
        </p:blipFill>
        <p:spPr>
          <a:xfrm>
            <a:off x="457200" y="3717925"/>
            <a:ext cx="2387600" cy="2185988"/>
          </a:xfrm>
        </p:spPr>
      </p:pic>
      <p:pic>
        <p:nvPicPr>
          <p:cNvPr id="4103" name="Picture 7" descr="hotel"/>
          <p:cNvPicPr>
            <a:picLocks noChangeAspect="1" noChangeArrowheads="1"/>
          </p:cNvPicPr>
          <p:nvPr/>
        </p:nvPicPr>
        <p:blipFill>
          <a:blip r:embed="rId7" r:link="rId3" cstate="screen"/>
          <a:srcRect/>
          <a:stretch>
            <a:fillRect/>
          </a:stretch>
        </p:blipFill>
        <p:spPr bwMode="auto">
          <a:xfrm>
            <a:off x="3492500" y="3717925"/>
            <a:ext cx="2311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supermarket"/>
          <p:cNvPicPr>
            <a:picLocks noChangeAspect="1" noChangeArrowheads="1"/>
          </p:cNvPicPr>
          <p:nvPr/>
        </p:nvPicPr>
        <p:blipFill>
          <a:blip r:embed="rId8" r:link="rId3" cstate="screen"/>
          <a:srcRect/>
          <a:stretch>
            <a:fillRect/>
          </a:stretch>
        </p:blipFill>
        <p:spPr bwMode="auto">
          <a:xfrm>
            <a:off x="6407150" y="3717925"/>
            <a:ext cx="22812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/>
          <p:nvPr/>
        </p:nvSpPr>
        <p:spPr>
          <a:xfrm>
            <a:off x="971550" y="2852738"/>
            <a:ext cx="16557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(bank)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0" name="Rectangle 10"/>
          <p:cNvSpPr/>
          <p:nvPr/>
        </p:nvSpPr>
        <p:spPr>
          <a:xfrm>
            <a:off x="3573463" y="2852738"/>
            <a:ext cx="22304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(bookshop)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1" name="Rectangle 11"/>
          <p:cNvSpPr/>
          <p:nvPr/>
        </p:nvSpPr>
        <p:spPr>
          <a:xfrm>
            <a:off x="6229350" y="2852738"/>
            <a:ext cx="3311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(clothes shop)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2" name="Rectangle 12"/>
          <p:cNvSpPr/>
          <p:nvPr/>
        </p:nvSpPr>
        <p:spPr>
          <a:xfrm>
            <a:off x="971550" y="6092825"/>
            <a:ext cx="20764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(hospital)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3" name="Rectangle 13"/>
          <p:cNvSpPr/>
          <p:nvPr/>
        </p:nvSpPr>
        <p:spPr>
          <a:xfrm>
            <a:off x="4060825" y="6092825"/>
            <a:ext cx="17430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(hotel)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4" name="Rectangle 14"/>
          <p:cNvSpPr/>
          <p:nvPr/>
        </p:nvSpPr>
        <p:spPr>
          <a:xfrm>
            <a:off x="6407150" y="6092825"/>
            <a:ext cx="24034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(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Comic Sans MS" panose="030F0702030302020204" pitchFamily="66" charset="0"/>
                <a:sym typeface="Wingdings" panose="05000000000000000000"/>
              </a:rPr>
              <a:t>supermarket)</a:t>
            </a:r>
            <a:endParaRPr sz="2800" b="1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2" dur="8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8788" y="846138"/>
            <a:ext cx="8229600" cy="1143000"/>
          </a:xfrm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sz="54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cs typeface="Arial" panose="020B0604020202020204"/>
                <a:sym typeface="Wingdings" panose="05000000000000000000"/>
              </a:rPr>
              <a:t>Just</a:t>
            </a:r>
            <a:r>
              <a:rPr sz="54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FF"/>
                </a:solidFill>
                <a:cs typeface="Arial" panose="020B0604020202020204"/>
                <a:sym typeface="Wingdings" panose="05000000000000000000"/>
              </a:rPr>
              <a:t>  </a:t>
            </a:r>
            <a:r>
              <a:rPr sz="5400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cs typeface="Arial" panose="020B0604020202020204"/>
                <a:sym typeface="Wingdings" panose="05000000000000000000"/>
              </a:rPr>
              <a:t>write</a:t>
            </a:r>
            <a:endParaRPr sz="5400" dirty="0">
              <a:solidFill>
                <a:srgbClr val="FF0066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8788" y="2714625"/>
            <a:ext cx="4113212" cy="3629025"/>
          </a:xfrm>
          <a:ln>
            <a:miter lim="800000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1000" dirty="0">
                <a:solidFill>
                  <a:srgbClr val="0099FF"/>
                </a:solidFill>
              </a:rPr>
              <a:t>       </a:t>
            </a:r>
            <a:r>
              <a:rPr lang="zh-CN" altLang="en-US" dirty="0">
                <a:solidFill>
                  <a:srgbClr val="0099FF"/>
                </a:solidFill>
              </a:rPr>
              <a:t>          </a:t>
            </a:r>
            <a:r>
              <a:rPr lang="zh-CN" altLang="en-US" sz="3600" dirty="0">
                <a:solidFill>
                  <a:srgbClr val="0099FF"/>
                </a:solidFill>
              </a:rPr>
              <a:t>1. 河流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99FF"/>
                </a:solidFill>
              </a:rPr>
              <a:t>         2. 在...附近</a:t>
            </a:r>
            <a:endParaRPr lang="zh-CN" altLang="en-US" sz="3200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99FF"/>
                </a:solidFill>
              </a:rPr>
              <a:t>         3. 在...旁边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99FF"/>
                </a:solidFill>
              </a:rPr>
              <a:t>         4. 在...中间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99FF"/>
                </a:solidFill>
              </a:rPr>
              <a:t>         5.健康的食品</a:t>
            </a:r>
            <a:endParaRPr lang="zh-CN" altLang="en-US" sz="3200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99FF"/>
                </a:solidFill>
              </a:rPr>
              <a:t>         6.蔬菜</a:t>
            </a:r>
          </a:p>
        </p:txBody>
      </p:sp>
      <p:sp>
        <p:nvSpPr>
          <p:cNvPr id="6148" name="Rectangle 4"/>
          <p:cNvSpPr/>
          <p:nvPr/>
        </p:nvSpPr>
        <p:spPr>
          <a:xfrm>
            <a:off x="4572000" y="2714625"/>
            <a:ext cx="3611563" cy="3382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FF"/>
                </a:solidFill>
              </a:rPr>
              <a:t>（river）</a:t>
            </a:r>
          </a:p>
          <a:p>
            <a:r>
              <a:rPr lang="zh-CN" altLang="en-US" sz="3600" dirty="0">
                <a:solidFill>
                  <a:srgbClr val="FF00FF"/>
                </a:solidFill>
              </a:rPr>
              <a:t>（near）</a:t>
            </a:r>
          </a:p>
          <a:p>
            <a:r>
              <a:rPr lang="zh-CN" altLang="en-US" sz="3600" dirty="0">
                <a:solidFill>
                  <a:srgbClr val="FF00FF"/>
                </a:solidFill>
              </a:rPr>
              <a:t>（beside）</a:t>
            </a:r>
          </a:p>
          <a:p>
            <a:r>
              <a:rPr lang="zh-CN" altLang="en-US" sz="3600" dirty="0">
                <a:solidFill>
                  <a:srgbClr val="FF00FF"/>
                </a:solidFill>
              </a:rPr>
              <a:t>（between）</a:t>
            </a:r>
          </a:p>
          <a:p>
            <a:r>
              <a:rPr lang="zh-CN" altLang="en-US" sz="3600" dirty="0">
                <a:solidFill>
                  <a:srgbClr val="FF00FF"/>
                </a:solidFill>
              </a:rPr>
              <a:t>（healthy food）</a:t>
            </a:r>
          </a:p>
          <a:p>
            <a:r>
              <a:rPr lang="zh-CN" altLang="en-US" sz="3600" dirty="0">
                <a:solidFill>
                  <a:srgbClr val="FF00FF"/>
                </a:solidFill>
              </a:rPr>
              <a:t>（vegetable）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3" dur="8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0" dur="8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7" dur="8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84" dur="8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91" dur="8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98" dur="8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3609975" cy="1143000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bank /in  front of</a:t>
            </a:r>
          </a:p>
        </p:txBody>
      </p:sp>
      <p:pic>
        <p:nvPicPr>
          <p:cNvPr id="6147" name="Picture 3" descr="in front o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19250" y="1844675"/>
            <a:ext cx="6034088" cy="4525963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03800" y="2689225"/>
            <a:ext cx="2649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My  home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26063" y="4629150"/>
            <a:ext cx="1335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Bank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76225"/>
            <a:ext cx="3467100" cy="1141413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bookshop/behind</a:t>
            </a:r>
          </a:p>
        </p:txBody>
      </p:sp>
      <p:pic>
        <p:nvPicPr>
          <p:cNvPr id="7171" name="Picture 3" descr="behind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08175" y="1417638"/>
            <a:ext cx="6034088" cy="4525962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581650" y="2314575"/>
            <a:ext cx="2073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u="sng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581650" y="2314575"/>
            <a:ext cx="2360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u="sng">
                <a:solidFill>
                  <a:srgbClr val="FF0000"/>
                </a:solidFill>
              </a:rPr>
              <a:t>           </a:t>
            </a:r>
            <a:r>
              <a:rPr lang="zh-CN" altLang="en-US" sz="2800" b="1">
                <a:solidFill>
                  <a:srgbClr val="FF0000"/>
                </a:solidFill>
              </a:rPr>
              <a:t>Bookshop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46813" y="4398963"/>
            <a:ext cx="169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Bank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6225"/>
            <a:ext cx="2747963" cy="1141413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hotel/beside</a:t>
            </a:r>
          </a:p>
        </p:txBody>
      </p:sp>
      <p:pic>
        <p:nvPicPr>
          <p:cNvPr id="8195" name="Picture 3" descr="beside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9220" name="Rectangle 4"/>
          <p:cNvSpPr/>
          <p:nvPr/>
        </p:nvSpPr>
        <p:spPr>
          <a:xfrm>
            <a:off x="3611563" y="2041525"/>
            <a:ext cx="457200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zh-CN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16238" y="2444750"/>
            <a:ext cx="909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93950" y="2214563"/>
            <a:ext cx="1674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hotel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35600" y="4292600"/>
            <a:ext cx="1665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Bookshop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6225"/>
            <a:ext cx="4403725" cy="1141413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clothes  shop/between</a:t>
            </a:r>
          </a:p>
        </p:txBody>
      </p:sp>
      <p:pic>
        <p:nvPicPr>
          <p:cNvPr id="9219" name="Picture 3" descr="between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55750" y="1417638"/>
            <a:ext cx="6032500" cy="4525962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93950" y="1939925"/>
            <a:ext cx="1601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Hotel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35375" y="3798888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clothes shop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221288" y="1984375"/>
            <a:ext cx="2366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   Book shop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76225"/>
            <a:ext cx="2674937" cy="1141413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hospital/near</a:t>
            </a:r>
          </a:p>
        </p:txBody>
      </p:sp>
      <p:pic>
        <p:nvPicPr>
          <p:cNvPr id="10243" name="Picture 3" descr="near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76825" y="4859338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Hospital 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49450" y="2214563"/>
            <a:ext cx="233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Supermarket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6225"/>
            <a:ext cx="5483225" cy="1141413"/>
          </a:xfrm>
        </p:spPr>
        <p:txBody>
          <a:bodyPr/>
          <a:lstStyle/>
          <a:p>
            <a:r>
              <a:rPr lang="zh-CN" altLang="en-US">
                <a:solidFill>
                  <a:srgbClr val="00CC00"/>
                </a:solidFill>
              </a:rPr>
              <a:t>supermarket/across the road</a:t>
            </a:r>
          </a:p>
        </p:txBody>
      </p:sp>
      <p:pic>
        <p:nvPicPr>
          <p:cNvPr id="11267" name="Picture 3" descr="across the road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47813" y="1600200"/>
            <a:ext cx="6040437" cy="4926013"/>
          </a:xfr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995863" y="2214563"/>
            <a:ext cx="2251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Supermarket</a:t>
            </a:r>
            <a:endParaRPr lang="en-US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53088" y="5946775"/>
            <a:ext cx="1198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Hotel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枫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枫叶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枫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全屏显示(4:3)</PresentationFormat>
  <Paragraphs>137</Paragraphs>
  <Slides>19</Slides>
  <Notes>0</Notes>
  <HiddenSlides>2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Package</vt:lpstr>
      <vt:lpstr>PowerPoint 演示文稿</vt:lpstr>
      <vt:lpstr> </vt:lpstr>
      <vt:lpstr>Just  write</vt:lpstr>
      <vt:lpstr>bank /in  front of</vt:lpstr>
      <vt:lpstr>bookshop/behind</vt:lpstr>
      <vt:lpstr>hotel/beside</vt:lpstr>
      <vt:lpstr>clothes  shop/between</vt:lpstr>
      <vt:lpstr>hospital/near</vt:lpstr>
      <vt:lpstr>supermarket/across the road</vt:lpstr>
      <vt:lpstr>Sunsan's Community</vt:lpstr>
      <vt:lpstr> </vt:lpstr>
      <vt:lpstr> </vt:lpstr>
      <vt:lpstr> </vt:lpstr>
      <vt:lpstr> </vt:lpstr>
      <vt:lpstr>小组合作 work in groups Learn the  text.</vt:lpstr>
      <vt:lpstr> </vt:lpstr>
      <vt:lpstr>A.Read and choose.</vt:lpstr>
      <vt:lpstr>B. Think and fill in the blanks.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2021-05-17T13:19:00Z</cp:lastPrinted>
  <dcterms:created xsi:type="dcterms:W3CDTF">2021-05-17T13:19:00Z</dcterms:created>
  <dcterms:modified xsi:type="dcterms:W3CDTF">2023-01-16T18:27:49Z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FD548080A85E4A189E288FCFC49A968B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