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369" r:id="rId2"/>
    <p:sldId id="393" r:id="rId3"/>
    <p:sldId id="445" r:id="rId4"/>
    <p:sldId id="443" r:id="rId5"/>
    <p:sldId id="444" r:id="rId6"/>
    <p:sldId id="420" r:id="rId7"/>
    <p:sldId id="433" r:id="rId8"/>
    <p:sldId id="434" r:id="rId9"/>
    <p:sldId id="373" r:id="rId10"/>
    <p:sldId id="454" r:id="rId11"/>
    <p:sldId id="446" r:id="rId12"/>
    <p:sldId id="455" r:id="rId13"/>
    <p:sldId id="436" r:id="rId14"/>
    <p:sldId id="447" r:id="rId15"/>
    <p:sldId id="448" r:id="rId16"/>
    <p:sldId id="449" r:id="rId17"/>
    <p:sldId id="450" r:id="rId18"/>
    <p:sldId id="451" r:id="rId19"/>
    <p:sldId id="452" r:id="rId20"/>
    <p:sldId id="453" r:id="rId21"/>
    <p:sldId id="394" r:id="rId22"/>
    <p:sldId id="396" r:id="rId23"/>
    <p:sldId id="387" r:id="rId24"/>
    <p:sldId id="456" r:id="rId25"/>
    <p:sldId id="457" r:id="rId26"/>
    <p:sldId id="458" r:id="rId27"/>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rgbClr val="FF0000"/>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rgbClr val="FF0000"/>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rgbClr val="FF0000"/>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rgbClr val="FF0000"/>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rgbClr val="FF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rgbClr val="FF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rgbClr val="FF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rgbClr val="FF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rgbClr val="FF0000"/>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7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35574"/>
    <a:srgbClr val="CC0066"/>
    <a:srgbClr val="0033CC"/>
    <a:srgbClr val="CC0000"/>
    <a:srgbClr val="CC00CC"/>
    <a:srgbClr val="00808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6113" autoAdjust="0"/>
  </p:normalViewPr>
  <p:slideViewPr>
    <p:cSldViewPr>
      <p:cViewPr varScale="1">
        <p:scale>
          <a:sx n="106" d="100"/>
          <a:sy n="106" d="100"/>
        </p:scale>
        <p:origin x="-102" y="-702"/>
      </p:cViewPr>
      <p:guideLst>
        <p:guide orient="horz" pos="1620"/>
        <p:guide pos="2794"/>
      </p:guideLst>
    </p:cSldViewPr>
  </p:slid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p:cNvSpPr>
          <p:nvPr>
            <p:ph type="sldImg" idx="4294967295"/>
          </p:nvPr>
        </p:nvSpPr>
        <p:spPr bwMode="auto">
          <a:xfrm>
            <a:off x="409575" y="754063"/>
            <a:ext cx="5854700" cy="329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1" name="Rectangle 3"/>
          <p:cNvSpPr>
            <a:spLocks noGrp="1" noChangeArrowheads="1"/>
          </p:cNvSpPr>
          <p:nvPr>
            <p:ph type="body" sz="quarter" idx="9"/>
          </p:nvPr>
        </p:nvSpPr>
        <p:spPr bwMode="auto">
          <a:xfrm>
            <a:off x="538163" y="4387850"/>
            <a:ext cx="5780087"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
第二级
第三级
第四级
第五级</a:t>
            </a:r>
          </a:p>
        </p:txBody>
      </p:sp>
      <p:sp>
        <p:nvSpPr>
          <p:cNvPr id="2052" name="Rectangle 4"/>
          <p:cNvSpPr>
            <a:spLocks noGrp="1" noChangeArrowheads="1"/>
          </p:cNvSpPr>
          <p:nvPr>
            <p:ph type="hdr" sz="quarter"/>
          </p:nvPr>
        </p:nvSpPr>
        <p:spPr bwMode="auto">
          <a:xfrm>
            <a:off x="0" y="0"/>
            <a:ext cx="2973388" cy="457200"/>
          </a:xfrm>
          <a:prstGeom prst="rect">
            <a:avLst/>
          </a:prstGeom>
          <a:noFill/>
          <a:ln w="9525">
            <a:noFill/>
            <a:miter lim="800000"/>
          </a:ln>
        </p:spPr>
        <p:txBody>
          <a:bodyPr vert="horz" wrap="square" lIns="91440" tIns="45720" rIns="91440" bIns="45720" numCol="1" anchor="t" anchorCtr="0" compatLnSpc="1"/>
          <a:lstStyle>
            <a:lvl1pPr algn="l">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3" name="Rectangle 5"/>
          <p:cNvSpPr>
            <a:spLocks noGrp="1" noChangeArrowheads="1"/>
          </p:cNvSpPr>
          <p:nvPr>
            <p:ph type="dt" idx="1"/>
          </p:nvPr>
        </p:nvSpPr>
        <p:spPr bwMode="auto">
          <a:xfrm>
            <a:off x="3883025" y="0"/>
            <a:ext cx="2974975" cy="45720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4" name="Rectangle 6"/>
          <p:cNvSpPr>
            <a:spLocks noGrp="1" noChangeArrowheads="1"/>
          </p:cNvSpPr>
          <p:nvPr>
            <p:ph type="ftr" sz="quarter" idx="4"/>
          </p:nvPr>
        </p:nvSpPr>
        <p:spPr bwMode="auto">
          <a:xfrm>
            <a:off x="0" y="8686800"/>
            <a:ext cx="2973388" cy="457200"/>
          </a:xfrm>
          <a:prstGeom prst="rect">
            <a:avLst/>
          </a:prstGeom>
          <a:noFill/>
          <a:ln w="9525">
            <a:noFill/>
            <a:miter lim="800000"/>
          </a:ln>
        </p:spPr>
        <p:txBody>
          <a:bodyPr vert="horz" wrap="square" lIns="91440" tIns="45720" rIns="91440" bIns="45720" numCol="1" anchor="t" anchorCtr="0" compatLnSpc="1"/>
          <a:lstStyle>
            <a:lvl1pPr algn="l">
              <a:buFont typeface="Arial" panose="020B0604020202020204" pitchFamily="34" charset="0"/>
              <a:buNone/>
              <a:defRPr sz="1200">
                <a:solidFill>
                  <a:schemeClr val="tx1"/>
                </a:solidFill>
                <a:latin typeface="Arial" panose="020B0604020202020204" pitchFamily="34" charset="0"/>
              </a:defRPr>
            </a:lvl1pPr>
          </a:lstStyle>
          <a:p>
            <a:pPr>
              <a:defRPr/>
            </a:pPr>
            <a:endParaRPr lang="zh-CN" altLang="en-US"/>
          </a:p>
        </p:txBody>
      </p:sp>
      <p:sp>
        <p:nvSpPr>
          <p:cNvPr id="2055" name="Rectangle 7"/>
          <p:cNvSpPr>
            <a:spLocks noGrp="1" noChangeArrowheads="1"/>
          </p:cNvSpPr>
          <p:nvPr>
            <p:ph type="sldNum" sz="quarter" idx="5"/>
          </p:nvPr>
        </p:nvSpPr>
        <p:spPr bwMode="auto">
          <a:xfrm>
            <a:off x="3883025" y="8686800"/>
            <a:ext cx="2974975" cy="457200"/>
          </a:xfrm>
          <a:prstGeom prst="rect">
            <a:avLst/>
          </a:prstGeom>
          <a:noFill/>
          <a:ln w="9525">
            <a:noFill/>
            <a:miter lim="800000"/>
          </a:ln>
        </p:spPr>
        <p:txBody>
          <a:bodyPr vert="horz" wrap="square" lIns="91440" tIns="45720" rIns="91440" bIns="45720" numCol="1" anchor="t" anchorCtr="0" compatLnSpc="1"/>
          <a:lstStyle>
            <a:lvl1pPr algn="r">
              <a:defRPr sz="1200">
                <a:solidFill>
                  <a:schemeClr val="tx1"/>
                </a:solidFill>
              </a:defRPr>
            </a:lvl1pPr>
          </a:lstStyle>
          <a:p>
            <a:fld id="{F8ED3E54-6698-4002-A9C0-D5CDE12832DA}"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742950" indent="-28575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11430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6002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2057400" indent="-228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ED3E54-6698-4002-A9C0-D5CDE12832DA}" type="slidenum">
              <a:rPr lang="zh-CN" altLang="en-US" smtClean="0"/>
              <a:t>3</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a:xfrm>
            <a:off x="409575" y="754063"/>
            <a:ext cx="5854700" cy="3294062"/>
          </a:xfrm>
        </p:spPr>
      </p:sp>
      <p:sp>
        <p:nvSpPr>
          <p:cNvPr id="7170" name="备注占位符 2"/>
          <p:cNvSpPr>
            <a:spLocks noGrp="1" noChangeArrowheads="1"/>
          </p:cNvSpPr>
          <p:nvPr>
            <p:ph type="body" idx="4294967295"/>
          </p:nvPr>
        </p:nvSpPr>
        <p:spPr/>
        <p:txBody>
          <a:bodyPr/>
          <a:lstStyle/>
          <a:p>
            <a:endParaRPr lang="zh-CN" altLang="en-US" smtClean="0"/>
          </a:p>
        </p:txBody>
      </p:sp>
      <p:sp>
        <p:nvSpPr>
          <p:cNvPr id="717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0D673245-1579-4C9B-B50D-C37F7E99894B}" type="slidenum">
              <a:rPr lang="zh-CN" altLang="en-US">
                <a:solidFill>
                  <a:schemeClr val="tx1"/>
                </a:solidFill>
              </a:rPr>
              <a:t>4</a:t>
            </a:fld>
            <a:endParaRPr lang="zh-CN" altLang="en-US">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noChangeArrowheads="1" noTextEdit="1"/>
          </p:cNvSpPr>
          <p:nvPr>
            <p:ph type="sldImg" idx="4294967295"/>
          </p:nvPr>
        </p:nvSpPr>
        <p:spPr>
          <a:xfrm>
            <a:off x="409575" y="754063"/>
            <a:ext cx="5854700" cy="3294062"/>
          </a:xfrm>
        </p:spPr>
      </p:sp>
      <p:sp>
        <p:nvSpPr>
          <p:cNvPr id="9218" name="备注占位符 2"/>
          <p:cNvSpPr>
            <a:spLocks noGrp="1" noChangeArrowheads="1"/>
          </p:cNvSpPr>
          <p:nvPr>
            <p:ph type="body" idx="4294967295"/>
          </p:nvPr>
        </p:nvSpPr>
        <p:spPr/>
        <p:txBody>
          <a:bodyPr/>
          <a:lstStyle/>
          <a:p>
            <a:endParaRPr lang="zh-CN" altLang="en-US" smtClean="0"/>
          </a:p>
        </p:txBody>
      </p:sp>
      <p:sp>
        <p:nvSpPr>
          <p:cNvPr id="921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9C05EB7A-7A78-40E0-98E5-1120305A1115}" type="slidenum">
              <a:rPr lang="zh-CN" altLang="en-US">
                <a:solidFill>
                  <a:schemeClr val="tx1"/>
                </a:solidFill>
              </a:rPr>
              <a:t>5</a:t>
            </a:fld>
            <a:endParaRPr lang="zh-CN" altLang="en-US">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a:xfrm>
            <a:off x="409575" y="754063"/>
            <a:ext cx="5854700" cy="3294062"/>
          </a:xfrm>
        </p:spPr>
      </p:sp>
      <p:sp>
        <p:nvSpPr>
          <p:cNvPr id="14338" name="备注占位符 2"/>
          <p:cNvSpPr>
            <a:spLocks noGrp="1" noChangeArrowheads="1"/>
          </p:cNvSpPr>
          <p:nvPr>
            <p:ph type="body" idx="4294967295"/>
          </p:nvPr>
        </p:nvSpPr>
        <p:spPr/>
        <p:txBody>
          <a:bodyPr/>
          <a:lstStyle/>
          <a:p>
            <a:endParaRPr lang="zh-CN" altLang="en-US" smtClean="0"/>
          </a:p>
        </p:txBody>
      </p:sp>
      <p:sp>
        <p:nvSpPr>
          <p:cNvPr id="1433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5932BE2D-ACBE-4C12-8913-36A025FE416A}" type="slidenum">
              <a:rPr lang="zh-CN" altLang="en-US">
                <a:solidFill>
                  <a:schemeClr val="tx1"/>
                </a:solidFill>
              </a:rPr>
              <a:t>9</a:t>
            </a:fld>
            <a:endParaRPr lang="zh-CN" altLang="en-US">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ChangeArrowheads="1" noTextEdit="1"/>
          </p:cNvSpPr>
          <p:nvPr>
            <p:ph type="sldImg" idx="4294967295"/>
          </p:nvPr>
        </p:nvSpPr>
        <p:spPr>
          <a:xfrm>
            <a:off x="409575" y="754063"/>
            <a:ext cx="5854700" cy="3294062"/>
          </a:xfrm>
        </p:spPr>
      </p:sp>
      <p:sp>
        <p:nvSpPr>
          <p:cNvPr id="27650" name="备注占位符 2"/>
          <p:cNvSpPr>
            <a:spLocks noGrp="1" noChangeArrowheads="1"/>
          </p:cNvSpPr>
          <p:nvPr>
            <p:ph type="body" idx="4294967295"/>
          </p:nvPr>
        </p:nvSpPr>
        <p:spPr/>
        <p:txBody>
          <a:bodyPr/>
          <a:lstStyle/>
          <a:p>
            <a:endParaRPr lang="zh-CN" altLang="en-US" smtClean="0"/>
          </a:p>
        </p:txBody>
      </p:sp>
      <p:sp>
        <p:nvSpPr>
          <p:cNvPr id="2765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fld id="{450825C8-5BA8-4455-9E5C-141872C91B78}" type="slidenum">
              <a:rPr lang="zh-CN" altLang="en-US">
                <a:solidFill>
                  <a:schemeClr val="tx1"/>
                </a:solidFill>
              </a:rPr>
              <a:t>21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D2ADFAC1-9B88-44B3-AAC0-4B2CC52346BE}" type="slidenum">
              <a:rPr lang="zh-CN" altLang="zh-CN"/>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D30433B4-A3AD-49A4-A0C7-3A9CCDB0EE6F}" type="slidenum">
              <a:rPr lang="zh-CN" altLang="zh-CN"/>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53787F51-25FA-4221-9E31-944E4BD3BA04}" type="slidenum">
              <a:rPr lang="zh-CN" altLang="zh-CN"/>
              <a:t>‹#›</a:t>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7756E027-A108-4085-8137-9930FFB42541}"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568804C6-26E2-4B6F-AD5D-7CD9EEBC099A}" type="slidenum">
              <a:rPr lang="zh-CN" altLang="zh-CN"/>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fld id="{00B07697-11B7-4F52-8203-0573FAA2E423}" type="slidenum">
              <a:rPr lang="zh-CN" altLang="zh-CN"/>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8728D12F-2227-4565-B409-549FB0EC83B3}" type="slidenum">
              <a:rPr lang="zh-CN" altLang="zh-CN"/>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fld id="{C72D9526-C092-47A0-A6AC-BB71E5F1FDA6}" type="slidenum">
              <a:rPr lang="zh-CN" altLang="zh-CN"/>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fld id="{D6FCF4B8-2EB8-488C-BD8B-846B12AC8D26}" type="slidenum">
              <a:rPr lang="zh-CN" altLang="zh-CN"/>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fld id="{3897C828-C65C-4B25-8A16-DC4A8DC1E1BF}" type="slidenum">
              <a:rPr lang="zh-CN" altLang="zh-CN"/>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fld id="{3C9A1FCD-9369-4020-AC4B-0DC17C73DBE5}" type="slidenum">
              <a:rPr lang="zh-CN" altLang="zh-CN"/>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0597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9"/>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ln>
          <a:effectLst/>
        </p:spPr>
        <p:txBody>
          <a:bodyPr vert="horz" wrap="square" lIns="91440" tIns="45720" rIns="91440" bIns="45720" numCol="1" anchor="t" anchorCtr="0" compatLnSpc="1"/>
          <a:lstStyle>
            <a:lvl1pPr algn="l">
              <a:buFont typeface="Arial" panose="020B0604020202020204" pitchFamily="34" charset="0"/>
              <a:buNone/>
              <a:defRPr sz="1400">
                <a:solidFill>
                  <a:schemeClr val="tx1"/>
                </a:solidFill>
                <a:latin typeface="Arial" panose="020B0604020202020204" pitchFamily="34" charset="0"/>
              </a:defRPr>
            </a:lvl1pPr>
          </a:lstStyle>
          <a:p>
            <a:pPr>
              <a:defRPr/>
            </a:pPr>
            <a:endParaRPr lang="zh-CN"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ln>
          <a:effectLst/>
        </p:spPr>
        <p:txBody>
          <a:bodyPr vert="horz" wrap="square" lIns="91440" tIns="45720" rIns="91440" bIns="45720" numCol="1" anchor="t" anchorCtr="0" compatLnSpc="1"/>
          <a:lstStyle>
            <a:lvl1pPr algn="ctr">
              <a:buFont typeface="Arial" panose="020B0604020202020204" pitchFamily="34" charset="0"/>
              <a:buNone/>
              <a:defRPr sz="1400">
                <a:solidFill>
                  <a:schemeClr val="tx1"/>
                </a:solidFill>
                <a:latin typeface="Arial" panose="020B0604020202020204" pitchFamily="34" charset="0"/>
              </a:defRPr>
            </a:lvl1pPr>
          </a:lstStyle>
          <a:p>
            <a:pPr>
              <a:defRPr/>
            </a:pPr>
            <a:endParaRPr lang="zh-CN"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ln>
          <a:effectLst/>
        </p:spPr>
        <p:txBody>
          <a:bodyPr vert="horz" wrap="square" lIns="91440" tIns="45720" rIns="91440" bIns="45720" numCol="1" anchor="t" anchorCtr="0" compatLnSpc="1"/>
          <a:lstStyle>
            <a:lvl1pPr algn="r">
              <a:defRPr sz="1400">
                <a:solidFill>
                  <a:schemeClr val="tx1"/>
                </a:solidFill>
              </a:defRPr>
            </a:lvl1pPr>
          </a:lstStyle>
          <a:p>
            <a:fld id="{A582AB2B-A063-4CF0-B314-7D86104F8036}"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10.wmf"/><Relationship Id="rId2" Type="http://schemas.openxmlformats.org/officeDocument/2006/relationships/slideLayout" Target="../slideLayouts/slideLayout8.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8.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png"/><Relationship Id="rId4" Type="http://schemas.openxmlformats.org/officeDocument/2006/relationships/oleObject" Target="../embeddings/oleObject3.bin"/><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2"/>
          <p:cNvSpPr>
            <a:spLocks noChangeArrowheads="1"/>
          </p:cNvSpPr>
          <p:nvPr/>
        </p:nvSpPr>
        <p:spPr bwMode="auto">
          <a:xfrm>
            <a:off x="0" y="1"/>
            <a:ext cx="9144000" cy="1221581"/>
          </a:xfrm>
          <a:prstGeom prst="flowChartProcess">
            <a:avLst/>
          </a:prstGeom>
          <a:solidFill>
            <a:srgbClr val="008080"/>
          </a:solidFill>
          <a:ln w="9525">
            <a:noFill/>
            <a:miter lim="800000"/>
          </a:ln>
        </p:spPr>
        <p:txBody>
          <a:bodyPr anchor="ctr"/>
          <a:lstStyle/>
          <a:p>
            <a:endParaRPr lang="zh-CN" altLang="en-US">
              <a:solidFill>
                <a:schemeClr val="tx1"/>
              </a:solidFill>
            </a:endParaRPr>
          </a:p>
        </p:txBody>
      </p:sp>
      <p:sp>
        <p:nvSpPr>
          <p:cNvPr id="3074" name="Rectangle 5"/>
          <p:cNvSpPr>
            <a:spLocks noChangeArrowheads="1"/>
          </p:cNvSpPr>
          <p:nvPr/>
        </p:nvSpPr>
        <p:spPr bwMode="auto">
          <a:xfrm>
            <a:off x="2788842" y="2067694"/>
            <a:ext cx="357020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zh-CN" altLang="en-US" sz="4400" b="1" dirty="0" smtClean="0">
                <a:solidFill>
                  <a:srgbClr val="CC0066"/>
                </a:solidFill>
                <a:latin typeface="微软雅黑" panose="020B0503020204020204" pitchFamily="34" charset="-122"/>
                <a:ea typeface="微软雅黑" panose="020B0503020204020204" pitchFamily="34" charset="-122"/>
              </a:rPr>
              <a:t>中</a:t>
            </a:r>
            <a:r>
              <a:rPr lang="zh-CN" altLang="en-US" sz="4400" b="1" dirty="0">
                <a:solidFill>
                  <a:srgbClr val="CC0066"/>
                </a:solidFill>
                <a:latin typeface="微软雅黑" panose="020B0503020204020204" pitchFamily="34" charset="-122"/>
                <a:ea typeface="微软雅黑" panose="020B0503020204020204" pitchFamily="34" charset="-122"/>
              </a:rPr>
              <a:t>位数与众数</a:t>
            </a:r>
            <a:endParaRPr lang="en-US" altLang="zh-CN" sz="4400" b="1" dirty="0">
              <a:solidFill>
                <a:srgbClr val="CC0066"/>
              </a:solidFill>
              <a:latin typeface="微软雅黑" panose="020B0503020204020204" pitchFamily="34" charset="-122"/>
              <a:ea typeface="微软雅黑" panose="020B0503020204020204" pitchFamily="34" charset="-122"/>
            </a:endParaRPr>
          </a:p>
        </p:txBody>
      </p:sp>
      <p:sp>
        <p:nvSpPr>
          <p:cNvPr id="3075" name="Text Box 4"/>
          <p:cNvSpPr txBox="1">
            <a:spLocks noChangeArrowheads="1"/>
          </p:cNvSpPr>
          <p:nvPr/>
        </p:nvSpPr>
        <p:spPr bwMode="auto">
          <a:xfrm>
            <a:off x="0" y="138361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400" dirty="0">
                <a:solidFill>
                  <a:srgbClr val="070707"/>
                </a:solidFill>
                <a:latin typeface="微软雅黑" panose="020B0503020204020204" pitchFamily="34" charset="-122"/>
                <a:ea typeface="微软雅黑" panose="020B0503020204020204" pitchFamily="34" charset="-122"/>
              </a:rPr>
              <a:t>第六章  数据的分析</a:t>
            </a:r>
            <a:endParaRPr lang="en-US" altLang="zh-CN" sz="2400" dirty="0">
              <a:solidFill>
                <a:srgbClr val="070707"/>
              </a:solidFill>
              <a:latin typeface="微软雅黑" panose="020B0503020204020204" pitchFamily="34" charset="-122"/>
              <a:ea typeface="微软雅黑" panose="020B0503020204020204" pitchFamily="34" charset="-122"/>
            </a:endParaRPr>
          </a:p>
        </p:txBody>
      </p:sp>
      <p:sp>
        <p:nvSpPr>
          <p:cNvPr id="3078" name="AutoShape 7"/>
          <p:cNvSpPr>
            <a:spLocks noChangeArrowheads="1"/>
          </p:cNvSpPr>
          <p:nvPr/>
        </p:nvSpPr>
        <p:spPr bwMode="auto">
          <a:xfrm>
            <a:off x="0" y="4822032"/>
            <a:ext cx="9144000" cy="321469"/>
          </a:xfrm>
          <a:prstGeom prst="flowChartProcess">
            <a:avLst/>
          </a:prstGeom>
          <a:solidFill>
            <a:srgbClr val="008080"/>
          </a:solidFill>
          <a:ln w="9525">
            <a:noFill/>
            <a:miter lim="800000"/>
          </a:ln>
        </p:spPr>
        <p:txBody>
          <a:bodyPr anchor="ctr"/>
          <a:lstStyle/>
          <a:p>
            <a:endParaRPr lang="zh-CN" altLang="en-US">
              <a:solidFill>
                <a:schemeClr val="tx1"/>
              </a:solidFill>
            </a:endParaRPr>
          </a:p>
        </p:txBody>
      </p:sp>
      <p:sp>
        <p:nvSpPr>
          <p:cNvPr id="3079" name="MH_Text_1"/>
          <p:cNvSpPr>
            <a:spLocks noChangeArrowheads="1"/>
          </p:cNvSpPr>
          <p:nvPr/>
        </p:nvSpPr>
        <p:spPr bwMode="auto">
          <a:xfrm>
            <a:off x="723900" y="3365028"/>
            <a:ext cx="1665288" cy="79176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bevel/>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3080" name="MH_SubTitle_1"/>
          <p:cNvSpPr>
            <a:spLocks noChangeArrowheads="1"/>
          </p:cNvSpPr>
          <p:nvPr/>
        </p:nvSpPr>
        <p:spPr bwMode="auto">
          <a:xfrm>
            <a:off x="722314" y="3568625"/>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导入新课</a:t>
            </a:r>
          </a:p>
        </p:txBody>
      </p:sp>
      <p:sp>
        <p:nvSpPr>
          <p:cNvPr id="3081" name="MH_Other_1"/>
          <p:cNvSpPr>
            <a:spLocks noChangeArrowheads="1"/>
          </p:cNvSpPr>
          <p:nvPr/>
        </p:nvSpPr>
        <p:spPr bwMode="auto">
          <a:xfrm>
            <a:off x="2149476" y="3697213"/>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2" name="MH_Text_2"/>
          <p:cNvSpPr>
            <a:spLocks noChangeArrowheads="1"/>
          </p:cNvSpPr>
          <p:nvPr/>
        </p:nvSpPr>
        <p:spPr bwMode="auto">
          <a:xfrm>
            <a:off x="2711450" y="3363838"/>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bevel/>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3083" name="MH_SubTitle_2"/>
          <p:cNvSpPr>
            <a:spLocks noChangeArrowheads="1"/>
          </p:cNvSpPr>
          <p:nvPr/>
        </p:nvSpPr>
        <p:spPr bwMode="auto">
          <a:xfrm>
            <a:off x="2711450" y="3568625"/>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讲授新课</a:t>
            </a:r>
          </a:p>
        </p:txBody>
      </p:sp>
      <p:sp>
        <p:nvSpPr>
          <p:cNvPr id="3084" name="MH_Other_2"/>
          <p:cNvSpPr>
            <a:spLocks noChangeArrowheads="1"/>
          </p:cNvSpPr>
          <p:nvPr/>
        </p:nvSpPr>
        <p:spPr bwMode="auto">
          <a:xfrm>
            <a:off x="2746376" y="3694831"/>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5" name="MH_Other_3"/>
          <p:cNvSpPr>
            <a:spLocks noChangeArrowheads="1"/>
          </p:cNvSpPr>
          <p:nvPr/>
        </p:nvSpPr>
        <p:spPr bwMode="auto">
          <a:xfrm>
            <a:off x="4179889" y="3697213"/>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6" name="MH_Text_3">
            <a:hlinkClick r:id="rId2" action="ppaction://hlinksldjump"/>
          </p:cNvPr>
          <p:cNvSpPr>
            <a:spLocks noChangeArrowheads="1"/>
          </p:cNvSpPr>
          <p:nvPr/>
        </p:nvSpPr>
        <p:spPr bwMode="auto">
          <a:xfrm>
            <a:off x="4719639" y="3363838"/>
            <a:ext cx="1666875"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bevel/>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3087" name="MH_SubTitle_3">
            <a:hlinkClick r:id="rId2" action="ppaction://hlinksldjump"/>
          </p:cNvPr>
          <p:cNvSpPr>
            <a:spLocks noChangeArrowheads="1"/>
          </p:cNvSpPr>
          <p:nvPr/>
        </p:nvSpPr>
        <p:spPr bwMode="auto">
          <a:xfrm>
            <a:off x="4719639" y="3568625"/>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当堂练习</a:t>
            </a:r>
          </a:p>
        </p:txBody>
      </p:sp>
      <p:sp>
        <p:nvSpPr>
          <p:cNvPr id="3088" name="MH_Other_4"/>
          <p:cNvSpPr>
            <a:spLocks noChangeArrowheads="1"/>
          </p:cNvSpPr>
          <p:nvPr/>
        </p:nvSpPr>
        <p:spPr bwMode="auto">
          <a:xfrm>
            <a:off x="4776788" y="3694831"/>
            <a:ext cx="169862"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89" name="MH_Other_5"/>
          <p:cNvSpPr>
            <a:spLocks noChangeArrowheads="1"/>
          </p:cNvSpPr>
          <p:nvPr/>
        </p:nvSpPr>
        <p:spPr bwMode="auto">
          <a:xfrm>
            <a:off x="6178551" y="3697213"/>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3090" name="MH_Text_4"/>
          <p:cNvSpPr>
            <a:spLocks noChangeArrowheads="1"/>
          </p:cNvSpPr>
          <p:nvPr/>
        </p:nvSpPr>
        <p:spPr bwMode="auto">
          <a:xfrm>
            <a:off x="6727825" y="3363838"/>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bevel/>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3091" name="MH_SubTitle_4">
            <a:hlinkClick r:id="rId3" action="ppaction://hlinksldjump"/>
          </p:cNvPr>
          <p:cNvSpPr>
            <a:spLocks noChangeArrowheads="1"/>
          </p:cNvSpPr>
          <p:nvPr/>
        </p:nvSpPr>
        <p:spPr bwMode="auto">
          <a:xfrm>
            <a:off x="6727826" y="3568625"/>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课堂小结</a:t>
            </a:r>
          </a:p>
        </p:txBody>
      </p:sp>
      <p:sp>
        <p:nvSpPr>
          <p:cNvPr id="3092" name="MH_Other_6"/>
          <p:cNvSpPr>
            <a:spLocks noChangeArrowheads="1"/>
          </p:cNvSpPr>
          <p:nvPr/>
        </p:nvSpPr>
        <p:spPr bwMode="auto">
          <a:xfrm>
            <a:off x="6777039" y="3694831"/>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grpSp>
        <p:nvGrpSpPr>
          <p:cNvPr id="3093" name="MH_Other_7"/>
          <p:cNvGrpSpPr/>
          <p:nvPr/>
        </p:nvGrpSpPr>
        <p:grpSpPr bwMode="auto">
          <a:xfrm>
            <a:off x="2085975" y="3661494"/>
            <a:ext cx="890588" cy="200025"/>
            <a:chOff x="0" y="0"/>
            <a:chExt cx="561" cy="169"/>
          </a:xfrm>
        </p:grpSpPr>
        <p:pic>
          <p:nvPicPr>
            <p:cNvPr id="3094" name="MH_Other_7"/>
            <p:cNvPicPr>
              <a:picLocks noChangeArrowheads="1"/>
            </p:cNvPicPr>
            <p:nvPr/>
          </p:nvPicPr>
          <p:blipFill>
            <a:blip r:embed="rId4"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5"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grpSp>
      <p:sp>
        <p:nvSpPr>
          <p:cNvPr id="3096" name="MH_Other_8"/>
          <p:cNvSpPr>
            <a:spLocks noChangeArrowheads="1"/>
          </p:cNvSpPr>
          <p:nvPr/>
        </p:nvSpPr>
        <p:spPr bwMode="auto">
          <a:xfrm>
            <a:off x="2184401" y="3728169"/>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bevel/>
              </a14:hiddenLine>
            </a:ext>
          </a:extLst>
        </p:spPr>
        <p:txBody>
          <a:bodyPr anchor="ctr"/>
          <a:lstStyle/>
          <a:p>
            <a:pPr algn="ctr"/>
            <a:endParaRPr lang="zh-CN" altLang="en-US" sz="1400">
              <a:solidFill>
                <a:srgbClr val="FFFFFF"/>
              </a:solidFill>
              <a:ea typeface="微软雅黑" panose="020B0503020204020204" pitchFamily="34" charset="-122"/>
            </a:endParaRPr>
          </a:p>
        </p:txBody>
      </p:sp>
      <p:grpSp>
        <p:nvGrpSpPr>
          <p:cNvPr id="3097" name="MH_Other_9"/>
          <p:cNvGrpSpPr/>
          <p:nvPr/>
        </p:nvGrpSpPr>
        <p:grpSpPr bwMode="auto">
          <a:xfrm>
            <a:off x="4116388" y="3661494"/>
            <a:ext cx="889000" cy="200025"/>
            <a:chOff x="0" y="0"/>
            <a:chExt cx="560" cy="169"/>
          </a:xfrm>
        </p:grpSpPr>
        <p:pic>
          <p:nvPicPr>
            <p:cNvPr id="3098" name="MH_Other_9"/>
            <p:cNvPicPr>
              <a:picLocks noChangeArrowheads="1"/>
            </p:cNvPicPr>
            <p:nvPr/>
          </p:nvPicPr>
          <p:blipFill>
            <a:blip r:embed="rId4"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grpSp>
      <p:sp>
        <p:nvSpPr>
          <p:cNvPr id="3100" name="MH_Other_10"/>
          <p:cNvSpPr>
            <a:spLocks noChangeArrowheads="1"/>
          </p:cNvSpPr>
          <p:nvPr/>
        </p:nvSpPr>
        <p:spPr bwMode="auto">
          <a:xfrm>
            <a:off x="4214814" y="3728169"/>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bevel/>
              </a14:hiddenLine>
            </a:ext>
          </a:extLst>
        </p:spPr>
        <p:txBody>
          <a:bodyPr anchor="ctr"/>
          <a:lstStyle/>
          <a:p>
            <a:pPr algn="ctr"/>
            <a:endParaRPr lang="zh-CN" altLang="en-US" sz="1400">
              <a:solidFill>
                <a:srgbClr val="FFFFFF"/>
              </a:solidFill>
              <a:ea typeface="微软雅黑" panose="020B0503020204020204" pitchFamily="34" charset="-122"/>
            </a:endParaRPr>
          </a:p>
        </p:txBody>
      </p:sp>
      <p:pic>
        <p:nvPicPr>
          <p:cNvPr id="3101" name="MH_Other_11"/>
          <p:cNvPicPr>
            <a:picLocks noChangeArrowheads="1"/>
          </p:cNvPicPr>
          <p:nvPr/>
        </p:nvPicPr>
        <p:blipFill>
          <a:blip r:embed="rId4" cstate="email"/>
          <a:srcRect/>
          <a:stretch>
            <a:fillRect/>
          </a:stretch>
        </p:blipFill>
        <p:spPr bwMode="auto">
          <a:xfrm>
            <a:off x="6115050" y="3661494"/>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2" name="Text Box 31"/>
          <p:cNvSpPr txBox="1">
            <a:spLocks noChangeArrowheads="1"/>
          </p:cNvSpPr>
          <p:nvPr/>
        </p:nvSpPr>
        <p:spPr bwMode="auto">
          <a:xfrm>
            <a:off x="6226176" y="3737694"/>
            <a:ext cx="669925" cy="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endParaRPr lang="zh-CN" altLang="en-US" sz="1400">
              <a:solidFill>
                <a:srgbClr val="FFFFFF"/>
              </a:solidFill>
              <a:ea typeface="微软雅黑" panose="020B0503020204020204" pitchFamily="34" charset="-122"/>
            </a:endParaRPr>
          </a:p>
        </p:txBody>
      </p:sp>
      <p:sp>
        <p:nvSpPr>
          <p:cNvPr id="3103" name="MH_Other_12"/>
          <p:cNvSpPr>
            <a:spLocks noChangeArrowheads="1"/>
          </p:cNvSpPr>
          <p:nvPr/>
        </p:nvSpPr>
        <p:spPr bwMode="auto">
          <a:xfrm>
            <a:off x="6213476" y="3728169"/>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bevel/>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3104" name="Text Box 33"/>
          <p:cNvSpPr txBox="1">
            <a:spLocks noChangeArrowheads="1"/>
          </p:cNvSpPr>
          <p:nvPr/>
        </p:nvSpPr>
        <p:spPr bwMode="auto">
          <a:xfrm>
            <a:off x="5399478" y="389955"/>
            <a:ext cx="35655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000" dirty="0" smtClean="0">
                <a:solidFill>
                  <a:schemeClr val="accent1"/>
                </a:solidFill>
                <a:latin typeface="华文细黑" panose="02010600040101010101" pitchFamily="2" charset="-122"/>
                <a:ea typeface="华文细黑" panose="02010600040101010101" pitchFamily="2" charset="-122"/>
              </a:rPr>
              <a:t>八</a:t>
            </a:r>
            <a:r>
              <a:rPr lang="zh-CN" altLang="en-US" sz="2000" dirty="0">
                <a:solidFill>
                  <a:schemeClr val="accent1"/>
                </a:solidFill>
                <a:latin typeface="华文细黑" panose="02010600040101010101" pitchFamily="2" charset="-122"/>
                <a:ea typeface="华文细黑" panose="02010600040101010101" pitchFamily="2" charset="-122"/>
              </a:rPr>
              <a:t>年级数学上（</a:t>
            </a:r>
            <a:r>
              <a:rPr lang="en-US" altLang="zh-CN" sz="2000" dirty="0">
                <a:solidFill>
                  <a:schemeClr val="accent1"/>
                </a:solidFill>
                <a:latin typeface="华文细黑" panose="02010600040101010101" pitchFamily="2" charset="-122"/>
                <a:ea typeface="华文细黑" panose="02010600040101010101" pitchFamily="2" charset="-122"/>
              </a:rPr>
              <a:t>BS</a:t>
            </a:r>
            <a:r>
              <a:rPr lang="zh-CN" altLang="en-US" sz="2000" dirty="0">
                <a:solidFill>
                  <a:schemeClr val="accent1"/>
                </a:solidFill>
                <a:latin typeface="华文细黑" panose="02010600040101010101" pitchFamily="2" charset="-122"/>
                <a:ea typeface="华文细黑" panose="02010600040101010101" pitchFamily="2" charset="-122"/>
              </a:rPr>
              <a:t>）</a:t>
            </a:r>
          </a:p>
          <a:p>
            <a:r>
              <a:rPr lang="zh-CN" altLang="en-US" sz="2000" dirty="0">
                <a:solidFill>
                  <a:schemeClr val="accent1"/>
                </a:solidFill>
                <a:latin typeface="华文细黑" panose="02010600040101010101" pitchFamily="2" charset="-122"/>
                <a:ea typeface="华文细黑" panose="02010600040101010101" pitchFamily="2" charset="-122"/>
              </a:rPr>
              <a:t>            教学课件</a:t>
            </a:r>
          </a:p>
        </p:txBody>
      </p:sp>
      <p:sp>
        <p:nvSpPr>
          <p:cNvPr id="34" name="矩形 33"/>
          <p:cNvSpPr/>
          <p:nvPr/>
        </p:nvSpPr>
        <p:spPr>
          <a:xfrm>
            <a:off x="-10682" y="4299942"/>
            <a:ext cx="9154682"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Rectangle 9"/>
          <p:cNvSpPr>
            <a:spLocks noChangeArrowheads="1"/>
          </p:cNvSpPr>
          <p:nvPr/>
        </p:nvSpPr>
        <p:spPr bwMode="auto">
          <a:xfrm>
            <a:off x="792163" y="425941"/>
            <a:ext cx="7740650" cy="371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spcBef>
                <a:spcPct val="20000"/>
              </a:spcBef>
            </a:pPr>
            <a:r>
              <a:rPr lang="zh-CN" altLang="en-US" sz="2400">
                <a:solidFill>
                  <a:schemeClr val="tx1"/>
                </a:solidFill>
                <a:latin typeface="黑体" panose="02010609060101010101" pitchFamily="49" charset="-122"/>
                <a:ea typeface="黑体" panose="02010609060101010101" pitchFamily="49" charset="-122"/>
              </a:rPr>
              <a:t>    将一组数据按照由小到大（或由大到小）的顺序排</a:t>
            </a:r>
          </a:p>
          <a:p>
            <a:pPr>
              <a:lnSpc>
                <a:spcPct val="150000"/>
              </a:lnSpc>
              <a:spcBef>
                <a:spcPct val="20000"/>
              </a:spcBef>
            </a:pPr>
            <a:r>
              <a:rPr lang="zh-CN" altLang="en-US" sz="2400">
                <a:solidFill>
                  <a:schemeClr val="tx1"/>
                </a:solidFill>
                <a:latin typeface="黑体" panose="02010609060101010101" pitchFamily="49" charset="-122"/>
                <a:ea typeface="黑体" panose="02010609060101010101" pitchFamily="49" charset="-122"/>
              </a:rPr>
              <a:t>列：</a:t>
            </a:r>
          </a:p>
          <a:p>
            <a:pPr>
              <a:lnSpc>
                <a:spcPct val="150000"/>
              </a:lnSpc>
              <a:spcBef>
                <a:spcPct val="20000"/>
              </a:spcBef>
            </a:pPr>
            <a:r>
              <a:rPr lang="zh-CN" altLang="en-US" sz="2400">
                <a:solidFill>
                  <a:schemeClr val="tx1"/>
                </a:solidFill>
                <a:latin typeface="黑体" panose="02010609060101010101" pitchFamily="49" charset="-122"/>
                <a:ea typeface="黑体" panose="02010609060101010101" pitchFamily="49" charset="-122"/>
              </a:rPr>
              <a:t>    如果数据的个数是</a:t>
            </a:r>
            <a:r>
              <a:rPr lang="zh-CN" altLang="en-US" sz="2400">
                <a:latin typeface="黑体" panose="02010609060101010101" pitchFamily="49" charset="-122"/>
                <a:ea typeface="黑体" panose="02010609060101010101" pitchFamily="49" charset="-122"/>
              </a:rPr>
              <a:t>奇数</a:t>
            </a:r>
            <a:r>
              <a:rPr lang="zh-CN" altLang="en-US" sz="2400">
                <a:solidFill>
                  <a:schemeClr val="tx1"/>
                </a:solidFill>
                <a:latin typeface="黑体" panose="02010609060101010101" pitchFamily="49" charset="-122"/>
                <a:ea typeface="黑体" panose="02010609060101010101" pitchFamily="49" charset="-122"/>
              </a:rPr>
              <a:t>，则称处于中间位置的数为</a:t>
            </a:r>
          </a:p>
          <a:p>
            <a:pPr>
              <a:lnSpc>
                <a:spcPct val="150000"/>
              </a:lnSpc>
              <a:spcBef>
                <a:spcPct val="20000"/>
              </a:spcBef>
            </a:pPr>
            <a:r>
              <a:rPr lang="zh-CN" altLang="en-US" sz="2400">
                <a:solidFill>
                  <a:schemeClr val="tx1"/>
                </a:solidFill>
                <a:latin typeface="黑体" panose="02010609060101010101" pitchFamily="49" charset="-122"/>
                <a:ea typeface="黑体" panose="02010609060101010101" pitchFamily="49" charset="-122"/>
              </a:rPr>
              <a:t>这组数据的中位数；</a:t>
            </a:r>
          </a:p>
          <a:p>
            <a:pPr>
              <a:lnSpc>
                <a:spcPct val="150000"/>
              </a:lnSpc>
              <a:spcBef>
                <a:spcPct val="20000"/>
              </a:spcBef>
            </a:pPr>
            <a:r>
              <a:rPr lang="zh-CN" altLang="en-US" sz="2400">
                <a:solidFill>
                  <a:schemeClr val="tx1"/>
                </a:solidFill>
                <a:latin typeface="黑体" panose="02010609060101010101" pitchFamily="49" charset="-122"/>
                <a:ea typeface="黑体" panose="02010609060101010101" pitchFamily="49" charset="-122"/>
              </a:rPr>
              <a:t>    如果数据的个数是</a:t>
            </a:r>
            <a:r>
              <a:rPr lang="zh-CN" altLang="en-US" sz="2400">
                <a:latin typeface="黑体" panose="02010609060101010101" pitchFamily="49" charset="-122"/>
                <a:ea typeface="黑体" panose="02010609060101010101" pitchFamily="49" charset="-122"/>
              </a:rPr>
              <a:t>偶数</a:t>
            </a:r>
            <a:r>
              <a:rPr lang="zh-CN" altLang="en-US" sz="2400">
                <a:solidFill>
                  <a:schemeClr val="tx1"/>
                </a:solidFill>
                <a:latin typeface="黑体" panose="02010609060101010101" pitchFamily="49" charset="-122"/>
                <a:ea typeface="黑体" panose="02010609060101010101" pitchFamily="49" charset="-122"/>
              </a:rPr>
              <a:t>，则称中间两个数据的平均数为这组数据的中位数．</a:t>
            </a:r>
          </a:p>
        </p:txBody>
      </p:sp>
      <p:sp>
        <p:nvSpPr>
          <p:cNvPr id="2" name="文本框 1"/>
          <p:cNvSpPr txBox="1">
            <a:spLocks noChangeArrowheads="1"/>
          </p:cNvSpPr>
          <p:nvPr/>
        </p:nvSpPr>
        <p:spPr bwMode="auto">
          <a:xfrm>
            <a:off x="792163" y="3732610"/>
            <a:ext cx="77406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400">
                <a:solidFill>
                  <a:schemeClr val="tx1"/>
                </a:solidFill>
                <a:latin typeface="黑体" panose="02010609060101010101" pitchFamily="49" charset="-122"/>
                <a:ea typeface="黑体" panose="02010609060101010101" pitchFamily="49" charset="-122"/>
              </a:rPr>
              <a:t>    </a:t>
            </a:r>
            <a:r>
              <a:rPr lang="zh-CN" altLang="en-US" sz="2400">
                <a:solidFill>
                  <a:schemeClr val="tx1"/>
                </a:solidFill>
                <a:latin typeface="黑体" panose="02010609060101010101" pitchFamily="49" charset="-122"/>
                <a:ea typeface="黑体" panose="02010609060101010101" pitchFamily="49" charset="-122"/>
              </a:rPr>
              <a:t>如果一组数据中有极端数据，中位数能比平均数更</a:t>
            </a:r>
          </a:p>
          <a:p>
            <a:pPr>
              <a:lnSpc>
                <a:spcPct val="150000"/>
              </a:lnSpc>
            </a:pPr>
            <a:r>
              <a:rPr lang="zh-CN" altLang="en-US" sz="2400">
                <a:solidFill>
                  <a:schemeClr val="tx1"/>
                </a:solidFill>
                <a:latin typeface="黑体" panose="02010609060101010101" pitchFamily="49" charset="-122"/>
                <a:ea typeface="黑体" panose="02010609060101010101" pitchFamily="49" charset="-122"/>
              </a:rPr>
              <a:t>合理地反映该组数据的</a:t>
            </a:r>
            <a:r>
              <a:rPr lang="zh-CN" altLang="en-US" sz="2400">
                <a:latin typeface="黑体" panose="02010609060101010101" pitchFamily="49" charset="-122"/>
                <a:ea typeface="黑体" panose="02010609060101010101" pitchFamily="49" charset="-122"/>
              </a:rPr>
              <a:t>整体水平</a:t>
            </a:r>
            <a:r>
              <a:rPr lang="zh-CN" altLang="en-US" sz="2400">
                <a:solidFill>
                  <a:schemeClr val="tx1"/>
                </a:solidFill>
                <a:latin typeface="黑体" panose="02010609060101010101" pitchFamily="49" charset="-122"/>
                <a:ea typeface="黑体" panose="02010609060101010101" pitchFamily="49" charset="-122"/>
              </a:rPr>
              <a:t>．</a:t>
            </a:r>
          </a:p>
        </p:txBody>
      </p:sp>
      <p:sp>
        <p:nvSpPr>
          <p:cNvPr id="3" name="圆角矩形标注 2"/>
          <p:cNvSpPr/>
          <p:nvPr/>
        </p:nvSpPr>
        <p:spPr>
          <a:xfrm>
            <a:off x="5676901" y="3421857"/>
            <a:ext cx="2227263" cy="750094"/>
          </a:xfrm>
          <a:prstGeom prst="wedgeRoundRectCallout">
            <a:avLst>
              <a:gd name="adj1" fmla="val -82043"/>
              <a:gd name="adj2" fmla="val -43770"/>
              <a:gd name="adj3" fmla="val 16667"/>
            </a:avLst>
          </a:prstGeom>
          <a:solidFill>
            <a:schemeClr val="accent5">
              <a:lumMod val="90000"/>
            </a:schemeClr>
          </a:solidFill>
          <a:ln w="9525" cap="flat" cmpd="sng" algn="ctr">
            <a:solidFill>
              <a:schemeClr val="tx1"/>
            </a:solidFill>
            <a:prstDash val="solid"/>
            <a:round/>
            <a:headEnd type="none" w="med" len="med"/>
            <a:tailEnd type="none" w="med" len="med"/>
          </a:ln>
        </p:spPr>
        <p:txBody>
          <a:bodyPr/>
          <a:lstStyle/>
          <a:p>
            <a:r>
              <a:rPr lang="zh-CN" altLang="en-US" sz="2400" noProof="1">
                <a:solidFill>
                  <a:schemeClr val="accent2">
                    <a:lumMod val="75000"/>
                  </a:schemeClr>
                </a:solidFill>
                <a:latin typeface="黑体" panose="02010609060101010101" pitchFamily="49" charset="-122"/>
                <a:ea typeface="黑体" panose="02010609060101010101" pitchFamily="49" charset="-122"/>
                <a:cs typeface="+mn-ea"/>
              </a:rPr>
              <a:t>思考：</a:t>
            </a:r>
            <a:r>
              <a:rPr lang="zh-CN" altLang="en-US" sz="2400" noProof="1">
                <a:solidFill>
                  <a:schemeClr val="tx1"/>
                </a:solidFill>
                <a:latin typeface="黑体" panose="02010609060101010101" pitchFamily="49" charset="-122"/>
                <a:ea typeface="黑体" panose="02010609060101010101" pitchFamily="49" charset="-122"/>
                <a:cs typeface="+mn-ea"/>
              </a:rPr>
              <a:t>中位数有何意义？</a:t>
            </a:r>
            <a:endParaRPr lang="zh-CN" altLang="en-US" sz="2400" noProof="1">
              <a:solidFill>
                <a:schemeClr val="tx1"/>
              </a:solidFill>
              <a:latin typeface="黑体" panose="02010609060101010101" pitchFamily="49" charset="-122"/>
              <a:ea typeface="黑体" panose="02010609060101010101" pitchFamily="49" charset="-122"/>
            </a:endParaRPr>
          </a:p>
        </p:txBody>
      </p:sp>
      <p:sp>
        <p:nvSpPr>
          <p:cNvPr id="4" name="Text Box 55"/>
          <p:cNvSpPr txBox="1">
            <a:spLocks noChangeArrowheads="1"/>
          </p:cNvSpPr>
          <p:nvPr/>
        </p:nvSpPr>
        <p:spPr bwMode="auto">
          <a:xfrm>
            <a:off x="600310" y="511532"/>
            <a:ext cx="3733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dirty="0">
                <a:solidFill>
                  <a:srgbClr val="269999"/>
                </a:solidFill>
                <a:latin typeface="Times New Roman" panose="02020603050405020304" pitchFamily="18" charset="0"/>
                <a:ea typeface="黑体" panose="02010609060101010101" pitchFamily="49" charset="-122"/>
              </a:rPr>
              <a:t>思考</a:t>
            </a:r>
            <a:r>
              <a:rPr lang="en-US" altLang="zh-CN" sz="2400" dirty="0">
                <a:solidFill>
                  <a:srgbClr val="269999"/>
                </a:solidFill>
                <a:latin typeface="Times New Roman" panose="02020603050405020304" pitchFamily="18" charset="0"/>
                <a:ea typeface="黑体" panose="02010609060101010101" pitchFamily="49" charset="-122"/>
              </a:rPr>
              <a:t>1</a:t>
            </a:r>
            <a:r>
              <a:rPr lang="zh-CN" altLang="en-US" sz="2400" dirty="0">
                <a:solidFill>
                  <a:srgbClr val="269999"/>
                </a:solidFill>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中位数怎么确定？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3017">
                                            <p:txEl>
                                              <p:pRg st="0" end="0"/>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43017">
                                            <p:txEl>
                                              <p:charRg st="27" end="5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43017">
                                            <p:txEl>
                                              <p:pRg st="2" end="2"/>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43017">
                                            <p:txEl>
                                              <p:charRg st="52" end="77"/>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43017">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p:tgtEl>
                                          <p:spTgt spid="3"/>
                                        </p:tgtEl>
                                        <p:attrNameLst>
                                          <p:attrName>ppt_y</p:attrName>
                                        </p:attrNameLst>
                                      </p:cBhvr>
                                      <p:tavLst>
                                        <p:tav tm="0">
                                          <p:val>
                                            <p:strVal val="#ppt_y+#ppt_h*1.125000"/>
                                          </p:val>
                                        </p:tav>
                                        <p:tav tm="100000">
                                          <p:val>
                                            <p:strVal val="#ppt_y"/>
                                          </p:val>
                                        </p:tav>
                                      </p:tavLst>
                                    </p:anim>
                                    <p:animEffect transition="in" filter="wipe(up)">
                                      <p:cBhvr>
                                        <p:cTn id="29" dur="500"/>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par>
                                <p:cTn id="34" presetID="1" presetClass="exit" presetSubtype="0" fill="hold" grpId="1" nodeType="withEffect">
                                  <p:stCondLst>
                                    <p:cond delay="0"/>
                                  </p:stCondLst>
                                  <p:childTnLst>
                                    <p:set>
                                      <p:cBhvr>
                                        <p:cTn id="35"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3" grpId="1" bldLvl="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圆角矩形 31"/>
          <p:cNvSpPr>
            <a:spLocks noChangeArrowheads="1"/>
          </p:cNvSpPr>
          <p:nvPr/>
        </p:nvSpPr>
        <p:spPr bwMode="auto">
          <a:xfrm>
            <a:off x="754063" y="573882"/>
            <a:ext cx="1141412" cy="321469"/>
          </a:xfrm>
          <a:prstGeom prst="roundRect">
            <a:avLst>
              <a:gd name="adj" fmla="val 16667"/>
            </a:avLst>
          </a:prstGeom>
          <a:solidFill>
            <a:srgbClr val="FFFFD9"/>
          </a:solidFill>
          <a:ln w="25400">
            <a:solidFill>
              <a:srgbClr val="0099FF"/>
            </a:solidFill>
            <a:round/>
          </a:ln>
        </p:spPr>
        <p:txBody>
          <a:bodyPr/>
          <a:lstStyle/>
          <a:p>
            <a:pPr algn="ctr"/>
            <a:r>
              <a:rPr lang="zh-CN" altLang="en-US" sz="2000" b="1">
                <a:solidFill>
                  <a:schemeClr val="tx1"/>
                </a:solidFill>
                <a:latin typeface="微软雅黑" panose="020B0503020204020204" pitchFamily="34" charset="-122"/>
                <a:ea typeface="微软雅黑" panose="020B0503020204020204" pitchFamily="34" charset="-122"/>
              </a:rPr>
              <a:t>练一练</a:t>
            </a:r>
          </a:p>
        </p:txBody>
      </p:sp>
      <p:sp>
        <p:nvSpPr>
          <p:cNvPr id="17412" name="Text Box 3"/>
          <p:cNvSpPr txBox="1"/>
          <p:nvPr/>
        </p:nvSpPr>
        <p:spPr>
          <a:xfrm>
            <a:off x="609601" y="951310"/>
            <a:ext cx="5630863" cy="738664"/>
          </a:xfrm>
          <a:prstGeom prst="rect">
            <a:avLst/>
          </a:prstGeom>
          <a:noFill/>
          <a:ln w="9525">
            <a:noFill/>
            <a:miter/>
          </a:ln>
        </p:spPr>
        <p:txBody>
          <a:bodyPr>
            <a:spAutoFit/>
          </a:bodyPr>
          <a:lstStyle/>
          <a:p>
            <a:pPr>
              <a:lnSpc>
                <a:spcPct val="150000"/>
              </a:lnSpc>
              <a:spcBef>
                <a:spcPct val="50000"/>
              </a:spcBef>
            </a:pPr>
            <a:r>
              <a:rPr lang="zh-CN" altLang="en-US" sz="2800" noProof="1">
                <a:solidFill>
                  <a:schemeClr val="tx1"/>
                </a:solidFill>
                <a:latin typeface="黑体" panose="02010609060101010101" pitchFamily="49" charset="-122"/>
                <a:ea typeface="黑体" panose="02010609060101010101" pitchFamily="49" charset="-122"/>
                <a:cs typeface="+mn-ea"/>
              </a:rPr>
              <a:t> </a:t>
            </a:r>
            <a:r>
              <a:rPr lang="zh-CN" altLang="en-US" sz="2800" noProof="1">
                <a:solidFill>
                  <a:schemeClr val="tx1"/>
                </a:solidFill>
                <a:effectLst>
                  <a:outerShdw blurRad="38100" dist="38100" dir="2700000">
                    <a:srgbClr val="FFFFFF"/>
                  </a:outerShdw>
                </a:effectLst>
                <a:latin typeface="黑体" panose="02010609060101010101" pitchFamily="49" charset="-122"/>
                <a:ea typeface="黑体" panose="02010609060101010101" pitchFamily="49" charset="-122"/>
                <a:cs typeface="+mn-ea"/>
                <a:sym typeface="+mn-ea"/>
              </a:rPr>
              <a:t>下面两组数据的中位数是多少？</a:t>
            </a:r>
          </a:p>
        </p:txBody>
      </p:sp>
      <p:sp>
        <p:nvSpPr>
          <p:cNvPr id="19459" name="文本框 19458"/>
          <p:cNvSpPr txBox="1"/>
          <p:nvPr/>
        </p:nvSpPr>
        <p:spPr>
          <a:xfrm>
            <a:off x="971551" y="1599010"/>
            <a:ext cx="5040313" cy="525401"/>
          </a:xfrm>
          <a:prstGeom prst="rect">
            <a:avLst/>
          </a:prstGeom>
          <a:noFill/>
          <a:ln w="9525">
            <a:noFill/>
            <a:miter/>
          </a:ln>
        </p:spPr>
        <p:txBody>
          <a:bodyPr lIns="90000" tIns="46800" rIns="90000" bIns="46800">
            <a:spAutoFit/>
          </a:bodyPr>
          <a:lstStyle/>
          <a:p>
            <a:pPr eaLnBrk="0" hangingPunct="0">
              <a:spcBef>
                <a:spcPct val="50000"/>
              </a:spcBef>
            </a:pP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1</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5</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6</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3</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p>
        </p:txBody>
      </p:sp>
      <p:sp>
        <p:nvSpPr>
          <p:cNvPr id="19460" name="文本框 19459"/>
          <p:cNvSpPr txBox="1"/>
          <p:nvPr/>
        </p:nvSpPr>
        <p:spPr>
          <a:xfrm>
            <a:off x="973138" y="2138363"/>
            <a:ext cx="5688012" cy="525401"/>
          </a:xfrm>
          <a:prstGeom prst="rect">
            <a:avLst/>
          </a:prstGeom>
          <a:noFill/>
          <a:ln w="9525">
            <a:noFill/>
            <a:miter/>
          </a:ln>
        </p:spPr>
        <p:txBody>
          <a:bodyPr lIns="90000" tIns="46800" rIns="90000" bIns="46800">
            <a:spAutoFit/>
          </a:bodyPr>
          <a:lstStyle/>
          <a:p>
            <a:pPr eaLnBrk="0" hangingPunct="0">
              <a:spcBef>
                <a:spcPct val="50000"/>
              </a:spcBef>
            </a:pP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5</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6</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4</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3</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5</a:t>
            </a:r>
          </a:p>
        </p:txBody>
      </p:sp>
      <p:sp>
        <p:nvSpPr>
          <p:cNvPr id="19461" name="文本框 19460"/>
          <p:cNvSpPr txBox="1"/>
          <p:nvPr/>
        </p:nvSpPr>
        <p:spPr>
          <a:xfrm>
            <a:off x="1074738" y="2561035"/>
            <a:ext cx="7785100" cy="740845"/>
          </a:xfrm>
          <a:prstGeom prst="rect">
            <a:avLst/>
          </a:prstGeom>
          <a:noFill/>
          <a:ln w="9525">
            <a:noFill/>
            <a:miter/>
          </a:ln>
        </p:spPr>
        <p:txBody>
          <a:bodyPr lIns="90000" tIns="46800" rIns="90000" bIns="46800">
            <a:spAutoFit/>
          </a:bodyPr>
          <a:lstStyle/>
          <a:p>
            <a:pPr eaLnBrk="0" hangingPunct="0">
              <a:lnSpc>
                <a:spcPct val="150000"/>
              </a:lnSpc>
              <a:spcBef>
                <a:spcPct val="50000"/>
              </a:spcBef>
            </a:pPr>
            <a:r>
              <a:rPr lang="zh-CN" altLang="en-US" sz="2800" noProof="1">
                <a:solidFill>
                  <a:schemeClr val="accent2">
                    <a:lumMod val="75000"/>
                  </a:schemeClr>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提示：</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确定中位数要</a:t>
            </a:r>
            <a:r>
              <a:rPr lang="zh-CN" altLang="en-US" sz="2800" noProof="1">
                <a:latin typeface="Times New Roman" panose="02020603050405020304" pitchFamily="18" charset="0"/>
                <a:ea typeface="黑体" panose="02010609060101010101" pitchFamily="49" charset="-122"/>
                <a:cs typeface="+mn-ea"/>
              </a:rPr>
              <a:t>先排序、看奇偶</a:t>
            </a: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zh-CN" altLang="en-US"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再计算</a:t>
            </a:r>
            <a:r>
              <a:rPr lang="en-US" altLang="zh-CN" sz="2800" noProof="1">
                <a:solidFill>
                  <a:schemeClr val="tx1"/>
                </a:solidFill>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p>
        </p:txBody>
      </p:sp>
      <p:sp>
        <p:nvSpPr>
          <p:cNvPr id="19462" name="文本框 19461"/>
          <p:cNvSpPr txBox="1"/>
          <p:nvPr/>
        </p:nvSpPr>
        <p:spPr>
          <a:xfrm>
            <a:off x="1085851" y="3114675"/>
            <a:ext cx="4022725" cy="525401"/>
          </a:xfrm>
          <a:prstGeom prst="rect">
            <a:avLst/>
          </a:prstGeom>
          <a:noFill/>
          <a:ln w="9525">
            <a:noFill/>
            <a:miter/>
          </a:ln>
        </p:spPr>
        <p:txBody>
          <a:bodyPr lIns="90000" tIns="46800" rIns="90000" bIns="46800">
            <a:spAutoFit/>
          </a:bodyPr>
          <a:lstStyle/>
          <a:p>
            <a:pPr eaLnBrk="0" hangingPunct="0">
              <a:spcBef>
                <a:spcPct val="50000"/>
              </a:spcBef>
            </a:pP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解：（</a:t>
            </a:r>
            <a:r>
              <a:rPr lang="en-US" altLang="zh-CN"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1</a:t>
            </a: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 中位数是</a:t>
            </a:r>
            <a:r>
              <a:rPr lang="en-US" altLang="zh-CN"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3</a:t>
            </a: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endPar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endParaRPr>
          </a:p>
        </p:txBody>
      </p:sp>
      <p:sp>
        <p:nvSpPr>
          <p:cNvPr id="19463" name="文本框 19462"/>
          <p:cNvSpPr txBox="1"/>
          <p:nvPr/>
        </p:nvSpPr>
        <p:spPr>
          <a:xfrm>
            <a:off x="1727200" y="3545682"/>
            <a:ext cx="3060700" cy="525401"/>
          </a:xfrm>
          <a:prstGeom prst="rect">
            <a:avLst/>
          </a:prstGeom>
          <a:noFill/>
          <a:ln w="9525">
            <a:noFill/>
            <a:miter/>
          </a:ln>
        </p:spPr>
        <p:txBody>
          <a:bodyPr lIns="90000" tIns="46800" rIns="90000" bIns="46800">
            <a:spAutoFit/>
          </a:bodyPr>
          <a:lstStyle/>
          <a:p>
            <a:pPr eaLnBrk="0" hangingPunct="0">
              <a:spcBef>
                <a:spcPct val="50000"/>
              </a:spcBef>
            </a:pP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zh-CN"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r>
              <a:rPr lang="zh-CN" altLang="en-US"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）中位数是</a:t>
            </a:r>
            <a:r>
              <a:rPr lang="en-US" altLang="zh-CN" sz="28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4.5.</a:t>
            </a:r>
            <a:endParaRPr lang="en-US" altLang="zh-CN" sz="2800" noProof="1">
              <a:effectLst>
                <a:outerShdw blurRad="38100" dist="38100" dir="2700000">
                  <a:srgbClr val="FFFFFF"/>
                </a:outerShdw>
              </a:effectLst>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p:bldP spid="19461" grpId="0"/>
      <p:bldP spid="19462" grpId="0"/>
      <p:bldP spid="194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文本框 21506"/>
          <p:cNvSpPr txBox="1"/>
          <p:nvPr/>
        </p:nvSpPr>
        <p:spPr>
          <a:xfrm>
            <a:off x="533400" y="1319213"/>
            <a:ext cx="6350000" cy="646331"/>
          </a:xfrm>
          <a:prstGeom prst="rect">
            <a:avLst/>
          </a:prstGeom>
          <a:solidFill>
            <a:schemeClr val="accent3">
              <a:lumMod val="90000"/>
            </a:schemeClr>
          </a:solidFill>
          <a:ln w="9525">
            <a:solidFill>
              <a:srgbClr val="FF0000"/>
            </a:solidFill>
          </a:ln>
        </p:spPr>
        <p:txBody>
          <a:bodyPr>
            <a:spAutoFit/>
          </a:bodyPr>
          <a:lstStyle/>
          <a:p>
            <a:pPr>
              <a:lnSpc>
                <a:spcPct val="150000"/>
              </a:lnSpc>
              <a:spcBef>
                <a:spcPct val="50000"/>
              </a:spcBef>
            </a:pP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）一组数据的众数一定出现在这组数据中</a:t>
            </a:r>
            <a:r>
              <a:rPr lang="en-US" altLang="zh-CN" sz="2400" noProof="1">
                <a:solidFill>
                  <a:schemeClr val="tx1"/>
                </a:solidFill>
                <a:latin typeface="Times New Roman" panose="02020603050405020304" pitchFamily="18" charset="0"/>
                <a:ea typeface="黑体" panose="02010609060101010101" pitchFamily="49" charset="-122"/>
                <a:cs typeface="+mn-ea"/>
              </a:rPr>
              <a:t>.</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21508" name="文本框 21507"/>
          <p:cNvSpPr txBox="1"/>
          <p:nvPr/>
        </p:nvSpPr>
        <p:spPr>
          <a:xfrm>
            <a:off x="533400" y="2021681"/>
            <a:ext cx="8296275" cy="1200329"/>
          </a:xfrm>
          <a:prstGeom prst="rect">
            <a:avLst/>
          </a:prstGeom>
          <a:solidFill>
            <a:schemeClr val="accent3">
              <a:lumMod val="90000"/>
            </a:schemeClr>
          </a:solidFill>
          <a:ln w="9525">
            <a:solidFill>
              <a:srgbClr val="FF0000"/>
            </a:solidFill>
          </a:ln>
        </p:spPr>
        <p:txBody>
          <a:bodyPr>
            <a:spAutoFit/>
          </a:bodyPr>
          <a:lstStyle/>
          <a:p>
            <a:pPr>
              <a:lnSpc>
                <a:spcPct val="150000"/>
              </a:lnSpc>
              <a:spcBef>
                <a:spcPct val="50000"/>
              </a:spcBef>
            </a:pP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2</a:t>
            </a:r>
            <a:r>
              <a:rPr lang="zh-CN" altLang="en-US" sz="2400" noProof="1">
                <a:solidFill>
                  <a:schemeClr val="tx1"/>
                </a:solidFill>
                <a:latin typeface="Times New Roman" panose="02020603050405020304" pitchFamily="18" charset="0"/>
                <a:ea typeface="黑体" panose="02010609060101010101" pitchFamily="49" charset="-122"/>
                <a:cs typeface="+mn-ea"/>
              </a:rPr>
              <a:t>）一组数据的众数可能不止一个</a:t>
            </a:r>
            <a:r>
              <a:rPr lang="en-US" altLang="zh-CN" sz="2400" noProof="1">
                <a:solidFill>
                  <a:schemeClr val="tx1"/>
                </a:solidFill>
                <a:latin typeface="Times New Roman" panose="02020603050405020304" pitchFamily="18" charset="0"/>
                <a:ea typeface="黑体" panose="02010609060101010101" pitchFamily="49" charset="-122"/>
                <a:cs typeface="+mn-ea"/>
              </a:rPr>
              <a:t>.</a:t>
            </a:r>
            <a:r>
              <a:rPr lang="zh-CN" altLang="en-US" sz="2400" noProof="1">
                <a:solidFill>
                  <a:schemeClr val="tx1"/>
                </a:solidFill>
                <a:latin typeface="Times New Roman" panose="02020603050405020304" pitchFamily="18" charset="0"/>
                <a:ea typeface="黑体" panose="02010609060101010101" pitchFamily="49" charset="-122"/>
                <a:cs typeface="+mn-ea"/>
              </a:rPr>
              <a:t>如</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2</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3</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3</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5</a:t>
            </a:r>
            <a:r>
              <a:rPr lang="zh-CN" altLang="en-US" sz="2400" noProof="1">
                <a:solidFill>
                  <a:schemeClr val="tx1"/>
                </a:solidFill>
                <a:latin typeface="Times New Roman" panose="02020603050405020304" pitchFamily="18" charset="0"/>
                <a:ea typeface="黑体" panose="02010609060101010101" pitchFamily="49" charset="-122"/>
                <a:cs typeface="+mn-ea"/>
              </a:rPr>
              <a:t>中众数是</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和</a:t>
            </a:r>
            <a:r>
              <a:rPr lang="en-US" altLang="zh-CN" sz="2400" noProof="1">
                <a:solidFill>
                  <a:schemeClr val="tx1"/>
                </a:solidFill>
                <a:latin typeface="Times New Roman" panose="02020603050405020304" pitchFamily="18" charset="0"/>
                <a:ea typeface="黑体" panose="02010609060101010101" pitchFamily="49" charset="-122"/>
                <a:cs typeface="+mn-ea"/>
              </a:rPr>
              <a:t>3.</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21509" name="文本框 21508"/>
          <p:cNvSpPr txBox="1"/>
          <p:nvPr/>
        </p:nvSpPr>
        <p:spPr>
          <a:xfrm>
            <a:off x="533400" y="2992041"/>
            <a:ext cx="8194675" cy="1200329"/>
          </a:xfrm>
          <a:prstGeom prst="rect">
            <a:avLst/>
          </a:prstGeom>
          <a:solidFill>
            <a:schemeClr val="accent3">
              <a:lumMod val="90000"/>
            </a:schemeClr>
          </a:solidFill>
          <a:ln w="9525">
            <a:solidFill>
              <a:srgbClr val="FF0000"/>
            </a:solidFill>
          </a:ln>
        </p:spPr>
        <p:txBody>
          <a:bodyPr>
            <a:spAutoFit/>
          </a:bodyPr>
          <a:lstStyle/>
          <a:p>
            <a:pPr>
              <a:lnSpc>
                <a:spcPct val="150000"/>
              </a:lnSpc>
              <a:spcBef>
                <a:spcPct val="50000"/>
              </a:spcBef>
            </a:pP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3</a:t>
            </a:r>
            <a:r>
              <a:rPr lang="zh-CN" altLang="en-US" sz="2400" noProof="1">
                <a:solidFill>
                  <a:schemeClr val="tx1"/>
                </a:solidFill>
                <a:latin typeface="Times New Roman" panose="02020603050405020304" pitchFamily="18" charset="0"/>
                <a:ea typeface="黑体" panose="02010609060101010101" pitchFamily="49" charset="-122"/>
                <a:cs typeface="+mn-ea"/>
              </a:rPr>
              <a:t>）众数是一组数据中出现次数最多的数据而不是数据出现的次数，如</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2</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2</a:t>
            </a:r>
            <a:r>
              <a:rPr lang="zh-CN" altLang="en-US" sz="2400" noProof="1">
                <a:solidFill>
                  <a:schemeClr val="tx1"/>
                </a:solidFill>
                <a:latin typeface="Times New Roman" panose="02020603050405020304" pitchFamily="18" charset="0"/>
                <a:ea typeface="黑体" panose="02010609060101010101" pitchFamily="49" charset="-122"/>
                <a:cs typeface="+mn-ea"/>
              </a:rPr>
              <a:t>，</a:t>
            </a:r>
            <a:r>
              <a:rPr lang="en-US" altLang="zh-CN" sz="2400" noProof="1">
                <a:solidFill>
                  <a:schemeClr val="tx1"/>
                </a:solidFill>
                <a:latin typeface="Times New Roman" panose="02020603050405020304" pitchFamily="18" charset="0"/>
                <a:ea typeface="黑体" panose="02010609060101010101" pitchFamily="49" charset="-122"/>
                <a:cs typeface="+mn-ea"/>
              </a:rPr>
              <a:t>5</a:t>
            </a:r>
            <a:r>
              <a:rPr lang="zh-CN" altLang="en-US" sz="2400" noProof="1">
                <a:solidFill>
                  <a:schemeClr val="tx1"/>
                </a:solidFill>
                <a:latin typeface="Times New Roman" panose="02020603050405020304" pitchFamily="18" charset="0"/>
                <a:ea typeface="黑体" panose="02010609060101010101" pitchFamily="49" charset="-122"/>
                <a:cs typeface="+mn-ea"/>
              </a:rPr>
              <a:t>中众数是</a:t>
            </a:r>
            <a:r>
              <a:rPr lang="en-US" altLang="zh-CN" sz="2400" noProof="1">
                <a:solidFill>
                  <a:schemeClr val="tx1"/>
                </a:solidFill>
                <a:latin typeface="Times New Roman" panose="02020603050405020304" pitchFamily="18" charset="0"/>
                <a:ea typeface="黑体" panose="02010609060101010101" pitchFamily="49" charset="-122"/>
                <a:cs typeface="+mn-ea"/>
              </a:rPr>
              <a:t>1</a:t>
            </a:r>
            <a:r>
              <a:rPr lang="zh-CN" altLang="en-US" sz="2400" noProof="1">
                <a:solidFill>
                  <a:schemeClr val="tx1"/>
                </a:solidFill>
                <a:latin typeface="Times New Roman" panose="02020603050405020304" pitchFamily="18" charset="0"/>
                <a:ea typeface="黑体" panose="02010609060101010101" pitchFamily="49" charset="-122"/>
                <a:cs typeface="+mn-ea"/>
              </a:rPr>
              <a:t>而不是</a:t>
            </a:r>
            <a:r>
              <a:rPr lang="en-US" altLang="zh-CN" sz="2400" noProof="1">
                <a:solidFill>
                  <a:schemeClr val="tx1"/>
                </a:solidFill>
                <a:latin typeface="Times New Roman" panose="02020603050405020304" pitchFamily="18" charset="0"/>
                <a:ea typeface="黑体" panose="02010609060101010101" pitchFamily="49" charset="-122"/>
                <a:cs typeface="+mn-ea"/>
              </a:rPr>
              <a:t>3.</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62519" name="Text Box 55"/>
          <p:cNvSpPr txBox="1">
            <a:spLocks noChangeArrowheads="1"/>
          </p:cNvSpPr>
          <p:nvPr/>
        </p:nvSpPr>
        <p:spPr bwMode="auto">
          <a:xfrm>
            <a:off x="692151" y="708422"/>
            <a:ext cx="42703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rgbClr val="269999"/>
                </a:solidFill>
                <a:latin typeface="Times New Roman" panose="02020603050405020304" pitchFamily="18" charset="0"/>
                <a:ea typeface="黑体" panose="02010609060101010101" pitchFamily="49" charset="-122"/>
                <a:sym typeface="宋体" panose="02010600030101010101" pitchFamily="2" charset="-122"/>
              </a:rPr>
              <a:t>思考</a:t>
            </a:r>
            <a:r>
              <a:rPr lang="en-US" altLang="zh-CN" sz="2800">
                <a:solidFill>
                  <a:srgbClr val="269999"/>
                </a:solidFill>
                <a:latin typeface="Times New Roman" panose="02020603050405020304" pitchFamily="18" charset="0"/>
                <a:ea typeface="黑体" panose="02010609060101010101" pitchFamily="49" charset="-122"/>
                <a:sym typeface="宋体" panose="02010600030101010101" pitchFamily="2" charset="-122"/>
              </a:rPr>
              <a:t>2</a:t>
            </a:r>
            <a:r>
              <a:rPr lang="zh-CN" altLang="en-US" sz="2800">
                <a:solidFill>
                  <a:srgbClr val="269999"/>
                </a:solidFill>
                <a:latin typeface="Times New Roman" panose="02020603050405020304" pitchFamily="18" charset="0"/>
                <a:ea typeface="黑体" panose="02010609060101010101" pitchFamily="49" charset="-122"/>
                <a:sym typeface="宋体" panose="02010600030101010101" pitchFamily="2" charset="-122"/>
              </a:rPr>
              <a:t>：</a:t>
            </a:r>
            <a:r>
              <a:rPr lang="zh-CN" altLang="en-US" sz="2800">
                <a:latin typeface="Times New Roman" panose="02020603050405020304" pitchFamily="18" charset="0"/>
                <a:ea typeface="黑体" panose="02010609060101010101" pitchFamily="49" charset="-122"/>
              </a:rPr>
              <a:t>众数是否唯一？</a:t>
            </a:r>
            <a:r>
              <a:rPr lang="zh-CN" altLang="en-US" sz="2800">
                <a:solidFill>
                  <a:schemeClr val="tx1"/>
                </a:solidFill>
                <a:latin typeface="Times New Roman" panose="02020603050405020304" pitchFamily="18" charset="0"/>
                <a:ea typeface="黑体" panose="02010609060101010101"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519"/>
                                        </p:tgtEl>
                                        <p:attrNameLst>
                                          <p:attrName>style.visibility</p:attrName>
                                        </p:attrNameLst>
                                      </p:cBhvr>
                                      <p:to>
                                        <p:strVal val="visible"/>
                                      </p:to>
                                    </p:set>
                                    <p:animEffect transition="in" filter="dissolve">
                                      <p:cBhvr>
                                        <p:cTn id="7" dur="500"/>
                                        <p:tgtEl>
                                          <p:spTgt spid="625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blinds(horizontal)">
                                      <p:cBhvr>
                                        <p:cTn id="12" dur="2000"/>
                                        <p:tgtEl>
                                          <p:spTgt spid="215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508"/>
                                        </p:tgtEl>
                                        <p:attrNameLst>
                                          <p:attrName>style.visibility</p:attrName>
                                        </p:attrNameLst>
                                      </p:cBhvr>
                                      <p:to>
                                        <p:strVal val="visible"/>
                                      </p:to>
                                    </p:set>
                                    <p:animEffect transition="in" filter="box(in)">
                                      <p:cBhvr>
                                        <p:cTn id="17" dur="2000"/>
                                        <p:tgtEl>
                                          <p:spTgt spid="2150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1509"/>
                                        </p:tgtEl>
                                        <p:attrNameLst>
                                          <p:attrName>style.visibility</p:attrName>
                                        </p:attrNameLst>
                                      </p:cBhvr>
                                      <p:to>
                                        <p:strVal val="visible"/>
                                      </p:to>
                                    </p:set>
                                    <p:animEffect transition="in" filter="diamond(in)">
                                      <p:cBhvr>
                                        <p:cTn id="22" dur="20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ldLvl="0" animBg="1"/>
      <p:bldP spid="21508" grpId="0" bldLvl="0" animBg="1"/>
      <p:bldP spid="21509" grpId="0" bldLvl="0" animBg="1"/>
      <p:bldP spid="625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圆角矩形 31"/>
          <p:cNvSpPr>
            <a:spLocks noChangeArrowheads="1"/>
          </p:cNvSpPr>
          <p:nvPr/>
        </p:nvSpPr>
        <p:spPr bwMode="auto">
          <a:xfrm>
            <a:off x="287338" y="422673"/>
            <a:ext cx="1223962" cy="321469"/>
          </a:xfrm>
          <a:prstGeom prst="roundRect">
            <a:avLst>
              <a:gd name="adj" fmla="val 16667"/>
            </a:avLst>
          </a:prstGeom>
          <a:solidFill>
            <a:srgbClr val="FFFFD9"/>
          </a:solidFill>
          <a:ln w="25400">
            <a:solidFill>
              <a:srgbClr val="0099FF"/>
            </a:solidFill>
            <a:round/>
          </a:ln>
        </p:spPr>
        <p:txBody>
          <a:bodyPr/>
          <a:lstStyle/>
          <a:p>
            <a:pPr algn="ctr"/>
            <a:r>
              <a:rPr lang="zh-CN" altLang="en-US" b="1"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归纳总结</a:t>
            </a:r>
            <a:endParaRPr lang="zh-CN" altLang="en-US" b="1" dirty="0">
              <a:solidFill>
                <a:schemeClr val="tx1"/>
              </a:solidFill>
            </a:endParaRPr>
          </a:p>
        </p:txBody>
      </p:sp>
      <p:sp>
        <p:nvSpPr>
          <p:cNvPr id="280580" name="Text Box 4"/>
          <p:cNvSpPr txBox="1">
            <a:spLocks noChangeArrowheads="1"/>
          </p:cNvSpPr>
          <p:nvPr/>
        </p:nvSpPr>
        <p:spPr bwMode="auto">
          <a:xfrm>
            <a:off x="1104900" y="921544"/>
            <a:ext cx="673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buClr>
                <a:schemeClr val="accent2"/>
              </a:buClr>
              <a:buFont typeface="Wingdings" panose="05000000000000000000" pitchFamily="2" charset="2"/>
              <a:buNone/>
            </a:pPr>
            <a:r>
              <a:rPr lang="zh-CN" altLang="en-US" sz="2400">
                <a:solidFill>
                  <a:schemeClr val="tx1"/>
                </a:solidFill>
                <a:latin typeface="黑体" panose="02010609060101010101" pitchFamily="49" charset="-122"/>
                <a:ea typeface="黑体" panose="02010609060101010101" pitchFamily="49" charset="-122"/>
              </a:rPr>
              <a:t>它们从不同角度描述了一组数据的“</a:t>
            </a:r>
            <a:r>
              <a:rPr lang="zh-CN" altLang="en-US" sz="2400">
                <a:latin typeface="黑体" panose="02010609060101010101" pitchFamily="49" charset="-122"/>
                <a:ea typeface="黑体" panose="02010609060101010101" pitchFamily="49" charset="-122"/>
              </a:rPr>
              <a:t>平均水平</a:t>
            </a:r>
            <a:r>
              <a:rPr lang="zh-CN" altLang="en-US" sz="2400">
                <a:solidFill>
                  <a:schemeClr val="tx1"/>
                </a:solidFill>
                <a:latin typeface="黑体" panose="02010609060101010101" pitchFamily="49" charset="-122"/>
                <a:ea typeface="黑体" panose="02010609060101010101" pitchFamily="49" charset="-122"/>
              </a:rPr>
              <a:t>”</a:t>
            </a:r>
            <a:r>
              <a:rPr lang="en-US" altLang="zh-CN" sz="2400">
                <a:solidFill>
                  <a:schemeClr val="tx1"/>
                </a:solidFill>
                <a:latin typeface="黑体" panose="02010609060101010101" pitchFamily="49" charset="-122"/>
                <a:ea typeface="黑体" panose="02010609060101010101" pitchFamily="49" charset="-122"/>
              </a:rPr>
              <a:t>.</a:t>
            </a:r>
            <a:endParaRPr lang="zh-CN" altLang="en-US" sz="2400">
              <a:solidFill>
                <a:schemeClr val="tx1"/>
              </a:solidFill>
              <a:latin typeface="黑体" panose="02010609060101010101" pitchFamily="49" charset="-122"/>
              <a:ea typeface="黑体" panose="02010609060101010101" pitchFamily="49" charset="-122"/>
            </a:endParaRPr>
          </a:p>
        </p:txBody>
      </p:sp>
      <p:sp>
        <p:nvSpPr>
          <p:cNvPr id="280582" name="Text Box 6"/>
          <p:cNvSpPr txBox="1">
            <a:spLocks noChangeArrowheads="1"/>
          </p:cNvSpPr>
          <p:nvPr/>
        </p:nvSpPr>
        <p:spPr bwMode="auto">
          <a:xfrm>
            <a:off x="1816100" y="422672"/>
            <a:ext cx="62642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buClr>
                <a:schemeClr val="accent2"/>
              </a:buClr>
              <a:buFont typeface="Wingdings" panose="05000000000000000000" pitchFamily="2" charset="2"/>
              <a:buNone/>
            </a:pPr>
            <a:r>
              <a:rPr lang="zh-CN" altLang="en-US" sz="2400">
                <a:latin typeface="黑体" panose="02010609060101010101" pitchFamily="49" charset="-122"/>
                <a:ea typeface="黑体" panose="02010609060101010101" pitchFamily="49" charset="-122"/>
              </a:rPr>
              <a:t>平均数、中位数和众数有哪些特征</a:t>
            </a:r>
            <a:r>
              <a:rPr lang="en-US" altLang="zh-CN" sz="2400">
                <a:latin typeface="黑体" panose="02010609060101010101" pitchFamily="49" charset="-122"/>
                <a:ea typeface="黑体" panose="02010609060101010101" pitchFamily="49" charset="-122"/>
              </a:rPr>
              <a:t>?</a:t>
            </a:r>
          </a:p>
        </p:txBody>
      </p:sp>
      <p:grpSp>
        <p:nvGrpSpPr>
          <p:cNvPr id="18436" name="组合 1"/>
          <p:cNvGrpSpPr/>
          <p:nvPr/>
        </p:nvGrpSpPr>
        <p:grpSpPr bwMode="auto">
          <a:xfrm>
            <a:off x="400050" y="1273969"/>
            <a:ext cx="8502650" cy="1200319"/>
            <a:chOff x="1868" y="4153"/>
            <a:chExt cx="10207" cy="2518"/>
          </a:xfrm>
        </p:grpSpPr>
        <p:sp>
          <p:nvSpPr>
            <p:cNvPr id="18437" name="圆角矩形 93192"/>
            <p:cNvSpPr>
              <a:spLocks noChangeArrowheads="1"/>
            </p:cNvSpPr>
            <p:nvPr/>
          </p:nvSpPr>
          <p:spPr bwMode="auto">
            <a:xfrm>
              <a:off x="1868" y="4263"/>
              <a:ext cx="10207" cy="2028"/>
            </a:xfrm>
            <a:prstGeom prst="roundRect">
              <a:avLst>
                <a:gd name="adj" fmla="val 16667"/>
              </a:avLst>
            </a:prstGeom>
            <a:solidFill>
              <a:schemeClr val="accent1"/>
            </a:solidFill>
            <a:ln w="9525">
              <a:solidFill>
                <a:schemeClr val="tx1"/>
              </a:solidFill>
              <a:round/>
            </a:ln>
          </p:spPr>
          <p:txBody>
            <a:bodyPr/>
            <a:lstStyle/>
            <a:p>
              <a:pPr algn="ctr"/>
              <a:endParaRPr lang="zh-CN" altLang="en-US"/>
            </a:p>
          </p:txBody>
        </p:sp>
        <p:sp>
          <p:nvSpPr>
            <p:cNvPr id="18438" name="矩形 93191"/>
            <p:cNvSpPr>
              <a:spLocks noChangeArrowheads="1"/>
            </p:cNvSpPr>
            <p:nvPr/>
          </p:nvSpPr>
          <p:spPr bwMode="auto">
            <a:xfrm>
              <a:off x="2208" y="4153"/>
              <a:ext cx="9640" cy="2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50000"/>
                </a:spcBef>
              </a:pPr>
              <a:r>
                <a:rPr lang="zh-CN" altLang="en-US" sz="2400">
                  <a:solidFill>
                    <a:schemeClr val="tx1"/>
                  </a:solidFill>
                  <a:ea typeface="黑体" panose="02010609060101010101" pitchFamily="49" charset="-122"/>
                </a:rPr>
                <a:t>       计算</a:t>
              </a:r>
              <a:r>
                <a:rPr lang="zh-CN" altLang="en-US" sz="2400">
                  <a:ea typeface="黑体" panose="02010609060101010101" pitchFamily="49" charset="-122"/>
                </a:rPr>
                <a:t>平均数</a:t>
              </a:r>
              <a:r>
                <a:rPr lang="zh-CN" altLang="en-US" sz="2400">
                  <a:solidFill>
                    <a:schemeClr val="tx1"/>
                  </a:solidFill>
                  <a:ea typeface="黑体" panose="02010609060101010101" pitchFamily="49" charset="-122"/>
                </a:rPr>
                <a:t>时，所有数据都参加运算，它能充分利用数据所提供的信息，但容易受极端值的影响</a:t>
              </a:r>
              <a:r>
                <a:rPr lang="en-US" altLang="zh-CN" sz="2400">
                  <a:solidFill>
                    <a:schemeClr val="tx1"/>
                  </a:solidFill>
                  <a:ea typeface="黑体" panose="02010609060101010101" pitchFamily="49" charset="-122"/>
                </a:rPr>
                <a:t>,</a:t>
              </a:r>
              <a:r>
                <a:rPr lang="zh-CN" altLang="en-US" sz="2400">
                  <a:solidFill>
                    <a:schemeClr val="tx1"/>
                  </a:solidFill>
                  <a:ea typeface="黑体" panose="02010609060101010101" pitchFamily="49" charset="-122"/>
                </a:rPr>
                <a:t>应用最为广泛</a:t>
              </a:r>
              <a:r>
                <a:rPr lang="en-US" altLang="zh-CN" sz="2400">
                  <a:solidFill>
                    <a:schemeClr val="tx1"/>
                  </a:solidFill>
                  <a:ea typeface="黑体" panose="02010609060101010101" pitchFamily="49" charset="-122"/>
                </a:rPr>
                <a:t>.</a:t>
              </a:r>
              <a:endParaRPr lang="zh-CN" altLang="en-US" sz="2400">
                <a:solidFill>
                  <a:schemeClr val="tx1"/>
                </a:solidFill>
                <a:ea typeface="黑体" panose="02010609060101010101" pitchFamily="49" charset="-122"/>
              </a:endParaRPr>
            </a:p>
          </p:txBody>
        </p:sp>
      </p:grpSp>
      <p:grpSp>
        <p:nvGrpSpPr>
          <p:cNvPr id="3" name="组合 2"/>
          <p:cNvGrpSpPr/>
          <p:nvPr/>
        </p:nvGrpSpPr>
        <p:grpSpPr>
          <a:xfrm>
            <a:off x="419735" y="2376012"/>
            <a:ext cx="8482330" cy="1013624"/>
            <a:chOff x="1868" y="7328"/>
            <a:chExt cx="10207" cy="3241"/>
          </a:xfrm>
          <a:solidFill>
            <a:schemeClr val="accent2">
              <a:lumMod val="60000"/>
              <a:lumOff val="40000"/>
            </a:schemeClr>
          </a:solidFill>
        </p:grpSpPr>
        <p:sp>
          <p:nvSpPr>
            <p:cNvPr id="93195" name="圆角矩形 93194"/>
            <p:cNvSpPr/>
            <p:nvPr/>
          </p:nvSpPr>
          <p:spPr>
            <a:xfrm>
              <a:off x="1868" y="7328"/>
              <a:ext cx="10207" cy="2607"/>
            </a:xfrm>
            <a:prstGeom prst="roundRect">
              <a:avLst>
                <a:gd name="adj" fmla="val 16667"/>
              </a:avLst>
            </a:prstGeom>
            <a:grpFill/>
            <a:ln w="9525" cap="flat" cmpd="sng">
              <a:solidFill>
                <a:schemeClr val="tx1"/>
              </a:solidFill>
              <a:prstDash val="solid"/>
              <a:round/>
              <a:headEnd type="none" w="med" len="med"/>
              <a:tailEnd type="none" w="med" len="med"/>
            </a:ln>
          </p:spPr>
          <p:txBody>
            <a:bodyPr/>
            <a:lstStyle/>
            <a:p>
              <a:pPr algn="ctr"/>
              <a:endParaRPr lang="zh-CN" altLang="en-US" noProof="1"/>
            </a:p>
          </p:txBody>
        </p:sp>
        <p:sp>
          <p:nvSpPr>
            <p:cNvPr id="93197" name="矩形 93196"/>
            <p:cNvSpPr/>
            <p:nvPr/>
          </p:nvSpPr>
          <p:spPr>
            <a:xfrm>
              <a:off x="2208" y="7440"/>
              <a:ext cx="9752" cy="3129"/>
            </a:xfrm>
            <a:prstGeom prst="rect">
              <a:avLst/>
            </a:prstGeom>
            <a:grpFill/>
            <a:ln w="9525">
              <a:noFill/>
            </a:ln>
          </p:spPr>
          <p:txBody>
            <a:bodyPr>
              <a:spAutoFit/>
            </a:bodyPr>
            <a:lstStyle/>
            <a:p>
              <a:pPr>
                <a:lnSpc>
                  <a:spcPct val="120000"/>
                </a:lnSpc>
                <a:spcBef>
                  <a:spcPct val="50000"/>
                </a:spcBef>
              </a:pPr>
              <a:r>
                <a:rPr lang="zh-CN" altLang="en-US" sz="2400" noProof="1">
                  <a:ea typeface="黑体" panose="02010609060101010101" pitchFamily="49" charset="-122"/>
                  <a:cs typeface="+mn-ea"/>
                </a:rPr>
                <a:t>       中位数</a:t>
              </a:r>
              <a:r>
                <a:rPr lang="zh-CN" altLang="en-US" sz="2400" noProof="1">
                  <a:solidFill>
                    <a:schemeClr val="tx1"/>
                  </a:solidFill>
                  <a:ea typeface="黑体" panose="02010609060101010101" pitchFamily="49" charset="-122"/>
                  <a:cs typeface="+mn-ea"/>
                </a:rPr>
                <a:t>的优点是计算简单，只与其在数据中的位置有关</a:t>
              </a:r>
              <a:r>
                <a:rPr lang="en-US" altLang="zh-CN" sz="2400" noProof="1">
                  <a:solidFill>
                    <a:schemeClr val="tx1"/>
                  </a:solidFill>
                  <a:ea typeface="黑体" panose="02010609060101010101" pitchFamily="49" charset="-122"/>
                  <a:cs typeface="+mn-ea"/>
                </a:rPr>
                <a:t>.</a:t>
              </a:r>
              <a:r>
                <a:rPr lang="zh-CN" altLang="en-US" sz="2400" noProof="1">
                  <a:solidFill>
                    <a:schemeClr val="tx1"/>
                  </a:solidFill>
                  <a:ea typeface="黑体" panose="02010609060101010101" pitchFamily="49" charset="-122"/>
                  <a:cs typeface="+mn-ea"/>
                </a:rPr>
                <a:t>但不能充分利用所有数据的信息</a:t>
              </a:r>
              <a:r>
                <a:rPr lang="en-US" altLang="zh-CN" sz="2400" noProof="1">
                  <a:solidFill>
                    <a:schemeClr val="tx1"/>
                  </a:solidFill>
                  <a:ea typeface="黑体" panose="02010609060101010101" pitchFamily="49" charset="-122"/>
                  <a:cs typeface="+mn-ea"/>
                </a:rPr>
                <a:t>.</a:t>
              </a:r>
              <a:endParaRPr lang="zh-CN" altLang="en-US" sz="2400" noProof="1">
                <a:solidFill>
                  <a:schemeClr val="tx1"/>
                </a:solidFill>
                <a:ea typeface="黑体" panose="02010609060101010101" pitchFamily="49" charset="-122"/>
              </a:endParaRPr>
            </a:p>
          </p:txBody>
        </p:sp>
      </p:grpSp>
      <p:grpSp>
        <p:nvGrpSpPr>
          <p:cNvPr id="4" name="组合 3"/>
          <p:cNvGrpSpPr/>
          <p:nvPr/>
        </p:nvGrpSpPr>
        <p:grpSpPr>
          <a:xfrm>
            <a:off x="287656" y="3301365"/>
            <a:ext cx="8615045" cy="1754342"/>
            <a:chOff x="2098" y="2113"/>
            <a:chExt cx="10207" cy="6727"/>
          </a:xfrm>
          <a:solidFill>
            <a:schemeClr val="accent3">
              <a:lumMod val="75000"/>
            </a:schemeClr>
          </a:solidFill>
        </p:grpSpPr>
        <p:sp>
          <p:nvSpPr>
            <p:cNvPr id="5" name="圆角矩形 94212"/>
            <p:cNvSpPr/>
            <p:nvPr/>
          </p:nvSpPr>
          <p:spPr>
            <a:xfrm>
              <a:off x="2098" y="2113"/>
              <a:ext cx="10207" cy="5442"/>
            </a:xfrm>
            <a:prstGeom prst="roundRect">
              <a:avLst>
                <a:gd name="adj" fmla="val 16667"/>
              </a:avLst>
            </a:prstGeom>
            <a:grpFill/>
            <a:ln w="9525" cap="flat" cmpd="sng">
              <a:solidFill>
                <a:schemeClr val="tx1"/>
              </a:solidFill>
              <a:prstDash val="solid"/>
              <a:round/>
              <a:headEnd type="none" w="med" len="med"/>
              <a:tailEnd type="none" w="med" len="med"/>
            </a:ln>
          </p:spPr>
          <p:txBody>
            <a:bodyPr/>
            <a:lstStyle/>
            <a:p>
              <a:pPr algn="ctr"/>
              <a:endParaRPr lang="zh-CN" altLang="en-US" noProof="1"/>
            </a:p>
          </p:txBody>
        </p:sp>
        <p:sp>
          <p:nvSpPr>
            <p:cNvPr id="94212" name="Text Box 2"/>
            <p:cNvSpPr txBox="1"/>
            <p:nvPr/>
          </p:nvSpPr>
          <p:spPr>
            <a:xfrm>
              <a:off x="2374" y="2113"/>
              <a:ext cx="9707" cy="6727"/>
            </a:xfrm>
            <a:prstGeom prst="rect">
              <a:avLst/>
            </a:prstGeom>
            <a:grpFill/>
            <a:ln w="9525">
              <a:noFill/>
            </a:ln>
          </p:spPr>
          <p:txBody>
            <a:bodyPr>
              <a:spAutoFit/>
            </a:bodyPr>
            <a:lstStyle/>
            <a:p>
              <a:pPr>
                <a:lnSpc>
                  <a:spcPct val="150000"/>
                </a:lnSpc>
                <a:spcBef>
                  <a:spcPct val="50000"/>
                </a:spcBef>
              </a:pPr>
              <a:r>
                <a:rPr lang="zh-CN" altLang="en-US" sz="2400" noProof="1">
                  <a:latin typeface="黑体" panose="02010609060101010101" pitchFamily="49" charset="-122"/>
                  <a:ea typeface="黑体" panose="02010609060101010101" pitchFamily="49" charset="-122"/>
                  <a:cs typeface="+mn-ea"/>
                </a:rPr>
                <a:t>    众数</a:t>
              </a:r>
              <a:r>
                <a:rPr lang="zh-CN" altLang="en-US" sz="2400" noProof="1">
                  <a:solidFill>
                    <a:schemeClr val="tx1"/>
                  </a:solidFill>
                  <a:latin typeface="黑体" panose="02010609060101010101" pitchFamily="49" charset="-122"/>
                  <a:ea typeface="黑体" panose="02010609060101010101" pitchFamily="49" charset="-122"/>
                  <a:cs typeface="+mn-ea"/>
                </a:rPr>
                <a:t>只与其在数据中重复的次数有关，而且往往不是唯一的</a:t>
              </a:r>
              <a:r>
                <a:rPr lang="en-US" altLang="zh-CN" sz="2400" noProof="1">
                  <a:solidFill>
                    <a:schemeClr val="tx1"/>
                  </a:solidFill>
                  <a:latin typeface="黑体" panose="02010609060101010101" pitchFamily="49" charset="-122"/>
                  <a:ea typeface="黑体" panose="02010609060101010101" pitchFamily="49" charset="-122"/>
                  <a:cs typeface="+mn-ea"/>
                </a:rPr>
                <a:t>.</a:t>
              </a:r>
              <a:r>
                <a:rPr lang="zh-CN" altLang="en-US" sz="2400" noProof="1">
                  <a:solidFill>
                    <a:schemeClr val="tx1"/>
                  </a:solidFill>
                  <a:latin typeface="黑体" panose="02010609060101010101" pitchFamily="49" charset="-122"/>
                  <a:ea typeface="黑体" panose="02010609060101010101" pitchFamily="49" charset="-122"/>
                  <a:cs typeface="+mn-ea"/>
                </a:rPr>
                <a:t> 不能充分利用所有的数据信息，而且当各个数据的重复次数大致相等时，众数往往没有特别的意义</a:t>
              </a:r>
              <a:r>
                <a:rPr lang="en-US" altLang="zh-CN" sz="2400" noProof="1">
                  <a:solidFill>
                    <a:schemeClr val="tx1"/>
                  </a:solidFill>
                  <a:latin typeface="黑体" panose="02010609060101010101" pitchFamily="49" charset="-122"/>
                  <a:ea typeface="黑体" panose="02010609060101010101" pitchFamily="49" charset="-122"/>
                  <a:cs typeface="+mn-ea"/>
                </a:rPr>
                <a:t>.</a:t>
              </a:r>
              <a:endParaRPr lang="zh-CN" altLang="en-US" sz="2400" noProof="1">
                <a:solidFill>
                  <a:schemeClr val="tx1"/>
                </a:solidFill>
                <a:latin typeface="黑体" panose="02010609060101010101" pitchFamily="49" charset="-122"/>
                <a:ea typeface="黑体" panose="02010609060101010101" pitchFamily="49"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p:cTn id="7" dur="500" fill="hold"/>
                                        <p:tgtEl>
                                          <p:spTgt spid="9318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318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318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318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0582"/>
                                        </p:tgtEl>
                                        <p:attrNameLst>
                                          <p:attrName>style.visibility</p:attrName>
                                        </p:attrNameLst>
                                      </p:cBhvr>
                                      <p:to>
                                        <p:strVal val="visible"/>
                                      </p:to>
                                    </p:set>
                                    <p:animEffect transition="in" filter="dissolve">
                                      <p:cBhvr>
                                        <p:cTn id="15" dur="500"/>
                                        <p:tgtEl>
                                          <p:spTgt spid="28058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280580"/>
                                        </p:tgtEl>
                                        <p:attrNameLst>
                                          <p:attrName>style.visibility</p:attrName>
                                        </p:attrNameLst>
                                      </p:cBhvr>
                                      <p:to>
                                        <p:strVal val="visible"/>
                                      </p:to>
                                    </p:set>
                                    <p:anim calcmode="lin" valueType="num">
                                      <p:cBhvr additive="base">
                                        <p:cTn id="20" dur="500" fill="hold"/>
                                        <p:tgtEl>
                                          <p:spTgt spid="280580"/>
                                        </p:tgtEl>
                                        <p:attrNameLst>
                                          <p:attrName>ppt_x</p:attrName>
                                        </p:attrNameLst>
                                      </p:cBhvr>
                                      <p:tavLst>
                                        <p:tav tm="0">
                                          <p:val>
                                            <p:strVal val="1+#ppt_w/2"/>
                                          </p:val>
                                        </p:tav>
                                        <p:tav tm="100000">
                                          <p:val>
                                            <p:strVal val="#ppt_x"/>
                                          </p:val>
                                        </p:tav>
                                      </p:tavLst>
                                    </p:anim>
                                    <p:anim calcmode="lin" valueType="num">
                                      <p:cBhvr additive="base">
                                        <p:cTn id="21" dur="500" fill="hold"/>
                                        <p:tgtEl>
                                          <p:spTgt spid="280580"/>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4" presetClass="entr" presetSubtype="0" accel="100000" fill="hold" nodeType="clickEffect">
                                  <p:stCondLst>
                                    <p:cond delay="0"/>
                                  </p:stCondLst>
                                  <p:childTnLst>
                                    <p:set>
                                      <p:cBhvr>
                                        <p:cTn id="25" dur="1" fill="hold">
                                          <p:stCondLst>
                                            <p:cond delay="0"/>
                                          </p:stCondLst>
                                        </p:cTn>
                                        <p:tgtEl>
                                          <p:spTgt spid="18436"/>
                                        </p:tgtEl>
                                        <p:attrNameLst>
                                          <p:attrName>style.visibility</p:attrName>
                                        </p:attrNameLst>
                                      </p:cBhvr>
                                      <p:to>
                                        <p:strVal val="visible"/>
                                      </p:to>
                                    </p:set>
                                    <p:anim calcmode="lin" valueType="num">
                                      <p:cBhvr>
                                        <p:cTn id="26" dur="500" fill="hold"/>
                                        <p:tgtEl>
                                          <p:spTgt spid="18436"/>
                                        </p:tgtEl>
                                        <p:attrNameLst>
                                          <p:attrName>ppt_w</p:attrName>
                                        </p:attrNameLst>
                                      </p:cBhvr>
                                      <p:tavLst>
                                        <p:tav tm="0">
                                          <p:val>
                                            <p:strVal val="#ppt_w*0.05"/>
                                          </p:val>
                                        </p:tav>
                                        <p:tav tm="100000">
                                          <p:val>
                                            <p:strVal val="#ppt_w"/>
                                          </p:val>
                                        </p:tav>
                                      </p:tavLst>
                                    </p:anim>
                                    <p:anim calcmode="lin" valueType="num">
                                      <p:cBhvr>
                                        <p:cTn id="27" dur="500" fill="hold"/>
                                        <p:tgtEl>
                                          <p:spTgt spid="18436"/>
                                        </p:tgtEl>
                                        <p:attrNameLst>
                                          <p:attrName>ppt_h</p:attrName>
                                        </p:attrNameLst>
                                      </p:cBhvr>
                                      <p:tavLst>
                                        <p:tav tm="0">
                                          <p:val>
                                            <p:strVal val="#ppt_h"/>
                                          </p:val>
                                        </p:tav>
                                        <p:tav tm="100000">
                                          <p:val>
                                            <p:strVal val="#ppt_h"/>
                                          </p:val>
                                        </p:tav>
                                      </p:tavLst>
                                    </p:anim>
                                    <p:anim calcmode="lin" valueType="num">
                                      <p:cBhvr>
                                        <p:cTn id="28" dur="500" fill="hold"/>
                                        <p:tgtEl>
                                          <p:spTgt spid="18436"/>
                                        </p:tgtEl>
                                        <p:attrNameLst>
                                          <p:attrName>ppt_x</p:attrName>
                                        </p:attrNameLst>
                                      </p:cBhvr>
                                      <p:tavLst>
                                        <p:tav tm="0">
                                          <p:val>
                                            <p:strVal val="#ppt_x-.2"/>
                                          </p:val>
                                        </p:tav>
                                        <p:tav tm="100000">
                                          <p:val>
                                            <p:strVal val="#ppt_x"/>
                                          </p:val>
                                        </p:tav>
                                      </p:tavLst>
                                    </p:anim>
                                    <p:anim calcmode="lin" valueType="num">
                                      <p:cBhvr>
                                        <p:cTn id="29" dur="500" fill="hold"/>
                                        <p:tgtEl>
                                          <p:spTgt spid="18436"/>
                                        </p:tgtEl>
                                        <p:attrNameLst>
                                          <p:attrName>ppt_y</p:attrName>
                                        </p:attrNameLst>
                                      </p:cBhvr>
                                      <p:tavLst>
                                        <p:tav tm="0">
                                          <p:val>
                                            <p:strVal val="#ppt_y"/>
                                          </p:val>
                                        </p:tav>
                                        <p:tav tm="100000">
                                          <p:val>
                                            <p:strVal val="#ppt_y"/>
                                          </p:val>
                                        </p:tav>
                                      </p:tavLst>
                                    </p:anim>
                                    <p:animEffect transition="in" filter="fade">
                                      <p:cBhvr>
                                        <p:cTn id="30" dur="500"/>
                                        <p:tgtEl>
                                          <p:spTgt spid="18436"/>
                                        </p:tgtEl>
                                      </p:cBhvr>
                                    </p:animEffect>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strVal val="#ppt_w*0.05"/>
                                          </p:val>
                                        </p:tav>
                                        <p:tav tm="100000">
                                          <p:val>
                                            <p:strVal val="#ppt_w"/>
                                          </p:val>
                                        </p:tav>
                                      </p:tavLst>
                                    </p:anim>
                                    <p:anim calcmode="lin" valueType="num">
                                      <p:cBhvr>
                                        <p:cTn id="36" dur="500" fill="hold"/>
                                        <p:tgtEl>
                                          <p:spTgt spid="3"/>
                                        </p:tgtEl>
                                        <p:attrNameLst>
                                          <p:attrName>ppt_h</p:attrName>
                                        </p:attrNameLst>
                                      </p:cBhvr>
                                      <p:tavLst>
                                        <p:tav tm="0">
                                          <p:val>
                                            <p:strVal val="#ppt_h"/>
                                          </p:val>
                                        </p:tav>
                                        <p:tav tm="100000">
                                          <p:val>
                                            <p:strVal val="#ppt_h"/>
                                          </p:val>
                                        </p:tav>
                                      </p:tavLst>
                                    </p:anim>
                                    <p:anim calcmode="lin" valueType="num">
                                      <p:cBhvr>
                                        <p:cTn id="37" dur="500" fill="hold"/>
                                        <p:tgtEl>
                                          <p:spTgt spid="3"/>
                                        </p:tgtEl>
                                        <p:attrNameLst>
                                          <p:attrName>ppt_x</p:attrName>
                                        </p:attrNameLst>
                                      </p:cBhvr>
                                      <p:tavLst>
                                        <p:tav tm="0">
                                          <p:val>
                                            <p:strVal val="#ppt_x-.2"/>
                                          </p:val>
                                        </p:tav>
                                        <p:tav tm="100000">
                                          <p:val>
                                            <p:strVal val="#ppt_x"/>
                                          </p:val>
                                        </p:tav>
                                      </p:tavLst>
                                    </p:anim>
                                    <p:anim calcmode="lin" valueType="num">
                                      <p:cBhvr>
                                        <p:cTn id="38" dur="500" fill="hold"/>
                                        <p:tgtEl>
                                          <p:spTgt spid="3"/>
                                        </p:tgtEl>
                                        <p:attrNameLst>
                                          <p:attrName>ppt_y</p:attrName>
                                        </p:attrNameLst>
                                      </p:cBhvr>
                                      <p:tavLst>
                                        <p:tav tm="0">
                                          <p:val>
                                            <p:strVal val="#ppt_y"/>
                                          </p:val>
                                        </p:tav>
                                        <p:tav tm="100000">
                                          <p:val>
                                            <p:strVal val="#ppt_y"/>
                                          </p:val>
                                        </p:tav>
                                      </p:tavLst>
                                    </p:anim>
                                    <p:animEffect transition="in" filter="fade">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strVal val="#ppt_w*0.05"/>
                                          </p:val>
                                        </p:tav>
                                        <p:tav tm="100000">
                                          <p:val>
                                            <p:strVal val="#ppt_w"/>
                                          </p:val>
                                        </p:tav>
                                      </p:tavLst>
                                    </p:anim>
                                    <p:anim calcmode="lin" valueType="num">
                                      <p:cBhvr>
                                        <p:cTn id="45" dur="500" fill="hold"/>
                                        <p:tgtEl>
                                          <p:spTgt spid="4"/>
                                        </p:tgtEl>
                                        <p:attrNameLst>
                                          <p:attrName>ppt_h</p:attrName>
                                        </p:attrNameLst>
                                      </p:cBhvr>
                                      <p:tavLst>
                                        <p:tav tm="0">
                                          <p:val>
                                            <p:strVal val="#ppt_h"/>
                                          </p:val>
                                        </p:tav>
                                        <p:tav tm="100000">
                                          <p:val>
                                            <p:strVal val="#ppt_h"/>
                                          </p:val>
                                        </p:tav>
                                      </p:tavLst>
                                    </p:anim>
                                    <p:anim calcmode="lin" valueType="num">
                                      <p:cBhvr>
                                        <p:cTn id="46" dur="500" fill="hold"/>
                                        <p:tgtEl>
                                          <p:spTgt spid="4"/>
                                        </p:tgtEl>
                                        <p:attrNameLst>
                                          <p:attrName>ppt_x</p:attrName>
                                        </p:attrNameLst>
                                      </p:cBhvr>
                                      <p:tavLst>
                                        <p:tav tm="0">
                                          <p:val>
                                            <p:strVal val="#ppt_x-.2"/>
                                          </p:val>
                                        </p:tav>
                                        <p:tav tm="100000">
                                          <p:val>
                                            <p:strVal val="#ppt_x"/>
                                          </p:val>
                                        </p:tav>
                                      </p:tavLst>
                                    </p:anim>
                                    <p:anim calcmode="lin" valueType="num">
                                      <p:cBhvr>
                                        <p:cTn id="47" dur="500" fill="hold"/>
                                        <p:tgtEl>
                                          <p:spTgt spid="4"/>
                                        </p:tgtEl>
                                        <p:attrNameLst>
                                          <p:attrName>ppt_y</p:attrName>
                                        </p:attrNameLst>
                                      </p:cBhvr>
                                      <p:tavLst>
                                        <p:tav tm="0">
                                          <p:val>
                                            <p:strVal val="#ppt_y"/>
                                          </p:val>
                                        </p:tav>
                                        <p:tav tm="100000">
                                          <p:val>
                                            <p:strVal val="#ppt_y"/>
                                          </p:val>
                                        </p:tav>
                                      </p:tavLst>
                                    </p:anim>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bldLvl="0" animBg="1"/>
      <p:bldP spid="280580" grpId="0"/>
      <p:bldP spid="28058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9"/>
          <p:cNvSpPr>
            <a:spLocks noChangeArrowheads="1"/>
          </p:cNvSpPr>
          <p:nvPr/>
        </p:nvSpPr>
        <p:spPr bwMode="auto">
          <a:xfrm>
            <a:off x="1477964" y="844153"/>
            <a:ext cx="7488237" cy="3824288"/>
          </a:xfrm>
          <a:prstGeom prst="roundRect">
            <a:avLst>
              <a:gd name="adj" fmla="val 16667"/>
            </a:avLst>
          </a:prstGeom>
          <a:solidFill>
            <a:srgbClr val="FFFFFF">
              <a:alpha val="89998"/>
            </a:srgbClr>
          </a:solidFill>
          <a:ln w="28575">
            <a:solidFill>
              <a:schemeClr val="accent1"/>
            </a:solidFill>
            <a:round/>
          </a:ln>
        </p:spPr>
        <p:txBody>
          <a:bodyPr wrap="none" anchor="ctr"/>
          <a:lstStyle/>
          <a:p>
            <a:pPr algn="ctr">
              <a:lnSpc>
                <a:spcPct val="150000"/>
              </a:lnSpc>
            </a:pPr>
            <a:endParaRPr lang="zh-CN" altLang="en-US" sz="2400">
              <a:latin typeface="Times New Roman" panose="02020603050405020304" pitchFamily="18" charset="0"/>
              <a:ea typeface="黑体" panose="02010609060101010101" pitchFamily="49" charset="-122"/>
            </a:endParaRPr>
          </a:p>
        </p:txBody>
      </p:sp>
      <p:sp>
        <p:nvSpPr>
          <p:cNvPr id="9220" name="Text Box 38"/>
          <p:cNvSpPr txBox="1">
            <a:spLocks noChangeArrowheads="1"/>
          </p:cNvSpPr>
          <p:nvPr/>
        </p:nvSpPr>
        <p:spPr bwMode="auto">
          <a:xfrm>
            <a:off x="1979613" y="3759994"/>
            <a:ext cx="6696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spcBef>
                <a:spcPct val="20000"/>
              </a:spcBef>
            </a:pPr>
            <a:endParaRPr lang="zh-CN" altLang="en-US" sz="2400">
              <a:latin typeface="Times New Roman" panose="02020603050405020304" pitchFamily="18" charset="0"/>
              <a:ea typeface="黑体" panose="02010609060101010101" pitchFamily="49" charset="-122"/>
            </a:endParaRPr>
          </a:p>
        </p:txBody>
      </p:sp>
      <p:sp>
        <p:nvSpPr>
          <p:cNvPr id="19459" name="文本框 9224"/>
          <p:cNvSpPr txBox="1">
            <a:spLocks noChangeArrowheads="1"/>
          </p:cNvSpPr>
          <p:nvPr/>
        </p:nvSpPr>
        <p:spPr bwMode="auto">
          <a:xfrm>
            <a:off x="2152651" y="3232547"/>
            <a:ext cx="65960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sz="2400">
              <a:latin typeface="Times New Roman" panose="02020603050405020304" pitchFamily="18" charset="0"/>
              <a:ea typeface="黑体" panose="02010609060101010101" pitchFamily="49" charset="-122"/>
            </a:endParaRPr>
          </a:p>
        </p:txBody>
      </p:sp>
      <p:graphicFrame>
        <p:nvGraphicFramePr>
          <p:cNvPr id="19460" name="对象 9225"/>
          <p:cNvGraphicFramePr>
            <a:graphicFrameLocks noChangeAspect="1"/>
          </p:cNvGraphicFramePr>
          <p:nvPr/>
        </p:nvGraphicFramePr>
        <p:xfrm>
          <a:off x="4114800" y="2275285"/>
          <a:ext cx="914400" cy="161925"/>
        </p:xfrm>
        <a:graphic>
          <a:graphicData uri="http://schemas.openxmlformats.org/presentationml/2006/ole">
            <mc:AlternateContent xmlns:mc="http://schemas.openxmlformats.org/markup-compatibility/2006">
              <mc:Choice xmlns:v="urn:schemas-microsoft-com:vml" Requires="v">
                <p:oleObj spid="_x0000_s19482" r:id="rId3" imgW="918845" imgH="216535" progId="Equation.3">
                  <p:embed/>
                </p:oleObj>
              </mc:Choice>
              <mc:Fallback>
                <p:oleObj r:id="rId3" imgW="918845" imgH="216535" progId="Equation.3">
                  <p:embed/>
                  <p:pic>
                    <p:nvPicPr>
                      <p:cNvPr id="0" name="对象 92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2275285"/>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9461" name="对象 9226"/>
          <p:cNvGraphicFramePr>
            <a:graphicFrameLocks noChangeAspect="1"/>
          </p:cNvGraphicFramePr>
          <p:nvPr/>
        </p:nvGraphicFramePr>
        <p:xfrm>
          <a:off x="4241800" y="2370535"/>
          <a:ext cx="914400" cy="161925"/>
        </p:xfrm>
        <a:graphic>
          <a:graphicData uri="http://schemas.openxmlformats.org/presentationml/2006/ole">
            <mc:AlternateContent xmlns:mc="http://schemas.openxmlformats.org/markup-compatibility/2006">
              <mc:Choice xmlns:v="urn:schemas-microsoft-com:vml" Requires="v">
                <p:oleObj spid="_x0000_s19483" r:id="rId5" imgW="918845" imgH="216535" progId="Equation.3">
                  <p:embed/>
                </p:oleObj>
              </mc:Choice>
              <mc:Fallback>
                <p:oleObj r:id="rId5" imgW="918845" imgH="216535" progId="Equation.3">
                  <p:embed/>
                  <p:pic>
                    <p:nvPicPr>
                      <p:cNvPr id="0" name="对象 92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800" y="2370535"/>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9228" name="文本框 9227"/>
          <p:cNvSpPr txBox="1">
            <a:spLocks noChangeArrowheads="1"/>
          </p:cNvSpPr>
          <p:nvPr/>
        </p:nvSpPr>
        <p:spPr bwMode="auto">
          <a:xfrm>
            <a:off x="890589" y="335756"/>
            <a:ext cx="73548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40000"/>
              </a:lnSpc>
            </a:pPr>
            <a:r>
              <a:rPr lang="zh-CN" altLang="en-US" sz="2400">
                <a:solidFill>
                  <a:srgbClr val="269999"/>
                </a:solidFill>
                <a:latin typeface="Times New Roman" panose="02020603050405020304" pitchFamily="18" charset="0"/>
                <a:ea typeface="黑体" panose="02010609060101010101" pitchFamily="49" charset="-122"/>
              </a:rPr>
              <a:t>例</a:t>
            </a:r>
            <a:r>
              <a:rPr lang="en-US" altLang="zh-CN" sz="2400">
                <a:solidFill>
                  <a:srgbClr val="269999"/>
                </a:solidFill>
                <a:latin typeface="Times New Roman" panose="02020603050405020304" pitchFamily="18" charset="0"/>
                <a:ea typeface="黑体" panose="02010609060101010101" pitchFamily="49" charset="-122"/>
              </a:rPr>
              <a:t>1  </a:t>
            </a:r>
            <a:r>
              <a:rPr lang="zh-CN" altLang="en-US" sz="2400">
                <a:solidFill>
                  <a:schemeClr val="tx1"/>
                </a:solidFill>
                <a:latin typeface="Times New Roman" panose="02020603050405020304" pitchFamily="18" charset="0"/>
                <a:ea typeface="黑体" panose="02010609060101010101" pitchFamily="49" charset="-122"/>
              </a:rPr>
              <a:t>在一次男子马拉松长跑比赛中，抽得</a:t>
            </a:r>
            <a:r>
              <a:rPr lang="en-US" altLang="zh-CN" sz="2400">
                <a:solidFill>
                  <a:schemeClr val="tx1"/>
                </a:solidFill>
                <a:latin typeface="Times New Roman" panose="02020603050405020304" pitchFamily="18" charset="0"/>
                <a:ea typeface="黑体" panose="02010609060101010101" pitchFamily="49" charset="-122"/>
              </a:rPr>
              <a:t>12</a:t>
            </a:r>
            <a:r>
              <a:rPr lang="zh-CN" altLang="en-US" sz="2400">
                <a:solidFill>
                  <a:schemeClr val="tx1"/>
                </a:solidFill>
                <a:latin typeface="Times New Roman" panose="02020603050405020304" pitchFamily="18" charset="0"/>
                <a:ea typeface="黑体" panose="02010609060101010101" pitchFamily="49" charset="-122"/>
              </a:rPr>
              <a:t>名选手所用的时间（单位：</a:t>
            </a:r>
            <a:r>
              <a:rPr lang="en-US" altLang="zh-CN" sz="2400">
                <a:solidFill>
                  <a:schemeClr val="tx1"/>
                </a:solidFill>
                <a:latin typeface="Times New Roman" panose="02020603050405020304" pitchFamily="18" charset="0"/>
                <a:ea typeface="黑体" panose="02010609060101010101" pitchFamily="49" charset="-122"/>
              </a:rPr>
              <a:t>min</a:t>
            </a:r>
            <a:r>
              <a:rPr lang="zh-CN" altLang="en-US" sz="2400">
                <a:solidFill>
                  <a:schemeClr val="tx1"/>
                </a:solidFill>
                <a:latin typeface="Times New Roman" panose="02020603050405020304" pitchFamily="18" charset="0"/>
                <a:ea typeface="黑体" panose="02010609060101010101" pitchFamily="49" charset="-122"/>
              </a:rPr>
              <a:t>）如下：</a:t>
            </a:r>
          </a:p>
          <a:p>
            <a:pPr algn="ctr">
              <a:lnSpc>
                <a:spcPct val="140000"/>
              </a:lnSpc>
            </a:pPr>
            <a:r>
              <a:rPr lang="en-US" altLang="zh-CN" sz="2400">
                <a:solidFill>
                  <a:schemeClr val="tx1"/>
                </a:solidFill>
                <a:latin typeface="Times New Roman" panose="02020603050405020304" pitchFamily="18" charset="0"/>
                <a:ea typeface="黑体" panose="02010609060101010101" pitchFamily="49" charset="-122"/>
              </a:rPr>
              <a:t>136   140   129   180   124   154</a:t>
            </a:r>
          </a:p>
          <a:p>
            <a:pPr algn="ctr">
              <a:lnSpc>
                <a:spcPct val="140000"/>
              </a:lnSpc>
            </a:pPr>
            <a:r>
              <a:rPr lang="en-US" altLang="zh-CN" sz="2400">
                <a:solidFill>
                  <a:schemeClr val="tx1"/>
                </a:solidFill>
                <a:latin typeface="Times New Roman" panose="02020603050405020304" pitchFamily="18" charset="0"/>
                <a:ea typeface="黑体" panose="02010609060101010101" pitchFamily="49" charset="-122"/>
              </a:rPr>
              <a:t>146   145   158   175   165   148</a:t>
            </a:r>
          </a:p>
          <a:p>
            <a:pPr>
              <a:lnSpc>
                <a:spcPct val="140000"/>
              </a:lnSpc>
            </a:pP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1</a:t>
            </a:r>
            <a:r>
              <a:rPr lang="zh-CN" altLang="en-US" sz="2400">
                <a:solidFill>
                  <a:schemeClr val="tx1"/>
                </a:solidFill>
                <a:latin typeface="Times New Roman" panose="02020603050405020304" pitchFamily="18" charset="0"/>
                <a:ea typeface="黑体" panose="02010609060101010101" pitchFamily="49" charset="-122"/>
              </a:rPr>
              <a:t>）样本数据（</a:t>
            </a:r>
            <a:r>
              <a:rPr lang="en-US" altLang="zh-CN" sz="2400">
                <a:solidFill>
                  <a:schemeClr val="tx1"/>
                </a:solidFill>
                <a:latin typeface="Times New Roman" panose="02020603050405020304" pitchFamily="18" charset="0"/>
                <a:ea typeface="黑体" panose="02010609060101010101" pitchFamily="49" charset="-122"/>
              </a:rPr>
              <a:t>12</a:t>
            </a:r>
            <a:r>
              <a:rPr lang="zh-CN" altLang="en-US" sz="2400">
                <a:solidFill>
                  <a:schemeClr val="tx1"/>
                </a:solidFill>
                <a:latin typeface="Times New Roman" panose="02020603050405020304" pitchFamily="18" charset="0"/>
                <a:ea typeface="黑体" panose="02010609060101010101" pitchFamily="49" charset="-122"/>
              </a:rPr>
              <a:t>名选手的成绩）的中位数是多少？</a:t>
            </a:r>
          </a:p>
        </p:txBody>
      </p:sp>
      <p:sp>
        <p:nvSpPr>
          <p:cNvPr id="9229" name="文本框 9228"/>
          <p:cNvSpPr txBox="1">
            <a:spLocks noChangeArrowheads="1"/>
          </p:cNvSpPr>
          <p:nvPr/>
        </p:nvSpPr>
        <p:spPr bwMode="auto">
          <a:xfrm>
            <a:off x="1108075" y="2271712"/>
            <a:ext cx="6853238" cy="33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lnSpc>
                <a:spcPct val="140000"/>
              </a:lnSpc>
            </a:pPr>
            <a:r>
              <a:rPr lang="zh-CN" altLang="en-US" sz="2400">
                <a:solidFill>
                  <a:schemeClr val="tx1"/>
                </a:solidFill>
                <a:latin typeface="Times New Roman" panose="02020603050405020304" pitchFamily="18" charset="0"/>
                <a:ea typeface="黑体" panose="02010609060101010101" pitchFamily="49" charset="-122"/>
              </a:rPr>
              <a:t>解：（</a:t>
            </a:r>
            <a:r>
              <a:rPr lang="en-US" altLang="zh-CN" sz="2400">
                <a:solidFill>
                  <a:schemeClr val="tx1"/>
                </a:solidFill>
                <a:latin typeface="Times New Roman" panose="02020603050405020304" pitchFamily="18" charset="0"/>
                <a:ea typeface="黑体" panose="02010609060101010101" pitchFamily="49" charset="-122"/>
              </a:rPr>
              <a:t>1</a:t>
            </a:r>
            <a:r>
              <a:rPr lang="zh-CN" altLang="en-US" sz="2400">
                <a:solidFill>
                  <a:schemeClr val="tx1"/>
                </a:solidFill>
                <a:latin typeface="Times New Roman" panose="02020603050405020304" pitchFamily="18" charset="0"/>
                <a:ea typeface="黑体" panose="02010609060101010101" pitchFamily="49" charset="-122"/>
              </a:rPr>
              <a:t>）先将样本数据按照由小到大的顺序排列：</a:t>
            </a:r>
            <a:r>
              <a:rPr lang="en-US" altLang="zh-CN" sz="2400">
                <a:solidFill>
                  <a:schemeClr val="tx1"/>
                </a:solidFill>
                <a:latin typeface="Times New Roman" panose="02020603050405020304" pitchFamily="18" charset="0"/>
                <a:ea typeface="黑体" panose="02010609060101010101" pitchFamily="49" charset="-122"/>
              </a:rPr>
              <a:t>__________________________________</a:t>
            </a:r>
          </a:p>
          <a:p>
            <a:pPr algn="ctr">
              <a:lnSpc>
                <a:spcPct val="140000"/>
              </a:lnSpc>
            </a:pPr>
            <a:r>
              <a:rPr lang="en-US" altLang="zh-CN" sz="2400">
                <a:solidFill>
                  <a:schemeClr val="tx1"/>
                </a:solidFill>
                <a:latin typeface="Times New Roman" panose="02020603050405020304" pitchFamily="18" charset="0"/>
                <a:ea typeface="黑体" panose="02010609060101010101" pitchFamily="49" charset="-122"/>
              </a:rPr>
              <a:t>__________________________________</a:t>
            </a:r>
          </a:p>
          <a:p>
            <a:pPr>
              <a:lnSpc>
                <a:spcPct val="140000"/>
              </a:lnSpc>
            </a:pPr>
            <a:r>
              <a:rPr lang="zh-CN" altLang="en-US" sz="2400">
                <a:solidFill>
                  <a:schemeClr val="tx1"/>
                </a:solidFill>
                <a:latin typeface="Times New Roman" panose="02020603050405020304" pitchFamily="18" charset="0"/>
                <a:ea typeface="黑体" panose="02010609060101010101" pitchFamily="49" charset="-122"/>
              </a:rPr>
              <a:t>这组数据的中位数为</a:t>
            </a:r>
            <a:r>
              <a:rPr lang="en-US" altLang="zh-CN" sz="2400">
                <a:solidFill>
                  <a:schemeClr val="tx1"/>
                </a:solidFill>
                <a:latin typeface="Times New Roman" panose="02020603050405020304" pitchFamily="18" charset="0"/>
                <a:ea typeface="黑体" panose="02010609060101010101" pitchFamily="49" charset="-122"/>
              </a:rPr>
              <a:t>_________________________</a:t>
            </a:r>
          </a:p>
          <a:p>
            <a:pPr>
              <a:lnSpc>
                <a:spcPct val="190000"/>
              </a:lnSpc>
            </a:pPr>
            <a:r>
              <a:rPr lang="zh-CN" altLang="en-US" sz="2400">
                <a:solidFill>
                  <a:schemeClr val="tx1"/>
                </a:solidFill>
                <a:latin typeface="Times New Roman" panose="02020603050405020304" pitchFamily="18" charset="0"/>
                <a:ea typeface="黑体" panose="02010609060101010101" pitchFamily="49" charset="-122"/>
              </a:rPr>
              <a:t>的平均数，即</a:t>
            </a:r>
            <a:r>
              <a:rPr lang="en-US" altLang="zh-CN" sz="2400">
                <a:solidFill>
                  <a:schemeClr val="tx1"/>
                </a:solidFill>
                <a:latin typeface="Times New Roman" panose="02020603050405020304" pitchFamily="18" charset="0"/>
                <a:ea typeface="黑体" panose="02010609060101010101" pitchFamily="49" charset="-122"/>
              </a:rPr>
              <a:t>______________.</a:t>
            </a:r>
          </a:p>
          <a:p>
            <a:pPr>
              <a:lnSpc>
                <a:spcPct val="140000"/>
              </a:lnSpc>
            </a:pPr>
            <a:r>
              <a:rPr lang="zh-CN" altLang="en-US" sz="2400">
                <a:solidFill>
                  <a:schemeClr val="tx1"/>
                </a:solidFill>
                <a:latin typeface="Times New Roman" panose="02020603050405020304" pitchFamily="18" charset="0"/>
                <a:ea typeface="黑体" panose="02010609060101010101" pitchFamily="49" charset="-122"/>
              </a:rPr>
              <a:t>答：样本数据的中位数是</a:t>
            </a:r>
            <a:r>
              <a:rPr lang="en-US" altLang="zh-CN" sz="2400">
                <a:solidFill>
                  <a:schemeClr val="tx1"/>
                </a:solidFill>
                <a:latin typeface="Times New Roman" panose="02020603050405020304" pitchFamily="18" charset="0"/>
                <a:ea typeface="黑体" panose="02010609060101010101" pitchFamily="49" charset="-122"/>
              </a:rPr>
              <a:t>_______.</a:t>
            </a:r>
          </a:p>
        </p:txBody>
      </p:sp>
      <p:sp>
        <p:nvSpPr>
          <p:cNvPr id="9230" name="文本框 9229"/>
          <p:cNvSpPr txBox="1">
            <a:spLocks noChangeArrowheads="1"/>
          </p:cNvSpPr>
          <p:nvPr/>
        </p:nvSpPr>
        <p:spPr bwMode="auto">
          <a:xfrm>
            <a:off x="1909764" y="2574131"/>
            <a:ext cx="54308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latin typeface="Times New Roman" panose="02020603050405020304" pitchFamily="18" charset="0"/>
                <a:ea typeface="黑体" panose="02010609060101010101" pitchFamily="49" charset="-122"/>
              </a:rPr>
              <a:t>124	129	136	140	145	146</a:t>
            </a:r>
          </a:p>
          <a:p>
            <a:pPr>
              <a:lnSpc>
                <a:spcPct val="150000"/>
              </a:lnSpc>
            </a:pPr>
            <a:r>
              <a:rPr lang="zh-CN" altLang="en-US" sz="2400">
                <a:latin typeface="Times New Roman" panose="02020603050405020304" pitchFamily="18" charset="0"/>
                <a:ea typeface="黑体" panose="02010609060101010101" pitchFamily="49" charset="-122"/>
              </a:rPr>
              <a:t>148	154	158	165	175	180</a:t>
            </a:r>
          </a:p>
        </p:txBody>
      </p:sp>
      <p:graphicFrame>
        <p:nvGraphicFramePr>
          <p:cNvPr id="9231" name="对象 9230"/>
          <p:cNvGraphicFramePr>
            <a:graphicFrameLocks noChangeAspect="1"/>
          </p:cNvGraphicFramePr>
          <p:nvPr/>
        </p:nvGraphicFramePr>
        <p:xfrm>
          <a:off x="3182938" y="3863579"/>
          <a:ext cx="1884362" cy="589359"/>
        </p:xfrm>
        <a:graphic>
          <a:graphicData uri="http://schemas.openxmlformats.org/presentationml/2006/ole">
            <mc:AlternateContent xmlns:mc="http://schemas.openxmlformats.org/markup-compatibility/2006">
              <mc:Choice xmlns:v="urn:schemas-microsoft-com:vml" Requires="v">
                <p:oleObj spid="_x0000_s19484" r:id="rId6" imgW="990600" imgH="393700" progId="Equation.3">
                  <p:embed/>
                </p:oleObj>
              </mc:Choice>
              <mc:Fallback>
                <p:oleObj r:id="rId6" imgW="990600" imgH="393700" progId="Equation.3">
                  <p:embed/>
                  <p:pic>
                    <p:nvPicPr>
                      <p:cNvPr id="0" name="对象 92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82938" y="3863579"/>
                        <a:ext cx="1884362" cy="5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9232" name="文本框 9231"/>
          <p:cNvSpPr txBox="1">
            <a:spLocks noChangeArrowheads="1"/>
          </p:cNvSpPr>
          <p:nvPr/>
        </p:nvSpPr>
        <p:spPr bwMode="auto">
          <a:xfrm>
            <a:off x="4000500" y="3382566"/>
            <a:ext cx="38877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latin typeface="Times New Roman" panose="02020603050405020304" pitchFamily="18" charset="0"/>
                <a:ea typeface="黑体" panose="02010609060101010101" pitchFamily="49" charset="-122"/>
              </a:rPr>
              <a:t>处于中间的两个数146, 148</a:t>
            </a:r>
          </a:p>
        </p:txBody>
      </p:sp>
      <p:sp>
        <p:nvSpPr>
          <p:cNvPr id="9233" name="文本框 9232"/>
          <p:cNvSpPr txBox="1">
            <a:spLocks noChangeArrowheads="1"/>
          </p:cNvSpPr>
          <p:nvPr/>
        </p:nvSpPr>
        <p:spPr bwMode="auto">
          <a:xfrm>
            <a:off x="4799013" y="4286251"/>
            <a:ext cx="863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latin typeface="Times New Roman" panose="02020603050405020304" pitchFamily="18" charset="0"/>
                <a:ea typeface="黑体" panose="02010609060101010101" pitchFamily="49" charset="-122"/>
              </a:rPr>
              <a:t>147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endCondLst>
                                    <p:cond evt="begin" delay="0"/>
                                  </p:end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anim calcmode="lin" valueType="num">
                                      <p:cBhvr>
                                        <p:cTn id="9" dur="500" fill="hold"/>
                                        <p:tgtEl>
                                          <p:spTgt spid="9220"/>
                                        </p:tgtEl>
                                        <p:attrNameLst>
                                          <p:attrName>style.rotation</p:attrName>
                                        </p:attrNameLst>
                                      </p:cBhvr>
                                      <p:tavLst>
                                        <p:tav tm="0">
                                          <p:val>
                                            <p:fltVal val="360"/>
                                          </p:val>
                                        </p:tav>
                                        <p:tav tm="100000">
                                          <p:val>
                                            <p:fltVal val="0"/>
                                          </p:val>
                                        </p:tav>
                                      </p:tavLst>
                                    </p:anim>
                                    <p:animEffect transition="in" filter="fade">
                                      <p:cBhvr>
                                        <p:cTn id="10" dur="500"/>
                                        <p:tgtEl>
                                          <p:spTgt spid="92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1" nodeType="clickEffect">
                                  <p:stCondLst>
                                    <p:cond delay="0"/>
                                  </p:stCondLst>
                                  <p:childTnLst>
                                    <p:set>
                                      <p:cBhvr>
                                        <p:cTn id="14" dur="1" fill="hold">
                                          <p:stCondLst>
                                            <p:cond delay="0"/>
                                          </p:stCondLst>
                                        </p:cTn>
                                        <p:tgtEl>
                                          <p:spTgt spid="9219"/>
                                        </p:tgtEl>
                                        <p:attrNameLst>
                                          <p:attrName>style.visibility</p:attrName>
                                        </p:attrNameLst>
                                      </p:cBhvr>
                                      <p:to>
                                        <p:strVal val="visible"/>
                                      </p:to>
                                    </p:set>
                                    <p:animEffect transition="in" filter="blinds(horizontal)">
                                      <p:cBhvr>
                                        <p:cTn id="15" dur="500"/>
                                        <p:tgtEl>
                                          <p:spTgt spid="921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228"/>
                                        </p:tgtEl>
                                        <p:attrNameLst>
                                          <p:attrName>style.visibility</p:attrName>
                                        </p:attrNameLst>
                                      </p:cBhvr>
                                      <p:to>
                                        <p:strVal val="visible"/>
                                      </p:to>
                                    </p:set>
                                    <p:animEffect transition="in" filter="blinds(horizontal)">
                                      <p:cBhvr>
                                        <p:cTn id="18" dur="500"/>
                                        <p:tgtEl>
                                          <p:spTgt spid="922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229"/>
                                        </p:tgtEl>
                                        <p:attrNameLst>
                                          <p:attrName>style.visibility</p:attrName>
                                        </p:attrNameLst>
                                      </p:cBhvr>
                                      <p:to>
                                        <p:strVal val="visible"/>
                                      </p:to>
                                    </p:set>
                                    <p:anim calcmode="lin" valueType="num">
                                      <p:cBhvr>
                                        <p:cTn id="23" dur="500" fill="hold"/>
                                        <p:tgtEl>
                                          <p:spTgt spid="9229"/>
                                        </p:tgtEl>
                                        <p:attrNameLst>
                                          <p:attrName>ppt_x</p:attrName>
                                        </p:attrNameLst>
                                      </p:cBhvr>
                                      <p:tavLst>
                                        <p:tav tm="0">
                                          <p:val>
                                            <p:strVal val="#ppt_x"/>
                                          </p:val>
                                        </p:tav>
                                        <p:tav tm="100000">
                                          <p:val>
                                            <p:strVal val="#ppt_x"/>
                                          </p:val>
                                        </p:tav>
                                      </p:tavLst>
                                    </p:anim>
                                    <p:anim calcmode="lin" valueType="num">
                                      <p:cBhvr>
                                        <p:cTn id="24" dur="500" fill="hold"/>
                                        <p:tgtEl>
                                          <p:spTgt spid="92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230"/>
                                        </p:tgtEl>
                                        <p:attrNameLst>
                                          <p:attrName>style.visibility</p:attrName>
                                        </p:attrNameLst>
                                      </p:cBhvr>
                                      <p:to>
                                        <p:strVal val="visible"/>
                                      </p:to>
                                    </p:set>
                                    <p:anim calcmode="lin" valueType="num">
                                      <p:cBhvr>
                                        <p:cTn id="29" dur="500" fill="hold"/>
                                        <p:tgtEl>
                                          <p:spTgt spid="9230"/>
                                        </p:tgtEl>
                                        <p:attrNameLst>
                                          <p:attrName>ppt_x</p:attrName>
                                        </p:attrNameLst>
                                      </p:cBhvr>
                                      <p:tavLst>
                                        <p:tav tm="0">
                                          <p:val>
                                            <p:strVal val="#ppt_x"/>
                                          </p:val>
                                        </p:tav>
                                        <p:tav tm="100000">
                                          <p:val>
                                            <p:strVal val="#ppt_x"/>
                                          </p:val>
                                        </p:tav>
                                      </p:tavLst>
                                    </p:anim>
                                    <p:anim calcmode="lin" valueType="num">
                                      <p:cBhvr>
                                        <p:cTn id="30"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232"/>
                                        </p:tgtEl>
                                        <p:attrNameLst>
                                          <p:attrName>style.visibility</p:attrName>
                                        </p:attrNameLst>
                                      </p:cBhvr>
                                      <p:to>
                                        <p:strVal val="visible"/>
                                      </p:to>
                                    </p:set>
                                    <p:anim calcmode="lin" valueType="num">
                                      <p:cBhvr>
                                        <p:cTn id="35" dur="500" fill="hold"/>
                                        <p:tgtEl>
                                          <p:spTgt spid="9232"/>
                                        </p:tgtEl>
                                        <p:attrNameLst>
                                          <p:attrName>ppt_x</p:attrName>
                                        </p:attrNameLst>
                                      </p:cBhvr>
                                      <p:tavLst>
                                        <p:tav tm="0">
                                          <p:val>
                                            <p:strVal val="#ppt_x"/>
                                          </p:val>
                                        </p:tav>
                                        <p:tav tm="100000">
                                          <p:val>
                                            <p:strVal val="#ppt_x"/>
                                          </p:val>
                                        </p:tav>
                                      </p:tavLst>
                                    </p:anim>
                                    <p:anim calcmode="lin" valueType="num">
                                      <p:cBhvr>
                                        <p:cTn id="36" dur="500" fill="hold"/>
                                        <p:tgtEl>
                                          <p:spTgt spid="923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231"/>
                                        </p:tgtEl>
                                        <p:attrNameLst>
                                          <p:attrName>style.visibility</p:attrName>
                                        </p:attrNameLst>
                                      </p:cBhvr>
                                      <p:to>
                                        <p:strVal val="visible"/>
                                      </p:to>
                                    </p:set>
                                    <p:anim calcmode="lin" valueType="num">
                                      <p:cBhvr>
                                        <p:cTn id="41" dur="500" fill="hold"/>
                                        <p:tgtEl>
                                          <p:spTgt spid="9231"/>
                                        </p:tgtEl>
                                        <p:attrNameLst>
                                          <p:attrName>ppt_x</p:attrName>
                                        </p:attrNameLst>
                                      </p:cBhvr>
                                      <p:tavLst>
                                        <p:tav tm="0">
                                          <p:val>
                                            <p:strVal val="#ppt_x"/>
                                          </p:val>
                                        </p:tav>
                                        <p:tav tm="100000">
                                          <p:val>
                                            <p:strVal val="#ppt_x"/>
                                          </p:val>
                                        </p:tav>
                                      </p:tavLst>
                                    </p:anim>
                                    <p:anim calcmode="lin" valueType="num">
                                      <p:cBhvr>
                                        <p:cTn id="42" dur="500" fill="hold"/>
                                        <p:tgtEl>
                                          <p:spTgt spid="923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233"/>
                                        </p:tgtEl>
                                        <p:attrNameLst>
                                          <p:attrName>style.visibility</p:attrName>
                                        </p:attrNameLst>
                                      </p:cBhvr>
                                      <p:to>
                                        <p:strVal val="visible"/>
                                      </p:to>
                                    </p:set>
                                    <p:anim calcmode="lin" valueType="num">
                                      <p:cBhvr>
                                        <p:cTn id="47" dur="500" fill="hold"/>
                                        <p:tgtEl>
                                          <p:spTgt spid="9233"/>
                                        </p:tgtEl>
                                        <p:attrNameLst>
                                          <p:attrName>ppt_x</p:attrName>
                                        </p:attrNameLst>
                                      </p:cBhvr>
                                      <p:tavLst>
                                        <p:tav tm="0">
                                          <p:val>
                                            <p:strVal val="#ppt_x"/>
                                          </p:val>
                                        </p:tav>
                                        <p:tav tm="100000">
                                          <p:val>
                                            <p:strVal val="#ppt_x"/>
                                          </p:val>
                                        </p:tav>
                                      </p:tavLst>
                                    </p:anim>
                                    <p:anim calcmode="lin" valueType="num">
                                      <p:cBhvr>
                                        <p:cTn id="48"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1" bldLvl="0" animBg="1"/>
      <p:bldP spid="9220" grpId="0" bldLvl="0"/>
      <p:bldP spid="9228" grpId="0" bldLvl="0"/>
      <p:bldP spid="9229" grpId="0" bldLvl="0"/>
      <p:bldP spid="9230" grpId="0" bldLvl="0"/>
      <p:bldP spid="9232" grpId="0" bldLvl="0"/>
      <p:bldP spid="9233"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文本框 9227"/>
          <p:cNvSpPr txBox="1">
            <a:spLocks noChangeArrowheads="1"/>
          </p:cNvSpPr>
          <p:nvPr/>
        </p:nvSpPr>
        <p:spPr bwMode="auto">
          <a:xfrm>
            <a:off x="890589" y="497682"/>
            <a:ext cx="7354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a:t>
            </a:r>
            <a:r>
              <a:rPr lang="zh-CN" altLang="en-US" sz="2400">
                <a:solidFill>
                  <a:schemeClr val="tx1"/>
                </a:solidFill>
                <a:latin typeface="Times New Roman" panose="02020603050405020304" pitchFamily="18" charset="0"/>
                <a:ea typeface="黑体" panose="02010609060101010101" pitchFamily="49" charset="-122"/>
              </a:rPr>
              <a:t>）一名选手的成绩是</a:t>
            </a:r>
            <a:r>
              <a:rPr lang="en-US" altLang="zh-CN" sz="2400">
                <a:solidFill>
                  <a:schemeClr val="tx1"/>
                </a:solidFill>
                <a:latin typeface="Times New Roman" panose="02020603050405020304" pitchFamily="18" charset="0"/>
                <a:ea typeface="黑体" panose="02010609060101010101" pitchFamily="49" charset="-122"/>
              </a:rPr>
              <a:t>142min</a:t>
            </a:r>
            <a:r>
              <a:rPr lang="zh-CN" altLang="en-US" sz="2400">
                <a:solidFill>
                  <a:schemeClr val="tx1"/>
                </a:solidFill>
                <a:latin typeface="Times New Roman" panose="02020603050405020304" pitchFamily="18" charset="0"/>
                <a:ea typeface="黑体" panose="02010609060101010101" pitchFamily="49" charset="-122"/>
              </a:rPr>
              <a:t>，他的成绩如何？</a:t>
            </a:r>
          </a:p>
        </p:txBody>
      </p:sp>
      <p:sp>
        <p:nvSpPr>
          <p:cNvPr id="10244" name="Text Box 38"/>
          <p:cNvSpPr txBox="1">
            <a:spLocks noChangeArrowheads="1"/>
          </p:cNvSpPr>
          <p:nvPr/>
        </p:nvSpPr>
        <p:spPr bwMode="auto">
          <a:xfrm>
            <a:off x="1119188" y="3599260"/>
            <a:ext cx="669607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80000"/>
              </a:lnSpc>
              <a:spcBef>
                <a:spcPct val="20000"/>
              </a:spcBef>
            </a:pPr>
            <a:endParaRPr lang="zh-CN" altLang="en-US" sz="2400">
              <a:latin typeface="Times New Roman" panose="02020603050405020304" pitchFamily="18" charset="0"/>
              <a:ea typeface="黑体" panose="02010609060101010101" pitchFamily="49" charset="-122"/>
            </a:endParaRPr>
          </a:p>
        </p:txBody>
      </p:sp>
      <p:sp>
        <p:nvSpPr>
          <p:cNvPr id="20483" name="文本框 10248"/>
          <p:cNvSpPr txBox="1">
            <a:spLocks noChangeArrowheads="1"/>
          </p:cNvSpPr>
          <p:nvPr/>
        </p:nvSpPr>
        <p:spPr bwMode="auto">
          <a:xfrm>
            <a:off x="1292225" y="3071813"/>
            <a:ext cx="65960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en-US">
              <a:latin typeface="Times New Roman" panose="02020603050405020304" pitchFamily="18" charset="0"/>
              <a:ea typeface="黑体" panose="02010609060101010101" pitchFamily="49" charset="-122"/>
            </a:endParaRPr>
          </a:p>
        </p:txBody>
      </p:sp>
      <p:graphicFrame>
        <p:nvGraphicFramePr>
          <p:cNvPr id="20484" name="对象 10249"/>
          <p:cNvGraphicFramePr>
            <a:graphicFrameLocks noChangeAspect="1"/>
          </p:cNvGraphicFramePr>
          <p:nvPr/>
        </p:nvGraphicFramePr>
        <p:xfrm>
          <a:off x="3254375" y="2114550"/>
          <a:ext cx="914400" cy="161925"/>
        </p:xfrm>
        <a:graphic>
          <a:graphicData uri="http://schemas.openxmlformats.org/presentationml/2006/ole">
            <mc:AlternateContent xmlns:mc="http://schemas.openxmlformats.org/markup-compatibility/2006">
              <mc:Choice xmlns:v="urn:schemas-microsoft-com:vml" Requires="v">
                <p:oleObj spid="_x0000_s20502" r:id="rId3" imgW="918845" imgH="216535" progId="Equation.3">
                  <p:embed/>
                </p:oleObj>
              </mc:Choice>
              <mc:Fallback>
                <p:oleObj r:id="rId3" imgW="918845" imgH="216535" progId="Equation.3">
                  <p:embed/>
                  <p:pic>
                    <p:nvPicPr>
                      <p:cNvPr id="0" name="对象 102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375" y="2114550"/>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0485" name="对象 10250"/>
          <p:cNvGraphicFramePr>
            <a:graphicFrameLocks noChangeAspect="1"/>
          </p:cNvGraphicFramePr>
          <p:nvPr/>
        </p:nvGraphicFramePr>
        <p:xfrm>
          <a:off x="3381375" y="2209800"/>
          <a:ext cx="914400" cy="161925"/>
        </p:xfrm>
        <a:graphic>
          <a:graphicData uri="http://schemas.openxmlformats.org/presentationml/2006/ole">
            <mc:AlternateContent xmlns:mc="http://schemas.openxmlformats.org/markup-compatibility/2006">
              <mc:Choice xmlns:v="urn:schemas-microsoft-com:vml" Requires="v">
                <p:oleObj spid="_x0000_s20503" r:id="rId5" imgW="918845" imgH="216535" progId="Equation.3">
                  <p:embed/>
                </p:oleObj>
              </mc:Choice>
              <mc:Fallback>
                <p:oleObj r:id="rId5" imgW="918845" imgH="216535" progId="Equation.3">
                  <p:embed/>
                  <p:pic>
                    <p:nvPicPr>
                      <p:cNvPr id="0" name="对象 102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375" y="2209800"/>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252" name="文本框 10251"/>
          <p:cNvSpPr txBox="1">
            <a:spLocks noChangeArrowheads="1"/>
          </p:cNvSpPr>
          <p:nvPr/>
        </p:nvSpPr>
        <p:spPr bwMode="auto">
          <a:xfrm>
            <a:off x="903288" y="1169194"/>
            <a:ext cx="68389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a:t>
            </a:r>
            <a:r>
              <a:rPr lang="zh-CN" altLang="en-US" sz="2400">
                <a:solidFill>
                  <a:schemeClr val="tx1"/>
                </a:solidFill>
                <a:latin typeface="Times New Roman" panose="02020603050405020304" pitchFamily="18" charset="0"/>
                <a:ea typeface="黑体" panose="02010609060101010101" pitchFamily="49" charset="-122"/>
              </a:rPr>
              <a:t>）由（</a:t>
            </a:r>
            <a:r>
              <a:rPr lang="en-US" altLang="zh-CN" sz="2400">
                <a:solidFill>
                  <a:schemeClr val="tx1"/>
                </a:solidFill>
                <a:latin typeface="Times New Roman" panose="02020603050405020304" pitchFamily="18" charset="0"/>
                <a:ea typeface="黑体" panose="02010609060101010101" pitchFamily="49" charset="-122"/>
              </a:rPr>
              <a:t>1</a:t>
            </a:r>
            <a:r>
              <a:rPr lang="zh-CN" altLang="en-US" sz="2400">
                <a:solidFill>
                  <a:schemeClr val="tx1"/>
                </a:solidFill>
                <a:latin typeface="Times New Roman" panose="02020603050405020304" pitchFamily="18" charset="0"/>
                <a:ea typeface="黑体" panose="02010609060101010101" pitchFamily="49" charset="-122"/>
              </a:rPr>
              <a:t>）知样本数据的中位数为</a:t>
            </a:r>
            <a:r>
              <a:rPr lang="en-US" altLang="zh-CN" sz="2400">
                <a:solidFill>
                  <a:schemeClr val="tx1"/>
                </a:solidFill>
                <a:latin typeface="Times New Roman" panose="02020603050405020304" pitchFamily="18" charset="0"/>
                <a:ea typeface="黑体" panose="02010609060101010101" pitchFamily="49" charset="-122"/>
              </a:rPr>
              <a:t>_______</a:t>
            </a:r>
            <a:r>
              <a:rPr lang="zh-CN" altLang="en-US" sz="2400">
                <a:solidFill>
                  <a:schemeClr val="tx1"/>
                </a:solidFill>
                <a:latin typeface="Times New Roman" panose="02020603050405020304" pitchFamily="18" charset="0"/>
                <a:ea typeface="黑体" panose="02010609060101010101" pitchFamily="49" charset="-122"/>
              </a:rPr>
              <a:t>，它的意义是：这次马拉松比赛中，大约</a:t>
            </a:r>
            <a:r>
              <a:rPr lang="en-US" altLang="zh-CN" sz="2400">
                <a:solidFill>
                  <a:schemeClr val="tx1"/>
                </a:solidFill>
                <a:latin typeface="Times New Roman" panose="02020603050405020304" pitchFamily="18" charset="0"/>
                <a:ea typeface="黑体" panose="02010609060101010101" pitchFamily="49" charset="-122"/>
              </a:rPr>
              <a:t>____</a:t>
            </a:r>
            <a:r>
              <a:rPr lang="en-US" altLang="zh-CN" sz="2400" u="sng">
                <a:solidFill>
                  <a:schemeClr val="tx1"/>
                </a:solidFill>
                <a:latin typeface="Times New Roman" panose="02020603050405020304" pitchFamily="18" charset="0"/>
                <a:ea typeface="黑体" panose="02010609060101010101" pitchFamily="49" charset="-122"/>
              </a:rPr>
              <a:t>    </a:t>
            </a:r>
            <a:r>
              <a:rPr lang="en-US" altLang="zh-CN" sz="2400">
                <a:solidFill>
                  <a:schemeClr val="tx1"/>
                </a:solidFill>
                <a:latin typeface="Times New Roman" panose="02020603050405020304" pitchFamily="18" charset="0"/>
                <a:ea typeface="黑体" panose="02010609060101010101" pitchFamily="49" charset="-122"/>
              </a:rPr>
              <a:t>__</a:t>
            </a:r>
          </a:p>
          <a:p>
            <a:pPr>
              <a:lnSpc>
                <a:spcPct val="150000"/>
              </a:lnSpc>
            </a:pPr>
            <a:r>
              <a:rPr lang="zh-CN" altLang="en-US" sz="2400">
                <a:solidFill>
                  <a:schemeClr val="tx1"/>
                </a:solidFill>
                <a:latin typeface="Times New Roman" panose="02020603050405020304" pitchFamily="18" charset="0"/>
                <a:ea typeface="黑体" panose="02010609060101010101" pitchFamily="49" charset="-122"/>
              </a:rPr>
              <a:t>选手的成绩快于</a:t>
            </a:r>
            <a:r>
              <a:rPr lang="en-US" altLang="zh-CN" sz="2400">
                <a:solidFill>
                  <a:schemeClr val="tx1"/>
                </a:solidFill>
                <a:latin typeface="Times New Roman" panose="02020603050405020304" pitchFamily="18" charset="0"/>
                <a:ea typeface="黑体" panose="02010609060101010101" pitchFamily="49" charset="-122"/>
              </a:rPr>
              <a:t>147min</a:t>
            </a:r>
            <a:r>
              <a:rPr lang="zh-CN" altLang="en-US" sz="2400">
                <a:solidFill>
                  <a:schemeClr val="tx1"/>
                </a:solidFill>
                <a:latin typeface="Times New Roman" panose="02020603050405020304" pitchFamily="18" charset="0"/>
                <a:ea typeface="黑体" panose="02010609060101010101" pitchFamily="49" charset="-122"/>
              </a:rPr>
              <a:t>，有</a:t>
            </a:r>
            <a:r>
              <a:rPr lang="en-US" altLang="zh-CN" sz="2400">
                <a:solidFill>
                  <a:schemeClr val="tx1"/>
                </a:solidFill>
                <a:latin typeface="Times New Roman" panose="02020603050405020304" pitchFamily="18" charset="0"/>
                <a:ea typeface="黑体" panose="02010609060101010101" pitchFamily="49" charset="-122"/>
              </a:rPr>
              <a:t>______</a:t>
            </a:r>
            <a:r>
              <a:rPr lang="zh-CN" altLang="en-US" sz="2400">
                <a:solidFill>
                  <a:schemeClr val="tx1"/>
                </a:solidFill>
                <a:latin typeface="Times New Roman" panose="02020603050405020304" pitchFamily="18" charset="0"/>
                <a:ea typeface="黑体" panose="02010609060101010101" pitchFamily="49" charset="-122"/>
              </a:rPr>
              <a:t>选手的成绩慢于</a:t>
            </a:r>
            <a:r>
              <a:rPr lang="en-US" altLang="zh-CN" sz="2400">
                <a:solidFill>
                  <a:schemeClr val="tx1"/>
                </a:solidFill>
                <a:latin typeface="Times New Roman" panose="02020603050405020304" pitchFamily="18" charset="0"/>
                <a:ea typeface="黑体" panose="02010609060101010101" pitchFamily="49" charset="-122"/>
              </a:rPr>
              <a:t>147min. </a:t>
            </a:r>
            <a:r>
              <a:rPr lang="zh-CN" altLang="en-US" sz="2400">
                <a:solidFill>
                  <a:schemeClr val="tx1"/>
                </a:solidFill>
                <a:latin typeface="Times New Roman" panose="02020603050405020304" pitchFamily="18" charset="0"/>
                <a:ea typeface="黑体" panose="02010609060101010101" pitchFamily="49" charset="-122"/>
              </a:rPr>
              <a:t>这名选手的成绩是</a:t>
            </a:r>
            <a:r>
              <a:rPr lang="en-US" altLang="zh-CN" sz="2400">
                <a:solidFill>
                  <a:schemeClr val="tx1"/>
                </a:solidFill>
                <a:latin typeface="Times New Roman" panose="02020603050405020304" pitchFamily="18" charset="0"/>
                <a:ea typeface="黑体" panose="02010609060101010101" pitchFamily="49" charset="-122"/>
              </a:rPr>
              <a:t>142min</a:t>
            </a:r>
            <a:r>
              <a:rPr lang="zh-CN" altLang="en-US" sz="2400">
                <a:solidFill>
                  <a:schemeClr val="tx1"/>
                </a:solidFill>
                <a:latin typeface="Times New Roman" panose="02020603050405020304" pitchFamily="18" charset="0"/>
                <a:ea typeface="黑体" panose="02010609060101010101" pitchFamily="49" charset="-122"/>
              </a:rPr>
              <a:t>，快于中位数</a:t>
            </a:r>
            <a:r>
              <a:rPr lang="en-US" altLang="zh-CN" sz="2400">
                <a:solidFill>
                  <a:schemeClr val="tx1"/>
                </a:solidFill>
                <a:latin typeface="Times New Roman" panose="02020603050405020304" pitchFamily="18" charset="0"/>
                <a:ea typeface="黑体" panose="02010609060101010101" pitchFamily="49" charset="-122"/>
              </a:rPr>
              <a:t>________</a:t>
            </a:r>
            <a:r>
              <a:rPr lang="zh-CN" altLang="en-US" sz="2400">
                <a:solidFill>
                  <a:schemeClr val="tx1"/>
                </a:solidFill>
                <a:latin typeface="Times New Roman" panose="02020603050405020304" pitchFamily="18" charset="0"/>
                <a:ea typeface="黑体" panose="02010609060101010101" pitchFamily="49" charset="-122"/>
              </a:rPr>
              <a:t>，因此可以推测他的成绩比</a:t>
            </a:r>
            <a:r>
              <a:rPr lang="en-US" altLang="zh-CN" sz="2400">
                <a:solidFill>
                  <a:schemeClr val="tx1"/>
                </a:solidFill>
                <a:latin typeface="Times New Roman" panose="02020603050405020304" pitchFamily="18" charset="0"/>
                <a:ea typeface="黑体" panose="02010609060101010101" pitchFamily="49" charset="-122"/>
              </a:rPr>
              <a:t>_____</a:t>
            </a:r>
            <a:r>
              <a:rPr lang="en-US" altLang="zh-CN" sz="2400">
                <a:solidFill>
                  <a:schemeClr val="tx1"/>
                </a:solidFill>
                <a:latin typeface="Times New Roman" panose="02020603050405020304" pitchFamily="18" charset="0"/>
                <a:ea typeface="黑体" panose="02010609060101010101" pitchFamily="49" charset="-122"/>
                <a:sym typeface="宋体" panose="02010600030101010101" pitchFamily="2" charset="-122"/>
              </a:rPr>
              <a:t>__</a:t>
            </a:r>
            <a:r>
              <a:rPr lang="en-US" altLang="zh-CN" sz="2400">
                <a:solidFill>
                  <a:schemeClr val="tx1"/>
                </a:solidFill>
                <a:latin typeface="Times New Roman" panose="02020603050405020304" pitchFamily="18" charset="0"/>
                <a:ea typeface="黑体" panose="02010609060101010101" pitchFamily="49" charset="-122"/>
              </a:rPr>
              <a:t>___</a:t>
            </a:r>
            <a:r>
              <a:rPr lang="zh-CN" altLang="en-US" sz="2400">
                <a:solidFill>
                  <a:schemeClr val="tx1"/>
                </a:solidFill>
                <a:latin typeface="Times New Roman" panose="02020603050405020304" pitchFamily="18" charset="0"/>
                <a:ea typeface="黑体" panose="02010609060101010101" pitchFamily="49" charset="-122"/>
              </a:rPr>
              <a:t>选手的成绩好</a:t>
            </a:r>
            <a:r>
              <a:rPr lang="en-US" altLang="zh-CN" sz="2400">
                <a:solidFill>
                  <a:schemeClr val="tx1"/>
                </a:solidFill>
                <a:latin typeface="Times New Roman" panose="02020603050405020304" pitchFamily="18" charset="0"/>
                <a:ea typeface="黑体" panose="02010609060101010101" pitchFamily="49" charset="-122"/>
              </a:rPr>
              <a:t>.</a:t>
            </a:r>
          </a:p>
        </p:txBody>
      </p:sp>
      <p:sp>
        <p:nvSpPr>
          <p:cNvPr id="10253" name="文本框 10252"/>
          <p:cNvSpPr txBox="1">
            <a:spLocks noChangeArrowheads="1"/>
          </p:cNvSpPr>
          <p:nvPr/>
        </p:nvSpPr>
        <p:spPr bwMode="auto">
          <a:xfrm>
            <a:off x="6088064" y="1277541"/>
            <a:ext cx="865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a:latin typeface="Times New Roman" panose="02020603050405020304" pitchFamily="18" charset="0"/>
                <a:ea typeface="黑体" panose="02010609060101010101" pitchFamily="49" charset="-122"/>
              </a:rPr>
              <a:t>147</a:t>
            </a:r>
          </a:p>
        </p:txBody>
      </p:sp>
      <p:sp>
        <p:nvSpPr>
          <p:cNvPr id="10254" name="文本框 10253"/>
          <p:cNvSpPr txBox="1">
            <a:spLocks noChangeArrowheads="1"/>
          </p:cNvSpPr>
          <p:nvPr/>
        </p:nvSpPr>
        <p:spPr bwMode="auto">
          <a:xfrm>
            <a:off x="5943601" y="1674019"/>
            <a:ext cx="1279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b="1">
                <a:latin typeface="Times New Roman" panose="02020603050405020304" pitchFamily="18" charset="0"/>
                <a:ea typeface="黑体" panose="02010609060101010101" pitchFamily="49" charset="-122"/>
              </a:rPr>
              <a:t>有一半</a:t>
            </a:r>
          </a:p>
        </p:txBody>
      </p:sp>
      <p:sp>
        <p:nvSpPr>
          <p:cNvPr id="10255" name="文本框 10254"/>
          <p:cNvSpPr txBox="1">
            <a:spLocks noChangeArrowheads="1"/>
          </p:cNvSpPr>
          <p:nvPr/>
        </p:nvSpPr>
        <p:spPr bwMode="auto">
          <a:xfrm>
            <a:off x="4719638" y="2087166"/>
            <a:ext cx="10080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b="1">
                <a:latin typeface="Times New Roman" panose="02020603050405020304" pitchFamily="18" charset="0"/>
                <a:ea typeface="黑体" panose="02010609060101010101" pitchFamily="49" charset="-122"/>
              </a:rPr>
              <a:t>一半</a:t>
            </a:r>
          </a:p>
        </p:txBody>
      </p:sp>
      <p:sp>
        <p:nvSpPr>
          <p:cNvPr id="10256" name="文本框 10255"/>
          <p:cNvSpPr txBox="1">
            <a:spLocks noChangeArrowheads="1"/>
          </p:cNvSpPr>
          <p:nvPr/>
        </p:nvSpPr>
        <p:spPr bwMode="auto">
          <a:xfrm>
            <a:off x="1047750" y="2889647"/>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a:latin typeface="Times New Roman" panose="02020603050405020304" pitchFamily="18" charset="0"/>
                <a:ea typeface="黑体" panose="02010609060101010101" pitchFamily="49" charset="-122"/>
              </a:rPr>
              <a:t>147min</a:t>
            </a:r>
          </a:p>
        </p:txBody>
      </p:sp>
      <p:sp>
        <p:nvSpPr>
          <p:cNvPr id="10257" name="文本框 10256"/>
          <p:cNvSpPr txBox="1">
            <a:spLocks noChangeArrowheads="1"/>
          </p:cNvSpPr>
          <p:nvPr/>
        </p:nvSpPr>
        <p:spPr bwMode="auto">
          <a:xfrm>
            <a:off x="5995988" y="2889647"/>
            <a:ext cx="1439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b="1">
                <a:latin typeface="Times New Roman" panose="02020603050405020304" pitchFamily="18" charset="0"/>
                <a:ea typeface="黑体" panose="02010609060101010101" pitchFamily="49" charset="-122"/>
              </a:rPr>
              <a:t>一半以上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blinds(horizontal)">
                                      <p:cBhvr>
                                        <p:cTn id="7" dur="500"/>
                                        <p:tgtEl>
                                          <p:spTgt spid="9228"/>
                                        </p:tgtEl>
                                      </p:cBhvr>
                                    </p:animEffect>
                                  </p:childTnLst>
                                </p:cTn>
                              </p:par>
                              <p:par>
                                <p:cTn id="8" presetID="49" presetClass="entr" presetSubtype="0" decel="100000" fill="hold" grpId="0" nodeType="withEffect">
                                  <p:stCondLst>
                                    <p:cond delay="0"/>
                                  </p:stCondLst>
                                  <p:endCondLst>
                                    <p:cond evt="begin" delay="0"/>
                                  </p:endCondLst>
                                  <p:childTnLst>
                                    <p:set>
                                      <p:cBhvr>
                                        <p:cTn id="9" dur="1" fill="hold">
                                          <p:stCondLst>
                                            <p:cond delay="0"/>
                                          </p:stCondLst>
                                        </p:cTn>
                                        <p:tgtEl>
                                          <p:spTgt spid="10244"/>
                                        </p:tgtEl>
                                        <p:attrNameLst>
                                          <p:attrName>style.visibility</p:attrName>
                                        </p:attrNameLst>
                                      </p:cBhvr>
                                      <p:to>
                                        <p:strVal val="visible"/>
                                      </p:to>
                                    </p:set>
                                    <p:anim calcmode="lin" valueType="num">
                                      <p:cBhvr>
                                        <p:cTn id="10" dur="500" fill="hold"/>
                                        <p:tgtEl>
                                          <p:spTgt spid="10244"/>
                                        </p:tgtEl>
                                        <p:attrNameLst>
                                          <p:attrName>ppt_w</p:attrName>
                                        </p:attrNameLst>
                                      </p:cBhvr>
                                      <p:tavLst>
                                        <p:tav tm="0">
                                          <p:val>
                                            <p:fltVal val="0"/>
                                          </p:val>
                                        </p:tav>
                                        <p:tav tm="100000">
                                          <p:val>
                                            <p:strVal val="#ppt_w"/>
                                          </p:val>
                                        </p:tav>
                                      </p:tavLst>
                                    </p:anim>
                                    <p:anim calcmode="lin" valueType="num">
                                      <p:cBhvr>
                                        <p:cTn id="11" dur="500" fill="hold"/>
                                        <p:tgtEl>
                                          <p:spTgt spid="10244"/>
                                        </p:tgtEl>
                                        <p:attrNameLst>
                                          <p:attrName>ppt_h</p:attrName>
                                        </p:attrNameLst>
                                      </p:cBhvr>
                                      <p:tavLst>
                                        <p:tav tm="0">
                                          <p:val>
                                            <p:fltVal val="0"/>
                                          </p:val>
                                        </p:tav>
                                        <p:tav tm="100000">
                                          <p:val>
                                            <p:strVal val="#ppt_h"/>
                                          </p:val>
                                        </p:tav>
                                      </p:tavLst>
                                    </p:anim>
                                    <p:anim calcmode="lin" valueType="num">
                                      <p:cBhvr>
                                        <p:cTn id="12" dur="500" fill="hold"/>
                                        <p:tgtEl>
                                          <p:spTgt spid="10244"/>
                                        </p:tgtEl>
                                        <p:attrNameLst>
                                          <p:attrName>style.rotation</p:attrName>
                                        </p:attrNameLst>
                                      </p:cBhvr>
                                      <p:tavLst>
                                        <p:tav tm="0">
                                          <p:val>
                                            <p:fltVal val="360"/>
                                          </p:val>
                                        </p:tav>
                                        <p:tav tm="100000">
                                          <p:val>
                                            <p:fltVal val="0"/>
                                          </p:val>
                                        </p:tav>
                                      </p:tavLst>
                                    </p:anim>
                                    <p:animEffect transition="in" filter="fade">
                                      <p:cBhvr>
                                        <p:cTn id="13" dur="500"/>
                                        <p:tgtEl>
                                          <p:spTgt spid="1024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252"/>
                                        </p:tgtEl>
                                        <p:attrNameLst>
                                          <p:attrName>style.visibility</p:attrName>
                                        </p:attrNameLst>
                                      </p:cBhvr>
                                      <p:to>
                                        <p:strVal val="visible"/>
                                      </p:to>
                                    </p:set>
                                    <p:animEffect transition="in" filter="checkerboard(across)">
                                      <p:cBhvr>
                                        <p:cTn id="18" dur="500"/>
                                        <p:tgtEl>
                                          <p:spTgt spid="1025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53"/>
                                        </p:tgtEl>
                                        <p:attrNameLst>
                                          <p:attrName>style.visibility</p:attrName>
                                        </p:attrNameLst>
                                      </p:cBhvr>
                                      <p:to>
                                        <p:strVal val="visible"/>
                                      </p:to>
                                    </p:set>
                                    <p:anim calcmode="lin" valueType="num">
                                      <p:cBhvr>
                                        <p:cTn id="23" dur="500" fill="hold"/>
                                        <p:tgtEl>
                                          <p:spTgt spid="10253"/>
                                        </p:tgtEl>
                                        <p:attrNameLst>
                                          <p:attrName>ppt_x</p:attrName>
                                        </p:attrNameLst>
                                      </p:cBhvr>
                                      <p:tavLst>
                                        <p:tav tm="0">
                                          <p:val>
                                            <p:strVal val="#ppt_x"/>
                                          </p:val>
                                        </p:tav>
                                        <p:tav tm="100000">
                                          <p:val>
                                            <p:strVal val="#ppt_x"/>
                                          </p:val>
                                        </p:tav>
                                      </p:tavLst>
                                    </p:anim>
                                    <p:anim calcmode="lin" valueType="num">
                                      <p:cBhvr>
                                        <p:cTn id="24" dur="500" fill="hold"/>
                                        <p:tgtEl>
                                          <p:spTgt spid="1025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254"/>
                                        </p:tgtEl>
                                        <p:attrNameLst>
                                          <p:attrName>style.visibility</p:attrName>
                                        </p:attrNameLst>
                                      </p:cBhvr>
                                      <p:to>
                                        <p:strVal val="visible"/>
                                      </p:to>
                                    </p:set>
                                    <p:anim calcmode="lin" valueType="num">
                                      <p:cBhvr>
                                        <p:cTn id="29" dur="500" fill="hold"/>
                                        <p:tgtEl>
                                          <p:spTgt spid="10254"/>
                                        </p:tgtEl>
                                        <p:attrNameLst>
                                          <p:attrName>ppt_x</p:attrName>
                                        </p:attrNameLst>
                                      </p:cBhvr>
                                      <p:tavLst>
                                        <p:tav tm="0">
                                          <p:val>
                                            <p:strVal val="#ppt_x"/>
                                          </p:val>
                                        </p:tav>
                                        <p:tav tm="100000">
                                          <p:val>
                                            <p:strVal val="#ppt_x"/>
                                          </p:val>
                                        </p:tav>
                                      </p:tavLst>
                                    </p:anim>
                                    <p:anim calcmode="lin" valueType="num">
                                      <p:cBhvr>
                                        <p:cTn id="30" dur="500" fill="hold"/>
                                        <p:tgtEl>
                                          <p:spTgt spid="1025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55"/>
                                        </p:tgtEl>
                                        <p:attrNameLst>
                                          <p:attrName>style.visibility</p:attrName>
                                        </p:attrNameLst>
                                      </p:cBhvr>
                                      <p:to>
                                        <p:strVal val="visible"/>
                                      </p:to>
                                    </p:set>
                                    <p:anim calcmode="lin" valueType="num">
                                      <p:cBhvr>
                                        <p:cTn id="35" dur="500" fill="hold"/>
                                        <p:tgtEl>
                                          <p:spTgt spid="10255"/>
                                        </p:tgtEl>
                                        <p:attrNameLst>
                                          <p:attrName>ppt_x</p:attrName>
                                        </p:attrNameLst>
                                      </p:cBhvr>
                                      <p:tavLst>
                                        <p:tav tm="0">
                                          <p:val>
                                            <p:strVal val="#ppt_x"/>
                                          </p:val>
                                        </p:tav>
                                        <p:tav tm="100000">
                                          <p:val>
                                            <p:strVal val="#ppt_x"/>
                                          </p:val>
                                        </p:tav>
                                      </p:tavLst>
                                    </p:anim>
                                    <p:anim calcmode="lin" valueType="num">
                                      <p:cBhvr>
                                        <p:cTn id="36" dur="500" fill="hold"/>
                                        <p:tgtEl>
                                          <p:spTgt spid="1025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256"/>
                                        </p:tgtEl>
                                        <p:attrNameLst>
                                          <p:attrName>style.visibility</p:attrName>
                                        </p:attrNameLst>
                                      </p:cBhvr>
                                      <p:to>
                                        <p:strVal val="visible"/>
                                      </p:to>
                                    </p:set>
                                    <p:anim calcmode="lin" valueType="num">
                                      <p:cBhvr>
                                        <p:cTn id="41" dur="500" fill="hold"/>
                                        <p:tgtEl>
                                          <p:spTgt spid="10256"/>
                                        </p:tgtEl>
                                        <p:attrNameLst>
                                          <p:attrName>ppt_x</p:attrName>
                                        </p:attrNameLst>
                                      </p:cBhvr>
                                      <p:tavLst>
                                        <p:tav tm="0">
                                          <p:val>
                                            <p:strVal val="#ppt_x"/>
                                          </p:val>
                                        </p:tav>
                                        <p:tav tm="100000">
                                          <p:val>
                                            <p:strVal val="#ppt_x"/>
                                          </p:val>
                                        </p:tav>
                                      </p:tavLst>
                                    </p:anim>
                                    <p:anim calcmode="lin" valueType="num">
                                      <p:cBhvr>
                                        <p:cTn id="42" dur="500" fill="hold"/>
                                        <p:tgtEl>
                                          <p:spTgt spid="1025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257"/>
                                        </p:tgtEl>
                                        <p:attrNameLst>
                                          <p:attrName>style.visibility</p:attrName>
                                        </p:attrNameLst>
                                      </p:cBhvr>
                                      <p:to>
                                        <p:strVal val="visible"/>
                                      </p:to>
                                    </p:set>
                                    <p:anim calcmode="lin" valueType="num">
                                      <p:cBhvr>
                                        <p:cTn id="47" dur="500" fill="hold"/>
                                        <p:tgtEl>
                                          <p:spTgt spid="10257"/>
                                        </p:tgtEl>
                                        <p:attrNameLst>
                                          <p:attrName>ppt_x</p:attrName>
                                        </p:attrNameLst>
                                      </p:cBhvr>
                                      <p:tavLst>
                                        <p:tav tm="0">
                                          <p:val>
                                            <p:strVal val="#ppt_x"/>
                                          </p:val>
                                        </p:tav>
                                        <p:tav tm="100000">
                                          <p:val>
                                            <p:strVal val="#ppt_x"/>
                                          </p:val>
                                        </p:tav>
                                      </p:tavLst>
                                    </p:anim>
                                    <p:anim calcmode="lin" valueType="num">
                                      <p:cBhvr>
                                        <p:cTn id="48" dur="500" fill="hold"/>
                                        <p:tgtEl>
                                          <p:spTgt spid="102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bldLvl="0"/>
      <p:bldP spid="10244" grpId="0" bldLvl="0"/>
      <p:bldP spid="10252" grpId="0" bldLvl="0"/>
      <p:bldP spid="10253" grpId="0" bldLvl="0"/>
      <p:bldP spid="10254" grpId="0" bldLvl="0"/>
      <p:bldP spid="10255" grpId="0" bldLvl="0"/>
      <p:bldP spid="10256" grpId="0" bldLvl="0"/>
      <p:bldP spid="10257"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文本框 21505"/>
          <p:cNvSpPr txBox="1">
            <a:spLocks noChangeArrowheads="1"/>
          </p:cNvSpPr>
          <p:nvPr/>
        </p:nvSpPr>
        <p:spPr bwMode="auto">
          <a:xfrm>
            <a:off x="682625" y="682229"/>
            <a:ext cx="82994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sz="2800">
                <a:solidFill>
                  <a:srgbClr val="269999"/>
                </a:solidFill>
                <a:latin typeface="Times New Roman" panose="02020603050405020304" pitchFamily="18" charset="0"/>
                <a:ea typeface="黑体" panose="02010609060101010101" pitchFamily="49" charset="-122"/>
              </a:rPr>
              <a:t>例</a:t>
            </a:r>
            <a:r>
              <a:rPr lang="en-US" altLang="zh-CN" sz="2800">
                <a:solidFill>
                  <a:srgbClr val="269999"/>
                </a:solidFill>
                <a:latin typeface="Times New Roman" panose="02020603050405020304" pitchFamily="18" charset="0"/>
                <a:ea typeface="黑体" panose="02010609060101010101" pitchFamily="49" charset="-122"/>
              </a:rPr>
              <a:t>2   </a:t>
            </a:r>
            <a:r>
              <a:rPr lang="zh-CN" altLang="en-US" sz="2800">
                <a:solidFill>
                  <a:schemeClr val="tx1"/>
                </a:solidFill>
                <a:latin typeface="Times New Roman" panose="02020603050405020304" pitchFamily="18" charset="0"/>
                <a:ea typeface="黑体" panose="02010609060101010101" pitchFamily="49" charset="-122"/>
              </a:rPr>
              <a:t>已知一组数据10，10，</a:t>
            </a:r>
            <a:r>
              <a:rPr lang="zh-CN" altLang="en-US" sz="2800" i="1">
                <a:solidFill>
                  <a:schemeClr val="tx1"/>
                </a:solidFill>
                <a:latin typeface="Times New Roman" panose="02020603050405020304" pitchFamily="18" charset="0"/>
                <a:ea typeface="黑体" panose="02010609060101010101" pitchFamily="49" charset="-122"/>
              </a:rPr>
              <a:t>x</a:t>
            </a:r>
            <a:r>
              <a:rPr lang="zh-CN" altLang="en-US" sz="2800">
                <a:solidFill>
                  <a:schemeClr val="tx1"/>
                </a:solidFill>
                <a:latin typeface="Times New Roman" panose="02020603050405020304" pitchFamily="18" charset="0"/>
                <a:ea typeface="黑体" panose="02010609060101010101" pitchFamily="49" charset="-122"/>
              </a:rPr>
              <a:t>，8(由大到小排列)的中位数与平均数相等，求</a:t>
            </a:r>
            <a:r>
              <a:rPr lang="zh-CN" altLang="en-US" sz="2800" i="1">
                <a:solidFill>
                  <a:schemeClr val="tx1"/>
                </a:solidFill>
                <a:latin typeface="Times New Roman" panose="02020603050405020304" pitchFamily="18" charset="0"/>
                <a:ea typeface="黑体" panose="02010609060101010101" pitchFamily="49" charset="-122"/>
              </a:rPr>
              <a:t>x</a:t>
            </a:r>
            <a:r>
              <a:rPr lang="zh-CN" altLang="en-US" sz="2800">
                <a:solidFill>
                  <a:schemeClr val="tx1"/>
                </a:solidFill>
                <a:latin typeface="Times New Roman" panose="02020603050405020304" pitchFamily="18" charset="0"/>
                <a:ea typeface="黑体" panose="02010609060101010101" pitchFamily="49" charset="-122"/>
              </a:rPr>
              <a:t>值及这组数据的中位数.</a:t>
            </a:r>
          </a:p>
        </p:txBody>
      </p:sp>
      <p:sp>
        <p:nvSpPr>
          <p:cNvPr id="21507" name="矩形 21506"/>
          <p:cNvSpPr>
            <a:spLocks noChangeArrowheads="1"/>
          </p:cNvSpPr>
          <p:nvPr/>
        </p:nvSpPr>
        <p:spPr bwMode="auto">
          <a:xfrm>
            <a:off x="744538" y="1699023"/>
            <a:ext cx="80772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01625">
              <a:lnSpc>
                <a:spcPct val="150000"/>
              </a:lnSpc>
            </a:pPr>
            <a:r>
              <a:rPr lang="zh-CN" altLang="en-US" sz="2800">
                <a:latin typeface="Times New Roman" panose="02020603050405020304" pitchFamily="18" charset="0"/>
                <a:ea typeface="黑体" panose="02010609060101010101" pitchFamily="49" charset="-122"/>
              </a:rPr>
              <a:t>解：∵10，10，</a:t>
            </a:r>
            <a:r>
              <a:rPr lang="zh-CN" altLang="en-US" sz="2800" i="1">
                <a:latin typeface="Times New Roman" panose="02020603050405020304" pitchFamily="18" charset="0"/>
                <a:ea typeface="黑体" panose="02010609060101010101" pitchFamily="49" charset="-122"/>
              </a:rPr>
              <a:t>x</a:t>
            </a:r>
            <a:r>
              <a:rPr lang="zh-CN" altLang="en-US" sz="2800">
                <a:latin typeface="Times New Roman" panose="02020603050405020304" pitchFamily="18" charset="0"/>
                <a:ea typeface="黑体" panose="02010609060101010101" pitchFamily="49" charset="-122"/>
              </a:rPr>
              <a:t>，8的中位数与平均数相等</a:t>
            </a:r>
          </a:p>
          <a:p>
            <a:pPr indent="301625">
              <a:lnSpc>
                <a:spcPct val="150000"/>
              </a:lnSpc>
            </a:pPr>
            <a:r>
              <a:rPr lang="zh-CN" altLang="en-US" sz="2800">
                <a:latin typeface="Times New Roman" panose="02020603050405020304" pitchFamily="18" charset="0"/>
                <a:ea typeface="黑体" panose="02010609060101010101" pitchFamily="49" charset="-122"/>
              </a:rPr>
              <a:t>   ∴ (10+</a:t>
            </a:r>
            <a:r>
              <a:rPr lang="zh-CN" altLang="en-US" sz="2800" i="1">
                <a:latin typeface="Times New Roman" panose="02020603050405020304" pitchFamily="18" charset="0"/>
                <a:ea typeface="黑体" panose="02010609060101010101" pitchFamily="49" charset="-122"/>
              </a:rPr>
              <a:t>x</a:t>
            </a:r>
            <a:r>
              <a:rPr lang="zh-CN" altLang="en-US" sz="2800">
                <a:latin typeface="Times New Roman" panose="02020603050405020304" pitchFamily="18" charset="0"/>
                <a:ea typeface="黑体" panose="02010609060101010101" pitchFamily="49" charset="-122"/>
              </a:rPr>
              <a:t>)÷2＝ (10+10+</a:t>
            </a:r>
            <a:r>
              <a:rPr lang="zh-CN" altLang="en-US" sz="2800" i="1">
                <a:latin typeface="Times New Roman" panose="02020603050405020304" pitchFamily="18" charset="0"/>
                <a:ea typeface="黑体" panose="02010609060101010101" pitchFamily="49" charset="-122"/>
              </a:rPr>
              <a:t>x</a:t>
            </a:r>
            <a:r>
              <a:rPr lang="zh-CN" altLang="en-US" sz="2800">
                <a:latin typeface="Times New Roman" panose="02020603050405020304" pitchFamily="18" charset="0"/>
                <a:ea typeface="黑体" panose="02010609060101010101" pitchFamily="49" charset="-122"/>
              </a:rPr>
              <a:t>+8)÷4</a:t>
            </a:r>
          </a:p>
          <a:p>
            <a:pPr indent="301625">
              <a:lnSpc>
                <a:spcPct val="150000"/>
              </a:lnSpc>
            </a:pPr>
            <a:r>
              <a:rPr lang="zh-CN" altLang="en-US" sz="2800">
                <a:latin typeface="Times New Roman" panose="02020603050405020304" pitchFamily="18" charset="0"/>
                <a:ea typeface="黑体" panose="02010609060101010101" pitchFamily="49" charset="-122"/>
              </a:rPr>
              <a:t>   ∴</a:t>
            </a:r>
            <a:r>
              <a:rPr lang="zh-CN" altLang="en-US" sz="2800" i="1">
                <a:latin typeface="Times New Roman" panose="02020603050405020304" pitchFamily="18" charset="0"/>
                <a:ea typeface="黑体" panose="02010609060101010101" pitchFamily="49" charset="-122"/>
              </a:rPr>
              <a:t>x</a:t>
            </a:r>
            <a:r>
              <a:rPr lang="zh-CN" altLang="en-US" sz="2800">
                <a:latin typeface="Times New Roman" panose="02020603050405020304" pitchFamily="18" charset="0"/>
                <a:ea typeface="黑体" panose="02010609060101010101" pitchFamily="49" charset="-122"/>
              </a:rPr>
              <a:t>＝8</a:t>
            </a:r>
          </a:p>
          <a:p>
            <a:pPr indent="301625">
              <a:lnSpc>
                <a:spcPct val="150000"/>
              </a:lnSpc>
            </a:pPr>
            <a:r>
              <a:rPr lang="zh-CN" altLang="en-US" sz="2800">
                <a:latin typeface="Times New Roman" panose="02020603050405020304" pitchFamily="18" charset="0"/>
                <a:ea typeface="黑体" panose="02010609060101010101" pitchFamily="49" charset="-122"/>
              </a:rPr>
              <a:t>   (10+</a:t>
            </a:r>
            <a:r>
              <a:rPr lang="zh-CN" altLang="en-US" sz="2800" i="1">
                <a:latin typeface="Times New Roman" panose="02020603050405020304" pitchFamily="18" charset="0"/>
                <a:ea typeface="黑体" panose="02010609060101010101" pitchFamily="49" charset="-122"/>
              </a:rPr>
              <a:t>x</a:t>
            </a:r>
            <a:r>
              <a:rPr lang="zh-CN" altLang="en-US" sz="2800">
                <a:latin typeface="Times New Roman" panose="02020603050405020304" pitchFamily="18" charset="0"/>
                <a:ea typeface="黑体" panose="02010609060101010101" pitchFamily="49" charset="-122"/>
              </a:rPr>
              <a:t>)÷2＝9</a:t>
            </a:r>
          </a:p>
          <a:p>
            <a:pPr indent="301625">
              <a:lnSpc>
                <a:spcPct val="150000"/>
              </a:lnSpc>
            </a:pPr>
            <a:r>
              <a:rPr lang="zh-CN" altLang="en-US" sz="2800">
                <a:latin typeface="Times New Roman" panose="02020603050405020304" pitchFamily="18" charset="0"/>
                <a:ea typeface="黑体" panose="02010609060101010101" pitchFamily="49" charset="-122"/>
              </a:rPr>
              <a:t>  ∴这组数据的中位数是9.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2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圆角矩形 31"/>
          <p:cNvSpPr>
            <a:spLocks noChangeArrowheads="1"/>
          </p:cNvSpPr>
          <p:nvPr/>
        </p:nvSpPr>
        <p:spPr bwMode="auto">
          <a:xfrm>
            <a:off x="754063" y="842963"/>
            <a:ext cx="1141412" cy="321469"/>
          </a:xfrm>
          <a:prstGeom prst="roundRect">
            <a:avLst>
              <a:gd name="adj" fmla="val 16667"/>
            </a:avLst>
          </a:prstGeom>
          <a:solidFill>
            <a:srgbClr val="FFFFD9"/>
          </a:solidFill>
          <a:ln w="25400">
            <a:solidFill>
              <a:srgbClr val="0099FF"/>
            </a:solidFill>
            <a:round/>
          </a:ln>
        </p:spPr>
        <p:txBody>
          <a:bodyPr/>
          <a:lstStyle/>
          <a:p>
            <a:pPr algn="ctr"/>
            <a:r>
              <a:rPr lang="zh-CN" altLang="en-US" sz="2000" b="1">
                <a:solidFill>
                  <a:schemeClr val="tx1"/>
                </a:solidFill>
                <a:latin typeface="微软雅黑" panose="020B0503020204020204" pitchFamily="34" charset="-122"/>
                <a:ea typeface="微软雅黑" panose="020B0503020204020204" pitchFamily="34" charset="-122"/>
              </a:rPr>
              <a:t>做一做</a:t>
            </a:r>
          </a:p>
        </p:txBody>
      </p:sp>
      <p:sp>
        <p:nvSpPr>
          <p:cNvPr id="22530" name="文本框 1"/>
          <p:cNvSpPr txBox="1">
            <a:spLocks noChangeArrowheads="1"/>
          </p:cNvSpPr>
          <p:nvPr/>
        </p:nvSpPr>
        <p:spPr bwMode="auto">
          <a:xfrm>
            <a:off x="868363" y="1262063"/>
            <a:ext cx="75628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pPr>
            <a:r>
              <a:rPr lang="en-US" altLang="zh-CN" sz="2800">
                <a:solidFill>
                  <a:schemeClr val="tx1"/>
                </a:solidFill>
                <a:latin typeface="Times New Roman" panose="02020603050405020304" pitchFamily="18" charset="0"/>
                <a:ea typeface="黑体" panose="02010609060101010101" pitchFamily="49" charset="-122"/>
              </a:rPr>
              <a:t>        </a:t>
            </a:r>
            <a:r>
              <a:rPr lang="zh-CN" altLang="en-US" sz="2800">
                <a:solidFill>
                  <a:schemeClr val="tx1"/>
                </a:solidFill>
                <a:latin typeface="Times New Roman" panose="02020603050405020304" pitchFamily="18" charset="0"/>
                <a:ea typeface="黑体" panose="02010609060101010101" pitchFamily="49" charset="-122"/>
              </a:rPr>
              <a:t>一组数据</a:t>
            </a:r>
            <a:r>
              <a:rPr lang="en-US" altLang="zh-CN" sz="2800">
                <a:solidFill>
                  <a:schemeClr val="tx1"/>
                </a:solidFill>
                <a:latin typeface="Times New Roman" panose="02020603050405020304" pitchFamily="18" charset="0"/>
                <a:ea typeface="黑体" panose="02010609060101010101" pitchFamily="49" charset="-122"/>
              </a:rPr>
              <a:t>18</a:t>
            </a:r>
            <a:r>
              <a:rPr lang="zh-CN" altLang="en-US" sz="2800">
                <a:solidFill>
                  <a:schemeClr val="tx1"/>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chemeClr val="tx1"/>
                </a:solidFill>
                <a:latin typeface="Times New Roman" panose="02020603050405020304" pitchFamily="18" charset="0"/>
                <a:ea typeface="黑体" panose="02010609060101010101" pitchFamily="49" charset="-122"/>
              </a:rPr>
              <a:t>22</a:t>
            </a:r>
            <a:r>
              <a:rPr lang="zh-CN" altLang="en-US" sz="2800">
                <a:solidFill>
                  <a:schemeClr val="tx1"/>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chemeClr val="tx1"/>
                </a:solidFill>
                <a:latin typeface="Times New Roman" panose="02020603050405020304" pitchFamily="18" charset="0"/>
                <a:ea typeface="黑体" panose="02010609060101010101" pitchFamily="49" charset="-122"/>
              </a:rPr>
              <a:t>15</a:t>
            </a:r>
            <a:r>
              <a:rPr lang="zh-CN" altLang="en-US" sz="2800">
                <a:solidFill>
                  <a:schemeClr val="tx1"/>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chemeClr val="tx1"/>
                </a:solidFill>
                <a:latin typeface="Times New Roman" panose="02020603050405020304" pitchFamily="18" charset="0"/>
                <a:ea typeface="黑体" panose="02010609060101010101" pitchFamily="49" charset="-122"/>
              </a:rPr>
              <a:t>13</a:t>
            </a:r>
            <a:r>
              <a:rPr lang="zh-CN" altLang="en-US" sz="2800">
                <a:solidFill>
                  <a:schemeClr val="tx1"/>
                </a:solidFill>
                <a:latin typeface="Times New Roman" panose="02020603050405020304" pitchFamily="18" charset="0"/>
                <a:ea typeface="黑体" panose="02010609060101010101" pitchFamily="49" charset="-122"/>
              </a:rPr>
              <a:t>，</a:t>
            </a:r>
            <a:r>
              <a:rPr lang="en-US" altLang="zh-CN" sz="2800" i="1">
                <a:solidFill>
                  <a:schemeClr val="tx1"/>
                </a:solidFill>
                <a:latin typeface="Times New Roman" panose="02020603050405020304" pitchFamily="18" charset="0"/>
                <a:ea typeface="黑体" panose="02010609060101010101" pitchFamily="49" charset="-122"/>
              </a:rPr>
              <a:t>x</a:t>
            </a:r>
            <a:r>
              <a:rPr lang="zh-CN" altLang="en-US" sz="2800">
                <a:solidFill>
                  <a:schemeClr val="tx1"/>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chemeClr val="tx1"/>
                </a:solidFill>
                <a:latin typeface="Times New Roman" panose="02020603050405020304" pitchFamily="18" charset="0"/>
                <a:ea typeface="黑体" panose="02010609060101010101" pitchFamily="49" charset="-122"/>
              </a:rPr>
              <a:t>7</a:t>
            </a:r>
            <a:r>
              <a:rPr lang="zh-CN" altLang="en-US" sz="2800">
                <a:solidFill>
                  <a:schemeClr val="tx1"/>
                </a:solidFill>
                <a:latin typeface="Times New Roman" panose="02020603050405020304" pitchFamily="18" charset="0"/>
                <a:ea typeface="黑体" panose="02010609060101010101" pitchFamily="49" charset="-122"/>
              </a:rPr>
              <a:t>，它的中位数是</a:t>
            </a:r>
            <a:r>
              <a:rPr lang="en-US" altLang="zh-CN" sz="2800">
                <a:solidFill>
                  <a:schemeClr val="tx1"/>
                </a:solidFill>
                <a:latin typeface="Times New Roman" panose="02020603050405020304" pitchFamily="18" charset="0"/>
                <a:ea typeface="黑体" panose="02010609060101010101" pitchFamily="49" charset="-122"/>
              </a:rPr>
              <a:t>16</a:t>
            </a:r>
            <a:r>
              <a:rPr lang="zh-CN" altLang="en-US" sz="2800">
                <a:solidFill>
                  <a:schemeClr val="tx1"/>
                </a:solidFill>
                <a:latin typeface="Times New Roman" panose="02020603050405020304" pitchFamily="18" charset="0"/>
                <a:ea typeface="黑体" panose="02010609060101010101" pitchFamily="49" charset="-122"/>
                <a:sym typeface="宋体" panose="02010600030101010101" pitchFamily="2" charset="-122"/>
              </a:rPr>
              <a:t>，</a:t>
            </a:r>
            <a:r>
              <a:rPr lang="zh-CN" altLang="en-US" sz="2800">
                <a:solidFill>
                  <a:schemeClr val="tx1"/>
                </a:solidFill>
                <a:latin typeface="Times New Roman" panose="02020603050405020304" pitchFamily="18" charset="0"/>
                <a:ea typeface="黑体" panose="02010609060101010101" pitchFamily="49" charset="-122"/>
              </a:rPr>
              <a:t>则</a:t>
            </a:r>
            <a:r>
              <a:rPr lang="en-US" altLang="zh-CN" sz="2800" i="1">
                <a:solidFill>
                  <a:schemeClr val="tx1"/>
                </a:solidFill>
                <a:latin typeface="Times New Roman" panose="02020603050405020304" pitchFamily="18" charset="0"/>
                <a:ea typeface="黑体" panose="02010609060101010101" pitchFamily="49" charset="-122"/>
              </a:rPr>
              <a:t>x</a:t>
            </a:r>
            <a:r>
              <a:rPr lang="zh-CN" altLang="en-US" sz="2800">
                <a:solidFill>
                  <a:schemeClr val="tx1"/>
                </a:solidFill>
                <a:latin typeface="Times New Roman" panose="02020603050405020304" pitchFamily="18" charset="0"/>
                <a:ea typeface="黑体" panose="02010609060101010101" pitchFamily="49" charset="-122"/>
              </a:rPr>
              <a:t>的值是</a:t>
            </a:r>
            <a:r>
              <a:rPr lang="en-US" altLang="zh-CN" sz="2800">
                <a:solidFill>
                  <a:schemeClr val="tx1"/>
                </a:solidFill>
                <a:latin typeface="Times New Roman" panose="02020603050405020304" pitchFamily="18" charset="0"/>
                <a:ea typeface="黑体" panose="02010609060101010101" pitchFamily="49" charset="-122"/>
              </a:rPr>
              <a:t>_______.</a:t>
            </a:r>
          </a:p>
        </p:txBody>
      </p:sp>
      <p:sp>
        <p:nvSpPr>
          <p:cNvPr id="25676" name="Rectangle 76"/>
          <p:cNvSpPr>
            <a:spLocks noChangeArrowheads="1"/>
          </p:cNvSpPr>
          <p:nvPr/>
        </p:nvSpPr>
        <p:spPr bwMode="auto">
          <a:xfrm>
            <a:off x="4622801" y="1501378"/>
            <a:ext cx="6207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latin typeface="Times New Roman" panose="02020603050405020304" pitchFamily="18" charset="0"/>
                <a:ea typeface="黑体" panose="02010609060101010101" pitchFamily="49" charset="-122"/>
              </a:rPr>
              <a:t> </a:t>
            </a:r>
            <a:r>
              <a:rPr lang="en-US" altLang="zh-CN" sz="2800">
                <a:latin typeface="Times New Roman" panose="02020603050405020304" pitchFamily="18" charset="0"/>
                <a:ea typeface="黑体" panose="02010609060101010101" pitchFamily="49" charset="-122"/>
              </a:rPr>
              <a:t>17</a:t>
            </a:r>
          </a:p>
        </p:txBody>
      </p:sp>
      <p:sp>
        <p:nvSpPr>
          <p:cNvPr id="21507" name="矩形 21506"/>
          <p:cNvSpPr>
            <a:spLocks noChangeArrowheads="1"/>
          </p:cNvSpPr>
          <p:nvPr/>
        </p:nvSpPr>
        <p:spPr bwMode="auto">
          <a:xfrm>
            <a:off x="814388" y="2408635"/>
            <a:ext cx="7670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301625">
              <a:lnSpc>
                <a:spcPct val="150000"/>
              </a:lnSpc>
            </a:pPr>
            <a:r>
              <a:rPr lang="zh-CN" altLang="en-US" sz="2800">
                <a:solidFill>
                  <a:srgbClr val="0000FF"/>
                </a:solidFill>
                <a:latin typeface="Times New Roman" panose="02020603050405020304" pitchFamily="18" charset="0"/>
                <a:ea typeface="黑体" panose="02010609060101010101" pitchFamily="49" charset="-122"/>
              </a:rPr>
              <a:t>分析：  这组数据有</a:t>
            </a:r>
            <a:r>
              <a:rPr lang="en-US" altLang="zh-CN" sz="2800">
                <a:solidFill>
                  <a:srgbClr val="0000FF"/>
                </a:solidFill>
                <a:latin typeface="Times New Roman" panose="02020603050405020304" pitchFamily="18" charset="0"/>
                <a:ea typeface="黑体" panose="02010609060101010101" pitchFamily="49" charset="-122"/>
              </a:rPr>
              <a:t>6</a:t>
            </a:r>
            <a:r>
              <a:rPr lang="zh-CN" altLang="en-US" sz="2800">
                <a:solidFill>
                  <a:srgbClr val="0000FF"/>
                </a:solidFill>
                <a:latin typeface="Times New Roman" panose="02020603050405020304" pitchFamily="18" charset="0"/>
                <a:ea typeface="黑体" panose="02010609060101010101" pitchFamily="49" charset="-122"/>
              </a:rPr>
              <a:t>个，</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中位数是中间两个数的平均数</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因为</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7&lt;13&lt;15&lt;16&lt;18&lt;22</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，所以中间两个数必须是</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15</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i="1">
                <a:solidFill>
                  <a:srgbClr val="0000FF"/>
                </a:solidFill>
                <a:latin typeface="Times New Roman" panose="02020603050405020304" pitchFamily="18" charset="0"/>
                <a:ea typeface="黑体" panose="02010609060101010101" pitchFamily="49" charset="-122"/>
                <a:sym typeface="宋体" panose="02010600030101010101" pitchFamily="2" charset="-122"/>
              </a:rPr>
              <a:t>x</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，故（</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15+</a:t>
            </a:r>
            <a:r>
              <a:rPr lang="en-US" altLang="zh-CN" sz="2800" i="1">
                <a:solidFill>
                  <a:srgbClr val="0000FF"/>
                </a:solidFill>
                <a:latin typeface="Times New Roman" panose="02020603050405020304" pitchFamily="18" charset="0"/>
                <a:ea typeface="黑体" panose="02010609060101010101" pitchFamily="49" charset="-122"/>
                <a:sym typeface="宋体" panose="02010600030101010101" pitchFamily="2" charset="-122"/>
              </a:rPr>
              <a:t>x</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2=17</a:t>
            </a:r>
            <a:r>
              <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rPr>
              <a:t>，即</a:t>
            </a:r>
            <a:r>
              <a:rPr lang="en-US" altLang="zh-CN" sz="2800" i="1">
                <a:solidFill>
                  <a:srgbClr val="0000FF"/>
                </a:solidFill>
                <a:latin typeface="Times New Roman" panose="02020603050405020304" pitchFamily="18" charset="0"/>
                <a:ea typeface="黑体" panose="02010609060101010101" pitchFamily="49" charset="-122"/>
                <a:sym typeface="宋体" panose="02010600030101010101" pitchFamily="2" charset="-122"/>
              </a:rPr>
              <a:t>x</a:t>
            </a:r>
            <a:r>
              <a:rPr lang="en-US" altLang="zh-CN" sz="2800">
                <a:solidFill>
                  <a:srgbClr val="0000FF"/>
                </a:solidFill>
                <a:latin typeface="Times New Roman" panose="02020603050405020304" pitchFamily="18" charset="0"/>
                <a:ea typeface="黑体" panose="02010609060101010101" pitchFamily="49" charset="-122"/>
                <a:sym typeface="宋体" panose="02010600030101010101" pitchFamily="2" charset="-122"/>
              </a:rPr>
              <a:t>=17.</a:t>
            </a:r>
            <a:endParaRPr lang="zh-CN" altLang="en-US" sz="2800">
              <a:solidFill>
                <a:srgbClr val="0000FF"/>
              </a:solidFill>
              <a:latin typeface="Times New Roman" panose="02020603050405020304" pitchFamily="18" charset="0"/>
              <a:ea typeface="黑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76"/>
                                        </p:tgtEl>
                                        <p:attrNameLst>
                                          <p:attrName>style.visibility</p:attrName>
                                        </p:attrNameLst>
                                      </p:cBhvr>
                                      <p:to>
                                        <p:strVal val="visible"/>
                                      </p:to>
                                    </p:set>
                                    <p:animEffect transition="in" filter="dissolve">
                                      <p:cBhvr>
                                        <p:cTn id="7" dur="500"/>
                                        <p:tgtEl>
                                          <p:spTgt spid="2567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slide(fromBottom)">
                                      <p:cBhvr>
                                        <p:cTn id="12" dur="500"/>
                                        <p:tgtEl>
                                          <p:spTgt spid="21507"/>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76" grpId="0"/>
      <p:bldP spid="2150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8" name="文本框 14347"/>
          <p:cNvSpPr txBox="1">
            <a:spLocks noChangeArrowheads="1"/>
          </p:cNvSpPr>
          <p:nvPr/>
        </p:nvSpPr>
        <p:spPr bwMode="auto">
          <a:xfrm>
            <a:off x="620714" y="525066"/>
            <a:ext cx="780732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solidFill>
                  <a:srgbClr val="269999"/>
                </a:solidFill>
                <a:latin typeface="Times New Roman" panose="02020603050405020304" pitchFamily="18" charset="0"/>
                <a:ea typeface="黑体" panose="02010609060101010101" pitchFamily="49" charset="-122"/>
              </a:rPr>
              <a:t>例</a:t>
            </a:r>
            <a:r>
              <a:rPr lang="en-US" altLang="zh-CN" sz="2800">
                <a:solidFill>
                  <a:srgbClr val="269999"/>
                </a:solidFill>
                <a:latin typeface="Times New Roman" panose="02020603050405020304" pitchFamily="18" charset="0"/>
                <a:ea typeface="黑体" panose="02010609060101010101" pitchFamily="49" charset="-122"/>
              </a:rPr>
              <a:t>3   </a:t>
            </a:r>
            <a:r>
              <a:rPr lang="en-US" altLang="zh-CN" sz="2800">
                <a:latin typeface="Times New Roman" panose="02020603050405020304" pitchFamily="18" charset="0"/>
                <a:ea typeface="黑体" panose="02010609060101010101" pitchFamily="49" charset="-122"/>
              </a:rPr>
              <a:t> </a:t>
            </a:r>
            <a:r>
              <a:rPr lang="zh-CN" altLang="en-US" sz="2800">
                <a:solidFill>
                  <a:schemeClr val="tx1"/>
                </a:solidFill>
                <a:latin typeface="Times New Roman" panose="02020603050405020304" pitchFamily="18" charset="0"/>
                <a:ea typeface="黑体" panose="02010609060101010101" pitchFamily="49" charset="-122"/>
              </a:rPr>
              <a:t>一家鞋店在一段时间内销售了某种女鞋</a:t>
            </a:r>
            <a:r>
              <a:rPr lang="en-US" altLang="zh-CN" sz="2800">
                <a:solidFill>
                  <a:schemeClr val="tx1"/>
                </a:solidFill>
                <a:latin typeface="Times New Roman" panose="02020603050405020304" pitchFamily="18" charset="0"/>
                <a:ea typeface="黑体" panose="02010609060101010101" pitchFamily="49" charset="-122"/>
              </a:rPr>
              <a:t>30</a:t>
            </a:r>
            <a:r>
              <a:rPr lang="zh-CN" altLang="en-US" sz="2800">
                <a:solidFill>
                  <a:schemeClr val="tx1"/>
                </a:solidFill>
                <a:latin typeface="Times New Roman" panose="02020603050405020304" pitchFamily="18" charset="0"/>
                <a:ea typeface="黑体" panose="02010609060101010101" pitchFamily="49" charset="-122"/>
              </a:rPr>
              <a:t>双，各种尺码鞋的销售量如表所示</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你能根据表中的数据为这家鞋店提供进货建议码？</a:t>
            </a:r>
          </a:p>
        </p:txBody>
      </p:sp>
      <p:grpSp>
        <p:nvGrpSpPr>
          <p:cNvPr id="23554" name="Group 51"/>
          <p:cNvGrpSpPr/>
          <p:nvPr/>
        </p:nvGrpSpPr>
        <p:grpSpPr bwMode="auto">
          <a:xfrm>
            <a:off x="863600" y="2230041"/>
            <a:ext cx="7142163" cy="984647"/>
            <a:chOff x="375" y="1815"/>
            <a:chExt cx="4762" cy="827"/>
          </a:xfrm>
        </p:grpSpPr>
        <p:sp>
          <p:nvSpPr>
            <p:cNvPr id="23555" name="Rectangle 50"/>
            <p:cNvSpPr>
              <a:spLocks noChangeArrowheads="1"/>
            </p:cNvSpPr>
            <p:nvPr/>
          </p:nvSpPr>
          <p:spPr bwMode="auto">
            <a:xfrm>
              <a:off x="379" y="1815"/>
              <a:ext cx="4758" cy="308"/>
            </a:xfrm>
            <a:prstGeom prst="rect">
              <a:avLst/>
            </a:prstGeom>
            <a:solidFill>
              <a:srgbClr val="808080">
                <a:alpha val="4784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23556" name="Rectangle 49"/>
            <p:cNvSpPr>
              <a:spLocks noChangeArrowheads="1"/>
            </p:cNvSpPr>
            <p:nvPr/>
          </p:nvSpPr>
          <p:spPr bwMode="auto">
            <a:xfrm>
              <a:off x="379" y="2130"/>
              <a:ext cx="4742" cy="505"/>
            </a:xfrm>
            <a:prstGeom prst="rect">
              <a:avLst/>
            </a:prstGeom>
            <a:solidFill>
              <a:srgbClr val="BBE0E3">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grpSp>
          <p:nvGrpSpPr>
            <p:cNvPr id="23557" name="Group 48"/>
            <p:cNvGrpSpPr/>
            <p:nvPr/>
          </p:nvGrpSpPr>
          <p:grpSpPr bwMode="auto">
            <a:xfrm>
              <a:off x="375" y="1815"/>
              <a:ext cx="4753" cy="827"/>
              <a:chOff x="375" y="1815"/>
              <a:chExt cx="4753" cy="827"/>
            </a:xfrm>
          </p:grpSpPr>
          <p:sp>
            <p:nvSpPr>
              <p:cNvPr id="23558" name="Rectangle 4"/>
              <p:cNvSpPr>
                <a:spLocks noChangeArrowheads="1"/>
              </p:cNvSpPr>
              <p:nvPr/>
            </p:nvSpPr>
            <p:spPr bwMode="auto">
              <a:xfrm>
                <a:off x="375" y="1815"/>
                <a:ext cx="10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r>
                  <a:rPr lang="zh-CN" altLang="en-US" sz="2400">
                    <a:solidFill>
                      <a:schemeClr val="tx1"/>
                    </a:solidFill>
                    <a:latin typeface="Times New Roman" panose="02020603050405020304" pitchFamily="18" charset="0"/>
                    <a:ea typeface="黑体" panose="02010609060101010101" pitchFamily="49" charset="-122"/>
                  </a:rPr>
                  <a:t>尺码</a:t>
                </a:r>
                <a:r>
                  <a:rPr lang="en-US" altLang="zh-CN" sz="2400">
                    <a:solidFill>
                      <a:schemeClr val="tx1"/>
                    </a:solidFill>
                    <a:latin typeface="Times New Roman" panose="02020603050405020304" pitchFamily="18" charset="0"/>
                    <a:ea typeface="黑体" panose="02010609060101010101" pitchFamily="49" charset="-122"/>
                  </a:rPr>
                  <a:t>/cm</a:t>
                </a:r>
              </a:p>
            </p:txBody>
          </p:sp>
          <p:sp>
            <p:nvSpPr>
              <p:cNvPr id="23559" name="Rectangle 5"/>
              <p:cNvSpPr>
                <a:spLocks noChangeArrowheads="1"/>
              </p:cNvSpPr>
              <p:nvPr/>
            </p:nvSpPr>
            <p:spPr bwMode="auto">
              <a:xfrm>
                <a:off x="1375" y="1815"/>
                <a:ext cx="501"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22</a:t>
                </a:r>
              </a:p>
            </p:txBody>
          </p:sp>
          <p:sp>
            <p:nvSpPr>
              <p:cNvPr id="23560" name="Rectangle 6"/>
              <p:cNvSpPr>
                <a:spLocks noChangeArrowheads="1"/>
              </p:cNvSpPr>
              <p:nvPr/>
            </p:nvSpPr>
            <p:spPr bwMode="auto">
              <a:xfrm>
                <a:off x="1876" y="1815"/>
                <a:ext cx="5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22.5</a:t>
                </a:r>
              </a:p>
            </p:txBody>
          </p:sp>
          <p:sp>
            <p:nvSpPr>
              <p:cNvPr id="23561" name="Rectangle 7"/>
              <p:cNvSpPr>
                <a:spLocks noChangeArrowheads="1"/>
              </p:cNvSpPr>
              <p:nvPr/>
            </p:nvSpPr>
            <p:spPr bwMode="auto">
              <a:xfrm>
                <a:off x="2376" y="1815"/>
                <a:ext cx="5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23</a:t>
                </a:r>
              </a:p>
            </p:txBody>
          </p:sp>
          <p:sp>
            <p:nvSpPr>
              <p:cNvPr id="23562" name="Rectangle 8"/>
              <p:cNvSpPr>
                <a:spLocks noChangeArrowheads="1"/>
              </p:cNvSpPr>
              <p:nvPr/>
            </p:nvSpPr>
            <p:spPr bwMode="auto">
              <a:xfrm>
                <a:off x="2876" y="1815"/>
                <a:ext cx="54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23.5</a:t>
                </a:r>
              </a:p>
            </p:txBody>
          </p:sp>
          <p:sp>
            <p:nvSpPr>
              <p:cNvPr id="23563" name="Rectangle 9"/>
              <p:cNvSpPr>
                <a:spLocks noChangeArrowheads="1"/>
              </p:cNvSpPr>
              <p:nvPr/>
            </p:nvSpPr>
            <p:spPr bwMode="auto">
              <a:xfrm>
                <a:off x="3418" y="1815"/>
                <a:ext cx="5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24</a:t>
                </a:r>
              </a:p>
            </p:txBody>
          </p:sp>
          <p:sp>
            <p:nvSpPr>
              <p:cNvPr id="23564" name="Rectangle 10"/>
              <p:cNvSpPr>
                <a:spLocks noChangeArrowheads="1"/>
              </p:cNvSpPr>
              <p:nvPr/>
            </p:nvSpPr>
            <p:spPr bwMode="auto">
              <a:xfrm>
                <a:off x="3961" y="1815"/>
                <a:ext cx="625"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24.5</a:t>
                </a:r>
              </a:p>
            </p:txBody>
          </p:sp>
          <p:sp>
            <p:nvSpPr>
              <p:cNvPr id="23565" name="Rectangle 11"/>
              <p:cNvSpPr>
                <a:spLocks noChangeArrowheads="1"/>
              </p:cNvSpPr>
              <p:nvPr/>
            </p:nvSpPr>
            <p:spPr bwMode="auto">
              <a:xfrm>
                <a:off x="4586" y="1815"/>
                <a:ext cx="54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25</a:t>
                </a:r>
              </a:p>
            </p:txBody>
          </p:sp>
          <p:sp>
            <p:nvSpPr>
              <p:cNvPr id="23566" name="Rectangle 12"/>
              <p:cNvSpPr>
                <a:spLocks noChangeArrowheads="1"/>
              </p:cNvSpPr>
              <p:nvPr/>
            </p:nvSpPr>
            <p:spPr bwMode="auto">
              <a:xfrm>
                <a:off x="375" y="2124"/>
                <a:ext cx="10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r>
                  <a:rPr lang="zh-CN" altLang="en-US" sz="2400">
                    <a:solidFill>
                      <a:schemeClr val="tx1"/>
                    </a:solidFill>
                    <a:latin typeface="Times New Roman" panose="02020603050405020304" pitchFamily="18" charset="0"/>
                    <a:ea typeface="黑体" panose="02010609060101010101" pitchFamily="49" charset="-122"/>
                  </a:rPr>
                  <a:t>销售量</a:t>
                </a:r>
                <a:r>
                  <a:rPr lang="en-US" altLang="zh-CN" sz="2400">
                    <a:solidFill>
                      <a:schemeClr val="tx1"/>
                    </a:solidFill>
                    <a:latin typeface="Times New Roman" panose="02020603050405020304" pitchFamily="18" charset="0"/>
                    <a:ea typeface="黑体" panose="02010609060101010101" pitchFamily="49" charset="-122"/>
                  </a:rPr>
                  <a:t>/</a:t>
                </a:r>
                <a:r>
                  <a:rPr lang="zh-CN" altLang="en-US" sz="2400">
                    <a:solidFill>
                      <a:schemeClr val="tx1"/>
                    </a:solidFill>
                    <a:latin typeface="Times New Roman" panose="02020603050405020304" pitchFamily="18" charset="0"/>
                    <a:ea typeface="黑体" panose="02010609060101010101" pitchFamily="49" charset="-122"/>
                  </a:rPr>
                  <a:t>双</a:t>
                </a:r>
              </a:p>
            </p:txBody>
          </p:sp>
          <p:sp>
            <p:nvSpPr>
              <p:cNvPr id="23567" name="Rectangle 13"/>
              <p:cNvSpPr>
                <a:spLocks noChangeArrowheads="1"/>
              </p:cNvSpPr>
              <p:nvPr/>
            </p:nvSpPr>
            <p:spPr bwMode="auto">
              <a:xfrm>
                <a:off x="1375" y="2124"/>
                <a:ext cx="50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a:t>
                </a:r>
              </a:p>
            </p:txBody>
          </p:sp>
          <p:sp>
            <p:nvSpPr>
              <p:cNvPr id="23568" name="Rectangle 14"/>
              <p:cNvSpPr>
                <a:spLocks noChangeArrowheads="1"/>
              </p:cNvSpPr>
              <p:nvPr/>
            </p:nvSpPr>
            <p:spPr bwMode="auto">
              <a:xfrm>
                <a:off x="1876" y="2124"/>
                <a:ext cx="5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a:t>
                </a:r>
              </a:p>
            </p:txBody>
          </p:sp>
          <p:sp>
            <p:nvSpPr>
              <p:cNvPr id="23569" name="Rectangle 15"/>
              <p:cNvSpPr>
                <a:spLocks noChangeArrowheads="1"/>
              </p:cNvSpPr>
              <p:nvPr/>
            </p:nvSpPr>
            <p:spPr bwMode="auto">
              <a:xfrm>
                <a:off x="2376" y="2124"/>
                <a:ext cx="5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5</a:t>
                </a:r>
              </a:p>
            </p:txBody>
          </p:sp>
          <p:sp>
            <p:nvSpPr>
              <p:cNvPr id="23570" name="Rectangle 16"/>
              <p:cNvSpPr>
                <a:spLocks noChangeArrowheads="1"/>
              </p:cNvSpPr>
              <p:nvPr/>
            </p:nvSpPr>
            <p:spPr bwMode="auto">
              <a:xfrm>
                <a:off x="2876" y="2124"/>
                <a:ext cx="54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11</a:t>
                </a:r>
              </a:p>
            </p:txBody>
          </p:sp>
          <p:sp>
            <p:nvSpPr>
              <p:cNvPr id="23571" name="Rectangle 17"/>
              <p:cNvSpPr>
                <a:spLocks noChangeArrowheads="1"/>
              </p:cNvSpPr>
              <p:nvPr/>
            </p:nvSpPr>
            <p:spPr bwMode="auto">
              <a:xfrm>
                <a:off x="3418" y="2124"/>
                <a:ext cx="54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7</a:t>
                </a:r>
              </a:p>
            </p:txBody>
          </p:sp>
          <p:sp>
            <p:nvSpPr>
              <p:cNvPr id="23572" name="Rectangle 18"/>
              <p:cNvSpPr>
                <a:spLocks noChangeArrowheads="1"/>
              </p:cNvSpPr>
              <p:nvPr/>
            </p:nvSpPr>
            <p:spPr bwMode="auto">
              <a:xfrm>
                <a:off x="3961" y="2124"/>
                <a:ext cx="62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3</a:t>
                </a:r>
              </a:p>
            </p:txBody>
          </p:sp>
          <p:sp>
            <p:nvSpPr>
              <p:cNvPr id="23573" name="Rectangle 19"/>
              <p:cNvSpPr>
                <a:spLocks noChangeArrowheads="1"/>
              </p:cNvSpPr>
              <p:nvPr/>
            </p:nvSpPr>
            <p:spPr bwMode="auto">
              <a:xfrm>
                <a:off x="4586" y="2124"/>
                <a:ext cx="54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a:t>
                </a:r>
              </a:p>
            </p:txBody>
          </p:sp>
          <p:sp>
            <p:nvSpPr>
              <p:cNvPr id="23574" name="Line 20"/>
              <p:cNvSpPr>
                <a:spLocks noChangeShapeType="1"/>
              </p:cNvSpPr>
              <p:nvPr/>
            </p:nvSpPr>
            <p:spPr bwMode="auto">
              <a:xfrm>
                <a:off x="1375"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75" name="Line 21"/>
              <p:cNvSpPr>
                <a:spLocks noChangeShapeType="1"/>
              </p:cNvSpPr>
              <p:nvPr/>
            </p:nvSpPr>
            <p:spPr bwMode="auto">
              <a:xfrm>
                <a:off x="18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76" name="Line 22"/>
              <p:cNvSpPr>
                <a:spLocks noChangeShapeType="1"/>
              </p:cNvSpPr>
              <p:nvPr/>
            </p:nvSpPr>
            <p:spPr bwMode="auto">
              <a:xfrm>
                <a:off x="23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77" name="Line 23"/>
              <p:cNvSpPr>
                <a:spLocks noChangeShapeType="1"/>
              </p:cNvSpPr>
              <p:nvPr/>
            </p:nvSpPr>
            <p:spPr bwMode="auto">
              <a:xfrm>
                <a:off x="28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78" name="Line 24"/>
              <p:cNvSpPr>
                <a:spLocks noChangeShapeType="1"/>
              </p:cNvSpPr>
              <p:nvPr/>
            </p:nvSpPr>
            <p:spPr bwMode="auto">
              <a:xfrm>
                <a:off x="3418"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79" name="Line 25"/>
              <p:cNvSpPr>
                <a:spLocks noChangeShapeType="1"/>
              </p:cNvSpPr>
              <p:nvPr/>
            </p:nvSpPr>
            <p:spPr bwMode="auto">
              <a:xfrm>
                <a:off x="3961"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0" name="Line 26"/>
              <p:cNvSpPr>
                <a:spLocks noChangeShapeType="1"/>
              </p:cNvSpPr>
              <p:nvPr/>
            </p:nvSpPr>
            <p:spPr bwMode="auto">
              <a:xfrm>
                <a:off x="458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1" name="Line 27"/>
              <p:cNvSpPr>
                <a:spLocks noChangeShapeType="1"/>
              </p:cNvSpPr>
              <p:nvPr/>
            </p:nvSpPr>
            <p:spPr bwMode="auto">
              <a:xfrm>
                <a:off x="375" y="2124"/>
                <a:ext cx="4753" cy="0"/>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2" name="Line 28"/>
              <p:cNvSpPr>
                <a:spLocks noChangeShapeType="1"/>
              </p:cNvSpPr>
              <p:nvPr/>
            </p:nvSpPr>
            <p:spPr bwMode="auto">
              <a:xfrm>
                <a:off x="375" y="1815"/>
                <a:ext cx="0" cy="827"/>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3" name="Line 29"/>
              <p:cNvSpPr>
                <a:spLocks noChangeShapeType="1"/>
              </p:cNvSpPr>
              <p:nvPr/>
            </p:nvSpPr>
            <p:spPr bwMode="auto">
              <a:xfrm>
                <a:off x="5128" y="1815"/>
                <a:ext cx="0" cy="827"/>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4" name="Line 30"/>
              <p:cNvSpPr>
                <a:spLocks noChangeShapeType="1"/>
              </p:cNvSpPr>
              <p:nvPr/>
            </p:nvSpPr>
            <p:spPr bwMode="auto">
              <a:xfrm>
                <a:off x="375" y="1815"/>
                <a:ext cx="4753" cy="0"/>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3585" name="Line 31"/>
              <p:cNvSpPr>
                <a:spLocks noChangeShapeType="1"/>
              </p:cNvSpPr>
              <p:nvPr/>
            </p:nvSpPr>
            <p:spPr bwMode="auto">
              <a:xfrm>
                <a:off x="375" y="2642"/>
                <a:ext cx="4753" cy="0"/>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checkerboard(across)">
                                      <p:cBhvr>
                                        <p:cTn id="7"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bldLvl="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8"/>
          <p:cNvSpPr txBox="1">
            <a:spLocks noChangeArrowheads="1"/>
          </p:cNvSpPr>
          <p:nvPr/>
        </p:nvSpPr>
        <p:spPr bwMode="auto">
          <a:xfrm>
            <a:off x="1333500" y="3221832"/>
            <a:ext cx="6696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spcBef>
                <a:spcPct val="20000"/>
              </a:spcBef>
            </a:pPr>
            <a:endParaRPr lang="zh-CN" altLang="en-US" sz="2400">
              <a:latin typeface="Times New Roman" panose="02020603050405020304" pitchFamily="18" charset="0"/>
              <a:ea typeface="黑体" panose="02010609060101010101" pitchFamily="49" charset="-122"/>
            </a:endParaRPr>
          </a:p>
        </p:txBody>
      </p:sp>
      <p:sp>
        <p:nvSpPr>
          <p:cNvPr id="24578" name="文本框 15367"/>
          <p:cNvSpPr txBox="1">
            <a:spLocks noChangeArrowheads="1"/>
          </p:cNvSpPr>
          <p:nvPr/>
        </p:nvSpPr>
        <p:spPr bwMode="auto">
          <a:xfrm>
            <a:off x="1506538" y="2694385"/>
            <a:ext cx="659606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a:latin typeface="Times New Roman" panose="02020603050405020304" pitchFamily="18" charset="0"/>
              <a:ea typeface="黑体" panose="02010609060101010101" pitchFamily="49" charset="-122"/>
            </a:endParaRPr>
          </a:p>
        </p:txBody>
      </p:sp>
      <p:sp>
        <p:nvSpPr>
          <p:cNvPr id="15371" name="文本框 15370"/>
          <p:cNvSpPr txBox="1">
            <a:spLocks noChangeArrowheads="1"/>
          </p:cNvSpPr>
          <p:nvPr/>
        </p:nvSpPr>
        <p:spPr bwMode="auto">
          <a:xfrm>
            <a:off x="1190625" y="2034779"/>
            <a:ext cx="66484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solidFill>
                  <a:schemeClr val="tx1"/>
                </a:solidFill>
                <a:latin typeface="Times New Roman" panose="02020603050405020304" pitchFamily="18" charset="0"/>
                <a:ea typeface="黑体" panose="02010609060101010101" pitchFamily="49" charset="-122"/>
              </a:rPr>
              <a:t>解：由上表看出，在鞋的尺码组成的数据中，</a:t>
            </a:r>
          </a:p>
          <a:p>
            <a:pPr>
              <a:lnSpc>
                <a:spcPct val="150000"/>
              </a:lnSpc>
            </a:pPr>
            <a:r>
              <a:rPr lang="en-US" altLang="zh-CN" sz="2400">
                <a:solidFill>
                  <a:schemeClr val="tx1"/>
                </a:solidFill>
                <a:latin typeface="Times New Roman" panose="02020603050405020304" pitchFamily="18" charset="0"/>
                <a:ea typeface="黑体" panose="02010609060101010101" pitchFamily="49" charset="-122"/>
              </a:rPr>
              <a:t>_______</a:t>
            </a:r>
            <a:r>
              <a:rPr lang="zh-CN" altLang="en-US" sz="2400">
                <a:solidFill>
                  <a:schemeClr val="tx1"/>
                </a:solidFill>
                <a:latin typeface="Times New Roman" panose="02020603050405020304" pitchFamily="18" charset="0"/>
                <a:ea typeface="黑体" panose="02010609060101010101" pitchFamily="49" charset="-122"/>
              </a:rPr>
              <a:t>是这组数据的众数，它的意义是：</a:t>
            </a:r>
          </a:p>
          <a:p>
            <a:pPr>
              <a:lnSpc>
                <a:spcPct val="150000"/>
              </a:lnSpc>
            </a:pPr>
            <a:r>
              <a:rPr lang="en-US" altLang="zh-CN" sz="2400">
                <a:solidFill>
                  <a:schemeClr val="tx1"/>
                </a:solidFill>
                <a:latin typeface="Times New Roman" panose="02020603050405020304" pitchFamily="18" charset="0"/>
                <a:ea typeface="黑体" panose="02010609060101010101" pitchFamily="49" charset="-122"/>
              </a:rPr>
              <a:t>_______cm</a:t>
            </a:r>
            <a:r>
              <a:rPr lang="zh-CN" altLang="en-US" sz="2400">
                <a:solidFill>
                  <a:schemeClr val="tx1"/>
                </a:solidFill>
                <a:latin typeface="Times New Roman" panose="02020603050405020304" pitchFamily="18" charset="0"/>
                <a:ea typeface="黑体" panose="02010609060101010101" pitchFamily="49" charset="-122"/>
              </a:rPr>
              <a:t>的鞋销量最大</a:t>
            </a:r>
            <a:r>
              <a:rPr lang="en-US" altLang="zh-CN" sz="2400">
                <a:solidFill>
                  <a:schemeClr val="tx1"/>
                </a:solidFill>
                <a:latin typeface="Times New Roman" panose="02020603050405020304" pitchFamily="18" charset="0"/>
                <a:ea typeface="黑体" panose="02010609060101010101" pitchFamily="49" charset="-122"/>
              </a:rPr>
              <a:t>.</a:t>
            </a:r>
            <a:r>
              <a:rPr lang="zh-CN" altLang="en-US" sz="2400">
                <a:solidFill>
                  <a:schemeClr val="tx1"/>
                </a:solidFill>
                <a:latin typeface="Times New Roman" panose="02020603050405020304" pitchFamily="18" charset="0"/>
                <a:ea typeface="黑体" panose="02010609060101010101" pitchFamily="49" charset="-122"/>
              </a:rPr>
              <a:t>因此可以建议鞋店多进</a:t>
            </a:r>
            <a:r>
              <a:rPr lang="en-US" altLang="zh-CN" sz="2400">
                <a:solidFill>
                  <a:schemeClr val="tx1"/>
                </a:solidFill>
                <a:latin typeface="Times New Roman" panose="02020603050405020304" pitchFamily="18" charset="0"/>
                <a:ea typeface="黑体" panose="02010609060101010101" pitchFamily="49" charset="-122"/>
              </a:rPr>
              <a:t>_______cm</a:t>
            </a:r>
            <a:r>
              <a:rPr lang="zh-CN" altLang="en-US" sz="2400">
                <a:solidFill>
                  <a:schemeClr val="tx1"/>
                </a:solidFill>
                <a:latin typeface="Times New Roman" panose="02020603050405020304" pitchFamily="18" charset="0"/>
                <a:ea typeface="黑体" panose="02010609060101010101" pitchFamily="49" charset="-122"/>
              </a:rPr>
              <a:t>的鞋</a:t>
            </a:r>
            <a:r>
              <a:rPr lang="en-US" altLang="zh-CN" sz="2400">
                <a:solidFill>
                  <a:schemeClr val="tx1"/>
                </a:solidFill>
                <a:latin typeface="Times New Roman" panose="02020603050405020304" pitchFamily="18" charset="0"/>
                <a:ea typeface="黑体" panose="02010609060101010101" pitchFamily="49" charset="-122"/>
              </a:rPr>
              <a:t>.</a:t>
            </a:r>
          </a:p>
        </p:txBody>
      </p:sp>
      <p:sp>
        <p:nvSpPr>
          <p:cNvPr id="15372" name="文本框 15371"/>
          <p:cNvSpPr txBox="1">
            <a:spLocks noChangeArrowheads="1"/>
          </p:cNvSpPr>
          <p:nvPr/>
        </p:nvSpPr>
        <p:spPr bwMode="auto">
          <a:xfrm>
            <a:off x="1190625" y="3762376"/>
            <a:ext cx="68135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solidFill>
                  <a:srgbClr val="269999"/>
                </a:solidFill>
                <a:latin typeface="Times New Roman" panose="02020603050405020304" pitchFamily="18" charset="0"/>
                <a:ea typeface="黑体" panose="02010609060101010101" pitchFamily="49" charset="-122"/>
              </a:rPr>
              <a:t>思考：</a:t>
            </a:r>
            <a:r>
              <a:rPr lang="zh-CN" altLang="en-US" sz="2400">
                <a:latin typeface="Times New Roman" panose="02020603050405020304" pitchFamily="18" charset="0"/>
                <a:ea typeface="黑体" panose="02010609060101010101" pitchFamily="49" charset="-122"/>
              </a:rPr>
              <a:t>你还能为鞋店进货提出哪些建议？</a:t>
            </a:r>
          </a:p>
        </p:txBody>
      </p:sp>
      <p:sp>
        <p:nvSpPr>
          <p:cNvPr id="15373" name="文本框 15372"/>
          <p:cNvSpPr txBox="1">
            <a:spLocks noChangeArrowheads="1"/>
          </p:cNvSpPr>
          <p:nvPr/>
        </p:nvSpPr>
        <p:spPr bwMode="auto">
          <a:xfrm>
            <a:off x="1406526" y="2412207"/>
            <a:ext cx="8239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b="1">
                <a:latin typeface="Times New Roman" panose="02020603050405020304" pitchFamily="18" charset="0"/>
                <a:ea typeface="黑体" panose="02010609060101010101" pitchFamily="49" charset="-122"/>
              </a:rPr>
              <a:t>23.5</a:t>
            </a:r>
          </a:p>
        </p:txBody>
      </p:sp>
      <p:sp>
        <p:nvSpPr>
          <p:cNvPr id="15374" name="文本框 15373"/>
          <p:cNvSpPr txBox="1">
            <a:spLocks noChangeArrowheads="1"/>
          </p:cNvSpPr>
          <p:nvPr/>
        </p:nvSpPr>
        <p:spPr bwMode="auto">
          <a:xfrm>
            <a:off x="1477963" y="2844403"/>
            <a:ext cx="8239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b="1">
                <a:latin typeface="Times New Roman" panose="02020603050405020304" pitchFamily="18" charset="0"/>
                <a:ea typeface="黑体" panose="02010609060101010101" pitchFamily="49" charset="-122"/>
              </a:rPr>
              <a:t>23.5</a:t>
            </a:r>
          </a:p>
        </p:txBody>
      </p:sp>
      <p:sp>
        <p:nvSpPr>
          <p:cNvPr id="15375" name="文本框 15374"/>
          <p:cNvSpPr txBox="1">
            <a:spLocks noChangeArrowheads="1"/>
          </p:cNvSpPr>
          <p:nvPr/>
        </p:nvSpPr>
        <p:spPr bwMode="auto">
          <a:xfrm>
            <a:off x="1479550" y="3223022"/>
            <a:ext cx="825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b="1">
                <a:latin typeface="Times New Roman" panose="02020603050405020304" pitchFamily="18" charset="0"/>
                <a:ea typeface="黑体" panose="02010609060101010101" pitchFamily="49" charset="-122"/>
              </a:rPr>
              <a:t>23.5</a:t>
            </a:r>
          </a:p>
        </p:txBody>
      </p:sp>
      <p:grpSp>
        <p:nvGrpSpPr>
          <p:cNvPr id="24584" name="Group 51"/>
          <p:cNvGrpSpPr/>
          <p:nvPr/>
        </p:nvGrpSpPr>
        <p:grpSpPr bwMode="auto">
          <a:xfrm>
            <a:off x="863600" y="777478"/>
            <a:ext cx="7142163" cy="984647"/>
            <a:chOff x="375" y="1815"/>
            <a:chExt cx="4762" cy="827"/>
          </a:xfrm>
        </p:grpSpPr>
        <p:sp>
          <p:nvSpPr>
            <p:cNvPr id="24585" name="Rectangle 50"/>
            <p:cNvSpPr>
              <a:spLocks noChangeArrowheads="1"/>
            </p:cNvSpPr>
            <p:nvPr/>
          </p:nvSpPr>
          <p:spPr bwMode="auto">
            <a:xfrm>
              <a:off x="379" y="1815"/>
              <a:ext cx="4758" cy="308"/>
            </a:xfrm>
            <a:prstGeom prst="rect">
              <a:avLst/>
            </a:prstGeom>
            <a:solidFill>
              <a:srgbClr val="808080">
                <a:alpha val="4784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sp>
          <p:nvSpPr>
            <p:cNvPr id="24586" name="Rectangle 49"/>
            <p:cNvSpPr>
              <a:spLocks noChangeArrowheads="1"/>
            </p:cNvSpPr>
            <p:nvPr/>
          </p:nvSpPr>
          <p:spPr bwMode="auto">
            <a:xfrm>
              <a:off x="379" y="2130"/>
              <a:ext cx="4742" cy="505"/>
            </a:xfrm>
            <a:prstGeom prst="rect">
              <a:avLst/>
            </a:prstGeom>
            <a:solidFill>
              <a:srgbClr val="BBE0E3">
                <a:alpha val="5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solidFill>
                  <a:schemeClr val="tx1"/>
                </a:solidFill>
                <a:latin typeface="Times New Roman" panose="02020603050405020304" pitchFamily="18" charset="0"/>
                <a:ea typeface="黑体" panose="02010609060101010101" pitchFamily="49" charset="-122"/>
              </a:endParaRPr>
            </a:p>
          </p:txBody>
        </p:sp>
        <p:grpSp>
          <p:nvGrpSpPr>
            <p:cNvPr id="24587" name="Group 48"/>
            <p:cNvGrpSpPr/>
            <p:nvPr/>
          </p:nvGrpSpPr>
          <p:grpSpPr bwMode="auto">
            <a:xfrm>
              <a:off x="375" y="1815"/>
              <a:ext cx="4753" cy="827"/>
              <a:chOff x="375" y="1815"/>
              <a:chExt cx="4753" cy="827"/>
            </a:xfrm>
          </p:grpSpPr>
          <p:sp>
            <p:nvSpPr>
              <p:cNvPr id="24588" name="Rectangle 4"/>
              <p:cNvSpPr>
                <a:spLocks noChangeArrowheads="1"/>
              </p:cNvSpPr>
              <p:nvPr/>
            </p:nvSpPr>
            <p:spPr bwMode="auto">
              <a:xfrm>
                <a:off x="375" y="1815"/>
                <a:ext cx="10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r>
                  <a:rPr lang="zh-CN" altLang="en-US" sz="2400">
                    <a:solidFill>
                      <a:schemeClr val="tx1"/>
                    </a:solidFill>
                    <a:latin typeface="Times New Roman" panose="02020603050405020304" pitchFamily="18" charset="0"/>
                    <a:ea typeface="黑体" panose="02010609060101010101" pitchFamily="49" charset="-122"/>
                  </a:rPr>
                  <a:t>尺码</a:t>
                </a:r>
                <a:r>
                  <a:rPr lang="en-US" altLang="zh-CN" sz="2400">
                    <a:solidFill>
                      <a:schemeClr val="tx1"/>
                    </a:solidFill>
                    <a:latin typeface="Times New Roman" panose="02020603050405020304" pitchFamily="18" charset="0"/>
                    <a:ea typeface="黑体" panose="02010609060101010101" pitchFamily="49" charset="-122"/>
                  </a:rPr>
                  <a:t>/cm</a:t>
                </a:r>
              </a:p>
            </p:txBody>
          </p:sp>
          <p:sp>
            <p:nvSpPr>
              <p:cNvPr id="24589" name="Rectangle 5"/>
              <p:cNvSpPr>
                <a:spLocks noChangeArrowheads="1"/>
              </p:cNvSpPr>
              <p:nvPr/>
            </p:nvSpPr>
            <p:spPr bwMode="auto">
              <a:xfrm>
                <a:off x="1375" y="1815"/>
                <a:ext cx="501"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22</a:t>
                </a:r>
              </a:p>
            </p:txBody>
          </p:sp>
          <p:sp>
            <p:nvSpPr>
              <p:cNvPr id="24590" name="Rectangle 6"/>
              <p:cNvSpPr>
                <a:spLocks noChangeArrowheads="1"/>
              </p:cNvSpPr>
              <p:nvPr/>
            </p:nvSpPr>
            <p:spPr bwMode="auto">
              <a:xfrm>
                <a:off x="1876" y="1815"/>
                <a:ext cx="5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22.5</a:t>
                </a:r>
              </a:p>
            </p:txBody>
          </p:sp>
          <p:sp>
            <p:nvSpPr>
              <p:cNvPr id="24591" name="Rectangle 7"/>
              <p:cNvSpPr>
                <a:spLocks noChangeArrowheads="1"/>
              </p:cNvSpPr>
              <p:nvPr/>
            </p:nvSpPr>
            <p:spPr bwMode="auto">
              <a:xfrm>
                <a:off x="2376" y="1815"/>
                <a:ext cx="500"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23</a:t>
                </a:r>
              </a:p>
            </p:txBody>
          </p:sp>
          <p:sp>
            <p:nvSpPr>
              <p:cNvPr id="24592" name="Rectangle 8"/>
              <p:cNvSpPr>
                <a:spLocks noChangeArrowheads="1"/>
              </p:cNvSpPr>
              <p:nvPr/>
            </p:nvSpPr>
            <p:spPr bwMode="auto">
              <a:xfrm>
                <a:off x="2876" y="1815"/>
                <a:ext cx="54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23.5</a:t>
                </a:r>
              </a:p>
            </p:txBody>
          </p:sp>
          <p:sp>
            <p:nvSpPr>
              <p:cNvPr id="24593" name="Rectangle 9"/>
              <p:cNvSpPr>
                <a:spLocks noChangeArrowheads="1"/>
              </p:cNvSpPr>
              <p:nvPr/>
            </p:nvSpPr>
            <p:spPr bwMode="auto">
              <a:xfrm>
                <a:off x="3418" y="1815"/>
                <a:ext cx="5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24</a:t>
                </a:r>
              </a:p>
            </p:txBody>
          </p:sp>
          <p:sp>
            <p:nvSpPr>
              <p:cNvPr id="24594" name="Rectangle 10"/>
              <p:cNvSpPr>
                <a:spLocks noChangeArrowheads="1"/>
              </p:cNvSpPr>
              <p:nvPr/>
            </p:nvSpPr>
            <p:spPr bwMode="auto">
              <a:xfrm>
                <a:off x="3961" y="1815"/>
                <a:ext cx="625"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24.5</a:t>
                </a:r>
              </a:p>
            </p:txBody>
          </p:sp>
          <p:sp>
            <p:nvSpPr>
              <p:cNvPr id="24595" name="Rectangle 11"/>
              <p:cNvSpPr>
                <a:spLocks noChangeArrowheads="1"/>
              </p:cNvSpPr>
              <p:nvPr/>
            </p:nvSpPr>
            <p:spPr bwMode="auto">
              <a:xfrm>
                <a:off x="4586" y="1815"/>
                <a:ext cx="54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25</a:t>
                </a:r>
              </a:p>
            </p:txBody>
          </p:sp>
          <p:sp>
            <p:nvSpPr>
              <p:cNvPr id="24596" name="Rectangle 12"/>
              <p:cNvSpPr>
                <a:spLocks noChangeArrowheads="1"/>
              </p:cNvSpPr>
              <p:nvPr/>
            </p:nvSpPr>
            <p:spPr bwMode="auto">
              <a:xfrm>
                <a:off x="375" y="2124"/>
                <a:ext cx="10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r>
                  <a:rPr lang="zh-CN" altLang="en-US" sz="2400">
                    <a:solidFill>
                      <a:schemeClr val="tx1"/>
                    </a:solidFill>
                    <a:latin typeface="Times New Roman" panose="02020603050405020304" pitchFamily="18" charset="0"/>
                    <a:ea typeface="黑体" panose="02010609060101010101" pitchFamily="49" charset="-122"/>
                  </a:rPr>
                  <a:t>销售量</a:t>
                </a:r>
                <a:r>
                  <a:rPr lang="en-US" altLang="zh-CN" sz="2400">
                    <a:solidFill>
                      <a:schemeClr val="tx1"/>
                    </a:solidFill>
                    <a:latin typeface="Times New Roman" panose="02020603050405020304" pitchFamily="18" charset="0"/>
                    <a:ea typeface="黑体" panose="02010609060101010101" pitchFamily="49" charset="-122"/>
                  </a:rPr>
                  <a:t>/</a:t>
                </a:r>
                <a:r>
                  <a:rPr lang="zh-CN" altLang="en-US" sz="2400">
                    <a:solidFill>
                      <a:schemeClr val="tx1"/>
                    </a:solidFill>
                    <a:latin typeface="Times New Roman" panose="02020603050405020304" pitchFamily="18" charset="0"/>
                    <a:ea typeface="黑体" panose="02010609060101010101" pitchFamily="49" charset="-122"/>
                  </a:rPr>
                  <a:t>双</a:t>
                </a:r>
              </a:p>
            </p:txBody>
          </p:sp>
          <p:sp>
            <p:nvSpPr>
              <p:cNvPr id="24597" name="Rectangle 13"/>
              <p:cNvSpPr>
                <a:spLocks noChangeArrowheads="1"/>
              </p:cNvSpPr>
              <p:nvPr/>
            </p:nvSpPr>
            <p:spPr bwMode="auto">
              <a:xfrm>
                <a:off x="1375" y="2124"/>
                <a:ext cx="50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a:t>
                </a:r>
              </a:p>
            </p:txBody>
          </p:sp>
          <p:sp>
            <p:nvSpPr>
              <p:cNvPr id="24598" name="Rectangle 14"/>
              <p:cNvSpPr>
                <a:spLocks noChangeArrowheads="1"/>
              </p:cNvSpPr>
              <p:nvPr/>
            </p:nvSpPr>
            <p:spPr bwMode="auto">
              <a:xfrm>
                <a:off x="1876" y="2124"/>
                <a:ext cx="5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2</a:t>
                </a:r>
              </a:p>
            </p:txBody>
          </p:sp>
          <p:sp>
            <p:nvSpPr>
              <p:cNvPr id="24599" name="Rectangle 15"/>
              <p:cNvSpPr>
                <a:spLocks noChangeArrowheads="1"/>
              </p:cNvSpPr>
              <p:nvPr/>
            </p:nvSpPr>
            <p:spPr bwMode="auto">
              <a:xfrm>
                <a:off x="2376" y="2124"/>
                <a:ext cx="50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5</a:t>
                </a:r>
              </a:p>
            </p:txBody>
          </p:sp>
          <p:sp>
            <p:nvSpPr>
              <p:cNvPr id="24600" name="Rectangle 16"/>
              <p:cNvSpPr>
                <a:spLocks noChangeArrowheads="1"/>
              </p:cNvSpPr>
              <p:nvPr/>
            </p:nvSpPr>
            <p:spPr bwMode="auto">
              <a:xfrm>
                <a:off x="2876" y="2124"/>
                <a:ext cx="54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11</a:t>
                </a:r>
              </a:p>
            </p:txBody>
          </p:sp>
          <p:sp>
            <p:nvSpPr>
              <p:cNvPr id="24601" name="Rectangle 17"/>
              <p:cNvSpPr>
                <a:spLocks noChangeArrowheads="1"/>
              </p:cNvSpPr>
              <p:nvPr/>
            </p:nvSpPr>
            <p:spPr bwMode="auto">
              <a:xfrm>
                <a:off x="3418" y="2124"/>
                <a:ext cx="54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7</a:t>
                </a:r>
              </a:p>
            </p:txBody>
          </p:sp>
          <p:sp>
            <p:nvSpPr>
              <p:cNvPr id="24602" name="Rectangle 18"/>
              <p:cNvSpPr>
                <a:spLocks noChangeArrowheads="1"/>
              </p:cNvSpPr>
              <p:nvPr/>
            </p:nvSpPr>
            <p:spPr bwMode="auto">
              <a:xfrm>
                <a:off x="3961" y="2124"/>
                <a:ext cx="62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3</a:t>
                </a:r>
              </a:p>
            </p:txBody>
          </p:sp>
          <p:sp>
            <p:nvSpPr>
              <p:cNvPr id="24603" name="Rectangle 19"/>
              <p:cNvSpPr>
                <a:spLocks noChangeArrowheads="1"/>
              </p:cNvSpPr>
              <p:nvPr/>
            </p:nvSpPr>
            <p:spPr bwMode="auto">
              <a:xfrm>
                <a:off x="4586" y="2124"/>
                <a:ext cx="54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chorCtr="1"/>
              <a:lstStyle/>
              <a:p>
                <a:pPr algn="ctr"/>
                <a:r>
                  <a:rPr lang="en-US" altLang="zh-CN" sz="2400">
                    <a:solidFill>
                      <a:schemeClr val="tx1"/>
                    </a:solidFill>
                    <a:latin typeface="Times New Roman" panose="02020603050405020304" pitchFamily="18" charset="0"/>
                    <a:ea typeface="黑体" panose="02010609060101010101" pitchFamily="49" charset="-122"/>
                  </a:rPr>
                  <a:t>1</a:t>
                </a:r>
              </a:p>
            </p:txBody>
          </p:sp>
          <p:sp>
            <p:nvSpPr>
              <p:cNvPr id="24604" name="Line 20"/>
              <p:cNvSpPr>
                <a:spLocks noChangeShapeType="1"/>
              </p:cNvSpPr>
              <p:nvPr/>
            </p:nvSpPr>
            <p:spPr bwMode="auto">
              <a:xfrm>
                <a:off x="1375"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05" name="Line 21"/>
              <p:cNvSpPr>
                <a:spLocks noChangeShapeType="1"/>
              </p:cNvSpPr>
              <p:nvPr/>
            </p:nvSpPr>
            <p:spPr bwMode="auto">
              <a:xfrm>
                <a:off x="18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06" name="Line 22"/>
              <p:cNvSpPr>
                <a:spLocks noChangeShapeType="1"/>
              </p:cNvSpPr>
              <p:nvPr/>
            </p:nvSpPr>
            <p:spPr bwMode="auto">
              <a:xfrm>
                <a:off x="23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07" name="Line 23"/>
              <p:cNvSpPr>
                <a:spLocks noChangeShapeType="1"/>
              </p:cNvSpPr>
              <p:nvPr/>
            </p:nvSpPr>
            <p:spPr bwMode="auto">
              <a:xfrm>
                <a:off x="287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08" name="Line 24"/>
              <p:cNvSpPr>
                <a:spLocks noChangeShapeType="1"/>
              </p:cNvSpPr>
              <p:nvPr/>
            </p:nvSpPr>
            <p:spPr bwMode="auto">
              <a:xfrm>
                <a:off x="3418"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09" name="Line 25"/>
              <p:cNvSpPr>
                <a:spLocks noChangeShapeType="1"/>
              </p:cNvSpPr>
              <p:nvPr/>
            </p:nvSpPr>
            <p:spPr bwMode="auto">
              <a:xfrm>
                <a:off x="3961"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0" name="Line 26"/>
              <p:cNvSpPr>
                <a:spLocks noChangeShapeType="1"/>
              </p:cNvSpPr>
              <p:nvPr/>
            </p:nvSpPr>
            <p:spPr bwMode="auto">
              <a:xfrm>
                <a:off x="4586" y="1815"/>
                <a:ext cx="0" cy="827"/>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1" name="Line 27"/>
              <p:cNvSpPr>
                <a:spLocks noChangeShapeType="1"/>
              </p:cNvSpPr>
              <p:nvPr/>
            </p:nvSpPr>
            <p:spPr bwMode="auto">
              <a:xfrm>
                <a:off x="375" y="2124"/>
                <a:ext cx="4753" cy="0"/>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2" name="Line 28"/>
              <p:cNvSpPr>
                <a:spLocks noChangeShapeType="1"/>
              </p:cNvSpPr>
              <p:nvPr/>
            </p:nvSpPr>
            <p:spPr bwMode="auto">
              <a:xfrm>
                <a:off x="375" y="1815"/>
                <a:ext cx="0" cy="827"/>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3" name="Line 29"/>
              <p:cNvSpPr>
                <a:spLocks noChangeShapeType="1"/>
              </p:cNvSpPr>
              <p:nvPr/>
            </p:nvSpPr>
            <p:spPr bwMode="auto">
              <a:xfrm>
                <a:off x="5128" y="1815"/>
                <a:ext cx="0" cy="827"/>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4" name="Line 30"/>
              <p:cNvSpPr>
                <a:spLocks noChangeShapeType="1"/>
              </p:cNvSpPr>
              <p:nvPr/>
            </p:nvSpPr>
            <p:spPr bwMode="auto">
              <a:xfrm>
                <a:off x="375" y="1815"/>
                <a:ext cx="4753" cy="0"/>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4615" name="Line 31"/>
              <p:cNvSpPr>
                <a:spLocks noChangeShapeType="1"/>
              </p:cNvSpPr>
              <p:nvPr/>
            </p:nvSpPr>
            <p:spPr bwMode="auto">
              <a:xfrm>
                <a:off x="375" y="2642"/>
                <a:ext cx="4753" cy="0"/>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endCondLst>
                                    <p:cond evt="begin" delay="0"/>
                                  </p:end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anim calcmode="lin" valueType="num">
                                      <p:cBhvr>
                                        <p:cTn id="9" dur="500" fill="hold"/>
                                        <p:tgtEl>
                                          <p:spTgt spid="15363"/>
                                        </p:tgtEl>
                                        <p:attrNameLst>
                                          <p:attrName>style.rotation</p:attrName>
                                        </p:attrNameLst>
                                      </p:cBhvr>
                                      <p:tavLst>
                                        <p:tav tm="0">
                                          <p:val>
                                            <p:fltVal val="360"/>
                                          </p:val>
                                        </p:tav>
                                        <p:tav tm="100000">
                                          <p:val>
                                            <p:fltVal val="0"/>
                                          </p:val>
                                        </p:tav>
                                      </p:tavLst>
                                    </p:anim>
                                    <p:animEffect transition="in" filter="fade">
                                      <p:cBhvr>
                                        <p:cTn id="10" dur="500"/>
                                        <p:tgtEl>
                                          <p:spTgt spid="1536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5371"/>
                                        </p:tgtEl>
                                        <p:attrNameLst>
                                          <p:attrName>style.visibility</p:attrName>
                                        </p:attrNameLst>
                                      </p:cBhvr>
                                      <p:to>
                                        <p:strVal val="visible"/>
                                      </p:to>
                                    </p:set>
                                    <p:animEffect transition="in" filter="checkerboard(across)">
                                      <p:cBhvr>
                                        <p:cTn id="13" dur="500"/>
                                        <p:tgtEl>
                                          <p:spTgt spid="1537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373"/>
                                        </p:tgtEl>
                                        <p:attrNameLst>
                                          <p:attrName>style.visibility</p:attrName>
                                        </p:attrNameLst>
                                      </p:cBhvr>
                                      <p:to>
                                        <p:strVal val="visible"/>
                                      </p:to>
                                    </p:set>
                                    <p:anim calcmode="lin" valueType="num">
                                      <p:cBhvr>
                                        <p:cTn id="18" dur="500" fill="hold"/>
                                        <p:tgtEl>
                                          <p:spTgt spid="15373"/>
                                        </p:tgtEl>
                                        <p:attrNameLst>
                                          <p:attrName>ppt_x</p:attrName>
                                        </p:attrNameLst>
                                      </p:cBhvr>
                                      <p:tavLst>
                                        <p:tav tm="0">
                                          <p:val>
                                            <p:strVal val="#ppt_x"/>
                                          </p:val>
                                        </p:tav>
                                        <p:tav tm="100000">
                                          <p:val>
                                            <p:strVal val="#ppt_x"/>
                                          </p:val>
                                        </p:tav>
                                      </p:tavLst>
                                    </p:anim>
                                    <p:anim calcmode="lin" valueType="num">
                                      <p:cBhvr>
                                        <p:cTn id="19" dur="500" fill="hold"/>
                                        <p:tgtEl>
                                          <p:spTgt spid="1537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374"/>
                                        </p:tgtEl>
                                        <p:attrNameLst>
                                          <p:attrName>style.visibility</p:attrName>
                                        </p:attrNameLst>
                                      </p:cBhvr>
                                      <p:to>
                                        <p:strVal val="visible"/>
                                      </p:to>
                                    </p:set>
                                    <p:anim calcmode="lin" valueType="num">
                                      <p:cBhvr>
                                        <p:cTn id="24" dur="500" fill="hold"/>
                                        <p:tgtEl>
                                          <p:spTgt spid="15374"/>
                                        </p:tgtEl>
                                        <p:attrNameLst>
                                          <p:attrName>ppt_x</p:attrName>
                                        </p:attrNameLst>
                                      </p:cBhvr>
                                      <p:tavLst>
                                        <p:tav tm="0">
                                          <p:val>
                                            <p:strVal val="#ppt_x"/>
                                          </p:val>
                                        </p:tav>
                                        <p:tav tm="100000">
                                          <p:val>
                                            <p:strVal val="#ppt_x"/>
                                          </p:val>
                                        </p:tav>
                                      </p:tavLst>
                                    </p:anim>
                                    <p:anim calcmode="lin" valueType="num">
                                      <p:cBhvr>
                                        <p:cTn id="25" dur="500" fill="hold"/>
                                        <p:tgtEl>
                                          <p:spTgt spid="1537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375"/>
                                        </p:tgtEl>
                                        <p:attrNameLst>
                                          <p:attrName>style.visibility</p:attrName>
                                        </p:attrNameLst>
                                      </p:cBhvr>
                                      <p:to>
                                        <p:strVal val="visible"/>
                                      </p:to>
                                    </p:set>
                                    <p:anim calcmode="lin" valueType="num">
                                      <p:cBhvr>
                                        <p:cTn id="30" dur="500" fill="hold"/>
                                        <p:tgtEl>
                                          <p:spTgt spid="15375"/>
                                        </p:tgtEl>
                                        <p:attrNameLst>
                                          <p:attrName>ppt_x</p:attrName>
                                        </p:attrNameLst>
                                      </p:cBhvr>
                                      <p:tavLst>
                                        <p:tav tm="0">
                                          <p:val>
                                            <p:strVal val="#ppt_x"/>
                                          </p:val>
                                        </p:tav>
                                        <p:tav tm="100000">
                                          <p:val>
                                            <p:strVal val="#ppt_x"/>
                                          </p:val>
                                        </p:tav>
                                      </p:tavLst>
                                    </p:anim>
                                    <p:anim calcmode="lin" valueType="num">
                                      <p:cBhvr>
                                        <p:cTn id="31" dur="500" fill="hold"/>
                                        <p:tgtEl>
                                          <p:spTgt spid="1537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15372"/>
                                        </p:tgtEl>
                                        <p:attrNameLst>
                                          <p:attrName>style.visibility</p:attrName>
                                        </p:attrNameLst>
                                      </p:cBhvr>
                                      <p:to>
                                        <p:strVal val="visible"/>
                                      </p:to>
                                    </p:set>
                                    <p:animEffect transition="in" filter="fade">
                                      <p:cBhvr>
                                        <p:cTn id="36" dur="1000"/>
                                        <p:tgtEl>
                                          <p:spTgt spid="15372"/>
                                        </p:tgtEl>
                                      </p:cBhvr>
                                    </p:animEffect>
                                    <p:anim calcmode="lin" valueType="num">
                                      <p:cBhvr>
                                        <p:cTn id="37" dur="1000" fill="hold"/>
                                        <p:tgtEl>
                                          <p:spTgt spid="15372"/>
                                        </p:tgtEl>
                                        <p:attrNameLst>
                                          <p:attrName>ppt_x</p:attrName>
                                        </p:attrNameLst>
                                      </p:cBhvr>
                                      <p:tavLst>
                                        <p:tav tm="0">
                                          <p:val>
                                            <p:strVal val="#ppt_x"/>
                                          </p:val>
                                        </p:tav>
                                        <p:tav tm="100000">
                                          <p:val>
                                            <p:strVal val="#ppt_x"/>
                                          </p:val>
                                        </p:tav>
                                      </p:tavLst>
                                    </p:anim>
                                    <p:anim calcmode="lin" valueType="num">
                                      <p:cBhvr>
                                        <p:cTn id="38" dur="900" decel="100000" fill="hold"/>
                                        <p:tgtEl>
                                          <p:spTgt spid="15372"/>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53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ldLvl="0"/>
      <p:bldP spid="15371" grpId="0" bldLvl="0"/>
      <p:bldP spid="15372" grpId="0" bldLvl="0"/>
      <p:bldP spid="15373" grpId="0" bldLvl="0"/>
      <p:bldP spid="15374" grpId="0" bldLvl="0"/>
      <p:bldP spid="15375"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MH_Other_10"/>
          <p:cNvSpPr>
            <a:spLocks noChangeArrowheads="1"/>
          </p:cNvSpPr>
          <p:nvPr/>
        </p:nvSpPr>
        <p:spPr bwMode="auto">
          <a:xfrm>
            <a:off x="2033588" y="1262062"/>
            <a:ext cx="88900" cy="66675"/>
          </a:xfrm>
          <a:custGeom>
            <a:avLst/>
            <a:gdLst>
              <a:gd name="T0" fmla="*/ 39 w 43"/>
              <a:gd name="T1" fmla="*/ 18 h 44"/>
              <a:gd name="T2" fmla="*/ 25 w 43"/>
              <a:gd name="T3" fmla="*/ 18 h 44"/>
              <a:gd name="T4" fmla="*/ 25 w 43"/>
              <a:gd name="T5" fmla="*/ 4 h 44"/>
              <a:gd name="T6" fmla="*/ 21 w 43"/>
              <a:gd name="T7" fmla="*/ 0 h 44"/>
              <a:gd name="T8" fmla="*/ 18 w 43"/>
              <a:gd name="T9" fmla="*/ 4 h 44"/>
              <a:gd name="T10" fmla="*/ 18 w 43"/>
              <a:gd name="T11" fmla="*/ 18 h 44"/>
              <a:gd name="T12" fmla="*/ 3 w 43"/>
              <a:gd name="T13" fmla="*/ 18 h 44"/>
              <a:gd name="T14" fmla="*/ 0 w 43"/>
              <a:gd name="T15" fmla="*/ 22 h 44"/>
              <a:gd name="T16" fmla="*/ 3 w 43"/>
              <a:gd name="T17" fmla="*/ 26 h 44"/>
              <a:gd name="T18" fmla="*/ 18 w 43"/>
              <a:gd name="T19" fmla="*/ 26 h 44"/>
              <a:gd name="T20" fmla="*/ 18 w 43"/>
              <a:gd name="T21" fmla="*/ 40 h 44"/>
              <a:gd name="T22" fmla="*/ 21 w 43"/>
              <a:gd name="T23" fmla="*/ 44 h 44"/>
              <a:gd name="T24" fmla="*/ 25 w 43"/>
              <a:gd name="T25" fmla="*/ 40 h 44"/>
              <a:gd name="T26" fmla="*/ 25 w 43"/>
              <a:gd name="T27" fmla="*/ 26 h 44"/>
              <a:gd name="T28" fmla="*/ 39 w 43"/>
              <a:gd name="T29" fmla="*/ 26 h 44"/>
              <a:gd name="T30" fmla="*/ 43 w 43"/>
              <a:gd name="T31" fmla="*/ 22 h 44"/>
              <a:gd name="T32" fmla="*/ 39 w 43"/>
              <a:gd name="T33"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44">
                <a:moveTo>
                  <a:pt x="39" y="18"/>
                </a:moveTo>
                <a:cubicBezTo>
                  <a:pt x="25" y="18"/>
                  <a:pt x="25" y="18"/>
                  <a:pt x="25" y="18"/>
                </a:cubicBezTo>
                <a:cubicBezTo>
                  <a:pt x="25" y="4"/>
                  <a:pt x="25" y="4"/>
                  <a:pt x="25" y="4"/>
                </a:cubicBezTo>
                <a:cubicBezTo>
                  <a:pt x="25" y="2"/>
                  <a:pt x="23" y="0"/>
                  <a:pt x="21" y="0"/>
                </a:cubicBezTo>
                <a:cubicBezTo>
                  <a:pt x="19" y="0"/>
                  <a:pt x="18" y="2"/>
                  <a:pt x="18" y="4"/>
                </a:cubicBezTo>
                <a:cubicBezTo>
                  <a:pt x="18" y="18"/>
                  <a:pt x="18" y="18"/>
                  <a:pt x="18" y="18"/>
                </a:cubicBezTo>
                <a:cubicBezTo>
                  <a:pt x="3" y="18"/>
                  <a:pt x="3" y="18"/>
                  <a:pt x="3" y="18"/>
                </a:cubicBezTo>
                <a:cubicBezTo>
                  <a:pt x="1" y="18"/>
                  <a:pt x="0" y="20"/>
                  <a:pt x="0" y="22"/>
                </a:cubicBezTo>
                <a:cubicBezTo>
                  <a:pt x="0" y="24"/>
                  <a:pt x="1" y="26"/>
                  <a:pt x="3" y="26"/>
                </a:cubicBezTo>
                <a:cubicBezTo>
                  <a:pt x="18" y="26"/>
                  <a:pt x="18" y="26"/>
                  <a:pt x="18" y="26"/>
                </a:cubicBezTo>
                <a:cubicBezTo>
                  <a:pt x="18" y="40"/>
                  <a:pt x="18" y="40"/>
                  <a:pt x="18" y="40"/>
                </a:cubicBezTo>
                <a:cubicBezTo>
                  <a:pt x="18" y="42"/>
                  <a:pt x="19" y="44"/>
                  <a:pt x="21" y="44"/>
                </a:cubicBezTo>
                <a:cubicBezTo>
                  <a:pt x="23" y="44"/>
                  <a:pt x="25" y="42"/>
                  <a:pt x="25" y="40"/>
                </a:cubicBezTo>
                <a:cubicBezTo>
                  <a:pt x="25" y="26"/>
                  <a:pt x="25" y="26"/>
                  <a:pt x="25" y="26"/>
                </a:cubicBezTo>
                <a:cubicBezTo>
                  <a:pt x="39" y="26"/>
                  <a:pt x="39" y="26"/>
                  <a:pt x="39" y="26"/>
                </a:cubicBezTo>
                <a:cubicBezTo>
                  <a:pt x="41" y="26"/>
                  <a:pt x="43" y="24"/>
                  <a:pt x="43" y="22"/>
                </a:cubicBezTo>
                <a:cubicBezTo>
                  <a:pt x="43" y="20"/>
                  <a:pt x="41" y="18"/>
                  <a:pt x="39"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4098" name="Group 10"/>
          <p:cNvGrpSpPr/>
          <p:nvPr/>
        </p:nvGrpSpPr>
        <p:grpSpPr bwMode="auto">
          <a:xfrm>
            <a:off x="714375" y="803672"/>
            <a:ext cx="222250" cy="161925"/>
            <a:chOff x="348" y="329"/>
            <a:chExt cx="349" cy="340"/>
          </a:xfrm>
        </p:grpSpPr>
        <p:sp>
          <p:nvSpPr>
            <p:cNvPr id="4099" name="MH_Other_9"/>
            <p:cNvSpPr>
              <a:spLocks noEditPoints="1" noChangeArrowheads="1"/>
            </p:cNvSpPr>
            <p:nvPr/>
          </p:nvSpPr>
          <p:spPr bwMode="auto">
            <a:xfrm>
              <a:off x="348" y="329"/>
              <a:ext cx="349" cy="340"/>
            </a:xfrm>
            <a:custGeom>
              <a:avLst/>
              <a:gdLst>
                <a:gd name="T0" fmla="*/ 105 w 108"/>
                <a:gd name="T1" fmla="*/ 95 h 107"/>
                <a:gd name="T2" fmla="*/ 76 w 108"/>
                <a:gd name="T3" fmla="*/ 66 h 107"/>
                <a:gd name="T4" fmla="*/ 83 w 108"/>
                <a:gd name="T5" fmla="*/ 42 h 107"/>
                <a:gd name="T6" fmla="*/ 42 w 108"/>
                <a:gd name="T7" fmla="*/ 0 h 107"/>
                <a:gd name="T8" fmla="*/ 0 w 108"/>
                <a:gd name="T9" fmla="*/ 42 h 107"/>
                <a:gd name="T10" fmla="*/ 42 w 108"/>
                <a:gd name="T11" fmla="*/ 83 h 107"/>
                <a:gd name="T12" fmla="*/ 66 w 108"/>
                <a:gd name="T13" fmla="*/ 76 h 107"/>
                <a:gd name="T14" fmla="*/ 95 w 108"/>
                <a:gd name="T15" fmla="*/ 105 h 107"/>
                <a:gd name="T16" fmla="*/ 100 w 108"/>
                <a:gd name="T17" fmla="*/ 107 h 107"/>
                <a:gd name="T18" fmla="*/ 105 w 108"/>
                <a:gd name="T19" fmla="*/ 105 h 107"/>
                <a:gd name="T20" fmla="*/ 105 w 108"/>
                <a:gd name="T21" fmla="*/ 95 h 107"/>
                <a:gd name="T22" fmla="*/ 7 w 108"/>
                <a:gd name="T23" fmla="*/ 42 h 107"/>
                <a:gd name="T24" fmla="*/ 42 w 108"/>
                <a:gd name="T25" fmla="*/ 7 h 107"/>
                <a:gd name="T26" fmla="*/ 76 w 108"/>
                <a:gd name="T27" fmla="*/ 42 h 107"/>
                <a:gd name="T28" fmla="*/ 42 w 108"/>
                <a:gd name="T29" fmla="*/ 76 h 107"/>
                <a:gd name="T30" fmla="*/ 7 w 108"/>
                <a:gd name="T31" fmla="*/ 4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8" h="107">
                  <a:moveTo>
                    <a:pt x="105" y="95"/>
                  </a:moveTo>
                  <a:cubicBezTo>
                    <a:pt x="76" y="66"/>
                    <a:pt x="76" y="66"/>
                    <a:pt x="76" y="66"/>
                  </a:cubicBezTo>
                  <a:cubicBezTo>
                    <a:pt x="81" y="59"/>
                    <a:pt x="83" y="51"/>
                    <a:pt x="83" y="42"/>
                  </a:cubicBezTo>
                  <a:cubicBezTo>
                    <a:pt x="83" y="19"/>
                    <a:pt x="65" y="0"/>
                    <a:pt x="42" y="0"/>
                  </a:cubicBezTo>
                  <a:cubicBezTo>
                    <a:pt x="19" y="0"/>
                    <a:pt x="0" y="19"/>
                    <a:pt x="0" y="42"/>
                  </a:cubicBezTo>
                  <a:cubicBezTo>
                    <a:pt x="0" y="65"/>
                    <a:pt x="19" y="83"/>
                    <a:pt x="42" y="83"/>
                  </a:cubicBezTo>
                  <a:cubicBezTo>
                    <a:pt x="51" y="83"/>
                    <a:pt x="59" y="81"/>
                    <a:pt x="66" y="76"/>
                  </a:cubicBezTo>
                  <a:cubicBezTo>
                    <a:pt x="95" y="105"/>
                    <a:pt x="95" y="105"/>
                    <a:pt x="95" y="105"/>
                  </a:cubicBezTo>
                  <a:cubicBezTo>
                    <a:pt x="96" y="106"/>
                    <a:pt x="98" y="107"/>
                    <a:pt x="100" y="107"/>
                  </a:cubicBezTo>
                  <a:cubicBezTo>
                    <a:pt x="101" y="107"/>
                    <a:pt x="103" y="106"/>
                    <a:pt x="105" y="105"/>
                  </a:cubicBezTo>
                  <a:cubicBezTo>
                    <a:pt x="108" y="102"/>
                    <a:pt x="108" y="97"/>
                    <a:pt x="105" y="95"/>
                  </a:cubicBezTo>
                  <a:moveTo>
                    <a:pt x="7" y="42"/>
                  </a:moveTo>
                  <a:cubicBezTo>
                    <a:pt x="7" y="23"/>
                    <a:pt x="23" y="7"/>
                    <a:pt x="42" y="7"/>
                  </a:cubicBezTo>
                  <a:cubicBezTo>
                    <a:pt x="61" y="7"/>
                    <a:pt x="76" y="23"/>
                    <a:pt x="76" y="42"/>
                  </a:cubicBezTo>
                  <a:cubicBezTo>
                    <a:pt x="76" y="61"/>
                    <a:pt x="61" y="76"/>
                    <a:pt x="42" y="76"/>
                  </a:cubicBezTo>
                  <a:cubicBezTo>
                    <a:pt x="23" y="76"/>
                    <a:pt x="7" y="61"/>
                    <a:pt x="7" y="4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00" name="MH_Other_10"/>
            <p:cNvSpPr>
              <a:spLocks noChangeArrowheads="1"/>
            </p:cNvSpPr>
            <p:nvPr/>
          </p:nvSpPr>
          <p:spPr bwMode="auto">
            <a:xfrm>
              <a:off x="428" y="404"/>
              <a:ext cx="140" cy="140"/>
            </a:xfrm>
            <a:custGeom>
              <a:avLst/>
              <a:gdLst>
                <a:gd name="T0" fmla="*/ 39 w 43"/>
                <a:gd name="T1" fmla="*/ 18 h 44"/>
                <a:gd name="T2" fmla="*/ 25 w 43"/>
                <a:gd name="T3" fmla="*/ 18 h 44"/>
                <a:gd name="T4" fmla="*/ 25 w 43"/>
                <a:gd name="T5" fmla="*/ 4 h 44"/>
                <a:gd name="T6" fmla="*/ 21 w 43"/>
                <a:gd name="T7" fmla="*/ 0 h 44"/>
                <a:gd name="T8" fmla="*/ 18 w 43"/>
                <a:gd name="T9" fmla="*/ 4 h 44"/>
                <a:gd name="T10" fmla="*/ 18 w 43"/>
                <a:gd name="T11" fmla="*/ 18 h 44"/>
                <a:gd name="T12" fmla="*/ 3 w 43"/>
                <a:gd name="T13" fmla="*/ 18 h 44"/>
                <a:gd name="T14" fmla="*/ 0 w 43"/>
                <a:gd name="T15" fmla="*/ 22 h 44"/>
                <a:gd name="T16" fmla="*/ 3 w 43"/>
                <a:gd name="T17" fmla="*/ 26 h 44"/>
                <a:gd name="T18" fmla="*/ 18 w 43"/>
                <a:gd name="T19" fmla="*/ 26 h 44"/>
                <a:gd name="T20" fmla="*/ 18 w 43"/>
                <a:gd name="T21" fmla="*/ 40 h 44"/>
                <a:gd name="T22" fmla="*/ 21 w 43"/>
                <a:gd name="T23" fmla="*/ 44 h 44"/>
                <a:gd name="T24" fmla="*/ 25 w 43"/>
                <a:gd name="T25" fmla="*/ 40 h 44"/>
                <a:gd name="T26" fmla="*/ 25 w 43"/>
                <a:gd name="T27" fmla="*/ 26 h 44"/>
                <a:gd name="T28" fmla="*/ 39 w 43"/>
                <a:gd name="T29" fmla="*/ 26 h 44"/>
                <a:gd name="T30" fmla="*/ 43 w 43"/>
                <a:gd name="T31" fmla="*/ 22 h 44"/>
                <a:gd name="T32" fmla="*/ 39 w 43"/>
                <a:gd name="T33" fmla="*/ 1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44">
                  <a:moveTo>
                    <a:pt x="39" y="18"/>
                  </a:moveTo>
                  <a:cubicBezTo>
                    <a:pt x="25" y="18"/>
                    <a:pt x="25" y="18"/>
                    <a:pt x="25" y="18"/>
                  </a:cubicBezTo>
                  <a:cubicBezTo>
                    <a:pt x="25" y="4"/>
                    <a:pt x="25" y="4"/>
                    <a:pt x="25" y="4"/>
                  </a:cubicBezTo>
                  <a:cubicBezTo>
                    <a:pt x="25" y="2"/>
                    <a:pt x="23" y="0"/>
                    <a:pt x="21" y="0"/>
                  </a:cubicBezTo>
                  <a:cubicBezTo>
                    <a:pt x="19" y="0"/>
                    <a:pt x="18" y="2"/>
                    <a:pt x="18" y="4"/>
                  </a:cubicBezTo>
                  <a:cubicBezTo>
                    <a:pt x="18" y="18"/>
                    <a:pt x="18" y="18"/>
                    <a:pt x="18" y="18"/>
                  </a:cubicBezTo>
                  <a:cubicBezTo>
                    <a:pt x="3" y="18"/>
                    <a:pt x="3" y="18"/>
                    <a:pt x="3" y="18"/>
                  </a:cubicBezTo>
                  <a:cubicBezTo>
                    <a:pt x="1" y="18"/>
                    <a:pt x="0" y="20"/>
                    <a:pt x="0" y="22"/>
                  </a:cubicBezTo>
                  <a:cubicBezTo>
                    <a:pt x="0" y="24"/>
                    <a:pt x="1" y="26"/>
                    <a:pt x="3" y="26"/>
                  </a:cubicBezTo>
                  <a:cubicBezTo>
                    <a:pt x="18" y="26"/>
                    <a:pt x="18" y="26"/>
                    <a:pt x="18" y="26"/>
                  </a:cubicBezTo>
                  <a:cubicBezTo>
                    <a:pt x="18" y="40"/>
                    <a:pt x="18" y="40"/>
                    <a:pt x="18" y="40"/>
                  </a:cubicBezTo>
                  <a:cubicBezTo>
                    <a:pt x="18" y="42"/>
                    <a:pt x="19" y="44"/>
                    <a:pt x="21" y="44"/>
                  </a:cubicBezTo>
                  <a:cubicBezTo>
                    <a:pt x="23" y="44"/>
                    <a:pt x="25" y="42"/>
                    <a:pt x="25" y="40"/>
                  </a:cubicBezTo>
                  <a:cubicBezTo>
                    <a:pt x="25" y="26"/>
                    <a:pt x="25" y="26"/>
                    <a:pt x="25" y="26"/>
                  </a:cubicBezTo>
                  <a:cubicBezTo>
                    <a:pt x="39" y="26"/>
                    <a:pt x="39" y="26"/>
                    <a:pt x="39" y="26"/>
                  </a:cubicBezTo>
                  <a:cubicBezTo>
                    <a:pt x="41" y="26"/>
                    <a:pt x="43" y="24"/>
                    <a:pt x="43" y="22"/>
                  </a:cubicBezTo>
                  <a:cubicBezTo>
                    <a:pt x="43" y="20"/>
                    <a:pt x="41" y="18"/>
                    <a:pt x="39"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4101" name="MH_SubTitle_4"/>
          <p:cNvSpPr txBox="1">
            <a:spLocks noChangeArrowheads="1"/>
          </p:cNvSpPr>
          <p:nvPr/>
        </p:nvSpPr>
        <p:spPr bwMode="auto">
          <a:xfrm>
            <a:off x="3786189" y="857250"/>
            <a:ext cx="1614487" cy="47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10000"/>
              </a:lnSpc>
            </a:pPr>
            <a:r>
              <a:rPr lang="zh-CN" altLang="en-US" sz="2800" b="1" dirty="0">
                <a:solidFill>
                  <a:schemeClr val="tx2"/>
                </a:solidFill>
                <a:latin typeface="微软雅黑" panose="020B0503020204020204" pitchFamily="34" charset="-122"/>
                <a:ea typeface="微软雅黑" panose="020B0503020204020204" pitchFamily="34" charset="-122"/>
              </a:rPr>
              <a:t>学习目标</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14348" name="文本框 14347"/>
          <p:cNvSpPr txBox="1">
            <a:spLocks noChangeArrowheads="1"/>
          </p:cNvSpPr>
          <p:nvPr/>
        </p:nvSpPr>
        <p:spPr bwMode="auto">
          <a:xfrm>
            <a:off x="890589" y="1815703"/>
            <a:ext cx="742632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dirty="0">
                <a:solidFill>
                  <a:schemeClr val="tx1"/>
                </a:solidFill>
                <a:latin typeface="黑体" panose="02010609060101010101" pitchFamily="49" charset="-122"/>
                <a:ea typeface="黑体" panose="02010609060101010101" pitchFamily="49" charset="-122"/>
              </a:rPr>
              <a:t>1.</a:t>
            </a:r>
            <a:r>
              <a:rPr lang="zh-CN" altLang="en-US" sz="2800" dirty="0">
                <a:solidFill>
                  <a:schemeClr val="tx1"/>
                </a:solidFill>
                <a:latin typeface="黑体" panose="02010609060101010101" pitchFamily="49" charset="-122"/>
                <a:ea typeface="黑体" panose="02010609060101010101" pitchFamily="49" charset="-122"/>
              </a:rPr>
              <a:t>掌握中位数、众数的意义．（重点）</a:t>
            </a:r>
          </a:p>
          <a:p>
            <a:pPr>
              <a:lnSpc>
                <a:spcPct val="150000"/>
              </a:lnSpc>
            </a:pPr>
            <a:r>
              <a:rPr lang="en-US" altLang="zh-CN" sz="2800" dirty="0">
                <a:solidFill>
                  <a:schemeClr val="tx1"/>
                </a:solidFill>
                <a:latin typeface="黑体" panose="02010609060101010101" pitchFamily="49" charset="-122"/>
                <a:ea typeface="黑体" panose="02010609060101010101" pitchFamily="49" charset="-122"/>
              </a:rPr>
              <a:t>2.</a:t>
            </a:r>
            <a:r>
              <a:rPr lang="zh-CN" altLang="en-US" sz="2800" dirty="0">
                <a:solidFill>
                  <a:schemeClr val="tx1"/>
                </a:solidFill>
                <a:latin typeface="黑体" panose="02010609060101010101" pitchFamily="49" charset="-122"/>
                <a:ea typeface="黑体" panose="02010609060101010101" pitchFamily="49" charset="-122"/>
              </a:rPr>
              <a:t>能结合平均数、中位数和众数三者的差别，对数据做出初步的判断．（难点）</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anim calcmode="lin" valueType="num">
                                      <p:cBhvr>
                                        <p:cTn id="7" dur="500" fill="hold"/>
                                        <p:tgtEl>
                                          <p:spTgt spid="14348"/>
                                        </p:tgtEl>
                                        <p:attrNameLst>
                                          <p:attrName>ppt_w</p:attrName>
                                        </p:attrNameLst>
                                      </p:cBhvr>
                                      <p:tavLst>
                                        <p:tav tm="0">
                                          <p:val>
                                            <p:strVal val="#ppt_w*0.05"/>
                                          </p:val>
                                        </p:tav>
                                        <p:tav tm="100000">
                                          <p:val>
                                            <p:strVal val="#ppt_w"/>
                                          </p:val>
                                        </p:tav>
                                      </p:tavLst>
                                    </p:anim>
                                    <p:anim calcmode="lin" valueType="num">
                                      <p:cBhvr>
                                        <p:cTn id="8" dur="500" fill="hold"/>
                                        <p:tgtEl>
                                          <p:spTgt spid="14348"/>
                                        </p:tgtEl>
                                        <p:attrNameLst>
                                          <p:attrName>ppt_h</p:attrName>
                                        </p:attrNameLst>
                                      </p:cBhvr>
                                      <p:tavLst>
                                        <p:tav tm="0">
                                          <p:val>
                                            <p:strVal val="#ppt_h"/>
                                          </p:val>
                                        </p:tav>
                                        <p:tav tm="100000">
                                          <p:val>
                                            <p:strVal val="#ppt_h"/>
                                          </p:val>
                                        </p:tav>
                                      </p:tavLst>
                                    </p:anim>
                                    <p:anim calcmode="lin" valueType="num">
                                      <p:cBhvr>
                                        <p:cTn id="9" dur="500" fill="hold"/>
                                        <p:tgtEl>
                                          <p:spTgt spid="14348"/>
                                        </p:tgtEl>
                                        <p:attrNameLst>
                                          <p:attrName>ppt_x</p:attrName>
                                        </p:attrNameLst>
                                      </p:cBhvr>
                                      <p:tavLst>
                                        <p:tav tm="0">
                                          <p:val>
                                            <p:strVal val="#ppt_x-.2"/>
                                          </p:val>
                                        </p:tav>
                                        <p:tav tm="100000">
                                          <p:val>
                                            <p:strVal val="#ppt_x"/>
                                          </p:val>
                                        </p:tav>
                                      </p:tavLst>
                                    </p:anim>
                                    <p:anim calcmode="lin" valueType="num">
                                      <p:cBhvr>
                                        <p:cTn id="10" dur="500" fill="hold"/>
                                        <p:tgtEl>
                                          <p:spTgt spid="14348"/>
                                        </p:tgtEl>
                                        <p:attrNameLst>
                                          <p:attrName>ppt_y</p:attrName>
                                        </p:attrNameLst>
                                      </p:cBhvr>
                                      <p:tavLst>
                                        <p:tav tm="0">
                                          <p:val>
                                            <p:strVal val="#ppt_y"/>
                                          </p:val>
                                        </p:tav>
                                        <p:tav tm="100000">
                                          <p:val>
                                            <p:strVal val="#ppt_y"/>
                                          </p:val>
                                        </p:tav>
                                      </p:tavLst>
                                    </p:anim>
                                    <p:animEffect transition="in" filter="fade">
                                      <p:cBhvr>
                                        <p:cTn id="11"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圆角矩形 31"/>
          <p:cNvSpPr>
            <a:spLocks noChangeArrowheads="1"/>
          </p:cNvSpPr>
          <p:nvPr/>
        </p:nvSpPr>
        <p:spPr bwMode="auto">
          <a:xfrm>
            <a:off x="611188" y="627460"/>
            <a:ext cx="1096962" cy="321469"/>
          </a:xfrm>
          <a:prstGeom prst="roundRect">
            <a:avLst>
              <a:gd name="adj" fmla="val 16667"/>
            </a:avLst>
          </a:prstGeom>
          <a:solidFill>
            <a:srgbClr val="FFFFD9"/>
          </a:solidFill>
          <a:ln w="25400">
            <a:solidFill>
              <a:srgbClr val="0099FF"/>
            </a:solidFill>
            <a:round/>
          </a:ln>
        </p:spPr>
        <p:txBody>
          <a:bodyPr/>
          <a:lstStyle/>
          <a:p>
            <a:pPr algn="ctr"/>
            <a:r>
              <a:rPr lang="zh-CN" altLang="en-US" sz="2000" b="1">
                <a:solidFill>
                  <a:schemeClr val="tx1"/>
                </a:solidFill>
                <a:latin typeface="微软雅黑" panose="020B0503020204020204" pitchFamily="34" charset="-122"/>
                <a:ea typeface="微软雅黑" panose="020B0503020204020204" pitchFamily="34" charset="-122"/>
              </a:rPr>
              <a:t>做一做</a:t>
            </a:r>
          </a:p>
        </p:txBody>
      </p:sp>
      <p:sp>
        <p:nvSpPr>
          <p:cNvPr id="16387" name="Text Box 38"/>
          <p:cNvSpPr txBox="1">
            <a:spLocks noChangeArrowheads="1"/>
          </p:cNvSpPr>
          <p:nvPr/>
        </p:nvSpPr>
        <p:spPr bwMode="auto">
          <a:xfrm>
            <a:off x="1692275" y="3006328"/>
            <a:ext cx="6696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spcBef>
                <a:spcPct val="20000"/>
              </a:spcBef>
            </a:pPr>
            <a:endParaRPr lang="zh-CN" altLang="en-US" sz="2400">
              <a:latin typeface="Times New Roman" panose="02020603050405020304" pitchFamily="18" charset="0"/>
              <a:ea typeface="黑体" panose="02010609060101010101" pitchFamily="49" charset="-122"/>
            </a:endParaRPr>
          </a:p>
        </p:txBody>
      </p:sp>
      <p:sp>
        <p:nvSpPr>
          <p:cNvPr id="25603" name="文本框 16390"/>
          <p:cNvSpPr txBox="1">
            <a:spLocks noChangeArrowheads="1"/>
          </p:cNvSpPr>
          <p:nvPr/>
        </p:nvSpPr>
        <p:spPr bwMode="auto">
          <a:xfrm>
            <a:off x="1652588" y="2468166"/>
            <a:ext cx="184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sz="2400">
              <a:latin typeface="Times New Roman" panose="02020603050405020304" pitchFamily="18" charset="0"/>
              <a:ea typeface="黑体" panose="02010609060101010101" pitchFamily="49" charset="-122"/>
            </a:endParaRPr>
          </a:p>
        </p:txBody>
      </p:sp>
      <p:sp>
        <p:nvSpPr>
          <p:cNvPr id="25604" name="文本框 16391"/>
          <p:cNvSpPr txBox="1">
            <a:spLocks noChangeArrowheads="1"/>
          </p:cNvSpPr>
          <p:nvPr/>
        </p:nvSpPr>
        <p:spPr bwMode="auto">
          <a:xfrm>
            <a:off x="3009901" y="3139678"/>
            <a:ext cx="184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sz="2400">
              <a:latin typeface="Times New Roman" panose="02020603050405020304" pitchFamily="18" charset="0"/>
              <a:ea typeface="黑体" panose="02010609060101010101" pitchFamily="49" charset="-122"/>
            </a:endParaRPr>
          </a:p>
        </p:txBody>
      </p:sp>
      <p:sp>
        <p:nvSpPr>
          <p:cNvPr id="25605" name="文本框 16392"/>
          <p:cNvSpPr txBox="1">
            <a:spLocks noChangeArrowheads="1"/>
          </p:cNvSpPr>
          <p:nvPr/>
        </p:nvSpPr>
        <p:spPr bwMode="auto">
          <a:xfrm>
            <a:off x="1554163" y="3406378"/>
            <a:ext cx="1847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endParaRPr lang="zh-CN" altLang="en-US" sz="2400">
              <a:latin typeface="Times New Roman" panose="02020603050405020304" pitchFamily="18" charset="0"/>
              <a:ea typeface="黑体" panose="02010609060101010101" pitchFamily="49" charset="-122"/>
            </a:endParaRPr>
          </a:p>
        </p:txBody>
      </p:sp>
      <p:graphicFrame>
        <p:nvGraphicFramePr>
          <p:cNvPr id="25606" name="对象 16393"/>
          <p:cNvGraphicFramePr>
            <a:graphicFrameLocks noChangeAspect="1"/>
          </p:cNvGraphicFramePr>
          <p:nvPr/>
        </p:nvGraphicFramePr>
        <p:xfrm>
          <a:off x="3852864" y="2195513"/>
          <a:ext cx="915987" cy="161925"/>
        </p:xfrm>
        <a:graphic>
          <a:graphicData uri="http://schemas.openxmlformats.org/presentationml/2006/ole">
            <mc:AlternateContent xmlns:mc="http://schemas.openxmlformats.org/markup-compatibility/2006">
              <mc:Choice xmlns:v="urn:schemas-microsoft-com:vml" Requires="v">
                <p:oleObj spid="_x0000_s25643" r:id="rId3" imgW="918845" imgH="216535" progId="Equation.3">
                  <p:embed/>
                </p:oleObj>
              </mc:Choice>
              <mc:Fallback>
                <p:oleObj r:id="rId3" imgW="918845" imgH="216535" progId="Equation.3">
                  <p:embed/>
                  <p:pic>
                    <p:nvPicPr>
                      <p:cNvPr id="0" name="对象 163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2864" y="2195513"/>
                        <a:ext cx="915987"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5607" name="对象 16398"/>
          <p:cNvGraphicFramePr>
            <a:graphicFrameLocks noChangeAspect="1"/>
          </p:cNvGraphicFramePr>
          <p:nvPr/>
        </p:nvGraphicFramePr>
        <p:xfrm>
          <a:off x="3827463" y="2168129"/>
          <a:ext cx="914400" cy="161925"/>
        </p:xfrm>
        <a:graphic>
          <a:graphicData uri="http://schemas.openxmlformats.org/presentationml/2006/ole">
            <mc:AlternateContent xmlns:mc="http://schemas.openxmlformats.org/markup-compatibility/2006">
              <mc:Choice xmlns:v="urn:schemas-microsoft-com:vml" Requires="v">
                <p:oleObj spid="_x0000_s25644" r:id="rId5" imgW="918845" imgH="216535" progId="Equation.3">
                  <p:embed/>
                </p:oleObj>
              </mc:Choice>
              <mc:Fallback>
                <p:oleObj r:id="rId5" imgW="918845" imgH="216535" progId="Equation.3">
                  <p:embed/>
                  <p:pic>
                    <p:nvPicPr>
                      <p:cNvPr id="0" name="对象 1639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7463" y="2168129"/>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5608" name="对象 16399"/>
          <p:cNvGraphicFramePr>
            <a:graphicFrameLocks noChangeAspect="1"/>
          </p:cNvGraphicFramePr>
          <p:nvPr/>
        </p:nvGraphicFramePr>
        <p:xfrm>
          <a:off x="3954463" y="2263379"/>
          <a:ext cx="914400" cy="161925"/>
        </p:xfrm>
        <a:graphic>
          <a:graphicData uri="http://schemas.openxmlformats.org/presentationml/2006/ole">
            <mc:AlternateContent xmlns:mc="http://schemas.openxmlformats.org/markup-compatibility/2006">
              <mc:Choice xmlns:v="urn:schemas-microsoft-com:vml" Requires="v">
                <p:oleObj spid="_x0000_s25645" r:id="rId6" imgW="918845" imgH="216535" progId="Equation.3">
                  <p:embed/>
                </p:oleObj>
              </mc:Choice>
              <mc:Fallback>
                <p:oleObj r:id="rId6" imgW="918845" imgH="216535" progId="Equation.3">
                  <p:embed/>
                  <p:pic>
                    <p:nvPicPr>
                      <p:cNvPr id="0" name="对象 1639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4463" y="2263379"/>
                        <a:ext cx="9144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6402" name="文本框 16401"/>
          <p:cNvSpPr txBox="1">
            <a:spLocks noChangeArrowheads="1"/>
          </p:cNvSpPr>
          <p:nvPr/>
        </p:nvSpPr>
        <p:spPr bwMode="auto">
          <a:xfrm>
            <a:off x="530225" y="1007269"/>
            <a:ext cx="743108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800">
                <a:solidFill>
                  <a:schemeClr val="tx1"/>
                </a:solidFill>
                <a:latin typeface="Times New Roman" panose="02020603050405020304" pitchFamily="18" charset="0"/>
                <a:ea typeface="黑体" panose="02010609060101010101" pitchFamily="49" charset="-122"/>
              </a:rPr>
              <a:t>        </a:t>
            </a:r>
            <a:r>
              <a:rPr lang="zh-CN" altLang="en-US" sz="2800">
                <a:solidFill>
                  <a:schemeClr val="tx1"/>
                </a:solidFill>
                <a:latin typeface="Times New Roman" panose="02020603050405020304" pitchFamily="18" charset="0"/>
                <a:ea typeface="黑体" panose="02010609060101010101" pitchFamily="49" charset="-122"/>
              </a:rPr>
              <a:t>下面的扇形图描述了某种运动服的</a:t>
            </a:r>
            <a:r>
              <a:rPr lang="en-US" altLang="zh-CN" sz="2800">
                <a:solidFill>
                  <a:schemeClr val="tx1"/>
                </a:solidFill>
                <a:latin typeface="Times New Roman" panose="02020603050405020304" pitchFamily="18" charset="0"/>
                <a:ea typeface="黑体" panose="02010609060101010101" pitchFamily="49" charset="-122"/>
              </a:rPr>
              <a:t>S</a:t>
            </a:r>
            <a:r>
              <a:rPr lang="zh-CN" altLang="en-US" sz="2800">
                <a:solidFill>
                  <a:schemeClr val="tx1"/>
                </a:solidFill>
                <a:latin typeface="Times New Roman" panose="02020603050405020304" pitchFamily="18" charset="0"/>
                <a:ea typeface="黑体" panose="02010609060101010101" pitchFamily="49" charset="-122"/>
              </a:rPr>
              <a:t>号、</a:t>
            </a:r>
            <a:r>
              <a:rPr lang="en-US" altLang="zh-CN" sz="2800">
                <a:solidFill>
                  <a:schemeClr val="tx1"/>
                </a:solidFill>
                <a:latin typeface="Times New Roman" panose="02020603050405020304" pitchFamily="18" charset="0"/>
                <a:ea typeface="黑体" panose="02010609060101010101" pitchFamily="49" charset="-122"/>
              </a:rPr>
              <a:t>M</a:t>
            </a:r>
            <a:r>
              <a:rPr lang="zh-CN" altLang="en-US" sz="2800">
                <a:solidFill>
                  <a:schemeClr val="tx1"/>
                </a:solidFill>
                <a:latin typeface="Times New Roman" panose="02020603050405020304" pitchFamily="18" charset="0"/>
                <a:ea typeface="黑体" panose="02010609060101010101" pitchFamily="49" charset="-122"/>
              </a:rPr>
              <a:t>号、</a:t>
            </a:r>
            <a:r>
              <a:rPr lang="en-US" altLang="zh-CN" sz="2800">
                <a:solidFill>
                  <a:schemeClr val="tx1"/>
                </a:solidFill>
                <a:latin typeface="Times New Roman" panose="02020603050405020304" pitchFamily="18" charset="0"/>
                <a:ea typeface="黑体" panose="02010609060101010101" pitchFamily="49" charset="-122"/>
              </a:rPr>
              <a:t>L</a:t>
            </a:r>
            <a:r>
              <a:rPr lang="zh-CN" altLang="en-US" sz="2800">
                <a:solidFill>
                  <a:schemeClr val="tx1"/>
                </a:solidFill>
                <a:latin typeface="Times New Roman" panose="02020603050405020304" pitchFamily="18" charset="0"/>
                <a:ea typeface="黑体" panose="02010609060101010101" pitchFamily="49" charset="-122"/>
              </a:rPr>
              <a:t>号、</a:t>
            </a:r>
            <a:r>
              <a:rPr lang="en-US" altLang="zh-CN" sz="2800">
                <a:solidFill>
                  <a:schemeClr val="tx1"/>
                </a:solidFill>
                <a:latin typeface="Times New Roman" panose="02020603050405020304" pitchFamily="18" charset="0"/>
                <a:ea typeface="黑体" panose="02010609060101010101" pitchFamily="49" charset="-122"/>
              </a:rPr>
              <a:t>XL</a:t>
            </a:r>
            <a:r>
              <a:rPr lang="zh-CN" altLang="en-US" sz="2800">
                <a:solidFill>
                  <a:schemeClr val="tx1"/>
                </a:solidFill>
                <a:latin typeface="Times New Roman" panose="02020603050405020304" pitchFamily="18" charset="0"/>
                <a:ea typeface="黑体" panose="02010609060101010101" pitchFamily="49" charset="-122"/>
              </a:rPr>
              <a:t>号、</a:t>
            </a:r>
            <a:r>
              <a:rPr lang="en-US" altLang="zh-CN" sz="2800">
                <a:solidFill>
                  <a:schemeClr val="tx1"/>
                </a:solidFill>
                <a:latin typeface="Times New Roman" panose="02020603050405020304" pitchFamily="18" charset="0"/>
                <a:ea typeface="黑体" panose="02010609060101010101" pitchFamily="49" charset="-122"/>
              </a:rPr>
              <a:t>XXL</a:t>
            </a:r>
            <a:r>
              <a:rPr lang="zh-CN" altLang="en-US" sz="2800">
                <a:solidFill>
                  <a:schemeClr val="tx1"/>
                </a:solidFill>
                <a:latin typeface="Times New Roman" panose="02020603050405020304" pitchFamily="18" charset="0"/>
                <a:ea typeface="黑体" panose="02010609060101010101" pitchFamily="49" charset="-122"/>
              </a:rPr>
              <a:t>号在一家商场的销售情况</a:t>
            </a:r>
            <a:r>
              <a:rPr lang="en-US" altLang="zh-CN" sz="2800">
                <a:solidFill>
                  <a:schemeClr val="tx1"/>
                </a:solidFill>
                <a:latin typeface="Times New Roman" panose="02020603050405020304" pitchFamily="18" charset="0"/>
                <a:ea typeface="黑体" panose="02010609060101010101" pitchFamily="49" charset="-122"/>
              </a:rPr>
              <a:t>.</a:t>
            </a:r>
            <a:r>
              <a:rPr lang="zh-CN" altLang="en-US" sz="2800">
                <a:solidFill>
                  <a:schemeClr val="tx1"/>
                </a:solidFill>
                <a:latin typeface="Times New Roman" panose="02020603050405020304" pitchFamily="18" charset="0"/>
                <a:ea typeface="黑体" panose="02010609060101010101" pitchFamily="49" charset="-122"/>
              </a:rPr>
              <a:t>请你为这家商场提出进货建议</a:t>
            </a:r>
            <a:r>
              <a:rPr lang="en-US" altLang="zh-CN" sz="2800">
                <a:solidFill>
                  <a:schemeClr val="tx1"/>
                </a:solidFill>
                <a:latin typeface="Times New Roman" panose="02020603050405020304" pitchFamily="18" charset="0"/>
                <a:ea typeface="黑体" panose="02010609060101010101" pitchFamily="49" charset="-122"/>
              </a:rPr>
              <a:t>.</a:t>
            </a:r>
          </a:p>
        </p:txBody>
      </p:sp>
      <p:grpSp>
        <p:nvGrpSpPr>
          <p:cNvPr id="16403" name="Group 46"/>
          <p:cNvGrpSpPr/>
          <p:nvPr/>
        </p:nvGrpSpPr>
        <p:grpSpPr bwMode="auto">
          <a:xfrm>
            <a:off x="5942014" y="2032397"/>
            <a:ext cx="2879725" cy="1835944"/>
            <a:chOff x="0" y="0"/>
            <a:chExt cx="2610" cy="2355"/>
          </a:xfrm>
        </p:grpSpPr>
        <p:grpSp>
          <p:nvGrpSpPr>
            <p:cNvPr id="25611" name="Group 47"/>
            <p:cNvGrpSpPr/>
            <p:nvPr/>
          </p:nvGrpSpPr>
          <p:grpSpPr bwMode="auto">
            <a:xfrm>
              <a:off x="420" y="405"/>
              <a:ext cx="1680" cy="1680"/>
              <a:chOff x="0" y="0"/>
              <a:chExt cx="1680" cy="1680"/>
            </a:xfrm>
          </p:grpSpPr>
          <p:sp>
            <p:nvSpPr>
              <p:cNvPr id="25612" name="Oval 48"/>
              <p:cNvSpPr>
                <a:spLocks noChangeArrowheads="1"/>
              </p:cNvSpPr>
              <p:nvPr/>
            </p:nvSpPr>
            <p:spPr bwMode="auto">
              <a:xfrm>
                <a:off x="0" y="0"/>
                <a:ext cx="1680" cy="1680"/>
              </a:xfrm>
              <a:prstGeom prst="ellipse">
                <a:avLst/>
              </a:pr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pPr>
                  <a:lnSpc>
                    <a:spcPct val="150000"/>
                  </a:lnSpc>
                </a:pPr>
                <a:endParaRPr lang="zh-CN" altLang="en-US" sz="2000">
                  <a:latin typeface="Times New Roman" panose="02020603050405020304" pitchFamily="18" charset="0"/>
                  <a:ea typeface="黑体" panose="02010609060101010101" pitchFamily="49" charset="-122"/>
                </a:endParaRPr>
              </a:p>
            </p:txBody>
          </p:sp>
          <p:cxnSp>
            <p:nvCxnSpPr>
              <p:cNvPr id="25613" name="AutoShape 49"/>
              <p:cNvCxnSpPr>
                <a:cxnSpLocks noChangeShapeType="1"/>
              </p:cNvCxnSpPr>
              <p:nvPr/>
            </p:nvCxnSpPr>
            <p:spPr bwMode="auto">
              <a:xfrm>
                <a:off x="855" y="825"/>
                <a:ext cx="555" cy="58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25614" name="AutoShape 50"/>
              <p:cNvCxnSpPr>
                <a:cxnSpLocks noChangeShapeType="1"/>
              </p:cNvCxnSpPr>
              <p:nvPr/>
            </p:nvCxnSpPr>
            <p:spPr bwMode="auto">
              <a:xfrm flipH="1">
                <a:off x="0" y="825"/>
                <a:ext cx="855" cy="28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25615" name="AutoShape 51"/>
              <p:cNvCxnSpPr>
                <a:cxnSpLocks noChangeShapeType="1"/>
              </p:cNvCxnSpPr>
              <p:nvPr/>
            </p:nvCxnSpPr>
            <p:spPr bwMode="auto">
              <a:xfrm flipH="1" flipV="1">
                <a:off x="420" y="135"/>
                <a:ext cx="435" cy="690"/>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grpSp>
        <p:cxnSp>
          <p:nvCxnSpPr>
            <p:cNvPr id="25616" name="AutoShape 52"/>
            <p:cNvCxnSpPr>
              <a:cxnSpLocks noChangeShapeType="1"/>
            </p:cNvCxnSpPr>
            <p:nvPr/>
          </p:nvCxnSpPr>
          <p:spPr bwMode="auto">
            <a:xfrm>
              <a:off x="1290" y="405"/>
              <a:ext cx="0" cy="82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25617" name="AutoShape 53"/>
            <p:cNvCxnSpPr>
              <a:cxnSpLocks noChangeShapeType="1"/>
            </p:cNvCxnSpPr>
            <p:nvPr/>
          </p:nvCxnSpPr>
          <p:spPr bwMode="auto">
            <a:xfrm flipV="1">
              <a:off x="1275" y="825"/>
              <a:ext cx="690" cy="405"/>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25618" name="Text Box 54"/>
            <p:cNvSpPr txBox="1">
              <a:spLocks noChangeArrowheads="1"/>
            </p:cNvSpPr>
            <p:nvPr/>
          </p:nvSpPr>
          <p:spPr bwMode="auto">
            <a:xfrm>
              <a:off x="525" y="825"/>
              <a:ext cx="39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S</a:t>
              </a:r>
            </a:p>
            <a:p>
              <a:endParaRPr lang="en-US" altLang="zh-CN" sz="2000">
                <a:latin typeface="Times New Roman" panose="02020603050405020304" pitchFamily="18" charset="0"/>
                <a:ea typeface="黑体" panose="02010609060101010101" pitchFamily="49" charset="-122"/>
              </a:endParaRPr>
            </a:p>
          </p:txBody>
        </p:sp>
        <p:sp>
          <p:nvSpPr>
            <p:cNvPr id="25619" name="Text Box 55"/>
            <p:cNvSpPr txBox="1">
              <a:spLocks noChangeArrowheads="1"/>
            </p:cNvSpPr>
            <p:nvPr/>
          </p:nvSpPr>
          <p:spPr bwMode="auto">
            <a:xfrm>
              <a:off x="1550" y="89"/>
              <a:ext cx="61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16%</a:t>
              </a:r>
            </a:p>
            <a:p>
              <a:endParaRPr lang="en-US" altLang="zh-CN" sz="2000">
                <a:latin typeface="Times New Roman" panose="02020603050405020304" pitchFamily="18" charset="0"/>
                <a:ea typeface="黑体" panose="02010609060101010101" pitchFamily="49" charset="-122"/>
              </a:endParaRPr>
            </a:p>
          </p:txBody>
        </p:sp>
        <p:sp>
          <p:nvSpPr>
            <p:cNvPr id="25620" name="Text Box 56"/>
            <p:cNvSpPr txBox="1">
              <a:spLocks noChangeArrowheads="1"/>
            </p:cNvSpPr>
            <p:nvPr/>
          </p:nvSpPr>
          <p:spPr bwMode="auto">
            <a:xfrm>
              <a:off x="765" y="0"/>
              <a:ext cx="57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8%</a:t>
              </a:r>
            </a:p>
            <a:p>
              <a:endParaRPr lang="en-US" altLang="zh-CN" sz="2000">
                <a:latin typeface="Times New Roman" panose="02020603050405020304" pitchFamily="18" charset="0"/>
                <a:ea typeface="黑体" panose="02010609060101010101" pitchFamily="49" charset="-122"/>
              </a:endParaRPr>
            </a:p>
          </p:txBody>
        </p:sp>
        <p:sp>
          <p:nvSpPr>
            <p:cNvPr id="25621" name="Text Box 57"/>
            <p:cNvSpPr txBox="1">
              <a:spLocks noChangeArrowheads="1"/>
            </p:cNvSpPr>
            <p:nvPr/>
          </p:nvSpPr>
          <p:spPr bwMode="auto">
            <a:xfrm>
              <a:off x="0" y="735"/>
              <a:ext cx="69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24%</a:t>
              </a:r>
            </a:p>
            <a:p>
              <a:endParaRPr lang="en-US" altLang="zh-CN" sz="2000">
                <a:latin typeface="Times New Roman" panose="02020603050405020304" pitchFamily="18" charset="0"/>
                <a:ea typeface="黑体" panose="02010609060101010101" pitchFamily="49" charset="-122"/>
              </a:endParaRPr>
            </a:p>
          </p:txBody>
        </p:sp>
        <p:sp>
          <p:nvSpPr>
            <p:cNvPr id="25622" name="Text Box 58"/>
            <p:cNvSpPr txBox="1">
              <a:spLocks noChangeArrowheads="1"/>
            </p:cNvSpPr>
            <p:nvPr/>
          </p:nvSpPr>
          <p:spPr bwMode="auto">
            <a:xfrm>
              <a:off x="840" y="1950"/>
              <a:ext cx="79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30%</a:t>
              </a:r>
            </a:p>
            <a:p>
              <a:endParaRPr lang="en-US" altLang="zh-CN" sz="2000">
                <a:latin typeface="Times New Roman" panose="02020603050405020304" pitchFamily="18" charset="0"/>
                <a:ea typeface="黑体" panose="02010609060101010101" pitchFamily="49" charset="-122"/>
              </a:endParaRPr>
            </a:p>
          </p:txBody>
        </p:sp>
        <p:sp>
          <p:nvSpPr>
            <p:cNvPr id="25623" name="Text Box 59"/>
            <p:cNvSpPr txBox="1">
              <a:spLocks noChangeArrowheads="1"/>
            </p:cNvSpPr>
            <p:nvPr/>
          </p:nvSpPr>
          <p:spPr bwMode="auto">
            <a:xfrm>
              <a:off x="1965" y="1071"/>
              <a:ext cx="645"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22%</a:t>
              </a:r>
            </a:p>
            <a:p>
              <a:endParaRPr lang="en-US" altLang="zh-CN" sz="2000">
                <a:latin typeface="Times New Roman" panose="02020603050405020304" pitchFamily="18" charset="0"/>
                <a:ea typeface="黑体" panose="02010609060101010101" pitchFamily="49" charset="-122"/>
              </a:endParaRPr>
            </a:p>
          </p:txBody>
        </p:sp>
        <p:sp>
          <p:nvSpPr>
            <p:cNvPr id="25624" name="Text Box 60"/>
            <p:cNvSpPr txBox="1">
              <a:spLocks noChangeArrowheads="1"/>
            </p:cNvSpPr>
            <p:nvPr/>
          </p:nvSpPr>
          <p:spPr bwMode="auto">
            <a:xfrm>
              <a:off x="980" y="1515"/>
              <a:ext cx="39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M</a:t>
              </a:r>
            </a:p>
            <a:p>
              <a:endParaRPr lang="en-US" altLang="zh-CN" sz="2000">
                <a:latin typeface="Times New Roman" panose="02020603050405020304" pitchFamily="18" charset="0"/>
                <a:ea typeface="黑体" panose="02010609060101010101" pitchFamily="49" charset="-122"/>
              </a:endParaRPr>
            </a:p>
          </p:txBody>
        </p:sp>
        <p:sp>
          <p:nvSpPr>
            <p:cNvPr id="25625" name="Text Box 61"/>
            <p:cNvSpPr txBox="1">
              <a:spLocks noChangeArrowheads="1"/>
            </p:cNvSpPr>
            <p:nvPr/>
          </p:nvSpPr>
          <p:spPr bwMode="auto">
            <a:xfrm>
              <a:off x="1575" y="996"/>
              <a:ext cx="39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L</a:t>
              </a:r>
            </a:p>
            <a:p>
              <a:endParaRPr lang="en-US" altLang="zh-CN" sz="2000">
                <a:latin typeface="Times New Roman" panose="02020603050405020304" pitchFamily="18" charset="0"/>
                <a:ea typeface="黑体" panose="02010609060101010101" pitchFamily="49" charset="-122"/>
              </a:endParaRPr>
            </a:p>
          </p:txBody>
        </p:sp>
        <p:sp>
          <p:nvSpPr>
            <p:cNvPr id="25626" name="Text Box 62"/>
            <p:cNvSpPr txBox="1">
              <a:spLocks noChangeArrowheads="1"/>
            </p:cNvSpPr>
            <p:nvPr/>
          </p:nvSpPr>
          <p:spPr bwMode="auto">
            <a:xfrm>
              <a:off x="1335" y="540"/>
              <a:ext cx="63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XL</a:t>
              </a:r>
            </a:p>
            <a:p>
              <a:endParaRPr lang="en-US" altLang="zh-CN" sz="2000">
                <a:latin typeface="Times New Roman" panose="02020603050405020304" pitchFamily="18" charset="0"/>
                <a:ea typeface="黑体" panose="02010609060101010101" pitchFamily="49" charset="-122"/>
              </a:endParaRPr>
            </a:p>
          </p:txBody>
        </p:sp>
        <p:sp>
          <p:nvSpPr>
            <p:cNvPr id="25627" name="Text Box 63"/>
            <p:cNvSpPr txBox="1">
              <a:spLocks noChangeArrowheads="1"/>
            </p:cNvSpPr>
            <p:nvPr/>
          </p:nvSpPr>
          <p:spPr bwMode="auto">
            <a:xfrm>
              <a:off x="765" y="315"/>
              <a:ext cx="72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000">
                  <a:latin typeface="Times New Roman" panose="02020603050405020304" pitchFamily="18" charset="0"/>
                  <a:ea typeface="黑体" panose="02010609060101010101" pitchFamily="49" charset="-122"/>
                </a:rPr>
                <a:t>XXL</a:t>
              </a:r>
            </a:p>
            <a:p>
              <a:endParaRPr lang="en-US" altLang="zh-CN" sz="2000">
                <a:latin typeface="Times New Roman" panose="02020603050405020304" pitchFamily="18" charset="0"/>
                <a:ea typeface="黑体" panose="02010609060101010101" pitchFamily="49" charset="-122"/>
              </a:endParaRPr>
            </a:p>
          </p:txBody>
        </p:sp>
      </p:grpSp>
      <p:sp>
        <p:nvSpPr>
          <p:cNvPr id="16421" name="文本框 16420"/>
          <p:cNvSpPr txBox="1">
            <a:spLocks noChangeArrowheads="1"/>
          </p:cNvSpPr>
          <p:nvPr/>
        </p:nvSpPr>
        <p:spPr bwMode="auto">
          <a:xfrm>
            <a:off x="758826" y="2572941"/>
            <a:ext cx="504031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a:latin typeface="Times New Roman" panose="02020603050405020304" pitchFamily="18" charset="0"/>
                <a:ea typeface="黑体" panose="02010609060101010101" pitchFamily="49" charset="-122"/>
              </a:rPr>
              <a:t>解：因为众数是M号，所以建议商场多进M号的运动服，其次是进S号，再其次进L号，少进XXL号的运动服</a:t>
            </a:r>
            <a:r>
              <a:rPr lang="en-US" altLang="zh-CN" sz="2800">
                <a:latin typeface="Times New Roman" panose="02020603050405020304" pitchFamily="18"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endCondLst>
                                    <p:cond evt="begin" delay="0"/>
                                  </p:end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anim calcmode="lin" valueType="num">
                                      <p:cBhvr>
                                        <p:cTn id="9" dur="500" fill="hold"/>
                                        <p:tgtEl>
                                          <p:spTgt spid="16387"/>
                                        </p:tgtEl>
                                        <p:attrNameLst>
                                          <p:attrName>style.rotation</p:attrName>
                                        </p:attrNameLst>
                                      </p:cBhvr>
                                      <p:tavLst>
                                        <p:tav tm="0">
                                          <p:val>
                                            <p:fltVal val="360"/>
                                          </p:val>
                                        </p:tav>
                                        <p:tav tm="100000">
                                          <p:val>
                                            <p:fltVal val="0"/>
                                          </p:val>
                                        </p:tav>
                                      </p:tavLst>
                                    </p:anim>
                                    <p:animEffect transition="in" filter="fade">
                                      <p:cBhvr>
                                        <p:cTn id="10" dur="500"/>
                                        <p:tgtEl>
                                          <p:spTgt spid="16387"/>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6402"/>
                                        </p:tgtEl>
                                        <p:attrNameLst>
                                          <p:attrName>style.visibility</p:attrName>
                                        </p:attrNameLst>
                                      </p:cBhvr>
                                      <p:to>
                                        <p:strVal val="visible"/>
                                      </p:to>
                                    </p:set>
                                    <p:animEffect transition="in" filter="checkerboard(across)">
                                      <p:cBhvr>
                                        <p:cTn id="13" dur="500"/>
                                        <p:tgtEl>
                                          <p:spTgt spid="16402"/>
                                        </p:tgtEl>
                                      </p:cBhvr>
                                    </p:animEffect>
                                  </p:childTnLst>
                                </p:cTn>
                              </p:par>
                              <p:par>
                                <p:cTn id="14" presetID="5" presetClass="entr" presetSubtype="10" fill="hold" nodeType="withEffect">
                                  <p:stCondLst>
                                    <p:cond delay="0"/>
                                  </p:stCondLst>
                                  <p:childTnLst>
                                    <p:set>
                                      <p:cBhvr>
                                        <p:cTn id="15" dur="1" fill="hold">
                                          <p:stCondLst>
                                            <p:cond delay="0"/>
                                          </p:stCondLst>
                                        </p:cTn>
                                        <p:tgtEl>
                                          <p:spTgt spid="16403"/>
                                        </p:tgtEl>
                                        <p:attrNameLst>
                                          <p:attrName>style.visibility</p:attrName>
                                        </p:attrNameLst>
                                      </p:cBhvr>
                                      <p:to>
                                        <p:strVal val="visible"/>
                                      </p:to>
                                    </p:set>
                                    <p:animEffect transition="in" filter="checkerboard(across)">
                                      <p:cBhvr>
                                        <p:cTn id="16" dur="500"/>
                                        <p:tgtEl>
                                          <p:spTgt spid="1640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421"/>
                                        </p:tgtEl>
                                        <p:attrNameLst>
                                          <p:attrName>style.visibility</p:attrName>
                                        </p:attrNameLst>
                                      </p:cBhvr>
                                      <p:to>
                                        <p:strVal val="visible"/>
                                      </p:to>
                                    </p:set>
                                    <p:anim calcmode="lin" valueType="num">
                                      <p:cBhvr>
                                        <p:cTn id="21" dur="500" fill="hold"/>
                                        <p:tgtEl>
                                          <p:spTgt spid="16421"/>
                                        </p:tgtEl>
                                        <p:attrNameLst>
                                          <p:attrName>ppt_x</p:attrName>
                                        </p:attrNameLst>
                                      </p:cBhvr>
                                      <p:tavLst>
                                        <p:tav tm="0">
                                          <p:val>
                                            <p:strVal val="#ppt_x"/>
                                          </p:val>
                                        </p:tav>
                                        <p:tav tm="100000">
                                          <p:val>
                                            <p:strVal val="#ppt_x"/>
                                          </p:val>
                                        </p:tav>
                                      </p:tavLst>
                                    </p:anim>
                                    <p:anim calcmode="lin" valueType="num">
                                      <p:cBhvr>
                                        <p:cTn id="22" dur="500" fill="hold"/>
                                        <p:tgtEl>
                                          <p:spTgt spid="164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ldLvl="0"/>
      <p:bldP spid="16402" grpId="0" bldLvl="0"/>
      <p:bldP spid="16421" grpId="0" bldLvl="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228B8B"/>
                </a:solidFill>
                <a:ea typeface="方正姚体" panose="02010601030101010101" pitchFamily="2" charset="-122"/>
              </a:rPr>
              <a:t>当堂练习</a:t>
            </a:r>
            <a:endParaRPr lang="zh-CN" altLang="en-US" dirty="0">
              <a:solidFill>
                <a:srgbClr val="228B8B"/>
              </a:solidFill>
            </a:endParaRPr>
          </a:p>
        </p:txBody>
      </p:sp>
      <p:sp>
        <p:nvSpPr>
          <p:cNvPr id="16386" name="矩形 10448"/>
          <p:cNvSpPr/>
          <p:nvPr/>
        </p:nvSpPr>
        <p:spPr>
          <a:xfrm>
            <a:off x="838200" y="699542"/>
            <a:ext cx="7772400" cy="1600200"/>
          </a:xfrm>
          <a:prstGeom prst="rect">
            <a:avLst/>
          </a:prstGeom>
          <a:noFill/>
          <a:ln w="9525">
            <a:noFill/>
            <a:miter/>
          </a:ln>
        </p:spPr>
        <p:txBody>
          <a:bodyPr/>
          <a:lstStyle/>
          <a:p>
            <a:pPr eaLnBrk="0" hangingPunct="0">
              <a:lnSpc>
                <a:spcPct val="150000"/>
              </a:lnSpc>
              <a:spcBef>
                <a:spcPct val="20000"/>
              </a:spcBef>
            </a:pPr>
            <a:r>
              <a:rPr lang="en-US" altLang="zh-CN" sz="2800" noProof="1">
                <a:solidFill>
                  <a:schemeClr val="tx1"/>
                </a:solidFill>
                <a:latin typeface="Times New Roman" panose="02020603050405020304" pitchFamily="18" charset="0"/>
                <a:ea typeface="黑体" panose="02010609060101010101" pitchFamily="49" charset="-122"/>
                <a:cs typeface="+mn-ea"/>
              </a:rPr>
              <a:t>1.</a:t>
            </a:r>
            <a:r>
              <a:rPr lang="zh-CN" altLang="en-US" sz="2800" noProof="1">
                <a:solidFill>
                  <a:schemeClr val="tx1"/>
                </a:solidFill>
                <a:latin typeface="Times New Roman" panose="02020603050405020304" pitchFamily="18" charset="0"/>
                <a:ea typeface="黑体" panose="02010609060101010101" pitchFamily="49" charset="-122"/>
                <a:cs typeface="+mn-ea"/>
              </a:rPr>
              <a:t>某公司</a:t>
            </a:r>
            <a:r>
              <a:rPr lang="en-US" altLang="zh-CN" sz="2800" noProof="1">
                <a:solidFill>
                  <a:schemeClr val="tx1"/>
                </a:solidFill>
                <a:latin typeface="Times New Roman" panose="02020603050405020304" pitchFamily="18" charset="0"/>
                <a:ea typeface="黑体" panose="02010609060101010101" pitchFamily="49" charset="-122"/>
                <a:cs typeface="+mn-ea"/>
              </a:rPr>
              <a:t>56</a:t>
            </a:r>
            <a:r>
              <a:rPr lang="zh-CN" altLang="en-US" sz="2800" noProof="1">
                <a:solidFill>
                  <a:schemeClr val="tx1"/>
                </a:solidFill>
                <a:latin typeface="Times New Roman" panose="02020603050405020304" pitchFamily="18" charset="0"/>
                <a:ea typeface="黑体" panose="02010609060101010101" pitchFamily="49" charset="-122"/>
                <a:cs typeface="+mn-ea"/>
              </a:rPr>
              <a:t>名员工的月工资统计如下：</a:t>
            </a:r>
            <a:endParaRPr lang="zh-CN" altLang="en-US" sz="2800" noProof="1">
              <a:solidFill>
                <a:schemeClr val="tx1"/>
              </a:solidFill>
              <a:latin typeface="Times New Roman" panose="02020603050405020304" pitchFamily="18" charset="0"/>
              <a:ea typeface="黑体" panose="02010609060101010101" pitchFamily="49" charset="-122"/>
            </a:endParaRPr>
          </a:p>
          <a:p>
            <a:pPr eaLnBrk="0" hangingPunct="0">
              <a:lnSpc>
                <a:spcPct val="150000"/>
              </a:lnSpc>
              <a:spcBef>
                <a:spcPct val="20000"/>
              </a:spcBef>
            </a:pPr>
            <a:r>
              <a:rPr lang="zh-CN" altLang="en-US" sz="2400" noProof="1">
                <a:solidFill>
                  <a:schemeClr val="tx1"/>
                </a:solidFill>
                <a:latin typeface="Times New Roman" panose="02020603050405020304" pitchFamily="18" charset="0"/>
                <a:ea typeface="黑体" panose="02010609060101010101" pitchFamily="49" charset="-122"/>
                <a:cs typeface="+mn-ea"/>
              </a:rPr>
              <a:t>月工资</a:t>
            </a:r>
            <a:r>
              <a:rPr lang="en-US" altLang="zh-CN" sz="2400" noProof="1">
                <a:solidFill>
                  <a:schemeClr val="tx1"/>
                </a:solidFill>
                <a:latin typeface="Times New Roman" panose="02020603050405020304" pitchFamily="18" charset="0"/>
                <a:ea typeface="黑体" panose="02010609060101010101" pitchFamily="49" charset="-122"/>
                <a:cs typeface="+mn-ea"/>
              </a:rPr>
              <a:t>/</a:t>
            </a:r>
            <a:r>
              <a:rPr lang="zh-CN" altLang="en-US" sz="2400" noProof="1">
                <a:solidFill>
                  <a:schemeClr val="tx1"/>
                </a:solidFill>
                <a:latin typeface="Times New Roman" panose="02020603050405020304" pitchFamily="18" charset="0"/>
                <a:ea typeface="黑体" panose="02010609060101010101" pitchFamily="49" charset="-122"/>
                <a:cs typeface="+mn-ea"/>
              </a:rPr>
              <a:t>元         </a:t>
            </a:r>
            <a:r>
              <a:rPr lang="en-US" altLang="zh-CN" sz="2400" noProof="1">
                <a:solidFill>
                  <a:schemeClr val="tx1"/>
                </a:solidFill>
                <a:latin typeface="Times New Roman" panose="02020603050405020304" pitchFamily="18" charset="0"/>
                <a:ea typeface="黑体" panose="02010609060101010101" pitchFamily="49" charset="-122"/>
                <a:cs typeface="+mn-ea"/>
              </a:rPr>
              <a:t>5000    4000    2000  1000   600    500</a:t>
            </a:r>
            <a:endParaRPr lang="en-US" altLang="zh-CN" sz="2400" noProof="1">
              <a:solidFill>
                <a:schemeClr val="tx1"/>
              </a:solidFill>
              <a:latin typeface="Times New Roman" panose="02020603050405020304" pitchFamily="18" charset="0"/>
              <a:ea typeface="黑体" panose="02010609060101010101" pitchFamily="49" charset="-122"/>
            </a:endParaRPr>
          </a:p>
          <a:p>
            <a:pPr eaLnBrk="0" hangingPunct="0">
              <a:lnSpc>
                <a:spcPct val="150000"/>
              </a:lnSpc>
              <a:spcBef>
                <a:spcPct val="20000"/>
              </a:spcBef>
            </a:pPr>
            <a:r>
              <a:rPr lang="en-US" altLang="zh-CN" sz="2400" noProof="1">
                <a:solidFill>
                  <a:schemeClr val="tx1"/>
                </a:solidFill>
                <a:latin typeface="Times New Roman" panose="02020603050405020304" pitchFamily="18" charset="0"/>
                <a:ea typeface="黑体" panose="02010609060101010101" pitchFamily="49" charset="-122"/>
                <a:cs typeface="+mn-ea"/>
              </a:rPr>
              <a:t>   </a:t>
            </a:r>
            <a:r>
              <a:rPr lang="zh-CN" altLang="en-US" sz="2400" noProof="1">
                <a:solidFill>
                  <a:schemeClr val="tx1"/>
                </a:solidFill>
                <a:latin typeface="Times New Roman" panose="02020603050405020304" pitchFamily="18" charset="0"/>
                <a:ea typeface="黑体" panose="02010609060101010101" pitchFamily="49" charset="-122"/>
                <a:cs typeface="+mn-ea"/>
              </a:rPr>
              <a:t>人数                 </a:t>
            </a:r>
            <a:r>
              <a:rPr lang="en-US" altLang="zh-CN" sz="2400" noProof="1">
                <a:solidFill>
                  <a:schemeClr val="tx1"/>
                </a:solidFill>
                <a:latin typeface="Times New Roman" panose="02020603050405020304" pitchFamily="18" charset="0"/>
                <a:ea typeface="黑体" panose="02010609060101010101" pitchFamily="49" charset="-122"/>
                <a:cs typeface="+mn-ea"/>
              </a:rPr>
              <a:t>1            2        5         12       30      6</a:t>
            </a:r>
            <a:endParaRPr lang="en-US" altLang="zh-CN" sz="2400" noProof="1">
              <a:solidFill>
                <a:schemeClr val="tx1"/>
              </a:solidFill>
              <a:latin typeface="Times New Roman" panose="02020603050405020304" pitchFamily="18" charset="0"/>
              <a:ea typeface="黑体" panose="02010609060101010101" pitchFamily="49" charset="-122"/>
            </a:endParaRPr>
          </a:p>
          <a:p>
            <a:pPr eaLnBrk="0" hangingPunct="0">
              <a:lnSpc>
                <a:spcPct val="150000"/>
              </a:lnSpc>
              <a:spcBef>
                <a:spcPct val="20000"/>
              </a:spcBef>
            </a:pPr>
            <a:r>
              <a:rPr lang="zh-CN" altLang="en-US" sz="2800" noProof="1">
                <a:solidFill>
                  <a:schemeClr val="tx1"/>
                </a:solidFill>
                <a:latin typeface="Times New Roman" panose="02020603050405020304" pitchFamily="18" charset="0"/>
                <a:ea typeface="黑体" panose="02010609060101010101" pitchFamily="49" charset="-122"/>
                <a:cs typeface="+mn-ea"/>
              </a:rPr>
              <a:t>求该公司员工月工资的平均数、中位数和众数</a:t>
            </a:r>
          </a:p>
          <a:p>
            <a:pPr marL="342900" indent="-342900" eaLnBrk="0" hangingPunct="0">
              <a:lnSpc>
                <a:spcPct val="150000"/>
              </a:lnSpc>
              <a:spcBef>
                <a:spcPct val="20000"/>
              </a:spcBef>
              <a:buFont typeface="Arial" panose="020B0604020202020204" pitchFamily="34" charset="0"/>
              <a:buChar char="•"/>
            </a:pPr>
            <a:endParaRPr lang="zh-CN" altLang="en-US" sz="2400" noProof="1">
              <a:solidFill>
                <a:schemeClr val="tx1"/>
              </a:solidFill>
              <a:latin typeface="Times New Roman" panose="02020603050405020304" pitchFamily="18" charset="0"/>
              <a:ea typeface="黑体" panose="02010609060101010101" pitchFamily="49" charset="-122"/>
            </a:endParaRPr>
          </a:p>
          <a:p>
            <a:pPr marL="342900" indent="-342900" eaLnBrk="0" hangingPunct="0">
              <a:lnSpc>
                <a:spcPct val="150000"/>
              </a:lnSpc>
              <a:spcBef>
                <a:spcPct val="20000"/>
              </a:spcBef>
              <a:buFont typeface="Arial" panose="020B0604020202020204" pitchFamily="34" charset="0"/>
              <a:buChar char="•"/>
            </a:pPr>
            <a:endParaRPr lang="zh-CN" altLang="en-US" sz="2400" noProof="1">
              <a:solidFill>
                <a:schemeClr val="tx1"/>
              </a:solidFill>
              <a:latin typeface="Times New Roman" panose="02020603050405020304" pitchFamily="18" charset="0"/>
              <a:ea typeface="黑体" panose="02010609060101010101" pitchFamily="49" charset="-122"/>
            </a:endParaRPr>
          </a:p>
        </p:txBody>
      </p:sp>
      <p:sp>
        <p:nvSpPr>
          <p:cNvPr id="26627" name="直接连接符 10449"/>
          <p:cNvSpPr>
            <a:spLocks noChangeShapeType="1"/>
          </p:cNvSpPr>
          <p:nvPr/>
        </p:nvSpPr>
        <p:spPr bwMode="auto">
          <a:xfrm>
            <a:off x="838200" y="1570435"/>
            <a:ext cx="7391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28" name="直接连接符 10450"/>
          <p:cNvSpPr>
            <a:spLocks noChangeShapeType="1"/>
          </p:cNvSpPr>
          <p:nvPr/>
        </p:nvSpPr>
        <p:spPr bwMode="auto">
          <a:xfrm>
            <a:off x="838200" y="1970485"/>
            <a:ext cx="7391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29" name="直接连接符 10451"/>
          <p:cNvSpPr>
            <a:spLocks noChangeShapeType="1"/>
          </p:cNvSpPr>
          <p:nvPr/>
        </p:nvSpPr>
        <p:spPr bwMode="auto">
          <a:xfrm>
            <a:off x="838200" y="2389585"/>
            <a:ext cx="73914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0" name="直接连接符 10452"/>
          <p:cNvSpPr>
            <a:spLocks noChangeShapeType="1"/>
          </p:cNvSpPr>
          <p:nvPr/>
        </p:nvSpPr>
        <p:spPr bwMode="auto">
          <a:xfrm>
            <a:off x="2743200" y="1570435"/>
            <a:ext cx="0"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1" name="直接连接符 10453"/>
          <p:cNvSpPr>
            <a:spLocks noChangeShapeType="1"/>
          </p:cNvSpPr>
          <p:nvPr/>
        </p:nvSpPr>
        <p:spPr bwMode="auto">
          <a:xfrm>
            <a:off x="3733800" y="1570435"/>
            <a:ext cx="0"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2" name="直接连接符 10454"/>
          <p:cNvSpPr>
            <a:spLocks noChangeShapeType="1"/>
          </p:cNvSpPr>
          <p:nvPr/>
        </p:nvSpPr>
        <p:spPr bwMode="auto">
          <a:xfrm>
            <a:off x="4562476" y="1570435"/>
            <a:ext cx="9525"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3" name="直接连接符 10455"/>
          <p:cNvSpPr>
            <a:spLocks noChangeShapeType="1"/>
          </p:cNvSpPr>
          <p:nvPr/>
        </p:nvSpPr>
        <p:spPr bwMode="auto">
          <a:xfrm>
            <a:off x="5486400" y="1570435"/>
            <a:ext cx="0"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4" name="直接连接符 10456"/>
          <p:cNvSpPr>
            <a:spLocks noChangeShapeType="1"/>
          </p:cNvSpPr>
          <p:nvPr/>
        </p:nvSpPr>
        <p:spPr bwMode="auto">
          <a:xfrm>
            <a:off x="6324600" y="1570435"/>
            <a:ext cx="0"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26635" name="直接连接符 10457"/>
          <p:cNvSpPr>
            <a:spLocks noChangeShapeType="1"/>
          </p:cNvSpPr>
          <p:nvPr/>
        </p:nvSpPr>
        <p:spPr bwMode="auto">
          <a:xfrm>
            <a:off x="7075488" y="1570435"/>
            <a:ext cx="11112" cy="819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algn="ctr"/>
            <a:endParaRPr lang="zh-CN" altLang="en-US"/>
          </a:p>
        </p:txBody>
      </p:sp>
      <p:sp>
        <p:nvSpPr>
          <p:cNvPr id="10459" name="文本框 10458"/>
          <p:cNvSpPr txBox="1">
            <a:spLocks noChangeArrowheads="1"/>
          </p:cNvSpPr>
          <p:nvPr/>
        </p:nvSpPr>
        <p:spPr bwMode="auto">
          <a:xfrm>
            <a:off x="1547813" y="3398089"/>
            <a:ext cx="2819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dirty="0">
                <a:latin typeface="Times New Roman" panose="02020603050405020304" pitchFamily="18" charset="0"/>
                <a:ea typeface="黑体" panose="02010609060101010101" pitchFamily="49" charset="-122"/>
              </a:rPr>
              <a:t>解</a:t>
            </a:r>
            <a:r>
              <a:rPr lang="en-US" altLang="zh-CN" sz="2800" dirty="0">
                <a:latin typeface="Times New Roman" panose="02020603050405020304" pitchFamily="18" charset="0"/>
                <a:ea typeface="黑体" panose="02010609060101010101" pitchFamily="49" charset="-122"/>
              </a:rPr>
              <a:t>:</a:t>
            </a:r>
            <a:r>
              <a:rPr lang="zh-CN" altLang="en-US" sz="2800" dirty="0">
                <a:latin typeface="Times New Roman" panose="02020603050405020304" pitchFamily="18" charset="0"/>
                <a:ea typeface="黑体" panose="02010609060101010101" pitchFamily="49" charset="-122"/>
              </a:rPr>
              <a:t>平均数是</a:t>
            </a:r>
            <a:r>
              <a:rPr lang="en-US" altLang="zh-CN" sz="2800" dirty="0">
                <a:latin typeface="Times New Roman" panose="02020603050405020304" pitchFamily="18" charset="0"/>
                <a:ea typeface="黑体" panose="02010609060101010101" pitchFamily="49" charset="-122"/>
              </a:rPr>
              <a:t>1000,</a:t>
            </a:r>
          </a:p>
        </p:txBody>
      </p:sp>
      <p:sp>
        <p:nvSpPr>
          <p:cNvPr id="26637" name="文本框 10459"/>
          <p:cNvSpPr txBox="1">
            <a:spLocks noChangeArrowheads="1"/>
          </p:cNvSpPr>
          <p:nvPr/>
        </p:nvSpPr>
        <p:spPr bwMode="auto">
          <a:xfrm>
            <a:off x="4137026" y="3393281"/>
            <a:ext cx="25685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en-US" sz="2400">
              <a:latin typeface="Times New Roman" panose="02020603050405020304" pitchFamily="18" charset="0"/>
              <a:ea typeface="黑体" panose="02010609060101010101" pitchFamily="49" charset="-122"/>
            </a:endParaRPr>
          </a:p>
        </p:txBody>
      </p:sp>
      <p:sp>
        <p:nvSpPr>
          <p:cNvPr id="10461" name="文本框 10460"/>
          <p:cNvSpPr txBox="1">
            <a:spLocks noChangeArrowheads="1"/>
          </p:cNvSpPr>
          <p:nvPr/>
        </p:nvSpPr>
        <p:spPr bwMode="auto">
          <a:xfrm>
            <a:off x="4480112" y="3393281"/>
            <a:ext cx="251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dirty="0">
                <a:latin typeface="Times New Roman" panose="02020603050405020304" pitchFamily="18" charset="0"/>
                <a:ea typeface="黑体" panose="02010609060101010101" pitchFamily="49" charset="-122"/>
              </a:rPr>
              <a:t>众数是</a:t>
            </a:r>
            <a:r>
              <a:rPr lang="en-US" altLang="zh-CN" sz="2800" dirty="0">
                <a:latin typeface="Times New Roman" panose="02020603050405020304" pitchFamily="18" charset="0"/>
                <a:ea typeface="黑体" panose="02010609060101010101" pitchFamily="49" charset="-122"/>
              </a:rPr>
              <a:t>600,</a:t>
            </a:r>
          </a:p>
        </p:txBody>
      </p:sp>
      <p:sp>
        <p:nvSpPr>
          <p:cNvPr id="10462" name="文本框 10461"/>
          <p:cNvSpPr txBox="1">
            <a:spLocks noChangeArrowheads="1"/>
          </p:cNvSpPr>
          <p:nvPr/>
        </p:nvSpPr>
        <p:spPr bwMode="auto">
          <a:xfrm>
            <a:off x="1506439" y="4299942"/>
            <a:ext cx="274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latin typeface="Times New Roman" panose="02020603050405020304" pitchFamily="18" charset="0"/>
                <a:ea typeface="黑体" panose="02010609060101010101" pitchFamily="49" charset="-122"/>
              </a:rPr>
              <a:t>中位数是</a:t>
            </a:r>
            <a:r>
              <a:rPr lang="en-US" altLang="zh-CN" sz="2800">
                <a:latin typeface="Times New Roman" panose="02020603050405020304" pitchFamily="18" charset="0"/>
                <a:ea typeface="黑体" panose="02010609060101010101" pitchFamily="49" charset="-122"/>
              </a:rPr>
              <a:t>600.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9" grpId="0"/>
      <p:bldP spid="10461" grpId="0"/>
      <p:bldP spid="1046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文本框 41135"/>
          <p:cNvSpPr txBox="1">
            <a:spLocks noChangeArrowheads="1"/>
          </p:cNvSpPr>
          <p:nvPr/>
        </p:nvSpPr>
        <p:spPr bwMode="auto">
          <a:xfrm>
            <a:off x="609600" y="465535"/>
            <a:ext cx="8001000" cy="2921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just">
              <a:lnSpc>
                <a:spcPct val="130000"/>
              </a:lnSpc>
            </a:pPr>
            <a:r>
              <a:rPr lang="en-US" altLang="zh-CN" sz="2400" dirty="0">
                <a:solidFill>
                  <a:schemeClr val="tx1"/>
                </a:solidFill>
                <a:latin typeface="Times New Roman" panose="02020603050405020304" pitchFamily="18" charset="0"/>
                <a:ea typeface="黑体" panose="02010609060101010101" pitchFamily="49" charset="-122"/>
              </a:rPr>
              <a:t>2.</a:t>
            </a:r>
            <a:r>
              <a:rPr lang="zh-CN" altLang="en-US" sz="2400" dirty="0">
                <a:solidFill>
                  <a:schemeClr val="tx1"/>
                </a:solidFill>
                <a:latin typeface="Times New Roman" panose="02020603050405020304" pitchFamily="18" charset="0"/>
                <a:ea typeface="黑体" panose="02010609060101010101" pitchFamily="49" charset="-122"/>
              </a:rPr>
              <a:t>若数据</a:t>
            </a:r>
            <a:r>
              <a:rPr lang="en-US" altLang="zh-CN" sz="2400" dirty="0">
                <a:solidFill>
                  <a:schemeClr val="tx1"/>
                </a:solidFill>
                <a:latin typeface="Times New Roman" panose="02020603050405020304" pitchFamily="18" charset="0"/>
                <a:ea typeface="黑体" panose="02010609060101010101" pitchFamily="49" charset="-122"/>
              </a:rPr>
              <a:t>80</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81</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79</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68</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75</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78</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i="1" dirty="0">
                <a:solidFill>
                  <a:schemeClr val="tx1"/>
                </a:solidFill>
                <a:latin typeface="Times New Roman" panose="02020603050405020304" pitchFamily="18" charset="0"/>
                <a:ea typeface="黑体" panose="02010609060101010101" pitchFamily="49" charset="-122"/>
              </a:rPr>
              <a:t>x</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82</a:t>
            </a:r>
            <a:r>
              <a:rPr lang="zh-CN" altLang="en-US" sz="2400" dirty="0">
                <a:solidFill>
                  <a:schemeClr val="tx1"/>
                </a:solidFill>
                <a:latin typeface="Times New Roman" panose="02020603050405020304" pitchFamily="18" charset="0"/>
                <a:ea typeface="黑体" panose="02010609060101010101" pitchFamily="49" charset="-122"/>
              </a:rPr>
              <a:t>的众数是</a:t>
            </a:r>
            <a:r>
              <a:rPr lang="en-US" altLang="zh-CN" sz="2400" dirty="0">
                <a:solidFill>
                  <a:schemeClr val="tx1"/>
                </a:solidFill>
                <a:latin typeface="Times New Roman" panose="02020603050405020304" pitchFamily="18" charset="0"/>
                <a:ea typeface="黑体" panose="02010609060101010101" pitchFamily="49" charset="-122"/>
              </a:rPr>
              <a:t>81</a:t>
            </a:r>
            <a:r>
              <a:rPr lang="zh-CN" altLang="en-US" sz="2400" dirty="0">
                <a:solidFill>
                  <a:schemeClr val="tx1"/>
                </a:solidFill>
                <a:latin typeface="Times New Roman" panose="02020603050405020304" pitchFamily="18" charset="0"/>
                <a:ea typeface="黑体" panose="02010609060101010101" pitchFamily="49" charset="-122"/>
              </a:rPr>
              <a:t>，则（       ）</a:t>
            </a:r>
          </a:p>
          <a:p>
            <a:pPr algn="just">
              <a:lnSpc>
                <a:spcPct val="130000"/>
              </a:lnSpc>
            </a:pPr>
            <a:r>
              <a:rPr lang="en-US" altLang="zh-CN" sz="2400" dirty="0">
                <a:solidFill>
                  <a:schemeClr val="tx1"/>
                </a:solidFill>
                <a:latin typeface="Times New Roman" panose="02020603050405020304" pitchFamily="18" charset="0"/>
                <a:ea typeface="黑体" panose="02010609060101010101" pitchFamily="49" charset="-122"/>
              </a:rPr>
              <a:t>  </a:t>
            </a:r>
            <a:r>
              <a:rPr lang="en-US" altLang="zh-CN" sz="2400" dirty="0" err="1">
                <a:solidFill>
                  <a:schemeClr val="tx1"/>
                </a:solidFill>
                <a:latin typeface="Times New Roman" panose="02020603050405020304" pitchFamily="18" charset="0"/>
                <a:ea typeface="黑体" panose="02010609060101010101" pitchFamily="49" charset="-122"/>
              </a:rPr>
              <a:t>A.</a:t>
            </a:r>
            <a:r>
              <a:rPr lang="en-US" altLang="zh-CN" sz="2400" i="1" dirty="0" err="1">
                <a:solidFill>
                  <a:schemeClr val="tx1"/>
                </a:solidFill>
                <a:latin typeface="Times New Roman" panose="02020603050405020304" pitchFamily="18" charset="0"/>
                <a:ea typeface="黑体" panose="02010609060101010101" pitchFamily="49" charset="-122"/>
              </a:rPr>
              <a:t>x</a:t>
            </a:r>
            <a:r>
              <a:rPr lang="en-US" altLang="zh-CN" sz="2400" dirty="0">
                <a:solidFill>
                  <a:schemeClr val="tx1"/>
                </a:solidFill>
                <a:latin typeface="Times New Roman" panose="02020603050405020304" pitchFamily="18" charset="0"/>
                <a:ea typeface="黑体" panose="02010609060101010101" pitchFamily="49" charset="-122"/>
              </a:rPr>
              <a:t>=79        </a:t>
            </a:r>
            <a:r>
              <a:rPr lang="en-US" altLang="zh-CN" sz="2400" dirty="0" err="1">
                <a:solidFill>
                  <a:schemeClr val="tx1"/>
                </a:solidFill>
                <a:latin typeface="Times New Roman" panose="02020603050405020304" pitchFamily="18" charset="0"/>
                <a:ea typeface="黑体" panose="02010609060101010101" pitchFamily="49" charset="-122"/>
              </a:rPr>
              <a:t>B.</a:t>
            </a:r>
            <a:r>
              <a:rPr lang="en-US" altLang="zh-CN" sz="2400" i="1" dirty="0" err="1">
                <a:solidFill>
                  <a:schemeClr val="tx1"/>
                </a:solidFill>
                <a:latin typeface="Times New Roman" panose="02020603050405020304" pitchFamily="18" charset="0"/>
                <a:ea typeface="黑体" panose="02010609060101010101" pitchFamily="49" charset="-122"/>
              </a:rPr>
              <a:t>x</a:t>
            </a:r>
            <a:r>
              <a:rPr lang="en-US" altLang="zh-CN" sz="2400" dirty="0">
                <a:solidFill>
                  <a:schemeClr val="tx1"/>
                </a:solidFill>
                <a:latin typeface="Times New Roman" panose="02020603050405020304" pitchFamily="18" charset="0"/>
                <a:ea typeface="黑体" panose="02010609060101010101" pitchFamily="49" charset="-122"/>
              </a:rPr>
              <a:t>=80          </a:t>
            </a:r>
            <a:r>
              <a:rPr lang="en-US" altLang="zh-CN" sz="2400" dirty="0" err="1">
                <a:solidFill>
                  <a:schemeClr val="tx1"/>
                </a:solidFill>
                <a:latin typeface="Times New Roman" panose="02020603050405020304" pitchFamily="18" charset="0"/>
                <a:ea typeface="黑体" panose="02010609060101010101" pitchFamily="49" charset="-122"/>
              </a:rPr>
              <a:t>C.</a:t>
            </a:r>
            <a:r>
              <a:rPr lang="en-US" altLang="zh-CN" sz="2400" i="1" dirty="0" err="1">
                <a:solidFill>
                  <a:schemeClr val="tx1"/>
                </a:solidFill>
                <a:latin typeface="Times New Roman" panose="02020603050405020304" pitchFamily="18" charset="0"/>
                <a:ea typeface="黑体" panose="02010609060101010101" pitchFamily="49" charset="-122"/>
              </a:rPr>
              <a:t>x</a:t>
            </a:r>
            <a:r>
              <a:rPr lang="en-US" altLang="zh-CN" sz="2400" dirty="0">
                <a:solidFill>
                  <a:schemeClr val="tx1"/>
                </a:solidFill>
                <a:latin typeface="Times New Roman" panose="02020603050405020304" pitchFamily="18" charset="0"/>
                <a:ea typeface="黑体" panose="02010609060101010101" pitchFamily="49" charset="-122"/>
              </a:rPr>
              <a:t>=81             </a:t>
            </a:r>
            <a:r>
              <a:rPr lang="en-US" altLang="zh-CN" sz="2400" dirty="0" err="1">
                <a:solidFill>
                  <a:schemeClr val="tx1"/>
                </a:solidFill>
                <a:latin typeface="Times New Roman" panose="02020603050405020304" pitchFamily="18" charset="0"/>
                <a:ea typeface="黑体" panose="02010609060101010101" pitchFamily="49" charset="-122"/>
              </a:rPr>
              <a:t>D.</a:t>
            </a:r>
            <a:r>
              <a:rPr lang="en-US" altLang="zh-CN" sz="2400" i="1" dirty="0" err="1">
                <a:solidFill>
                  <a:schemeClr val="tx1"/>
                </a:solidFill>
                <a:latin typeface="Times New Roman" panose="02020603050405020304" pitchFamily="18" charset="0"/>
                <a:ea typeface="黑体" panose="02010609060101010101" pitchFamily="49" charset="-122"/>
              </a:rPr>
              <a:t>x</a:t>
            </a:r>
            <a:r>
              <a:rPr lang="en-US" altLang="zh-CN" sz="2400" dirty="0">
                <a:solidFill>
                  <a:schemeClr val="tx1"/>
                </a:solidFill>
                <a:latin typeface="Times New Roman" panose="02020603050405020304" pitchFamily="18" charset="0"/>
                <a:ea typeface="黑体" panose="02010609060101010101" pitchFamily="49" charset="-122"/>
              </a:rPr>
              <a:t>=82</a:t>
            </a:r>
          </a:p>
          <a:p>
            <a:pPr algn="just">
              <a:lnSpc>
                <a:spcPct val="130000"/>
              </a:lnSpc>
            </a:pPr>
            <a:r>
              <a:rPr lang="en-US" altLang="zh-CN" sz="2400" dirty="0">
                <a:solidFill>
                  <a:schemeClr val="tx1"/>
                </a:solidFill>
                <a:latin typeface="Times New Roman" panose="02020603050405020304" pitchFamily="18" charset="0"/>
                <a:ea typeface="黑体" panose="02010609060101010101" pitchFamily="49" charset="-122"/>
              </a:rPr>
              <a:t>3.“</a:t>
            </a:r>
            <a:r>
              <a:rPr lang="zh-CN" altLang="en-US" sz="2400" dirty="0">
                <a:solidFill>
                  <a:schemeClr val="tx1"/>
                </a:solidFill>
                <a:latin typeface="Times New Roman" panose="02020603050405020304" pitchFamily="18" charset="0"/>
                <a:ea typeface="黑体" panose="02010609060101010101" pitchFamily="49" charset="-122"/>
              </a:rPr>
              <a:t>十</a:t>
            </a:r>
            <a:r>
              <a:rPr lang="zh-CN" altLang="en-US" sz="2400" dirty="0">
                <a:solidFill>
                  <a:schemeClr val="tx1"/>
                </a:solidFill>
                <a:latin typeface="宋体" panose="02010600030101010101" pitchFamily="2" charset="-122"/>
              </a:rPr>
              <a:t>•</a:t>
            </a:r>
            <a:r>
              <a:rPr lang="zh-CN" altLang="en-US" sz="2400" dirty="0">
                <a:solidFill>
                  <a:schemeClr val="tx1"/>
                </a:solidFill>
                <a:latin typeface="Times New Roman" panose="02020603050405020304" pitchFamily="18" charset="0"/>
                <a:ea typeface="黑体" panose="02010609060101010101" pitchFamily="49" charset="-122"/>
              </a:rPr>
              <a:t>一节”黄金周期间，某风景区在</a:t>
            </a:r>
            <a:r>
              <a:rPr lang="en-US" altLang="zh-CN" sz="2400" dirty="0">
                <a:solidFill>
                  <a:schemeClr val="tx1"/>
                </a:solidFill>
                <a:latin typeface="Times New Roman" panose="02020603050405020304" pitchFamily="18" charset="0"/>
                <a:ea typeface="黑体" panose="02010609060101010101" pitchFamily="49" charset="-122"/>
              </a:rPr>
              <a:t>7</a:t>
            </a:r>
            <a:r>
              <a:rPr lang="zh-CN" altLang="en-US" sz="2400" dirty="0">
                <a:solidFill>
                  <a:schemeClr val="tx1"/>
                </a:solidFill>
                <a:latin typeface="Times New Roman" panose="02020603050405020304" pitchFamily="18" charset="0"/>
                <a:ea typeface="黑体" panose="02010609060101010101" pitchFamily="49" charset="-122"/>
              </a:rPr>
              <a:t>天假期中每天上山旅游的人数统计如下表：其中中位数和众数分别是（         ）   </a:t>
            </a:r>
          </a:p>
          <a:p>
            <a:pPr>
              <a:lnSpc>
                <a:spcPct val="130000"/>
              </a:lnSpc>
            </a:pPr>
            <a:r>
              <a:rPr lang="en-US" altLang="zh-CN" sz="2400" dirty="0">
                <a:solidFill>
                  <a:schemeClr val="tx1"/>
                </a:solidFill>
                <a:latin typeface="Times New Roman" panose="02020603050405020304" pitchFamily="18" charset="0"/>
                <a:ea typeface="黑体" panose="02010609060101010101" pitchFamily="49" charset="-122"/>
              </a:rPr>
              <a:t>  A.1.2</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2       B.2</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2.5        C.2</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2       D.1.2</a:t>
            </a:r>
            <a:r>
              <a:rPr lang="zh-CN" altLang="en-US" sz="2400" dirty="0">
                <a:solidFill>
                  <a:schemeClr val="tx1"/>
                </a:solidFill>
                <a:latin typeface="Times New Roman" panose="02020603050405020304" pitchFamily="18" charset="0"/>
                <a:ea typeface="黑体" panose="02010609060101010101" pitchFamily="49" charset="-122"/>
              </a:rPr>
              <a:t>，</a:t>
            </a:r>
            <a:r>
              <a:rPr lang="en-US" altLang="zh-CN" sz="2400" dirty="0">
                <a:solidFill>
                  <a:schemeClr val="tx1"/>
                </a:solidFill>
                <a:latin typeface="Times New Roman" panose="02020603050405020304" pitchFamily="18" charset="0"/>
                <a:ea typeface="黑体" panose="02010609060101010101" pitchFamily="49" charset="-122"/>
              </a:rPr>
              <a:t>2.5 </a:t>
            </a:r>
          </a:p>
        </p:txBody>
      </p:sp>
      <p:sp>
        <p:nvSpPr>
          <p:cNvPr id="41138" name="文本框 41137"/>
          <p:cNvSpPr txBox="1">
            <a:spLocks noChangeArrowheads="1"/>
          </p:cNvSpPr>
          <p:nvPr/>
        </p:nvSpPr>
        <p:spPr bwMode="auto">
          <a:xfrm>
            <a:off x="971600" y="925116"/>
            <a:ext cx="60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dirty="0">
                <a:latin typeface="Times New Roman" panose="02020603050405020304" pitchFamily="18" charset="0"/>
                <a:ea typeface="黑体" panose="02010609060101010101" pitchFamily="49" charset="-122"/>
              </a:rPr>
              <a:t>C</a:t>
            </a:r>
          </a:p>
        </p:txBody>
      </p:sp>
      <p:sp>
        <p:nvSpPr>
          <p:cNvPr id="41139" name="文本框 41138"/>
          <p:cNvSpPr txBox="1">
            <a:spLocks noChangeArrowheads="1"/>
          </p:cNvSpPr>
          <p:nvPr/>
        </p:nvSpPr>
        <p:spPr bwMode="auto">
          <a:xfrm>
            <a:off x="7884368" y="2332763"/>
            <a:ext cx="45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800" dirty="0">
                <a:latin typeface="Times New Roman" panose="02020603050405020304" pitchFamily="18" charset="0"/>
                <a:ea typeface="黑体" panose="02010609060101010101" pitchFamily="49" charset="-122"/>
              </a:rPr>
              <a:t>C</a:t>
            </a:r>
          </a:p>
        </p:txBody>
      </p:sp>
      <p:pic>
        <p:nvPicPr>
          <p:cNvPr id="28676" name="图片 41139"/>
          <p:cNvPicPr>
            <a:picLocks noChangeAspect="1" noChangeArrowheads="1"/>
          </p:cNvPicPr>
          <p:nvPr/>
        </p:nvPicPr>
        <p:blipFill>
          <a:blip r:embed="rId4"/>
          <a:srcRect/>
          <a:stretch>
            <a:fillRect/>
          </a:stretch>
        </p:blipFill>
        <p:spPr bwMode="auto">
          <a:xfrm>
            <a:off x="1908175" y="3489722"/>
            <a:ext cx="56388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138"/>
                                        </p:tgtEl>
                                        <p:attrNameLst>
                                          <p:attrName>style.visibility</p:attrName>
                                        </p:attrNameLst>
                                      </p:cBhvr>
                                      <p:to>
                                        <p:strVal val="visible"/>
                                      </p:to>
                                    </p:set>
                                    <p:anim calcmode="lin" valueType="num">
                                      <p:cBhvr additive="base">
                                        <p:cTn id="7" dur="500" fill="hold"/>
                                        <p:tgtEl>
                                          <p:spTgt spid="41138"/>
                                        </p:tgtEl>
                                        <p:attrNameLst>
                                          <p:attrName>ppt_x</p:attrName>
                                        </p:attrNameLst>
                                      </p:cBhvr>
                                      <p:tavLst>
                                        <p:tav tm="0">
                                          <p:val>
                                            <p:strVal val="0-#ppt_w/2"/>
                                          </p:val>
                                        </p:tav>
                                        <p:tav tm="100000">
                                          <p:val>
                                            <p:strVal val="#ppt_x"/>
                                          </p:val>
                                        </p:tav>
                                      </p:tavLst>
                                    </p:anim>
                                    <p:anim calcmode="lin" valueType="num">
                                      <p:cBhvr additive="base">
                                        <p:cTn id="8" dur="500" fill="hold"/>
                                        <p:tgtEl>
                                          <p:spTgt spid="411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139"/>
                                        </p:tgtEl>
                                        <p:attrNameLst>
                                          <p:attrName>style.visibility</p:attrName>
                                        </p:attrNameLst>
                                      </p:cBhvr>
                                      <p:to>
                                        <p:strVal val="visible"/>
                                      </p:to>
                                    </p:set>
                                    <p:anim calcmode="lin" valueType="num">
                                      <p:cBhvr additive="base">
                                        <p:cTn id="13" dur="500" fill="hold"/>
                                        <p:tgtEl>
                                          <p:spTgt spid="41139"/>
                                        </p:tgtEl>
                                        <p:attrNameLst>
                                          <p:attrName>ppt_x</p:attrName>
                                        </p:attrNameLst>
                                      </p:cBhvr>
                                      <p:tavLst>
                                        <p:tav tm="0">
                                          <p:val>
                                            <p:strVal val="0-#ppt_w/2"/>
                                          </p:val>
                                        </p:tav>
                                        <p:tav tm="100000">
                                          <p:val>
                                            <p:strVal val="#ppt_x"/>
                                          </p:val>
                                        </p:tav>
                                      </p:tavLst>
                                    </p:anim>
                                    <p:anim calcmode="lin" valueType="num">
                                      <p:cBhvr additive="base">
                                        <p:cTn id="14" dur="500" fill="hold"/>
                                        <p:tgtEl>
                                          <p:spTgt spid="4113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38" grpId="0"/>
      <p:bldP spid="4113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762000" y="914400"/>
            <a:ext cx="640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endParaRPr lang="zh-CN" altLang="zh-CN" sz="2400">
              <a:solidFill>
                <a:schemeClr val="tx1"/>
              </a:solidFill>
              <a:latin typeface="Times New Roman" panose="02020603050405020304" pitchFamily="18" charset="0"/>
            </a:endParaRPr>
          </a:p>
        </p:txBody>
      </p:sp>
      <p:sp>
        <p:nvSpPr>
          <p:cNvPr id="29698" name="Text Box 6"/>
          <p:cNvSpPr txBox="1">
            <a:spLocks noChangeArrowheads="1"/>
          </p:cNvSpPr>
          <p:nvPr/>
        </p:nvSpPr>
        <p:spPr bwMode="auto">
          <a:xfrm>
            <a:off x="869990" y="123478"/>
            <a:ext cx="6553200" cy="182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40000"/>
              </a:lnSpc>
              <a:spcBef>
                <a:spcPct val="50000"/>
              </a:spcBef>
            </a:pPr>
            <a:r>
              <a:rPr lang="en-US" altLang="zh-CN" sz="2400" dirty="0">
                <a:solidFill>
                  <a:schemeClr val="tx1"/>
                </a:solidFill>
                <a:latin typeface="Times New Roman" panose="02020603050405020304" pitchFamily="18" charset="0"/>
                <a:ea typeface="黑体" panose="02010609060101010101" pitchFamily="49" charset="-122"/>
              </a:rPr>
              <a:t>4.</a:t>
            </a:r>
            <a:r>
              <a:rPr lang="zh-CN" altLang="en-US" sz="2400" dirty="0">
                <a:solidFill>
                  <a:schemeClr val="tx1"/>
                </a:solidFill>
                <a:latin typeface="Times New Roman" panose="02020603050405020304" pitchFamily="18" charset="0"/>
                <a:ea typeface="黑体" panose="02010609060101010101" pitchFamily="49" charset="-122"/>
              </a:rPr>
              <a:t>某公司有</a:t>
            </a:r>
            <a:r>
              <a:rPr lang="en-US" altLang="zh-CN" sz="2400" dirty="0">
                <a:solidFill>
                  <a:schemeClr val="tx1"/>
                </a:solidFill>
                <a:latin typeface="Times New Roman" panose="02020603050405020304" pitchFamily="18" charset="0"/>
                <a:ea typeface="黑体" panose="02010609060101010101" pitchFamily="49" charset="-122"/>
              </a:rPr>
              <a:t>15</a:t>
            </a:r>
            <a:r>
              <a:rPr lang="zh-CN" altLang="en-US" sz="2400" dirty="0">
                <a:solidFill>
                  <a:schemeClr val="tx1"/>
                </a:solidFill>
                <a:latin typeface="Times New Roman" panose="02020603050405020304" pitchFamily="18" charset="0"/>
                <a:ea typeface="黑体" panose="02010609060101010101" pitchFamily="49" charset="-122"/>
              </a:rPr>
              <a:t>名员工，他们所在的部门及相应每人所创的年利润（万元</a:t>
            </a:r>
            <a:r>
              <a:rPr lang="en-US" altLang="zh-CN" sz="2400" dirty="0">
                <a:solidFill>
                  <a:schemeClr val="tx1"/>
                </a:solidFill>
                <a:latin typeface="Times New Roman" panose="02020603050405020304" pitchFamily="18" charset="0"/>
                <a:ea typeface="黑体" panose="02010609060101010101" pitchFamily="49" charset="-122"/>
              </a:rPr>
              <a:t>/</a:t>
            </a:r>
            <a:r>
              <a:rPr lang="zh-CN" altLang="en-US" sz="2400" dirty="0">
                <a:solidFill>
                  <a:schemeClr val="tx1"/>
                </a:solidFill>
                <a:latin typeface="Times New Roman" panose="02020603050405020304" pitchFamily="18" charset="0"/>
                <a:ea typeface="黑体" panose="02010609060101010101" pitchFamily="49" charset="-122"/>
              </a:rPr>
              <a:t>人</a:t>
            </a:r>
            <a:r>
              <a:rPr lang="en-US" altLang="zh-CN" sz="2400" dirty="0">
                <a:solidFill>
                  <a:schemeClr val="tx1"/>
                </a:solidFill>
                <a:latin typeface="Times New Roman" panose="02020603050405020304" pitchFamily="18" charset="0"/>
                <a:ea typeface="黑体" panose="02010609060101010101" pitchFamily="49" charset="-122"/>
              </a:rPr>
              <a:t>.</a:t>
            </a:r>
            <a:r>
              <a:rPr lang="zh-CN" altLang="en-US" sz="2400" dirty="0">
                <a:solidFill>
                  <a:schemeClr val="tx1"/>
                </a:solidFill>
                <a:latin typeface="Times New Roman" panose="02020603050405020304" pitchFamily="18" charset="0"/>
                <a:ea typeface="黑体" panose="02010609060101010101" pitchFamily="49" charset="-122"/>
              </a:rPr>
              <a:t>年）如下表所示：</a:t>
            </a:r>
          </a:p>
          <a:p>
            <a:pPr>
              <a:lnSpc>
                <a:spcPct val="140000"/>
              </a:lnSpc>
              <a:spcBef>
                <a:spcPct val="50000"/>
              </a:spcBef>
            </a:pPr>
            <a:endParaRPr lang="en-US" altLang="zh-CN" sz="2400" dirty="0">
              <a:solidFill>
                <a:schemeClr val="tx1"/>
              </a:solidFill>
              <a:latin typeface="Times New Roman" panose="02020603050405020304" pitchFamily="18" charset="0"/>
              <a:ea typeface="黑体" panose="02010609060101010101" pitchFamily="49" charset="-122"/>
            </a:endParaRPr>
          </a:p>
        </p:txBody>
      </p:sp>
      <p:graphicFrame>
        <p:nvGraphicFramePr>
          <p:cNvPr id="16614" name="表格 16613"/>
          <p:cNvGraphicFramePr/>
          <p:nvPr/>
        </p:nvGraphicFramePr>
        <p:xfrm>
          <a:off x="971551" y="1275160"/>
          <a:ext cx="6913563" cy="1201341"/>
        </p:xfrm>
        <a:graphic>
          <a:graphicData uri="http://schemas.openxmlformats.org/drawingml/2006/table">
            <a:tbl>
              <a:tblPr/>
              <a:tblGrid>
                <a:gridCol w="1290638">
                  <a:extLst>
                    <a:ext uri="{9D8B030D-6E8A-4147-A177-3AD203B41FA5}">
                      <a16:colId xmlns:a16="http://schemas.microsoft.com/office/drawing/2014/main" val="20000"/>
                    </a:ext>
                  </a:extLst>
                </a:gridCol>
                <a:gridCol w="830262">
                  <a:extLst>
                    <a:ext uri="{9D8B030D-6E8A-4147-A177-3AD203B41FA5}">
                      <a16:colId xmlns:a16="http://schemas.microsoft.com/office/drawing/2014/main" val="20001"/>
                    </a:ext>
                  </a:extLst>
                </a:gridCol>
                <a:gridCol w="736600">
                  <a:extLst>
                    <a:ext uri="{9D8B030D-6E8A-4147-A177-3AD203B41FA5}">
                      <a16:colId xmlns:a16="http://schemas.microsoft.com/office/drawing/2014/main" val="20002"/>
                    </a:ext>
                  </a:extLst>
                </a:gridCol>
                <a:gridCol w="828675">
                  <a:extLst>
                    <a:ext uri="{9D8B030D-6E8A-4147-A177-3AD203B41FA5}">
                      <a16:colId xmlns:a16="http://schemas.microsoft.com/office/drawing/2014/main" val="20003"/>
                    </a:ext>
                  </a:extLst>
                </a:gridCol>
                <a:gridCol w="738188">
                  <a:extLst>
                    <a:ext uri="{9D8B030D-6E8A-4147-A177-3AD203B41FA5}">
                      <a16:colId xmlns:a16="http://schemas.microsoft.com/office/drawing/2014/main" val="20004"/>
                    </a:ext>
                  </a:extLst>
                </a:gridCol>
                <a:gridCol w="830262">
                  <a:extLst>
                    <a:ext uri="{9D8B030D-6E8A-4147-A177-3AD203B41FA5}">
                      <a16:colId xmlns:a16="http://schemas.microsoft.com/office/drawing/2014/main" val="20005"/>
                    </a:ext>
                  </a:extLst>
                </a:gridCol>
                <a:gridCol w="828675">
                  <a:extLst>
                    <a:ext uri="{9D8B030D-6E8A-4147-A177-3AD203B41FA5}">
                      <a16:colId xmlns:a16="http://schemas.microsoft.com/office/drawing/2014/main" val="20006"/>
                    </a:ext>
                  </a:extLst>
                </a:gridCol>
                <a:gridCol w="830263">
                  <a:extLst>
                    <a:ext uri="{9D8B030D-6E8A-4147-A177-3AD203B41FA5}">
                      <a16:colId xmlns:a16="http://schemas.microsoft.com/office/drawing/2014/main" val="20007"/>
                    </a:ext>
                  </a:extLst>
                </a:gridCol>
              </a:tblGrid>
              <a:tr h="342900">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zh-CN" altLang="en-US" sz="1800" dirty="0">
                          <a:latin typeface="Times New Roman" panose="02020603050405020304" pitchFamily="18" charset="0"/>
                        </a:rPr>
                        <a:t>部门</a:t>
                      </a:r>
                    </a:p>
                  </a:txBody>
                  <a:tcPr marT="34290" marB="3429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A      </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B</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C</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D</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E</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F</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G</a:t>
                      </a:r>
                    </a:p>
                  </a:txBody>
                  <a:tcPr marT="34290" marB="3429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extLst>
                  <a:ext uri="{0D108BD9-81ED-4DB2-BD59-A6C34878D82A}">
                    <a16:rowId xmlns:a16="http://schemas.microsoft.com/office/drawing/2014/main" val="10000"/>
                  </a:ext>
                </a:extLst>
              </a:tr>
              <a:tr h="347663">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zh-CN" altLang="en-US" sz="1800" dirty="0">
                          <a:latin typeface="Times New Roman" panose="02020603050405020304" pitchFamily="18" charset="0"/>
                        </a:rPr>
                        <a:t>人数</a:t>
                      </a:r>
                    </a:p>
                  </a:txBody>
                  <a:tcPr marT="34290" marB="3429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1</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1</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4</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3</a:t>
                      </a:r>
                    </a:p>
                  </a:txBody>
                  <a:tcPr marT="34290" marB="3429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6699FF">
                        <a:alpha val="50195"/>
                      </a:srgbClr>
                    </a:solidFill>
                  </a:tcPr>
                </a:tc>
                <a:extLst>
                  <a:ext uri="{0D108BD9-81ED-4DB2-BD59-A6C34878D82A}">
                    <a16:rowId xmlns:a16="http://schemas.microsoft.com/office/drawing/2014/main" val="10001"/>
                  </a:ext>
                </a:extLst>
              </a:tr>
              <a:tr h="510778">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zh-CN" altLang="en-US" sz="1800" dirty="0">
                          <a:latin typeface="Times New Roman" panose="02020603050405020304" pitchFamily="18" charset="0"/>
                        </a:rPr>
                        <a:t>利润</a:t>
                      </a:r>
                    </a:p>
                  </a:txBody>
                  <a:tcPr marT="34290" marB="3429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20</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5</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2.5</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2.1</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1.5</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1.5</a:t>
                      </a:r>
                    </a:p>
                  </a:txBody>
                  <a:tcPr marT="34290" marB="3429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buClr>
                          <a:schemeClr val="hlink"/>
                        </a:buClr>
                        <a:buSzPct val="70000"/>
                        <a:buFont typeface="Wingdings" panose="05000000000000000000" pitchFamily="2" charset="2"/>
                        <a:buNone/>
                      </a:pPr>
                      <a:r>
                        <a:rPr lang="en-US" altLang="zh-CN" sz="1800">
                          <a:latin typeface="Times New Roman" panose="02020603050405020304" pitchFamily="18" charset="0"/>
                        </a:rPr>
                        <a:t>1.2</a:t>
                      </a:r>
                    </a:p>
                  </a:txBody>
                  <a:tcPr marT="34290" marB="3429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6699FF">
                        <a:alpha val="50195"/>
                      </a:srgbClr>
                    </a:solidFill>
                  </a:tcPr>
                </a:tc>
                <a:extLst>
                  <a:ext uri="{0D108BD9-81ED-4DB2-BD59-A6C34878D82A}">
                    <a16:rowId xmlns:a16="http://schemas.microsoft.com/office/drawing/2014/main" val="10002"/>
                  </a:ext>
                </a:extLst>
              </a:tr>
            </a:tbl>
          </a:graphicData>
        </a:graphic>
      </p:graphicFrame>
      <p:sp>
        <p:nvSpPr>
          <p:cNvPr id="29737" name="Text Box 45"/>
          <p:cNvSpPr txBox="1">
            <a:spLocks noChangeArrowheads="1"/>
          </p:cNvSpPr>
          <p:nvPr/>
        </p:nvSpPr>
        <p:spPr bwMode="auto">
          <a:xfrm>
            <a:off x="900114" y="2571751"/>
            <a:ext cx="705643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dirty="0">
                <a:solidFill>
                  <a:schemeClr val="tx1"/>
                </a:solidFill>
                <a:latin typeface="Times New Roman" panose="02020603050405020304" pitchFamily="18" charset="0"/>
                <a:ea typeface="黑体" panose="02010609060101010101" pitchFamily="49" charset="-122"/>
              </a:rPr>
              <a:t>根据表中提供的信息填空：</a:t>
            </a:r>
          </a:p>
          <a:p>
            <a:pPr>
              <a:spcBef>
                <a:spcPct val="50000"/>
              </a:spcBef>
            </a:pPr>
            <a:r>
              <a:rPr lang="en-US" altLang="zh-CN" sz="2400" dirty="0">
                <a:solidFill>
                  <a:schemeClr val="tx1"/>
                </a:solidFill>
                <a:latin typeface="Times New Roman" panose="02020603050405020304" pitchFamily="18" charset="0"/>
                <a:ea typeface="黑体" panose="02010609060101010101" pitchFamily="49" charset="-122"/>
              </a:rPr>
              <a:t>1.</a:t>
            </a:r>
            <a:r>
              <a:rPr lang="zh-CN" altLang="en-US" sz="2400" dirty="0">
                <a:solidFill>
                  <a:schemeClr val="tx1"/>
                </a:solidFill>
                <a:latin typeface="Times New Roman" panose="02020603050405020304" pitchFamily="18" charset="0"/>
                <a:ea typeface="黑体" panose="02010609060101010101" pitchFamily="49" charset="-122"/>
              </a:rPr>
              <a:t>该公司每人所创年利润的平均数是（     ）</a:t>
            </a:r>
          </a:p>
          <a:p>
            <a:pPr>
              <a:spcBef>
                <a:spcPct val="50000"/>
              </a:spcBef>
            </a:pPr>
            <a:r>
              <a:rPr lang="zh-CN" altLang="en-US" sz="2400" dirty="0">
                <a:solidFill>
                  <a:schemeClr val="tx1"/>
                </a:solidFill>
                <a:latin typeface="Times New Roman" panose="02020603050405020304" pitchFamily="18" charset="0"/>
                <a:ea typeface="黑体" panose="02010609060101010101" pitchFamily="49" charset="-122"/>
              </a:rPr>
              <a:t>万元，中位数是（     ）万元，众数是（               ）万元</a:t>
            </a:r>
            <a:r>
              <a:rPr lang="en-US" altLang="zh-CN" sz="2400" dirty="0">
                <a:solidFill>
                  <a:schemeClr val="tx1"/>
                </a:solidFill>
                <a:latin typeface="Times New Roman" panose="02020603050405020304" pitchFamily="18" charset="0"/>
                <a:ea typeface="黑体" panose="02010609060101010101" pitchFamily="49" charset="-122"/>
              </a:rPr>
              <a:t>.</a:t>
            </a:r>
          </a:p>
          <a:p>
            <a:pPr>
              <a:spcBef>
                <a:spcPct val="50000"/>
              </a:spcBef>
            </a:pPr>
            <a:r>
              <a:rPr lang="en-US" altLang="zh-CN" sz="2400" dirty="0">
                <a:solidFill>
                  <a:schemeClr val="tx1"/>
                </a:solidFill>
                <a:latin typeface="Times New Roman" panose="02020603050405020304" pitchFamily="18" charset="0"/>
                <a:ea typeface="黑体" panose="02010609060101010101" pitchFamily="49" charset="-122"/>
              </a:rPr>
              <a:t>2.</a:t>
            </a:r>
            <a:r>
              <a:rPr lang="zh-CN" altLang="en-US" sz="2400" dirty="0">
                <a:solidFill>
                  <a:schemeClr val="tx1"/>
                </a:solidFill>
                <a:latin typeface="Times New Roman" panose="02020603050405020304" pitchFamily="18" charset="0"/>
                <a:ea typeface="黑体" panose="02010609060101010101" pitchFamily="49" charset="-122"/>
              </a:rPr>
              <a:t>你认为应该使用平均数还是中位数来描述该公司每人所创年利润的一般水平？</a:t>
            </a:r>
            <a:r>
              <a:rPr lang="zh-CN" altLang="en-US" sz="2400" u="sng" dirty="0">
                <a:solidFill>
                  <a:schemeClr val="tx1"/>
                </a:solidFill>
                <a:latin typeface="Times New Roman" panose="02020603050405020304" pitchFamily="18" charset="0"/>
                <a:ea typeface="黑体" panose="02010609060101010101" pitchFamily="49" charset="-122"/>
              </a:rPr>
              <a:t>                </a:t>
            </a:r>
            <a:endParaRPr lang="zh-CN" altLang="en-US" sz="2400" dirty="0">
              <a:solidFill>
                <a:schemeClr val="tx1"/>
              </a:solidFill>
              <a:latin typeface="Times New Roman" panose="02020603050405020304" pitchFamily="18" charset="0"/>
              <a:ea typeface="黑体" panose="02010609060101010101" pitchFamily="49" charset="-122"/>
            </a:endParaRPr>
          </a:p>
        </p:txBody>
      </p:sp>
      <p:sp>
        <p:nvSpPr>
          <p:cNvPr id="206894" name="Text Box 46"/>
          <p:cNvSpPr txBox="1">
            <a:spLocks noChangeArrowheads="1"/>
          </p:cNvSpPr>
          <p:nvPr/>
        </p:nvSpPr>
        <p:spPr bwMode="auto">
          <a:xfrm>
            <a:off x="5980113" y="2984897"/>
            <a:ext cx="60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400">
                <a:latin typeface="Times New Roman" panose="02020603050405020304" pitchFamily="18" charset="0"/>
                <a:ea typeface="黑体" panose="02010609060101010101" pitchFamily="49" charset="-122"/>
              </a:rPr>
              <a:t>3.2</a:t>
            </a:r>
          </a:p>
        </p:txBody>
      </p:sp>
      <p:sp>
        <p:nvSpPr>
          <p:cNvPr id="206895" name="Text Box 47"/>
          <p:cNvSpPr txBox="1">
            <a:spLocks noChangeArrowheads="1"/>
          </p:cNvSpPr>
          <p:nvPr/>
        </p:nvSpPr>
        <p:spPr bwMode="auto">
          <a:xfrm>
            <a:off x="3348038" y="3381375"/>
            <a:ext cx="68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400">
                <a:latin typeface="Times New Roman" panose="02020603050405020304" pitchFamily="18" charset="0"/>
                <a:ea typeface="黑体" panose="02010609060101010101" pitchFamily="49" charset="-122"/>
              </a:rPr>
              <a:t>2.1</a:t>
            </a:r>
          </a:p>
        </p:txBody>
      </p:sp>
      <p:sp>
        <p:nvSpPr>
          <p:cNvPr id="206896" name="Text Box 48"/>
          <p:cNvSpPr txBox="1">
            <a:spLocks noChangeArrowheads="1"/>
          </p:cNvSpPr>
          <p:nvPr/>
        </p:nvSpPr>
        <p:spPr bwMode="auto">
          <a:xfrm>
            <a:off x="6227763" y="3381375"/>
            <a:ext cx="152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en-US" altLang="zh-CN" sz="2400">
                <a:latin typeface="Times New Roman" panose="02020603050405020304" pitchFamily="18" charset="0"/>
                <a:ea typeface="黑体" panose="02010609060101010101" pitchFamily="49" charset="-122"/>
              </a:rPr>
              <a:t>1.5</a:t>
            </a:r>
            <a:r>
              <a:rPr lang="zh-CN" altLang="en-US" sz="2400">
                <a:latin typeface="Times New Roman" panose="02020603050405020304" pitchFamily="18" charset="0"/>
                <a:ea typeface="黑体" panose="02010609060101010101" pitchFamily="49" charset="-122"/>
              </a:rPr>
              <a:t>和</a:t>
            </a:r>
            <a:r>
              <a:rPr lang="en-US" altLang="zh-CN" sz="2400">
                <a:latin typeface="Times New Roman" panose="02020603050405020304" pitchFamily="18" charset="0"/>
                <a:ea typeface="黑体" panose="02010609060101010101" pitchFamily="49" charset="-122"/>
              </a:rPr>
              <a:t>2.1</a:t>
            </a:r>
          </a:p>
        </p:txBody>
      </p:sp>
      <p:sp>
        <p:nvSpPr>
          <p:cNvPr id="206897" name="Text Box 49"/>
          <p:cNvSpPr txBox="1">
            <a:spLocks noChangeArrowheads="1"/>
          </p:cNvSpPr>
          <p:nvPr/>
        </p:nvSpPr>
        <p:spPr bwMode="auto">
          <a:xfrm>
            <a:off x="5435600" y="4354116"/>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a:latin typeface="Times New Roman" panose="02020603050405020304" pitchFamily="18" charset="0"/>
                <a:ea typeface="黑体" panose="02010609060101010101" pitchFamily="49" charset="-122"/>
              </a:rPr>
              <a:t>中位数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94"/>
                                        </p:tgtEl>
                                        <p:attrNameLst>
                                          <p:attrName>style.visibility</p:attrName>
                                        </p:attrNameLst>
                                      </p:cBhvr>
                                      <p:to>
                                        <p:strVal val="visible"/>
                                      </p:to>
                                    </p:set>
                                    <p:anim calcmode="lin" valueType="num">
                                      <p:cBhvr additive="base">
                                        <p:cTn id="7" dur="500" fill="hold"/>
                                        <p:tgtEl>
                                          <p:spTgt spid="206894"/>
                                        </p:tgtEl>
                                        <p:attrNameLst>
                                          <p:attrName>ppt_x</p:attrName>
                                        </p:attrNameLst>
                                      </p:cBhvr>
                                      <p:tavLst>
                                        <p:tav tm="0">
                                          <p:val>
                                            <p:strVal val="0-#ppt_w/2"/>
                                          </p:val>
                                        </p:tav>
                                        <p:tav tm="100000">
                                          <p:val>
                                            <p:strVal val="#ppt_x"/>
                                          </p:val>
                                        </p:tav>
                                      </p:tavLst>
                                    </p:anim>
                                    <p:anim calcmode="lin" valueType="num">
                                      <p:cBhvr additive="base">
                                        <p:cTn id="8" dur="500" fill="hold"/>
                                        <p:tgtEl>
                                          <p:spTgt spid="2068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6895"/>
                                        </p:tgtEl>
                                        <p:attrNameLst>
                                          <p:attrName>style.visibility</p:attrName>
                                        </p:attrNameLst>
                                      </p:cBhvr>
                                      <p:to>
                                        <p:strVal val="visible"/>
                                      </p:to>
                                    </p:set>
                                    <p:anim calcmode="lin" valueType="num">
                                      <p:cBhvr additive="base">
                                        <p:cTn id="13" dur="500" fill="hold"/>
                                        <p:tgtEl>
                                          <p:spTgt spid="206895"/>
                                        </p:tgtEl>
                                        <p:attrNameLst>
                                          <p:attrName>ppt_x</p:attrName>
                                        </p:attrNameLst>
                                      </p:cBhvr>
                                      <p:tavLst>
                                        <p:tav tm="0">
                                          <p:val>
                                            <p:strVal val="0-#ppt_w/2"/>
                                          </p:val>
                                        </p:tav>
                                        <p:tav tm="100000">
                                          <p:val>
                                            <p:strVal val="#ppt_x"/>
                                          </p:val>
                                        </p:tav>
                                      </p:tavLst>
                                    </p:anim>
                                    <p:anim calcmode="lin" valueType="num">
                                      <p:cBhvr additive="base">
                                        <p:cTn id="14" dur="500" fill="hold"/>
                                        <p:tgtEl>
                                          <p:spTgt spid="20689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6896"/>
                                        </p:tgtEl>
                                        <p:attrNameLst>
                                          <p:attrName>style.visibility</p:attrName>
                                        </p:attrNameLst>
                                      </p:cBhvr>
                                      <p:to>
                                        <p:strVal val="visible"/>
                                      </p:to>
                                    </p:set>
                                    <p:anim calcmode="lin" valueType="num">
                                      <p:cBhvr additive="base">
                                        <p:cTn id="19" dur="500" fill="hold"/>
                                        <p:tgtEl>
                                          <p:spTgt spid="206896"/>
                                        </p:tgtEl>
                                        <p:attrNameLst>
                                          <p:attrName>ppt_x</p:attrName>
                                        </p:attrNameLst>
                                      </p:cBhvr>
                                      <p:tavLst>
                                        <p:tav tm="0">
                                          <p:val>
                                            <p:strVal val="0-#ppt_w/2"/>
                                          </p:val>
                                        </p:tav>
                                        <p:tav tm="100000">
                                          <p:val>
                                            <p:strVal val="#ppt_x"/>
                                          </p:val>
                                        </p:tav>
                                      </p:tavLst>
                                    </p:anim>
                                    <p:anim calcmode="lin" valueType="num">
                                      <p:cBhvr additive="base">
                                        <p:cTn id="20" dur="500" fill="hold"/>
                                        <p:tgtEl>
                                          <p:spTgt spid="20689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6897"/>
                                        </p:tgtEl>
                                        <p:attrNameLst>
                                          <p:attrName>style.visibility</p:attrName>
                                        </p:attrNameLst>
                                      </p:cBhvr>
                                      <p:to>
                                        <p:strVal val="visible"/>
                                      </p:to>
                                    </p:set>
                                    <p:anim calcmode="lin" valueType="num">
                                      <p:cBhvr additive="base">
                                        <p:cTn id="25" dur="500" fill="hold"/>
                                        <p:tgtEl>
                                          <p:spTgt spid="206897"/>
                                        </p:tgtEl>
                                        <p:attrNameLst>
                                          <p:attrName>ppt_x</p:attrName>
                                        </p:attrNameLst>
                                      </p:cBhvr>
                                      <p:tavLst>
                                        <p:tav tm="0">
                                          <p:val>
                                            <p:strVal val="0-#ppt_w/2"/>
                                          </p:val>
                                        </p:tav>
                                        <p:tav tm="100000">
                                          <p:val>
                                            <p:strVal val="#ppt_x"/>
                                          </p:val>
                                        </p:tav>
                                      </p:tavLst>
                                    </p:anim>
                                    <p:anim calcmode="lin" valueType="num">
                                      <p:cBhvr additive="base">
                                        <p:cTn id="26" dur="500" fill="hold"/>
                                        <p:tgtEl>
                                          <p:spTgt spid="2068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94" grpId="0"/>
      <p:bldP spid="206895" grpId="0"/>
      <p:bldP spid="206896" grpId="0"/>
      <p:bldP spid="20689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文本框 19462"/>
          <p:cNvSpPr txBox="1">
            <a:spLocks noChangeArrowheads="1"/>
          </p:cNvSpPr>
          <p:nvPr/>
        </p:nvSpPr>
        <p:spPr bwMode="auto">
          <a:xfrm>
            <a:off x="900835" y="267840"/>
            <a:ext cx="72818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400" dirty="0">
                <a:solidFill>
                  <a:schemeClr val="tx1"/>
                </a:solidFill>
                <a:latin typeface="Times New Roman" panose="02020603050405020304" pitchFamily="18" charset="0"/>
                <a:ea typeface="黑体" panose="02010609060101010101" pitchFamily="49" charset="-122"/>
              </a:rPr>
              <a:t>3.</a:t>
            </a:r>
            <a:r>
              <a:rPr lang="zh-CN" altLang="en-US" sz="2400" dirty="0">
                <a:solidFill>
                  <a:schemeClr val="tx1"/>
                </a:solidFill>
                <a:latin typeface="Times New Roman" panose="02020603050405020304" pitchFamily="18" charset="0"/>
                <a:ea typeface="黑体" panose="02010609060101010101" pitchFamily="49" charset="-122"/>
              </a:rPr>
              <a:t>某校男子足球队的年龄分布如下面的条形图所示</a:t>
            </a:r>
            <a:r>
              <a:rPr lang="en-US" altLang="zh-CN" sz="2400" dirty="0">
                <a:solidFill>
                  <a:schemeClr val="tx1"/>
                </a:solidFill>
                <a:latin typeface="Times New Roman" panose="02020603050405020304" pitchFamily="18" charset="0"/>
                <a:ea typeface="黑体" panose="02010609060101010101" pitchFamily="49" charset="-122"/>
              </a:rPr>
              <a:t>.</a:t>
            </a:r>
            <a:r>
              <a:rPr lang="zh-CN" altLang="en-US" sz="2400" dirty="0">
                <a:solidFill>
                  <a:schemeClr val="tx1"/>
                </a:solidFill>
                <a:latin typeface="Times New Roman" panose="02020603050405020304" pitchFamily="18" charset="0"/>
                <a:ea typeface="黑体" panose="02010609060101010101" pitchFamily="49" charset="-122"/>
              </a:rPr>
              <a:t>请找出这些队员年龄的平均数、众数、中位数，并解释它们的意义</a:t>
            </a:r>
            <a:r>
              <a:rPr lang="en-US" altLang="zh-CN" sz="2400" dirty="0">
                <a:solidFill>
                  <a:schemeClr val="tx1"/>
                </a:solidFill>
                <a:latin typeface="Times New Roman" panose="02020603050405020304" pitchFamily="18" charset="0"/>
                <a:ea typeface="黑体" panose="02010609060101010101" pitchFamily="49" charset="-122"/>
              </a:rPr>
              <a:t>.</a:t>
            </a:r>
          </a:p>
        </p:txBody>
      </p:sp>
      <p:grpSp>
        <p:nvGrpSpPr>
          <p:cNvPr id="19464" name="Group 64"/>
          <p:cNvGrpSpPr/>
          <p:nvPr/>
        </p:nvGrpSpPr>
        <p:grpSpPr bwMode="auto">
          <a:xfrm>
            <a:off x="3635375" y="1329929"/>
            <a:ext cx="4972050" cy="1458515"/>
            <a:chOff x="300" y="-96"/>
            <a:chExt cx="4185" cy="2613"/>
          </a:xfrm>
        </p:grpSpPr>
        <p:grpSp>
          <p:nvGrpSpPr>
            <p:cNvPr id="30723" name="Group 65"/>
            <p:cNvGrpSpPr/>
            <p:nvPr/>
          </p:nvGrpSpPr>
          <p:grpSpPr bwMode="auto">
            <a:xfrm>
              <a:off x="300" y="-96"/>
              <a:ext cx="4185" cy="2613"/>
              <a:chOff x="300" y="-96"/>
              <a:chExt cx="4185" cy="2613"/>
            </a:xfrm>
          </p:grpSpPr>
          <p:sp>
            <p:nvSpPr>
              <p:cNvPr id="30724" name="Text Box 66"/>
              <p:cNvSpPr txBox="1">
                <a:spLocks noChangeArrowheads="1"/>
              </p:cNvSpPr>
              <p:nvPr/>
            </p:nvSpPr>
            <p:spPr bwMode="auto">
              <a:xfrm>
                <a:off x="300" y="-96"/>
                <a:ext cx="75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人数</a:t>
                </a:r>
              </a:p>
              <a:p>
                <a:endParaRPr lang="zh-CN" altLang="en-US">
                  <a:latin typeface="Times New Roman" panose="02020603050405020304" pitchFamily="18" charset="0"/>
                  <a:ea typeface="黑体" panose="02010609060101010101" pitchFamily="49" charset="-122"/>
                </a:endParaRPr>
              </a:p>
            </p:txBody>
          </p:sp>
          <p:sp>
            <p:nvSpPr>
              <p:cNvPr id="30725" name="Text Box 67"/>
              <p:cNvSpPr txBox="1">
                <a:spLocks noChangeArrowheads="1"/>
              </p:cNvSpPr>
              <p:nvPr/>
            </p:nvSpPr>
            <p:spPr bwMode="auto">
              <a:xfrm>
                <a:off x="765" y="2069"/>
                <a:ext cx="60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  13</a:t>
                </a:r>
              </a:p>
              <a:p>
                <a:endParaRPr lang="zh-CN" altLang="en-US">
                  <a:latin typeface="Times New Roman" panose="02020603050405020304" pitchFamily="18" charset="0"/>
                  <a:ea typeface="黑体" panose="02010609060101010101" pitchFamily="49" charset="-122"/>
                </a:endParaRPr>
              </a:p>
            </p:txBody>
          </p:sp>
          <p:sp>
            <p:nvSpPr>
              <p:cNvPr id="30726" name="Text Box 68"/>
              <p:cNvSpPr txBox="1">
                <a:spLocks noChangeArrowheads="1"/>
              </p:cNvSpPr>
              <p:nvPr/>
            </p:nvSpPr>
            <p:spPr bwMode="auto">
              <a:xfrm>
                <a:off x="1250" y="2069"/>
                <a:ext cx="505"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14</a:t>
                </a:r>
              </a:p>
              <a:p>
                <a:endParaRPr lang="en-US" altLang="zh-CN">
                  <a:latin typeface="Times New Roman" panose="02020603050405020304" pitchFamily="18" charset="0"/>
                  <a:ea typeface="黑体" panose="02010609060101010101" pitchFamily="49" charset="-122"/>
                </a:endParaRPr>
              </a:p>
            </p:txBody>
          </p:sp>
          <p:sp>
            <p:nvSpPr>
              <p:cNvPr id="30727" name="Text Box 69"/>
              <p:cNvSpPr txBox="1">
                <a:spLocks noChangeArrowheads="1"/>
              </p:cNvSpPr>
              <p:nvPr/>
            </p:nvSpPr>
            <p:spPr bwMode="auto">
              <a:xfrm>
                <a:off x="1633" y="2069"/>
                <a:ext cx="64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15</a:t>
                </a:r>
              </a:p>
              <a:p>
                <a:endParaRPr lang="en-US" altLang="zh-CN">
                  <a:latin typeface="Times New Roman" panose="02020603050405020304" pitchFamily="18" charset="0"/>
                  <a:ea typeface="黑体" panose="02010609060101010101" pitchFamily="49" charset="-122"/>
                </a:endParaRPr>
              </a:p>
            </p:txBody>
          </p:sp>
          <p:sp>
            <p:nvSpPr>
              <p:cNvPr id="30728" name="Text Box 70"/>
              <p:cNvSpPr txBox="1">
                <a:spLocks noChangeArrowheads="1"/>
              </p:cNvSpPr>
              <p:nvPr/>
            </p:nvSpPr>
            <p:spPr bwMode="auto">
              <a:xfrm>
                <a:off x="2016" y="2069"/>
                <a:ext cx="624"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16</a:t>
                </a:r>
              </a:p>
              <a:p>
                <a:endParaRPr lang="en-US" altLang="zh-CN">
                  <a:latin typeface="Times New Roman" panose="02020603050405020304" pitchFamily="18" charset="0"/>
                  <a:ea typeface="黑体" panose="02010609060101010101" pitchFamily="49" charset="-122"/>
                </a:endParaRPr>
              </a:p>
            </p:txBody>
          </p:sp>
          <p:sp>
            <p:nvSpPr>
              <p:cNvPr id="30729" name="Text Box 71"/>
              <p:cNvSpPr txBox="1">
                <a:spLocks noChangeArrowheads="1"/>
              </p:cNvSpPr>
              <p:nvPr/>
            </p:nvSpPr>
            <p:spPr bwMode="auto">
              <a:xfrm>
                <a:off x="2399" y="2069"/>
                <a:ext cx="624"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17</a:t>
                </a:r>
              </a:p>
              <a:p>
                <a:endParaRPr lang="en-US" altLang="zh-CN">
                  <a:latin typeface="Times New Roman" panose="02020603050405020304" pitchFamily="18" charset="0"/>
                  <a:ea typeface="黑体" panose="02010609060101010101" pitchFamily="49" charset="-122"/>
                </a:endParaRPr>
              </a:p>
            </p:txBody>
          </p:sp>
          <p:sp>
            <p:nvSpPr>
              <p:cNvPr id="30730" name="Text Box 72"/>
              <p:cNvSpPr txBox="1">
                <a:spLocks noChangeArrowheads="1"/>
              </p:cNvSpPr>
              <p:nvPr/>
            </p:nvSpPr>
            <p:spPr bwMode="auto">
              <a:xfrm>
                <a:off x="2782" y="2069"/>
                <a:ext cx="623"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18</a:t>
                </a:r>
              </a:p>
              <a:p>
                <a:endParaRPr lang="en-US" altLang="zh-CN">
                  <a:latin typeface="Times New Roman" panose="02020603050405020304" pitchFamily="18" charset="0"/>
                  <a:ea typeface="黑体" panose="02010609060101010101" pitchFamily="49" charset="-122"/>
                </a:endParaRPr>
              </a:p>
            </p:txBody>
          </p:sp>
          <p:sp>
            <p:nvSpPr>
              <p:cNvPr id="30731" name="Text Box 73"/>
              <p:cNvSpPr txBox="1">
                <a:spLocks noChangeArrowheads="1"/>
              </p:cNvSpPr>
              <p:nvPr/>
            </p:nvSpPr>
            <p:spPr bwMode="auto">
              <a:xfrm>
                <a:off x="3375" y="2111"/>
                <a:ext cx="111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年龄</a:t>
                </a: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岁</a:t>
                </a:r>
              </a:p>
              <a:p>
                <a:endParaRPr lang="zh-CN" altLang="en-US">
                  <a:latin typeface="Times New Roman" panose="02020603050405020304" pitchFamily="18" charset="0"/>
                  <a:ea typeface="黑体" panose="02010609060101010101" pitchFamily="49" charset="-122"/>
                </a:endParaRPr>
              </a:p>
            </p:txBody>
          </p:sp>
          <p:grpSp>
            <p:nvGrpSpPr>
              <p:cNvPr id="30732" name="Group 74"/>
              <p:cNvGrpSpPr/>
              <p:nvPr/>
            </p:nvGrpSpPr>
            <p:grpSpPr bwMode="auto">
              <a:xfrm>
                <a:off x="360" y="282"/>
                <a:ext cx="3540" cy="2064"/>
                <a:chOff x="0" y="0"/>
                <a:chExt cx="3540" cy="2214"/>
              </a:xfrm>
            </p:grpSpPr>
            <p:grpSp>
              <p:nvGrpSpPr>
                <p:cNvPr id="30733" name="Group 75"/>
                <p:cNvGrpSpPr/>
                <p:nvPr/>
              </p:nvGrpSpPr>
              <p:grpSpPr bwMode="auto">
                <a:xfrm>
                  <a:off x="360" y="0"/>
                  <a:ext cx="3180" cy="1951"/>
                  <a:chOff x="0" y="0"/>
                  <a:chExt cx="3180" cy="1951"/>
                </a:xfrm>
              </p:grpSpPr>
              <p:cxnSp>
                <p:nvCxnSpPr>
                  <p:cNvPr id="30734" name="AutoShape 76"/>
                  <p:cNvCxnSpPr>
                    <a:cxnSpLocks noChangeShapeType="1"/>
                  </p:cNvCxnSpPr>
                  <p:nvPr/>
                </p:nvCxnSpPr>
                <p:spPr bwMode="auto">
                  <a:xfrm>
                    <a:off x="150" y="1947"/>
                    <a:ext cx="3030" cy="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30735" name="AutoShape 77"/>
                  <p:cNvCxnSpPr>
                    <a:cxnSpLocks noChangeShapeType="1"/>
                  </p:cNvCxnSpPr>
                  <p:nvPr/>
                </p:nvCxnSpPr>
                <p:spPr bwMode="auto">
                  <a:xfrm flipH="1" flipV="1">
                    <a:off x="0" y="0"/>
                    <a:ext cx="15" cy="195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30736" name="AutoShape 78"/>
                  <p:cNvCxnSpPr>
                    <a:cxnSpLocks noChangeShapeType="1"/>
                  </p:cNvCxnSpPr>
                  <p:nvPr/>
                </p:nvCxnSpPr>
                <p:spPr bwMode="auto">
                  <a:xfrm>
                    <a:off x="30" y="1809"/>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37" name="AutoShape 79"/>
                  <p:cNvCxnSpPr>
                    <a:cxnSpLocks noChangeShapeType="1"/>
                  </p:cNvCxnSpPr>
                  <p:nvPr/>
                </p:nvCxnSpPr>
                <p:spPr bwMode="auto">
                  <a:xfrm>
                    <a:off x="0" y="61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38" name="AutoShape 80"/>
                  <p:cNvCxnSpPr>
                    <a:cxnSpLocks noChangeShapeType="1"/>
                  </p:cNvCxnSpPr>
                  <p:nvPr/>
                </p:nvCxnSpPr>
                <p:spPr bwMode="auto">
                  <a:xfrm>
                    <a:off x="30" y="79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39" name="AutoShape 81"/>
                  <p:cNvCxnSpPr>
                    <a:cxnSpLocks noChangeShapeType="1"/>
                  </p:cNvCxnSpPr>
                  <p:nvPr/>
                </p:nvCxnSpPr>
                <p:spPr bwMode="auto">
                  <a:xfrm>
                    <a:off x="30" y="97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0" name="AutoShape 82"/>
                  <p:cNvCxnSpPr>
                    <a:cxnSpLocks noChangeShapeType="1"/>
                  </p:cNvCxnSpPr>
                  <p:nvPr/>
                </p:nvCxnSpPr>
                <p:spPr bwMode="auto">
                  <a:xfrm>
                    <a:off x="30" y="115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1" name="AutoShape 83"/>
                  <p:cNvCxnSpPr>
                    <a:cxnSpLocks noChangeShapeType="1"/>
                  </p:cNvCxnSpPr>
                  <p:nvPr/>
                </p:nvCxnSpPr>
                <p:spPr bwMode="auto">
                  <a:xfrm>
                    <a:off x="0" y="131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2" name="AutoShape 84"/>
                  <p:cNvCxnSpPr>
                    <a:cxnSpLocks noChangeShapeType="1"/>
                  </p:cNvCxnSpPr>
                  <p:nvPr/>
                </p:nvCxnSpPr>
                <p:spPr bwMode="auto">
                  <a:xfrm>
                    <a:off x="30" y="146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3" name="AutoShape 85"/>
                  <p:cNvCxnSpPr>
                    <a:cxnSpLocks noChangeShapeType="1"/>
                  </p:cNvCxnSpPr>
                  <p:nvPr/>
                </p:nvCxnSpPr>
                <p:spPr bwMode="auto">
                  <a:xfrm>
                    <a:off x="30" y="163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4" name="AutoShape 86"/>
                  <p:cNvCxnSpPr>
                    <a:cxnSpLocks noChangeShapeType="1"/>
                  </p:cNvCxnSpPr>
                  <p:nvPr/>
                </p:nvCxnSpPr>
                <p:spPr bwMode="auto">
                  <a:xfrm>
                    <a:off x="45" y="25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0745" name="AutoShape 87"/>
                  <p:cNvCxnSpPr>
                    <a:cxnSpLocks noChangeShapeType="1"/>
                  </p:cNvCxnSpPr>
                  <p:nvPr/>
                </p:nvCxnSpPr>
                <p:spPr bwMode="auto">
                  <a:xfrm>
                    <a:off x="0" y="44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grpSp>
            <p:sp>
              <p:nvSpPr>
                <p:cNvPr id="30746" name="Text Box 88"/>
                <p:cNvSpPr txBox="1">
                  <a:spLocks noChangeArrowheads="1"/>
                </p:cNvSpPr>
                <p:nvPr/>
              </p:nvSpPr>
              <p:spPr bwMode="auto">
                <a:xfrm>
                  <a:off x="105" y="1824"/>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0</a:t>
                  </a:r>
                </a:p>
                <a:p>
                  <a:endParaRPr lang="en-US" altLang="zh-CN">
                    <a:latin typeface="Times New Roman" panose="02020603050405020304" pitchFamily="18" charset="0"/>
                    <a:ea typeface="黑体" panose="02010609060101010101" pitchFamily="49" charset="-122"/>
                  </a:endParaRPr>
                </a:p>
              </p:txBody>
            </p:sp>
            <p:sp>
              <p:nvSpPr>
                <p:cNvPr id="30747" name="Text Box 89"/>
                <p:cNvSpPr txBox="1">
                  <a:spLocks noChangeArrowheads="1"/>
                </p:cNvSpPr>
                <p:nvPr/>
              </p:nvSpPr>
              <p:spPr bwMode="auto">
                <a:xfrm>
                  <a:off x="105" y="1434"/>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2</a:t>
                  </a:r>
                </a:p>
                <a:p>
                  <a:endParaRPr lang="en-US" altLang="zh-CN">
                    <a:latin typeface="Times New Roman" panose="02020603050405020304" pitchFamily="18" charset="0"/>
                    <a:ea typeface="黑体" panose="02010609060101010101" pitchFamily="49" charset="-122"/>
                  </a:endParaRPr>
                </a:p>
              </p:txBody>
            </p:sp>
            <p:sp>
              <p:nvSpPr>
                <p:cNvPr id="30748" name="Text Box 90"/>
                <p:cNvSpPr txBox="1">
                  <a:spLocks noChangeArrowheads="1"/>
                </p:cNvSpPr>
                <p:nvPr/>
              </p:nvSpPr>
              <p:spPr bwMode="auto">
                <a:xfrm>
                  <a:off x="105" y="1077"/>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4</a:t>
                  </a:r>
                </a:p>
                <a:p>
                  <a:endParaRPr lang="en-US" altLang="zh-CN">
                    <a:latin typeface="Times New Roman" panose="02020603050405020304" pitchFamily="18" charset="0"/>
                    <a:ea typeface="黑体" panose="02010609060101010101" pitchFamily="49" charset="-122"/>
                  </a:endParaRPr>
                </a:p>
              </p:txBody>
            </p:sp>
            <p:sp>
              <p:nvSpPr>
                <p:cNvPr id="30749" name="Text Box 91"/>
                <p:cNvSpPr txBox="1">
                  <a:spLocks noChangeArrowheads="1"/>
                </p:cNvSpPr>
                <p:nvPr/>
              </p:nvSpPr>
              <p:spPr bwMode="auto">
                <a:xfrm>
                  <a:off x="105" y="762"/>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6</a:t>
                  </a:r>
                </a:p>
                <a:p>
                  <a:endParaRPr lang="en-US" altLang="zh-CN">
                    <a:latin typeface="Times New Roman" panose="02020603050405020304" pitchFamily="18" charset="0"/>
                    <a:ea typeface="黑体" panose="02010609060101010101" pitchFamily="49" charset="-122"/>
                  </a:endParaRPr>
                </a:p>
              </p:txBody>
            </p:sp>
            <p:sp>
              <p:nvSpPr>
                <p:cNvPr id="30750" name="Text Box 92"/>
                <p:cNvSpPr txBox="1">
                  <a:spLocks noChangeArrowheads="1"/>
                </p:cNvSpPr>
                <p:nvPr/>
              </p:nvSpPr>
              <p:spPr bwMode="auto">
                <a:xfrm>
                  <a:off x="105" y="417"/>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8</a:t>
                  </a:r>
                </a:p>
                <a:p>
                  <a:endParaRPr lang="en-US" altLang="zh-CN">
                    <a:latin typeface="Times New Roman" panose="02020603050405020304" pitchFamily="18" charset="0"/>
                    <a:ea typeface="黑体" panose="02010609060101010101" pitchFamily="49" charset="-122"/>
                  </a:endParaRPr>
                </a:p>
              </p:txBody>
            </p:sp>
            <p:sp>
              <p:nvSpPr>
                <p:cNvPr id="30751" name="Text Box 93"/>
                <p:cNvSpPr txBox="1">
                  <a:spLocks noChangeArrowheads="1"/>
                </p:cNvSpPr>
                <p:nvPr/>
              </p:nvSpPr>
              <p:spPr bwMode="auto">
                <a:xfrm>
                  <a:off x="0" y="27"/>
                  <a:ext cx="510"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10</a:t>
                  </a:r>
                </a:p>
                <a:p>
                  <a:endParaRPr lang="en-US" altLang="zh-CN">
                    <a:latin typeface="Times New Roman" panose="02020603050405020304" pitchFamily="18" charset="0"/>
                    <a:ea typeface="黑体" panose="02010609060101010101" pitchFamily="49" charset="-122"/>
                  </a:endParaRPr>
                </a:p>
              </p:txBody>
            </p:sp>
          </p:grpSp>
          <p:sp>
            <p:nvSpPr>
              <p:cNvPr id="30752" name="Rectangle 94"/>
              <p:cNvSpPr>
                <a:spLocks noChangeArrowheads="1"/>
              </p:cNvSpPr>
              <p:nvPr/>
            </p:nvSpPr>
            <p:spPr bwMode="auto">
              <a:xfrm>
                <a:off x="982" y="1804"/>
                <a:ext cx="143" cy="307"/>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0753" name="Rectangle 95"/>
              <p:cNvSpPr>
                <a:spLocks noChangeArrowheads="1"/>
              </p:cNvSpPr>
              <p:nvPr/>
            </p:nvSpPr>
            <p:spPr bwMode="auto">
              <a:xfrm>
                <a:off x="1365" y="1202"/>
                <a:ext cx="143" cy="909"/>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0754" name="Rectangle 96"/>
              <p:cNvSpPr>
                <a:spLocks noChangeArrowheads="1"/>
              </p:cNvSpPr>
              <p:nvPr/>
            </p:nvSpPr>
            <p:spPr bwMode="auto">
              <a:xfrm>
                <a:off x="1755" y="867"/>
                <a:ext cx="135" cy="1234"/>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0755" name="Rectangle 97"/>
              <p:cNvSpPr>
                <a:spLocks noChangeArrowheads="1"/>
              </p:cNvSpPr>
              <p:nvPr/>
            </p:nvSpPr>
            <p:spPr bwMode="auto">
              <a:xfrm>
                <a:off x="2130" y="1632"/>
                <a:ext cx="143" cy="461"/>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0756" name="Rectangle 98"/>
              <p:cNvSpPr>
                <a:spLocks noChangeArrowheads="1"/>
              </p:cNvSpPr>
              <p:nvPr/>
            </p:nvSpPr>
            <p:spPr bwMode="auto">
              <a:xfrm>
                <a:off x="2505" y="1800"/>
                <a:ext cx="135" cy="279"/>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0757" name="Rectangle 99"/>
              <p:cNvSpPr>
                <a:spLocks noChangeArrowheads="1"/>
              </p:cNvSpPr>
              <p:nvPr/>
            </p:nvSpPr>
            <p:spPr bwMode="auto">
              <a:xfrm>
                <a:off x="2880" y="1965"/>
                <a:ext cx="143" cy="128"/>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grpSp>
        <p:sp>
          <p:nvSpPr>
            <p:cNvPr id="30758" name="FreeForm 100"/>
            <p:cNvSpPr>
              <a:spLocks noChangeArrowheads="1"/>
            </p:cNvSpPr>
            <p:nvPr/>
          </p:nvSpPr>
          <p:spPr bwMode="auto">
            <a:xfrm>
              <a:off x="750" y="2068"/>
              <a:ext cx="150" cy="77"/>
            </a:xfrm>
            <a:custGeom>
              <a:avLst/>
              <a:gdLst>
                <a:gd name="T0" fmla="*/ 0 w 150"/>
                <a:gd name="T1" fmla="*/ 0 h 77"/>
                <a:gd name="T2" fmla="*/ 30 w 150"/>
                <a:gd name="T3" fmla="*/ 45 h 77"/>
                <a:gd name="T4" fmla="*/ 150 w 150"/>
                <a:gd name="T5" fmla="*/ 45 h 77"/>
              </a:gdLst>
              <a:ahLst/>
              <a:cxnLst>
                <a:cxn ang="0">
                  <a:pos x="T0" y="T1"/>
                </a:cxn>
                <a:cxn ang="0">
                  <a:pos x="T2" y="T3"/>
                </a:cxn>
                <a:cxn ang="0">
                  <a:pos x="T4" y="T5"/>
                </a:cxn>
              </a:cxnLst>
              <a:rect l="0" t="0" r="r" b="b"/>
              <a:pathLst>
                <a:path w="150" h="77">
                  <a:moveTo>
                    <a:pt x="0" y="0"/>
                  </a:moveTo>
                  <a:cubicBezTo>
                    <a:pt x="10" y="15"/>
                    <a:pt x="16" y="34"/>
                    <a:pt x="30" y="45"/>
                  </a:cubicBezTo>
                  <a:cubicBezTo>
                    <a:pt x="70" y="77"/>
                    <a:pt x="108" y="45"/>
                    <a:pt x="150" y="45"/>
                  </a:cubicBez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19502" name="文本框 19501"/>
          <p:cNvSpPr txBox="1">
            <a:spLocks noChangeArrowheads="1"/>
          </p:cNvSpPr>
          <p:nvPr/>
        </p:nvSpPr>
        <p:spPr bwMode="auto">
          <a:xfrm>
            <a:off x="927765" y="3003798"/>
            <a:ext cx="7375525" cy="188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000" dirty="0">
                <a:solidFill>
                  <a:srgbClr val="0000FF"/>
                </a:solidFill>
                <a:latin typeface="Times New Roman" panose="02020603050405020304" pitchFamily="18" charset="0"/>
                <a:ea typeface="黑体" panose="02010609060101010101" pitchFamily="49" charset="-122"/>
              </a:rPr>
              <a:t>分析：总的年龄除以总的人数就是平均数，出现次数最多的那个数，称为这组数据的众数；中位数一定要先排好顺序，然后再根据奇数和偶数个来确定中位数，如果数据有奇数个，则正中间的数字即为所求，如果是偶数个则找中间两位数的平均数</a:t>
            </a:r>
            <a:r>
              <a:rPr lang="en-US" altLang="zh-CN" sz="2000" dirty="0">
                <a:solidFill>
                  <a:srgbClr val="0000FF"/>
                </a:solidFill>
                <a:latin typeface="Times New Roman" panose="02020603050405020304" pitchFamily="18" charset="0"/>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checkerboard(across)">
                                      <p:cBhvr>
                                        <p:cTn id="7" dur="500"/>
                                        <p:tgtEl>
                                          <p:spTgt spid="19463"/>
                                        </p:tgtEl>
                                      </p:cBhvr>
                                    </p:animEffect>
                                  </p:childTnLst>
                                </p:cTn>
                              </p:par>
                              <p:par>
                                <p:cTn id="8" presetID="5" presetClass="entr" presetSubtype="10" fill="hold" nodeType="withEffect">
                                  <p:stCondLst>
                                    <p:cond delay="0"/>
                                  </p:stCondLst>
                                  <p:childTnLst>
                                    <p:set>
                                      <p:cBhvr>
                                        <p:cTn id="9" dur="1" fill="hold">
                                          <p:stCondLst>
                                            <p:cond delay="0"/>
                                          </p:stCondLst>
                                        </p:cTn>
                                        <p:tgtEl>
                                          <p:spTgt spid="19464"/>
                                        </p:tgtEl>
                                        <p:attrNameLst>
                                          <p:attrName>style.visibility</p:attrName>
                                        </p:attrNameLst>
                                      </p:cBhvr>
                                      <p:to>
                                        <p:strVal val="visible"/>
                                      </p:to>
                                    </p:set>
                                    <p:animEffect transition="in" filter="checkerboard(across)">
                                      <p:cBhvr>
                                        <p:cTn id="10" dur="500"/>
                                        <p:tgtEl>
                                          <p:spTgt spid="1946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9502"/>
                                        </p:tgtEl>
                                        <p:attrNameLst>
                                          <p:attrName>style.visibility</p:attrName>
                                        </p:attrNameLst>
                                      </p:cBhvr>
                                      <p:to>
                                        <p:strVal val="visible"/>
                                      </p:to>
                                    </p:set>
                                    <p:animEffect transition="in" filter="box(in)">
                                      <p:cBhvr>
                                        <p:cTn id="15" dur="500"/>
                                        <p:tgtEl>
                                          <p:spTgt spid="19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bldLvl="0"/>
      <p:bldP spid="19502"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5" name="文本框 20524"/>
          <p:cNvSpPr txBox="1">
            <a:spLocks noChangeArrowheads="1"/>
          </p:cNvSpPr>
          <p:nvPr/>
        </p:nvSpPr>
        <p:spPr bwMode="auto">
          <a:xfrm>
            <a:off x="1046163" y="1762125"/>
            <a:ext cx="760571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a:latin typeface="Times New Roman" panose="02020603050405020304" pitchFamily="18" charset="0"/>
                <a:ea typeface="黑体" panose="02010609060101010101" pitchFamily="49" charset="-122"/>
              </a:rPr>
              <a:t>解：这些队员年龄的平均数为：（13×2+14×6+15×8+16×3+17×2+18×1）÷22=15，</a:t>
            </a:r>
          </a:p>
          <a:p>
            <a:pPr>
              <a:lnSpc>
                <a:spcPct val="150000"/>
              </a:lnSpc>
            </a:pPr>
            <a:r>
              <a:rPr lang="zh-CN" altLang="en-US" sz="2400">
                <a:latin typeface="Times New Roman" panose="02020603050405020304" pitchFamily="18" charset="0"/>
                <a:ea typeface="黑体" panose="02010609060101010101" pitchFamily="49" charset="-122"/>
              </a:rPr>
              <a:t>队员年龄的众数为15，队员年龄的中位数是15</a:t>
            </a:r>
            <a:r>
              <a:rPr lang="en-US" altLang="zh-CN" sz="2400">
                <a:latin typeface="Times New Roman" panose="02020603050405020304" pitchFamily="18" charset="0"/>
                <a:ea typeface="黑体" panose="02010609060101010101" pitchFamily="49" charset="-122"/>
              </a:rPr>
              <a:t>.</a:t>
            </a:r>
            <a:r>
              <a:rPr lang="zh-CN" altLang="en-US" sz="2400">
                <a:latin typeface="Times New Roman" panose="02020603050405020304" pitchFamily="18" charset="0"/>
                <a:ea typeface="黑体" panose="02010609060101010101" pitchFamily="49" charset="-122"/>
              </a:rPr>
              <a:t>            </a:t>
            </a:r>
          </a:p>
        </p:txBody>
      </p:sp>
      <p:sp>
        <p:nvSpPr>
          <p:cNvPr id="20526" name="文本框 20525"/>
          <p:cNvSpPr txBox="1">
            <a:spLocks noChangeArrowheads="1"/>
          </p:cNvSpPr>
          <p:nvPr/>
        </p:nvSpPr>
        <p:spPr bwMode="auto">
          <a:xfrm>
            <a:off x="1046163" y="3113485"/>
            <a:ext cx="73818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400" dirty="0">
                <a:latin typeface="Times New Roman" panose="02020603050405020304" pitchFamily="18" charset="0"/>
                <a:ea typeface="黑体" panose="02010609060101010101" pitchFamily="49" charset="-122"/>
              </a:rPr>
              <a:t>意义：由平均数是15可说明队员们的平均年龄为15；由众数是15可说明大多数队员的年龄为15岁；由中位数是15可说明有一半队员的年龄大于或等于15岁，有一半队员的年龄小于或等于15岁</a:t>
            </a:r>
            <a:r>
              <a:rPr lang="en-US" altLang="zh-CN" sz="2400" dirty="0">
                <a:latin typeface="Times New Roman" panose="02020603050405020304" pitchFamily="18" charset="0"/>
                <a:ea typeface="黑体" panose="02010609060101010101" pitchFamily="49" charset="-122"/>
              </a:rPr>
              <a:t>.</a:t>
            </a:r>
          </a:p>
        </p:txBody>
      </p:sp>
      <p:grpSp>
        <p:nvGrpSpPr>
          <p:cNvPr id="19464" name="Group 64"/>
          <p:cNvGrpSpPr/>
          <p:nvPr/>
        </p:nvGrpSpPr>
        <p:grpSpPr bwMode="auto">
          <a:xfrm>
            <a:off x="3635375" y="415529"/>
            <a:ext cx="4972050" cy="1458515"/>
            <a:chOff x="300" y="-96"/>
            <a:chExt cx="4185" cy="2613"/>
          </a:xfrm>
        </p:grpSpPr>
        <p:grpSp>
          <p:nvGrpSpPr>
            <p:cNvPr id="31748" name="Group 65"/>
            <p:cNvGrpSpPr/>
            <p:nvPr/>
          </p:nvGrpSpPr>
          <p:grpSpPr bwMode="auto">
            <a:xfrm>
              <a:off x="300" y="-96"/>
              <a:ext cx="4185" cy="2613"/>
              <a:chOff x="300" y="-96"/>
              <a:chExt cx="4185" cy="2613"/>
            </a:xfrm>
          </p:grpSpPr>
          <p:sp>
            <p:nvSpPr>
              <p:cNvPr id="31749" name="Text Box 66"/>
              <p:cNvSpPr txBox="1">
                <a:spLocks noChangeArrowheads="1"/>
              </p:cNvSpPr>
              <p:nvPr/>
            </p:nvSpPr>
            <p:spPr bwMode="auto">
              <a:xfrm>
                <a:off x="300" y="-96"/>
                <a:ext cx="75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人数</a:t>
                </a:r>
              </a:p>
              <a:p>
                <a:endParaRPr lang="zh-CN" altLang="en-US">
                  <a:latin typeface="Times New Roman" panose="02020603050405020304" pitchFamily="18" charset="0"/>
                  <a:ea typeface="黑体" panose="02010609060101010101" pitchFamily="49" charset="-122"/>
                </a:endParaRPr>
              </a:p>
            </p:txBody>
          </p:sp>
          <p:sp>
            <p:nvSpPr>
              <p:cNvPr id="31750" name="Text Box 67"/>
              <p:cNvSpPr txBox="1">
                <a:spLocks noChangeArrowheads="1"/>
              </p:cNvSpPr>
              <p:nvPr/>
            </p:nvSpPr>
            <p:spPr bwMode="auto">
              <a:xfrm>
                <a:off x="765" y="2069"/>
                <a:ext cx="60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  13</a:t>
                </a:r>
              </a:p>
              <a:p>
                <a:endParaRPr lang="zh-CN" altLang="en-US">
                  <a:latin typeface="Times New Roman" panose="02020603050405020304" pitchFamily="18" charset="0"/>
                  <a:ea typeface="黑体" panose="02010609060101010101" pitchFamily="49" charset="-122"/>
                </a:endParaRPr>
              </a:p>
            </p:txBody>
          </p:sp>
          <p:sp>
            <p:nvSpPr>
              <p:cNvPr id="31751" name="Text Box 68"/>
              <p:cNvSpPr txBox="1">
                <a:spLocks noChangeArrowheads="1"/>
              </p:cNvSpPr>
              <p:nvPr/>
            </p:nvSpPr>
            <p:spPr bwMode="auto">
              <a:xfrm>
                <a:off x="1250" y="2069"/>
                <a:ext cx="505"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14</a:t>
                </a:r>
              </a:p>
              <a:p>
                <a:endParaRPr lang="en-US" altLang="zh-CN">
                  <a:latin typeface="Times New Roman" panose="02020603050405020304" pitchFamily="18" charset="0"/>
                  <a:ea typeface="黑体" panose="02010609060101010101" pitchFamily="49" charset="-122"/>
                </a:endParaRPr>
              </a:p>
            </p:txBody>
          </p:sp>
          <p:sp>
            <p:nvSpPr>
              <p:cNvPr id="31752" name="Text Box 69"/>
              <p:cNvSpPr txBox="1">
                <a:spLocks noChangeArrowheads="1"/>
              </p:cNvSpPr>
              <p:nvPr/>
            </p:nvSpPr>
            <p:spPr bwMode="auto">
              <a:xfrm>
                <a:off x="1633" y="2069"/>
                <a:ext cx="64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15</a:t>
                </a:r>
              </a:p>
              <a:p>
                <a:endParaRPr lang="en-US" altLang="zh-CN">
                  <a:latin typeface="Times New Roman" panose="02020603050405020304" pitchFamily="18" charset="0"/>
                  <a:ea typeface="黑体" panose="02010609060101010101" pitchFamily="49" charset="-122"/>
                </a:endParaRPr>
              </a:p>
            </p:txBody>
          </p:sp>
          <p:sp>
            <p:nvSpPr>
              <p:cNvPr id="31753" name="Text Box 70"/>
              <p:cNvSpPr txBox="1">
                <a:spLocks noChangeArrowheads="1"/>
              </p:cNvSpPr>
              <p:nvPr/>
            </p:nvSpPr>
            <p:spPr bwMode="auto">
              <a:xfrm>
                <a:off x="2016" y="2069"/>
                <a:ext cx="624"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16</a:t>
                </a:r>
              </a:p>
              <a:p>
                <a:endParaRPr lang="en-US" altLang="zh-CN">
                  <a:latin typeface="Times New Roman" panose="02020603050405020304" pitchFamily="18" charset="0"/>
                  <a:ea typeface="黑体" panose="02010609060101010101" pitchFamily="49" charset="-122"/>
                </a:endParaRPr>
              </a:p>
            </p:txBody>
          </p:sp>
          <p:sp>
            <p:nvSpPr>
              <p:cNvPr id="31754" name="Text Box 71"/>
              <p:cNvSpPr txBox="1">
                <a:spLocks noChangeArrowheads="1"/>
              </p:cNvSpPr>
              <p:nvPr/>
            </p:nvSpPr>
            <p:spPr bwMode="auto">
              <a:xfrm>
                <a:off x="2399" y="2069"/>
                <a:ext cx="624"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17</a:t>
                </a:r>
              </a:p>
              <a:p>
                <a:endParaRPr lang="en-US" altLang="zh-CN">
                  <a:latin typeface="Times New Roman" panose="02020603050405020304" pitchFamily="18" charset="0"/>
                  <a:ea typeface="黑体" panose="02010609060101010101" pitchFamily="49" charset="-122"/>
                </a:endParaRPr>
              </a:p>
            </p:txBody>
          </p:sp>
          <p:sp>
            <p:nvSpPr>
              <p:cNvPr id="31755" name="Text Box 72"/>
              <p:cNvSpPr txBox="1">
                <a:spLocks noChangeArrowheads="1"/>
              </p:cNvSpPr>
              <p:nvPr/>
            </p:nvSpPr>
            <p:spPr bwMode="auto">
              <a:xfrm>
                <a:off x="2782" y="2069"/>
                <a:ext cx="623"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18</a:t>
                </a:r>
              </a:p>
              <a:p>
                <a:endParaRPr lang="en-US" altLang="zh-CN">
                  <a:latin typeface="Times New Roman" panose="02020603050405020304" pitchFamily="18" charset="0"/>
                  <a:ea typeface="黑体" panose="02010609060101010101" pitchFamily="49" charset="-122"/>
                </a:endParaRPr>
              </a:p>
            </p:txBody>
          </p:sp>
          <p:sp>
            <p:nvSpPr>
              <p:cNvPr id="31756" name="Text Box 73"/>
              <p:cNvSpPr txBox="1">
                <a:spLocks noChangeArrowheads="1"/>
              </p:cNvSpPr>
              <p:nvPr/>
            </p:nvSpPr>
            <p:spPr bwMode="auto">
              <a:xfrm>
                <a:off x="3375" y="2111"/>
                <a:ext cx="1110"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a:latin typeface="Times New Roman" panose="02020603050405020304" pitchFamily="18" charset="0"/>
                    <a:ea typeface="黑体" panose="02010609060101010101" pitchFamily="49" charset="-122"/>
                  </a:rPr>
                  <a:t>年龄</a:t>
                </a:r>
                <a:r>
                  <a:rPr lang="en-US" altLang="zh-CN">
                    <a:latin typeface="Times New Roman" panose="02020603050405020304" pitchFamily="18" charset="0"/>
                    <a:ea typeface="黑体" panose="02010609060101010101" pitchFamily="49" charset="-122"/>
                  </a:rPr>
                  <a:t>/</a:t>
                </a:r>
                <a:r>
                  <a:rPr lang="zh-CN" altLang="en-US">
                    <a:latin typeface="Times New Roman" panose="02020603050405020304" pitchFamily="18" charset="0"/>
                    <a:ea typeface="黑体" panose="02010609060101010101" pitchFamily="49" charset="-122"/>
                  </a:rPr>
                  <a:t>岁</a:t>
                </a:r>
              </a:p>
              <a:p>
                <a:endParaRPr lang="zh-CN" altLang="en-US">
                  <a:latin typeface="Times New Roman" panose="02020603050405020304" pitchFamily="18" charset="0"/>
                  <a:ea typeface="黑体" panose="02010609060101010101" pitchFamily="49" charset="-122"/>
                </a:endParaRPr>
              </a:p>
            </p:txBody>
          </p:sp>
          <p:grpSp>
            <p:nvGrpSpPr>
              <p:cNvPr id="31757" name="Group 74"/>
              <p:cNvGrpSpPr/>
              <p:nvPr/>
            </p:nvGrpSpPr>
            <p:grpSpPr bwMode="auto">
              <a:xfrm>
                <a:off x="360" y="282"/>
                <a:ext cx="3540" cy="2064"/>
                <a:chOff x="0" y="0"/>
                <a:chExt cx="3540" cy="2214"/>
              </a:xfrm>
            </p:grpSpPr>
            <p:grpSp>
              <p:nvGrpSpPr>
                <p:cNvPr id="31758" name="Group 75"/>
                <p:cNvGrpSpPr/>
                <p:nvPr/>
              </p:nvGrpSpPr>
              <p:grpSpPr bwMode="auto">
                <a:xfrm>
                  <a:off x="360" y="0"/>
                  <a:ext cx="3180" cy="1951"/>
                  <a:chOff x="0" y="0"/>
                  <a:chExt cx="3180" cy="1951"/>
                </a:xfrm>
              </p:grpSpPr>
              <p:cxnSp>
                <p:nvCxnSpPr>
                  <p:cNvPr id="31759" name="AutoShape 76"/>
                  <p:cNvCxnSpPr>
                    <a:cxnSpLocks noChangeShapeType="1"/>
                  </p:cNvCxnSpPr>
                  <p:nvPr/>
                </p:nvCxnSpPr>
                <p:spPr bwMode="auto">
                  <a:xfrm>
                    <a:off x="150" y="1947"/>
                    <a:ext cx="3030" cy="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31760" name="AutoShape 77"/>
                  <p:cNvCxnSpPr>
                    <a:cxnSpLocks noChangeShapeType="1"/>
                  </p:cNvCxnSpPr>
                  <p:nvPr/>
                </p:nvCxnSpPr>
                <p:spPr bwMode="auto">
                  <a:xfrm flipH="1" flipV="1">
                    <a:off x="0" y="0"/>
                    <a:ext cx="15" cy="1951"/>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cxnSp>
                <p:nvCxnSpPr>
                  <p:cNvPr id="31761" name="AutoShape 78"/>
                  <p:cNvCxnSpPr>
                    <a:cxnSpLocks noChangeShapeType="1"/>
                  </p:cNvCxnSpPr>
                  <p:nvPr/>
                </p:nvCxnSpPr>
                <p:spPr bwMode="auto">
                  <a:xfrm>
                    <a:off x="30" y="1809"/>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2" name="AutoShape 79"/>
                  <p:cNvCxnSpPr>
                    <a:cxnSpLocks noChangeShapeType="1"/>
                  </p:cNvCxnSpPr>
                  <p:nvPr/>
                </p:nvCxnSpPr>
                <p:spPr bwMode="auto">
                  <a:xfrm>
                    <a:off x="0" y="61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3" name="AutoShape 80"/>
                  <p:cNvCxnSpPr>
                    <a:cxnSpLocks noChangeShapeType="1"/>
                  </p:cNvCxnSpPr>
                  <p:nvPr/>
                </p:nvCxnSpPr>
                <p:spPr bwMode="auto">
                  <a:xfrm>
                    <a:off x="30" y="79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4" name="AutoShape 81"/>
                  <p:cNvCxnSpPr>
                    <a:cxnSpLocks noChangeShapeType="1"/>
                  </p:cNvCxnSpPr>
                  <p:nvPr/>
                </p:nvCxnSpPr>
                <p:spPr bwMode="auto">
                  <a:xfrm>
                    <a:off x="30" y="97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5" name="AutoShape 82"/>
                  <p:cNvCxnSpPr>
                    <a:cxnSpLocks noChangeShapeType="1"/>
                  </p:cNvCxnSpPr>
                  <p:nvPr/>
                </p:nvCxnSpPr>
                <p:spPr bwMode="auto">
                  <a:xfrm>
                    <a:off x="30" y="115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6" name="AutoShape 83"/>
                  <p:cNvCxnSpPr>
                    <a:cxnSpLocks noChangeShapeType="1"/>
                  </p:cNvCxnSpPr>
                  <p:nvPr/>
                </p:nvCxnSpPr>
                <p:spPr bwMode="auto">
                  <a:xfrm>
                    <a:off x="0" y="131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7" name="AutoShape 84"/>
                  <p:cNvCxnSpPr>
                    <a:cxnSpLocks noChangeShapeType="1"/>
                  </p:cNvCxnSpPr>
                  <p:nvPr/>
                </p:nvCxnSpPr>
                <p:spPr bwMode="auto">
                  <a:xfrm>
                    <a:off x="30" y="146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8" name="AutoShape 85"/>
                  <p:cNvCxnSpPr>
                    <a:cxnSpLocks noChangeShapeType="1"/>
                  </p:cNvCxnSpPr>
                  <p:nvPr/>
                </p:nvCxnSpPr>
                <p:spPr bwMode="auto">
                  <a:xfrm>
                    <a:off x="30" y="163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69" name="AutoShape 86"/>
                  <p:cNvCxnSpPr>
                    <a:cxnSpLocks noChangeShapeType="1"/>
                  </p:cNvCxnSpPr>
                  <p:nvPr/>
                </p:nvCxnSpPr>
                <p:spPr bwMode="auto">
                  <a:xfrm>
                    <a:off x="45" y="252"/>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cxnSp>
                <p:nvCxnSpPr>
                  <p:cNvPr id="31770" name="AutoShape 87"/>
                  <p:cNvCxnSpPr>
                    <a:cxnSpLocks noChangeShapeType="1"/>
                  </p:cNvCxnSpPr>
                  <p:nvPr/>
                </p:nvCxnSpPr>
                <p:spPr bwMode="auto">
                  <a:xfrm>
                    <a:off x="0" y="447"/>
                    <a:ext cx="2655" cy="15"/>
                  </a:xfrm>
                  <a:prstGeom prst="straightConnector1">
                    <a:avLst/>
                  </a:prstGeom>
                  <a:noFill/>
                  <a:ln w="9525" cap="rnd">
                    <a:solidFill>
                      <a:srgbClr val="000000"/>
                    </a:solidFill>
                    <a:prstDash val="sysDot"/>
                    <a:round/>
                  </a:ln>
                  <a:extLst>
                    <a:ext uri="{909E8E84-426E-40DD-AFC4-6F175D3DCCD1}">
                      <a14:hiddenFill xmlns:a14="http://schemas.microsoft.com/office/drawing/2010/main">
                        <a:noFill/>
                      </a14:hiddenFill>
                    </a:ext>
                  </a:extLst>
                </p:spPr>
              </p:cxnSp>
            </p:grpSp>
            <p:sp>
              <p:nvSpPr>
                <p:cNvPr id="31771" name="Text Box 88"/>
                <p:cNvSpPr txBox="1">
                  <a:spLocks noChangeArrowheads="1"/>
                </p:cNvSpPr>
                <p:nvPr/>
              </p:nvSpPr>
              <p:spPr bwMode="auto">
                <a:xfrm>
                  <a:off x="105" y="1824"/>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0</a:t>
                  </a:r>
                </a:p>
                <a:p>
                  <a:endParaRPr lang="en-US" altLang="zh-CN">
                    <a:latin typeface="Times New Roman" panose="02020603050405020304" pitchFamily="18" charset="0"/>
                    <a:ea typeface="黑体" panose="02010609060101010101" pitchFamily="49" charset="-122"/>
                  </a:endParaRPr>
                </a:p>
              </p:txBody>
            </p:sp>
            <p:sp>
              <p:nvSpPr>
                <p:cNvPr id="31772" name="Text Box 89"/>
                <p:cNvSpPr txBox="1">
                  <a:spLocks noChangeArrowheads="1"/>
                </p:cNvSpPr>
                <p:nvPr/>
              </p:nvSpPr>
              <p:spPr bwMode="auto">
                <a:xfrm>
                  <a:off x="105" y="1434"/>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2</a:t>
                  </a:r>
                </a:p>
                <a:p>
                  <a:endParaRPr lang="en-US" altLang="zh-CN">
                    <a:latin typeface="Times New Roman" panose="02020603050405020304" pitchFamily="18" charset="0"/>
                    <a:ea typeface="黑体" panose="02010609060101010101" pitchFamily="49" charset="-122"/>
                  </a:endParaRPr>
                </a:p>
              </p:txBody>
            </p:sp>
            <p:sp>
              <p:nvSpPr>
                <p:cNvPr id="31773" name="Text Box 90"/>
                <p:cNvSpPr txBox="1">
                  <a:spLocks noChangeArrowheads="1"/>
                </p:cNvSpPr>
                <p:nvPr/>
              </p:nvSpPr>
              <p:spPr bwMode="auto">
                <a:xfrm>
                  <a:off x="105" y="1077"/>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4</a:t>
                  </a:r>
                </a:p>
                <a:p>
                  <a:endParaRPr lang="en-US" altLang="zh-CN">
                    <a:latin typeface="Times New Roman" panose="02020603050405020304" pitchFamily="18" charset="0"/>
                    <a:ea typeface="黑体" panose="02010609060101010101" pitchFamily="49" charset="-122"/>
                  </a:endParaRPr>
                </a:p>
              </p:txBody>
            </p:sp>
            <p:sp>
              <p:nvSpPr>
                <p:cNvPr id="31774" name="Text Box 91"/>
                <p:cNvSpPr txBox="1">
                  <a:spLocks noChangeArrowheads="1"/>
                </p:cNvSpPr>
                <p:nvPr/>
              </p:nvSpPr>
              <p:spPr bwMode="auto">
                <a:xfrm>
                  <a:off x="105" y="762"/>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6</a:t>
                  </a:r>
                </a:p>
                <a:p>
                  <a:endParaRPr lang="en-US" altLang="zh-CN">
                    <a:latin typeface="Times New Roman" panose="02020603050405020304" pitchFamily="18" charset="0"/>
                    <a:ea typeface="黑体" panose="02010609060101010101" pitchFamily="49" charset="-122"/>
                  </a:endParaRPr>
                </a:p>
              </p:txBody>
            </p:sp>
            <p:sp>
              <p:nvSpPr>
                <p:cNvPr id="31775" name="Text Box 92"/>
                <p:cNvSpPr txBox="1">
                  <a:spLocks noChangeArrowheads="1"/>
                </p:cNvSpPr>
                <p:nvPr/>
              </p:nvSpPr>
              <p:spPr bwMode="auto">
                <a:xfrm>
                  <a:off x="105" y="417"/>
                  <a:ext cx="405"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8</a:t>
                  </a:r>
                </a:p>
                <a:p>
                  <a:endParaRPr lang="en-US" altLang="zh-CN">
                    <a:latin typeface="Times New Roman" panose="02020603050405020304" pitchFamily="18" charset="0"/>
                    <a:ea typeface="黑体" panose="02010609060101010101" pitchFamily="49" charset="-122"/>
                  </a:endParaRPr>
                </a:p>
              </p:txBody>
            </p:sp>
            <p:sp>
              <p:nvSpPr>
                <p:cNvPr id="31776" name="Text Box 93"/>
                <p:cNvSpPr txBox="1">
                  <a:spLocks noChangeArrowheads="1"/>
                </p:cNvSpPr>
                <p:nvPr/>
              </p:nvSpPr>
              <p:spPr bwMode="auto">
                <a:xfrm>
                  <a:off x="0" y="27"/>
                  <a:ext cx="510"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a:latin typeface="Times New Roman" panose="02020603050405020304" pitchFamily="18" charset="0"/>
                      <a:ea typeface="黑体" panose="02010609060101010101" pitchFamily="49" charset="-122"/>
                    </a:rPr>
                    <a:t>10</a:t>
                  </a:r>
                </a:p>
                <a:p>
                  <a:endParaRPr lang="en-US" altLang="zh-CN">
                    <a:latin typeface="Times New Roman" panose="02020603050405020304" pitchFamily="18" charset="0"/>
                    <a:ea typeface="黑体" panose="02010609060101010101" pitchFamily="49" charset="-122"/>
                  </a:endParaRPr>
                </a:p>
              </p:txBody>
            </p:sp>
          </p:grpSp>
          <p:sp>
            <p:nvSpPr>
              <p:cNvPr id="31777" name="Rectangle 94"/>
              <p:cNvSpPr>
                <a:spLocks noChangeArrowheads="1"/>
              </p:cNvSpPr>
              <p:nvPr/>
            </p:nvSpPr>
            <p:spPr bwMode="auto">
              <a:xfrm>
                <a:off x="982" y="1804"/>
                <a:ext cx="143" cy="307"/>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1778" name="Rectangle 95"/>
              <p:cNvSpPr>
                <a:spLocks noChangeArrowheads="1"/>
              </p:cNvSpPr>
              <p:nvPr/>
            </p:nvSpPr>
            <p:spPr bwMode="auto">
              <a:xfrm>
                <a:off x="1365" y="1184"/>
                <a:ext cx="143" cy="909"/>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1779" name="Rectangle 96"/>
              <p:cNvSpPr>
                <a:spLocks noChangeArrowheads="1"/>
              </p:cNvSpPr>
              <p:nvPr/>
            </p:nvSpPr>
            <p:spPr bwMode="auto">
              <a:xfrm>
                <a:off x="1755" y="849"/>
                <a:ext cx="135" cy="1234"/>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1780" name="Rectangle 97"/>
              <p:cNvSpPr>
                <a:spLocks noChangeArrowheads="1"/>
              </p:cNvSpPr>
              <p:nvPr/>
            </p:nvSpPr>
            <p:spPr bwMode="auto">
              <a:xfrm>
                <a:off x="2130" y="1632"/>
                <a:ext cx="143" cy="461"/>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1781" name="Rectangle 98"/>
              <p:cNvSpPr>
                <a:spLocks noChangeArrowheads="1"/>
              </p:cNvSpPr>
              <p:nvPr/>
            </p:nvSpPr>
            <p:spPr bwMode="auto">
              <a:xfrm>
                <a:off x="2505" y="1800"/>
                <a:ext cx="135" cy="279"/>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sp>
            <p:nvSpPr>
              <p:cNvPr id="31782" name="Rectangle 99"/>
              <p:cNvSpPr>
                <a:spLocks noChangeArrowheads="1"/>
              </p:cNvSpPr>
              <p:nvPr/>
            </p:nvSpPr>
            <p:spPr bwMode="auto">
              <a:xfrm>
                <a:off x="2880" y="1965"/>
                <a:ext cx="143" cy="128"/>
              </a:xfrm>
              <a:prstGeom prst="rect">
                <a:avLst/>
              </a:prstGeom>
              <a:solidFill>
                <a:srgbClr val="E5B8B7"/>
              </a:solidFill>
              <a:ln w="9525">
                <a:solidFill>
                  <a:srgbClr val="000000"/>
                </a:solidFill>
                <a:miter lim="800000"/>
              </a:ln>
            </p:spPr>
            <p:txBody>
              <a:bodyPr/>
              <a:lstStyle/>
              <a:p>
                <a:endParaRPr lang="zh-CN" altLang="en-US">
                  <a:latin typeface="Times New Roman" panose="02020603050405020304" pitchFamily="18" charset="0"/>
                  <a:ea typeface="黑体" panose="02010609060101010101" pitchFamily="49" charset="-122"/>
                </a:endParaRPr>
              </a:p>
            </p:txBody>
          </p:sp>
        </p:grpSp>
        <p:sp>
          <p:nvSpPr>
            <p:cNvPr id="31783" name="FreeForm 100"/>
            <p:cNvSpPr>
              <a:spLocks noChangeArrowheads="1"/>
            </p:cNvSpPr>
            <p:nvPr/>
          </p:nvSpPr>
          <p:spPr bwMode="auto">
            <a:xfrm>
              <a:off x="750" y="2068"/>
              <a:ext cx="150" cy="77"/>
            </a:xfrm>
            <a:custGeom>
              <a:avLst/>
              <a:gdLst>
                <a:gd name="T0" fmla="*/ 0 w 150"/>
                <a:gd name="T1" fmla="*/ 0 h 77"/>
                <a:gd name="T2" fmla="*/ 30 w 150"/>
                <a:gd name="T3" fmla="*/ 45 h 77"/>
                <a:gd name="T4" fmla="*/ 150 w 150"/>
                <a:gd name="T5" fmla="*/ 45 h 77"/>
              </a:gdLst>
              <a:ahLst/>
              <a:cxnLst>
                <a:cxn ang="0">
                  <a:pos x="T0" y="T1"/>
                </a:cxn>
                <a:cxn ang="0">
                  <a:pos x="T2" y="T3"/>
                </a:cxn>
                <a:cxn ang="0">
                  <a:pos x="T4" y="T5"/>
                </a:cxn>
              </a:cxnLst>
              <a:rect l="0" t="0" r="r" b="b"/>
              <a:pathLst>
                <a:path w="150" h="77">
                  <a:moveTo>
                    <a:pt x="0" y="0"/>
                  </a:moveTo>
                  <a:cubicBezTo>
                    <a:pt x="10" y="15"/>
                    <a:pt x="16" y="34"/>
                    <a:pt x="30" y="45"/>
                  </a:cubicBezTo>
                  <a:cubicBezTo>
                    <a:pt x="70" y="77"/>
                    <a:pt x="108" y="45"/>
                    <a:pt x="150" y="45"/>
                  </a:cubicBez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checkerboard(across)">
                                      <p:cBhvr>
                                        <p:cTn id="7" dur="500"/>
                                        <p:tgtEl>
                                          <p:spTgt spid="194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25"/>
                                        </p:tgtEl>
                                        <p:attrNameLst>
                                          <p:attrName>style.visibility</p:attrName>
                                        </p:attrNameLst>
                                      </p:cBhvr>
                                      <p:to>
                                        <p:strVal val="visible"/>
                                      </p:to>
                                    </p:set>
                                    <p:anim calcmode="lin" valueType="num">
                                      <p:cBhvr>
                                        <p:cTn id="12" dur="500" fill="hold"/>
                                        <p:tgtEl>
                                          <p:spTgt spid="20525"/>
                                        </p:tgtEl>
                                        <p:attrNameLst>
                                          <p:attrName>ppt_x</p:attrName>
                                        </p:attrNameLst>
                                      </p:cBhvr>
                                      <p:tavLst>
                                        <p:tav tm="0">
                                          <p:val>
                                            <p:strVal val="#ppt_x"/>
                                          </p:val>
                                        </p:tav>
                                        <p:tav tm="100000">
                                          <p:val>
                                            <p:strVal val="#ppt_x"/>
                                          </p:val>
                                        </p:tav>
                                      </p:tavLst>
                                    </p:anim>
                                    <p:anim calcmode="lin" valueType="num">
                                      <p:cBhvr>
                                        <p:cTn id="13" dur="500" fill="hold"/>
                                        <p:tgtEl>
                                          <p:spTgt spid="205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526"/>
                                        </p:tgtEl>
                                        <p:attrNameLst>
                                          <p:attrName>style.visibility</p:attrName>
                                        </p:attrNameLst>
                                      </p:cBhvr>
                                      <p:to>
                                        <p:strVal val="visible"/>
                                      </p:to>
                                    </p:set>
                                    <p:anim calcmode="lin" valueType="num">
                                      <p:cBhvr>
                                        <p:cTn id="18" dur="500" fill="hold"/>
                                        <p:tgtEl>
                                          <p:spTgt spid="20526"/>
                                        </p:tgtEl>
                                        <p:attrNameLst>
                                          <p:attrName>ppt_x</p:attrName>
                                        </p:attrNameLst>
                                      </p:cBhvr>
                                      <p:tavLst>
                                        <p:tav tm="0">
                                          <p:val>
                                            <p:strVal val="#ppt_x"/>
                                          </p:val>
                                        </p:tav>
                                        <p:tav tm="100000">
                                          <p:val>
                                            <p:strVal val="#ppt_x"/>
                                          </p:val>
                                        </p:tav>
                                      </p:tavLst>
                                    </p:anim>
                                    <p:anim calcmode="lin" valueType="num">
                                      <p:cBhvr>
                                        <p:cTn id="19" dur="500" fill="hold"/>
                                        <p:tgtEl>
                                          <p:spTgt spid="205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5" grpId="0" bldLvl="0"/>
      <p:bldP spid="20526" grpId="0" bldLvl="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矩形 80"/>
          <p:cNvSpPr>
            <a:spLocks noChangeArrowheads="1"/>
          </p:cNvSpPr>
          <p:nvPr/>
        </p:nvSpPr>
        <p:spPr bwMode="auto">
          <a:xfrm>
            <a:off x="1" y="44053"/>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dirty="0">
                <a:solidFill>
                  <a:srgbClr val="228B8B"/>
                </a:solidFill>
                <a:ea typeface="方正姚体" panose="02010601030101010101" pitchFamily="2" charset="-122"/>
              </a:rPr>
              <a:t>课堂小结</a:t>
            </a:r>
            <a:endParaRPr lang="zh-CN" altLang="en-US" sz="2000" dirty="0">
              <a:solidFill>
                <a:srgbClr val="228B8B"/>
              </a:solidFill>
            </a:endParaRPr>
          </a:p>
        </p:txBody>
      </p:sp>
      <p:sp>
        <p:nvSpPr>
          <p:cNvPr id="12292" name="Text Box 16"/>
          <p:cNvSpPr txBox="1">
            <a:spLocks noChangeArrowheads="1"/>
          </p:cNvSpPr>
          <p:nvPr/>
        </p:nvSpPr>
        <p:spPr bwMode="auto">
          <a:xfrm>
            <a:off x="1201739" y="2085975"/>
            <a:ext cx="1233487" cy="830997"/>
          </a:xfrm>
          <a:prstGeom prst="rect">
            <a:avLst/>
          </a:prstGeom>
          <a:solidFill>
            <a:srgbClr val="FFFFFF"/>
          </a:solidFill>
          <a:ln w="25400">
            <a:solidFill>
              <a:srgbClr val="CC0066"/>
            </a:solidFill>
            <a:miter lim="800000"/>
          </a:ln>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ctr"/>
            <a:r>
              <a:rPr lang="zh-CN" altLang="en-US" sz="2400">
                <a:solidFill>
                  <a:schemeClr val="tx2"/>
                </a:solidFill>
                <a:latin typeface="黑体" panose="02010609060101010101" pitchFamily="49" charset="-122"/>
                <a:ea typeface="黑体" panose="02010609060101010101" pitchFamily="49" charset="-122"/>
              </a:rPr>
              <a:t>中位数和众数</a:t>
            </a:r>
          </a:p>
        </p:txBody>
      </p:sp>
      <p:sp>
        <p:nvSpPr>
          <p:cNvPr id="18" name="左大括号 17"/>
          <p:cNvSpPr/>
          <p:nvPr/>
        </p:nvSpPr>
        <p:spPr bwMode="auto">
          <a:xfrm>
            <a:off x="2559050" y="1383506"/>
            <a:ext cx="273050" cy="2062163"/>
          </a:xfrm>
          <a:prstGeom prst="leftBrace">
            <a:avLst>
              <a:gd name="adj1" fmla="val 6107"/>
              <a:gd name="adj2" fmla="val 50000"/>
            </a:avLst>
          </a:prstGeom>
          <a:solidFill>
            <a:schemeClr val="accent1"/>
          </a:solidFill>
          <a:ln w="25400">
            <a:solidFill>
              <a:srgbClr val="CC0066"/>
            </a:solidFill>
            <a:round/>
          </a:ln>
        </p:spPr>
        <p:txBody>
          <a:bodyPr/>
          <a:lstStyle/>
          <a:p>
            <a:endParaRPr lang="zh-CN" altLang="en-US"/>
          </a:p>
        </p:txBody>
      </p:sp>
      <p:sp>
        <p:nvSpPr>
          <p:cNvPr id="12295" name="Text Box 18"/>
          <p:cNvSpPr txBox="1">
            <a:spLocks noChangeArrowheads="1"/>
          </p:cNvSpPr>
          <p:nvPr/>
        </p:nvSpPr>
        <p:spPr bwMode="auto">
          <a:xfrm>
            <a:off x="2921001" y="1114425"/>
            <a:ext cx="4803775" cy="830997"/>
          </a:xfrm>
          <a:prstGeom prst="rect">
            <a:avLst/>
          </a:prstGeom>
          <a:solidFill>
            <a:srgbClr val="FFFFFF"/>
          </a:solidFill>
          <a:ln w="25400">
            <a:solidFill>
              <a:srgbClr val="CC0066"/>
            </a:solidFill>
            <a:miter lim="800000"/>
          </a:ln>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dirty="0">
                <a:solidFill>
                  <a:schemeClr val="tx1"/>
                </a:solidFill>
                <a:latin typeface="Times New Roman" panose="02020603050405020304" pitchFamily="18" charset="0"/>
                <a:ea typeface="黑体" panose="02010609060101010101" pitchFamily="49" charset="-122"/>
              </a:rPr>
              <a:t>中位数：中间的一个数，或中间的两个数的平均数</a:t>
            </a:r>
            <a:r>
              <a:rPr lang="en-US" altLang="zh-CN" sz="2400" dirty="0">
                <a:solidFill>
                  <a:schemeClr val="tx1"/>
                </a:solidFill>
                <a:latin typeface="Times New Roman" panose="02020603050405020304" pitchFamily="18" charset="0"/>
                <a:ea typeface="黑体" panose="02010609060101010101" pitchFamily="49" charset="-122"/>
              </a:rPr>
              <a:t>.</a:t>
            </a:r>
          </a:p>
        </p:txBody>
      </p:sp>
      <p:sp>
        <p:nvSpPr>
          <p:cNvPr id="12301" name="Text Box 18"/>
          <p:cNvSpPr txBox="1">
            <a:spLocks noChangeArrowheads="1"/>
          </p:cNvSpPr>
          <p:nvPr/>
        </p:nvSpPr>
        <p:spPr bwMode="auto">
          <a:xfrm>
            <a:off x="2921000" y="2224088"/>
            <a:ext cx="3538538" cy="461665"/>
          </a:xfrm>
          <a:prstGeom prst="rect">
            <a:avLst/>
          </a:prstGeom>
          <a:solidFill>
            <a:srgbClr val="FFFFFF"/>
          </a:solidFill>
          <a:ln w="25400">
            <a:solidFill>
              <a:srgbClr val="CC0066"/>
            </a:solidFill>
            <a:miter lim="800000"/>
          </a:ln>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dirty="0">
                <a:solidFill>
                  <a:schemeClr val="tx1"/>
                </a:solidFill>
                <a:latin typeface="黑体" panose="02010609060101010101" pitchFamily="49" charset="-122"/>
                <a:ea typeface="黑体" panose="02010609060101010101" pitchFamily="49" charset="-122"/>
              </a:rPr>
              <a:t>众数：出现次数最多的数</a:t>
            </a:r>
            <a:r>
              <a:rPr lang="en-US" altLang="zh-CN" sz="2400" dirty="0">
                <a:solidFill>
                  <a:schemeClr val="tx1"/>
                </a:solidFill>
                <a:latin typeface="黑体" panose="02010609060101010101" pitchFamily="49" charset="-122"/>
                <a:ea typeface="黑体" panose="02010609060101010101" pitchFamily="49" charset="-122"/>
              </a:rPr>
              <a:t>.</a:t>
            </a:r>
          </a:p>
        </p:txBody>
      </p:sp>
      <p:sp>
        <p:nvSpPr>
          <p:cNvPr id="2" name="Text Box 18"/>
          <p:cNvSpPr txBox="1">
            <a:spLocks noChangeArrowheads="1"/>
          </p:cNvSpPr>
          <p:nvPr/>
        </p:nvSpPr>
        <p:spPr bwMode="auto">
          <a:xfrm>
            <a:off x="2905125" y="2805113"/>
            <a:ext cx="4946650" cy="1569660"/>
          </a:xfrm>
          <a:prstGeom prst="rect">
            <a:avLst/>
          </a:prstGeom>
          <a:solidFill>
            <a:srgbClr val="FFFFFF"/>
          </a:solidFill>
          <a:ln w="25400">
            <a:solidFill>
              <a:srgbClr val="CC0066"/>
            </a:solidFill>
            <a:miter lim="800000"/>
          </a:ln>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dirty="0">
                <a:solidFill>
                  <a:schemeClr val="tx1"/>
                </a:solidFill>
                <a:latin typeface="黑体" panose="02010609060101010101" pitchFamily="49" charset="-122"/>
                <a:ea typeface="黑体" panose="02010609060101010101" pitchFamily="49" charset="-122"/>
              </a:rPr>
              <a:t>平均数、中位数、众数的特征：平均数是最常用的指标，它表示“一般水平”，中位数表示“中等水平”，众数表示“多数水平”</a:t>
            </a:r>
            <a:r>
              <a:rPr lang="en-US" altLang="zh-CN" sz="2400" dirty="0">
                <a:solidFill>
                  <a:schemeClr val="tx1"/>
                </a:solidFill>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linds(vertical)">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2301"/>
                                        </p:tgtEl>
                                        <p:attrNameLst>
                                          <p:attrName>style.visibility</p:attrName>
                                        </p:attrNameLst>
                                      </p:cBhvr>
                                      <p:to>
                                        <p:strVal val="visible"/>
                                      </p:to>
                                    </p:set>
                                    <p:animEffect transition="in" filter="blinds(vertical)">
                                      <p:cBhvr>
                                        <p:cTn id="22" dur="500"/>
                                        <p:tgtEl>
                                          <p:spTgt spid="1230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vertic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ldLvl="0" animBg="1"/>
      <p:bldP spid="18" grpId="0" bldLvl="0" animBg="1"/>
      <p:bldP spid="12295" grpId="0" bldLvl="0" animBg="1"/>
      <p:bldP spid="12301" grpId="0" bldLvl="0" animBg="1"/>
      <p:bldP spid="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矩形 80"/>
          <p:cNvSpPr>
            <a:spLocks noChangeArrowheads="1"/>
          </p:cNvSpPr>
          <p:nvPr/>
        </p:nvSpPr>
        <p:spPr bwMode="auto">
          <a:xfrm>
            <a:off x="1" y="44053"/>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b="1">
                <a:solidFill>
                  <a:srgbClr val="228B8B"/>
                </a:solidFill>
                <a:ea typeface="方正姚体" panose="02010601030101010101" pitchFamily="2" charset="-122"/>
              </a:rPr>
              <a:t>导入新课</a:t>
            </a:r>
            <a:endParaRPr lang="zh-CN" altLang="en-US" sz="2000">
              <a:solidFill>
                <a:srgbClr val="228B8B"/>
              </a:solidFill>
            </a:endParaRPr>
          </a:p>
        </p:txBody>
      </p:sp>
      <p:sp>
        <p:nvSpPr>
          <p:cNvPr id="7172" name="文本框 7171"/>
          <p:cNvSpPr txBox="1">
            <a:spLocks noChangeArrowheads="1"/>
          </p:cNvSpPr>
          <p:nvPr/>
        </p:nvSpPr>
        <p:spPr bwMode="auto">
          <a:xfrm>
            <a:off x="295275" y="698897"/>
            <a:ext cx="8262938" cy="223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400" dirty="0">
                <a:solidFill>
                  <a:srgbClr val="000000"/>
                </a:solidFill>
                <a:latin typeface="Times New Roman" panose="02020603050405020304" pitchFamily="18" charset="0"/>
                <a:ea typeface="黑体" panose="02010609060101010101" pitchFamily="49" charset="-122"/>
              </a:rPr>
              <a:t>        </a:t>
            </a:r>
            <a:r>
              <a:rPr lang="zh-CN" altLang="en-US" sz="2400" dirty="0">
                <a:solidFill>
                  <a:srgbClr val="000000"/>
                </a:solidFill>
                <a:latin typeface="Times New Roman" panose="02020603050405020304" pitchFamily="18" charset="0"/>
                <a:ea typeface="黑体" panose="02010609060101010101" pitchFamily="49" charset="-122"/>
              </a:rPr>
              <a:t>数学期中考试，小明同学得了</a:t>
            </a:r>
            <a:r>
              <a:rPr lang="en-US" altLang="zh-CN" sz="2400" dirty="0">
                <a:solidFill>
                  <a:srgbClr val="000000"/>
                </a:solidFill>
                <a:latin typeface="Times New Roman" panose="02020603050405020304" pitchFamily="18" charset="0"/>
                <a:ea typeface="黑体" panose="02010609060101010101" pitchFamily="49" charset="-122"/>
              </a:rPr>
              <a:t>78</a:t>
            </a:r>
            <a:r>
              <a:rPr lang="zh-CN" altLang="en-US" sz="2400" dirty="0">
                <a:solidFill>
                  <a:srgbClr val="000000"/>
                </a:solidFill>
                <a:latin typeface="Times New Roman" panose="02020603050405020304" pitchFamily="18" charset="0"/>
                <a:ea typeface="黑体" panose="02010609060101010101" pitchFamily="49" charset="-122"/>
              </a:rPr>
              <a:t>分</a:t>
            </a:r>
            <a:r>
              <a:rPr lang="en-US" altLang="zh-CN" sz="2400" dirty="0">
                <a:solidFill>
                  <a:srgbClr val="000000"/>
                </a:solidFill>
                <a:latin typeface="Times New Roman" panose="02020603050405020304" pitchFamily="18" charset="0"/>
                <a:ea typeface="黑体" panose="02010609060101010101" pitchFamily="49" charset="-122"/>
              </a:rPr>
              <a:t>.</a:t>
            </a:r>
            <a:r>
              <a:rPr lang="zh-CN" altLang="en-US" sz="2400" dirty="0">
                <a:solidFill>
                  <a:srgbClr val="000000"/>
                </a:solidFill>
                <a:latin typeface="Times New Roman" panose="02020603050405020304" pitchFamily="18" charset="0"/>
                <a:ea typeface="黑体" panose="02010609060101010101" pitchFamily="49" charset="-122"/>
              </a:rPr>
              <a:t>全班共</a:t>
            </a:r>
            <a:r>
              <a:rPr lang="en-US" altLang="zh-CN" sz="2400" dirty="0">
                <a:solidFill>
                  <a:srgbClr val="000000"/>
                </a:solidFill>
                <a:latin typeface="Times New Roman" panose="02020603050405020304" pitchFamily="18" charset="0"/>
                <a:ea typeface="黑体" panose="02010609060101010101" pitchFamily="49" charset="-122"/>
              </a:rPr>
              <a:t>30</a:t>
            </a:r>
            <a:r>
              <a:rPr lang="zh-CN" altLang="en-US" sz="2400" dirty="0">
                <a:solidFill>
                  <a:srgbClr val="000000"/>
                </a:solidFill>
                <a:latin typeface="Times New Roman" panose="02020603050405020304" pitchFamily="18" charset="0"/>
                <a:ea typeface="黑体" panose="02010609060101010101" pitchFamily="49" charset="-122"/>
              </a:rPr>
              <a:t>人，其他同学的成绩为</a:t>
            </a:r>
            <a:r>
              <a:rPr lang="en-US" altLang="zh-CN" sz="2400" dirty="0">
                <a:solidFill>
                  <a:srgbClr val="000000"/>
                </a:solidFill>
                <a:latin typeface="Times New Roman" panose="02020603050405020304" pitchFamily="18" charset="0"/>
                <a:ea typeface="黑体" panose="02010609060101010101" pitchFamily="49" charset="-122"/>
              </a:rPr>
              <a:t>1</a:t>
            </a:r>
            <a:r>
              <a:rPr lang="zh-CN" altLang="en-US" sz="2400" dirty="0">
                <a:solidFill>
                  <a:srgbClr val="000000"/>
                </a:solidFill>
                <a:latin typeface="Times New Roman" panose="02020603050405020304" pitchFamily="18" charset="0"/>
                <a:ea typeface="黑体" panose="02010609060101010101" pitchFamily="49" charset="-122"/>
              </a:rPr>
              <a:t>个</a:t>
            </a:r>
            <a:r>
              <a:rPr lang="en-US" altLang="zh-CN" sz="2400" dirty="0">
                <a:solidFill>
                  <a:srgbClr val="000000"/>
                </a:solidFill>
                <a:latin typeface="Times New Roman" panose="02020603050405020304" pitchFamily="18" charset="0"/>
                <a:ea typeface="黑体" panose="02010609060101010101" pitchFamily="49" charset="-122"/>
              </a:rPr>
              <a:t>100</a:t>
            </a:r>
            <a:r>
              <a:rPr lang="zh-CN" altLang="en-US" sz="2400" dirty="0">
                <a:solidFill>
                  <a:srgbClr val="000000"/>
                </a:solidFill>
                <a:latin typeface="Times New Roman" panose="02020603050405020304" pitchFamily="18" charset="0"/>
                <a:ea typeface="黑体" panose="02010609060101010101" pitchFamily="49" charset="-122"/>
              </a:rPr>
              <a:t>分， </a:t>
            </a:r>
            <a:r>
              <a:rPr lang="en-US" altLang="zh-CN" sz="2400" dirty="0">
                <a:solidFill>
                  <a:srgbClr val="000000"/>
                </a:solidFill>
                <a:latin typeface="Times New Roman" panose="02020603050405020304" pitchFamily="18" charset="0"/>
                <a:ea typeface="黑体" panose="02010609060101010101" pitchFamily="49" charset="-122"/>
              </a:rPr>
              <a:t>4</a:t>
            </a:r>
            <a:r>
              <a:rPr lang="zh-CN" altLang="en-US" sz="2400" dirty="0">
                <a:solidFill>
                  <a:srgbClr val="000000"/>
                </a:solidFill>
                <a:latin typeface="Times New Roman" panose="02020603050405020304" pitchFamily="18" charset="0"/>
                <a:ea typeface="黑体" panose="02010609060101010101" pitchFamily="49" charset="-122"/>
              </a:rPr>
              <a:t>个</a:t>
            </a:r>
            <a:r>
              <a:rPr lang="en-US" altLang="zh-CN" sz="2400" dirty="0">
                <a:solidFill>
                  <a:srgbClr val="000000"/>
                </a:solidFill>
                <a:latin typeface="Times New Roman" panose="02020603050405020304" pitchFamily="18" charset="0"/>
                <a:ea typeface="黑体" panose="02010609060101010101" pitchFamily="49" charset="-122"/>
              </a:rPr>
              <a:t>90</a:t>
            </a:r>
            <a:r>
              <a:rPr lang="zh-CN" altLang="en-US" sz="2400" dirty="0">
                <a:solidFill>
                  <a:srgbClr val="000000"/>
                </a:solidFill>
                <a:latin typeface="Times New Roman" panose="02020603050405020304" pitchFamily="18" charset="0"/>
                <a:ea typeface="黑体" panose="02010609060101010101" pitchFamily="49" charset="-122"/>
              </a:rPr>
              <a:t>分， </a:t>
            </a:r>
            <a:r>
              <a:rPr lang="en-US" altLang="zh-CN" sz="2400" dirty="0">
                <a:solidFill>
                  <a:srgbClr val="000000"/>
                </a:solidFill>
                <a:latin typeface="Times New Roman" panose="02020603050405020304" pitchFamily="18" charset="0"/>
                <a:ea typeface="黑体" panose="02010609060101010101" pitchFamily="49" charset="-122"/>
              </a:rPr>
              <a:t>22</a:t>
            </a:r>
            <a:r>
              <a:rPr lang="zh-CN" altLang="en-US" sz="2400" dirty="0">
                <a:solidFill>
                  <a:srgbClr val="000000"/>
                </a:solidFill>
                <a:latin typeface="Times New Roman" panose="02020603050405020304" pitchFamily="18" charset="0"/>
                <a:ea typeface="黑体" panose="02010609060101010101" pitchFamily="49" charset="-122"/>
              </a:rPr>
              <a:t>个</a:t>
            </a:r>
            <a:r>
              <a:rPr lang="en-US" altLang="zh-CN" sz="2400" dirty="0">
                <a:solidFill>
                  <a:srgbClr val="000000"/>
                </a:solidFill>
                <a:latin typeface="Times New Roman" panose="02020603050405020304" pitchFamily="18" charset="0"/>
                <a:ea typeface="黑体" panose="02010609060101010101" pitchFamily="49" charset="-122"/>
              </a:rPr>
              <a:t>80</a:t>
            </a:r>
            <a:r>
              <a:rPr lang="zh-CN" altLang="en-US" sz="2400" dirty="0">
                <a:solidFill>
                  <a:srgbClr val="000000"/>
                </a:solidFill>
                <a:latin typeface="Times New Roman" panose="02020603050405020304" pitchFamily="18" charset="0"/>
                <a:ea typeface="黑体" panose="02010609060101010101" pitchFamily="49" charset="-122"/>
              </a:rPr>
              <a:t>分，以及一个</a:t>
            </a:r>
            <a:r>
              <a:rPr lang="en-US" altLang="zh-CN" sz="2400" dirty="0">
                <a:solidFill>
                  <a:srgbClr val="000000"/>
                </a:solidFill>
                <a:latin typeface="Times New Roman" panose="02020603050405020304" pitchFamily="18" charset="0"/>
                <a:ea typeface="黑体" panose="02010609060101010101" pitchFamily="49" charset="-122"/>
              </a:rPr>
              <a:t>2</a:t>
            </a:r>
            <a:r>
              <a:rPr lang="zh-CN" altLang="en-US" sz="2400" dirty="0">
                <a:solidFill>
                  <a:srgbClr val="000000"/>
                </a:solidFill>
                <a:latin typeface="Times New Roman" panose="02020603050405020304" pitchFamily="18" charset="0"/>
                <a:ea typeface="黑体" panose="02010609060101010101" pitchFamily="49" charset="-122"/>
              </a:rPr>
              <a:t>分和一个</a:t>
            </a:r>
            <a:r>
              <a:rPr lang="en-US" altLang="zh-CN" sz="2400" dirty="0">
                <a:solidFill>
                  <a:srgbClr val="000000"/>
                </a:solidFill>
                <a:latin typeface="Times New Roman" panose="02020603050405020304" pitchFamily="18" charset="0"/>
                <a:ea typeface="黑体" panose="02010609060101010101" pitchFamily="49" charset="-122"/>
              </a:rPr>
              <a:t>10</a:t>
            </a:r>
            <a:r>
              <a:rPr lang="zh-CN" altLang="en-US" sz="2400" dirty="0">
                <a:solidFill>
                  <a:srgbClr val="000000"/>
                </a:solidFill>
                <a:latin typeface="Times New Roman" panose="02020603050405020304" pitchFamily="18" charset="0"/>
                <a:ea typeface="黑体" panose="02010609060101010101" pitchFamily="49" charset="-122"/>
              </a:rPr>
              <a:t>分</a:t>
            </a:r>
            <a:r>
              <a:rPr lang="en-US" altLang="zh-CN" sz="2400" dirty="0">
                <a:solidFill>
                  <a:srgbClr val="000000"/>
                </a:solidFill>
                <a:latin typeface="Times New Roman" panose="02020603050405020304" pitchFamily="18" charset="0"/>
                <a:ea typeface="黑体" panose="02010609060101010101" pitchFamily="49" charset="-122"/>
              </a:rPr>
              <a:t>.</a:t>
            </a:r>
            <a:r>
              <a:rPr lang="zh-CN" altLang="en-US" sz="2400" dirty="0">
                <a:solidFill>
                  <a:srgbClr val="000000"/>
                </a:solidFill>
                <a:latin typeface="Times New Roman" panose="02020603050405020304" pitchFamily="18" charset="0"/>
                <a:ea typeface="黑体" panose="02010609060101010101" pitchFamily="49" charset="-122"/>
              </a:rPr>
              <a:t>小明回家告诉妈妈说，他这次成绩处于班级“中上水平”</a:t>
            </a:r>
            <a:r>
              <a:rPr lang="en-US" altLang="zh-CN" sz="2400" dirty="0">
                <a:solidFill>
                  <a:srgbClr val="000000"/>
                </a:solidFill>
                <a:latin typeface="Times New Roman" panose="02020603050405020304" pitchFamily="18" charset="0"/>
                <a:ea typeface="黑体" panose="02010609060101010101" pitchFamily="49" charset="-122"/>
              </a:rPr>
              <a:t>.</a:t>
            </a:r>
          </a:p>
        </p:txBody>
      </p:sp>
      <p:sp>
        <p:nvSpPr>
          <p:cNvPr id="7173" name="文本框 7172"/>
          <p:cNvSpPr txBox="1">
            <a:spLocks noChangeArrowheads="1"/>
          </p:cNvSpPr>
          <p:nvPr/>
        </p:nvSpPr>
        <p:spPr bwMode="auto">
          <a:xfrm>
            <a:off x="611188" y="2876550"/>
            <a:ext cx="34480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4000">
                <a:latin typeface="黑体" panose="02010609060101010101" pitchFamily="49" charset="-122"/>
                <a:ea typeface="黑体" panose="02010609060101010101" pitchFamily="49" charset="-122"/>
              </a:rPr>
              <a:t>小明说谎了吗</a:t>
            </a:r>
          </a:p>
        </p:txBody>
      </p:sp>
      <p:sp>
        <p:nvSpPr>
          <p:cNvPr id="7175" name="矩形 7174"/>
          <p:cNvSpPr>
            <a:spLocks noChangeArrowheads="1" noChangeShapeType="1" noTextEdit="1"/>
          </p:cNvSpPr>
          <p:nvPr/>
        </p:nvSpPr>
        <p:spPr bwMode="auto">
          <a:xfrm>
            <a:off x="3852864" y="2519363"/>
            <a:ext cx="619125" cy="1094185"/>
          </a:xfrm>
          <a:prstGeom prst="rect">
            <a:avLst/>
          </a:prstGeom>
          <a:extLst>
            <a:ext uri="{91240B29-F687-4F45-9708-019B960494DF}">
              <a14:hiddenLine xmlns:a14="http://schemas.microsoft.com/office/drawing/2010/main" w="9525">
                <a:noFill/>
                <a:round/>
              </a14:hiddenLine>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altLang="zh-CN" sz="6600" b="1">
                <a:gradFill rotWithShape="0">
                  <a:gsLst>
                    <a:gs pos="0">
                      <a:srgbClr val="FFE701"/>
                    </a:gs>
                    <a:gs pos="100000">
                      <a:srgbClr val="FE3E02"/>
                    </a:gs>
                  </a:gsLst>
                  <a:lin ang="5400000" scaled="1"/>
                </a:gradFill>
                <a:latin typeface="华文中宋" panose="02010600040101010101" charset="-122"/>
                <a:ea typeface="华文中宋" panose="02010600040101010101" charset="-122"/>
              </a:rPr>
              <a:t>?</a:t>
            </a:r>
            <a:endParaRPr lang="zh-CN" altLang="en-US" sz="6600" b="1">
              <a:gradFill rotWithShape="0">
                <a:gsLst>
                  <a:gs pos="0">
                    <a:srgbClr val="FFE701"/>
                  </a:gs>
                  <a:gs pos="100000">
                    <a:srgbClr val="FE3E02"/>
                  </a:gs>
                </a:gsLst>
                <a:lin ang="5400000" scaled="1"/>
              </a:gradFill>
              <a:latin typeface="华文中宋" panose="02010600040101010101" charset="-122"/>
              <a:ea typeface="华文中宋" panose="02010600040101010101" charset="-122"/>
            </a:endParaRPr>
          </a:p>
        </p:txBody>
      </p:sp>
      <p:graphicFrame>
        <p:nvGraphicFramePr>
          <p:cNvPr id="7176" name="对象 7175"/>
          <p:cNvGraphicFramePr>
            <a:graphicFrameLocks noChangeAspect="1"/>
          </p:cNvGraphicFramePr>
          <p:nvPr/>
        </p:nvGraphicFramePr>
        <p:xfrm>
          <a:off x="5011738" y="2782492"/>
          <a:ext cx="3008312" cy="715565"/>
        </p:xfrm>
        <a:graphic>
          <a:graphicData uri="http://schemas.openxmlformats.org/presentationml/2006/ole">
            <mc:AlternateContent xmlns:mc="http://schemas.openxmlformats.org/markup-compatibility/2006">
              <mc:Choice xmlns:v="urn:schemas-microsoft-com:vml" Requires="v">
                <p:oleObj spid="_x0000_s5134" r:id="rId4" imgW="558800" imgH="177165" progId="Equations">
                  <p:embed/>
                </p:oleObj>
              </mc:Choice>
              <mc:Fallback>
                <p:oleObj r:id="rId4" imgW="558800" imgH="177165" progId="Equations">
                  <p:embed/>
                  <p:pic>
                    <p:nvPicPr>
                      <p:cNvPr id="0" name="对象 71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1738" y="2782492"/>
                        <a:ext cx="3008312" cy="715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5126" name="圆角矩形 31"/>
          <p:cNvSpPr>
            <a:spLocks noChangeArrowheads="1"/>
          </p:cNvSpPr>
          <p:nvPr/>
        </p:nvSpPr>
        <p:spPr bwMode="auto">
          <a:xfrm>
            <a:off x="539751" y="465535"/>
            <a:ext cx="1389063" cy="321469"/>
          </a:xfrm>
          <a:prstGeom prst="roundRect">
            <a:avLst>
              <a:gd name="adj" fmla="val 16667"/>
            </a:avLst>
          </a:prstGeom>
          <a:solidFill>
            <a:srgbClr val="FFFFD9"/>
          </a:solidFill>
          <a:ln w="25400">
            <a:solidFill>
              <a:srgbClr val="0099FF"/>
            </a:solidFill>
            <a:round/>
          </a:ln>
        </p:spPr>
        <p:txBody>
          <a:bodyPr/>
          <a:lstStyle/>
          <a:p>
            <a:pPr algn="ctr"/>
            <a:r>
              <a:rPr lang="zh-CN" altLang="en-US" sz="2000" b="1">
                <a:solidFill>
                  <a:schemeClr val="tx1"/>
                </a:solidFill>
                <a:latin typeface="微软雅黑" panose="020B0503020204020204" pitchFamily="34" charset="-122"/>
                <a:ea typeface="微软雅黑" panose="020B0503020204020204" pitchFamily="34" charset="-122"/>
              </a:rPr>
              <a:t>情境引入</a:t>
            </a:r>
          </a:p>
        </p:txBody>
      </p:sp>
      <p:pic>
        <p:nvPicPr>
          <p:cNvPr id="5127" name="图片 7169" descr="GIFXS001"/>
          <p:cNvPicPr>
            <a:picLocks noChangeAspect="1" noChangeArrowheads="1"/>
          </p:cNvPicPr>
          <p:nvPr/>
        </p:nvPicPr>
        <p:blipFill>
          <a:blip r:embed="rId6"/>
          <a:srcRect/>
          <a:stretch>
            <a:fillRect/>
          </a:stretch>
        </p:blipFill>
        <p:spPr bwMode="auto">
          <a:xfrm>
            <a:off x="-26987" y="3303985"/>
            <a:ext cx="9144001" cy="1516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horizontal)">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blinds(horizontal)">
                                      <p:cBhvr>
                                        <p:cTn id="12" dur="500"/>
                                        <p:tgtEl>
                                          <p:spTgt spid="7173"/>
                                        </p:tgtEl>
                                      </p:cBhvr>
                                    </p:animEffect>
                                  </p:childTnLst>
                                </p:cTn>
                              </p:par>
                              <p:par>
                                <p:cTn id="13" presetID="19" presetClass="entr" presetSubtype="10" fill="hold" grpId="0" nodeType="withEffect">
                                  <p:stCondLst>
                                    <p:cond delay="0"/>
                                  </p:stCondLst>
                                  <p:childTnLst>
                                    <p:set>
                                      <p:cBhvr>
                                        <p:cTn id="14" dur="1" fill="hold">
                                          <p:stCondLst>
                                            <p:cond delay="0"/>
                                          </p:stCondLst>
                                        </p:cTn>
                                        <p:tgtEl>
                                          <p:spTgt spid="7175"/>
                                        </p:tgtEl>
                                        <p:attrNameLst>
                                          <p:attrName>style.visibility</p:attrName>
                                        </p:attrNameLst>
                                      </p:cBhvr>
                                      <p:to>
                                        <p:strVal val="visible"/>
                                      </p:to>
                                    </p:set>
                                    <p:anim calcmode="lin" valueType="num">
                                      <p:cBhvr>
                                        <p:cTn id="15" dur="5000" fill="hold"/>
                                        <p:tgtEl>
                                          <p:spTgt spid="7175"/>
                                        </p:tgtEl>
                                        <p:attrNameLst>
                                          <p:attrName>ppt_w</p:attrName>
                                        </p:attrNameLst>
                                      </p:cBhvr>
                                      <p:tavLst>
                                        <p:tav tm="0" fmla="#ppt_w*sin(2.5*pi*$)">
                                          <p:val>
                                            <p:fltVal val="0"/>
                                          </p:val>
                                        </p:tav>
                                        <p:tav tm="100000">
                                          <p:val>
                                            <p:fltVal val="1"/>
                                          </p:val>
                                        </p:tav>
                                      </p:tavLst>
                                    </p:anim>
                                    <p:anim calcmode="lin" valueType="num">
                                      <p:cBhvr>
                                        <p:cTn id="16" dur="5000" fill="hold"/>
                                        <p:tgtEl>
                                          <p:spTgt spid="717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176"/>
                                        </p:tgtEl>
                                        <p:attrNameLst>
                                          <p:attrName>style.visibility</p:attrName>
                                        </p:attrNameLst>
                                      </p:cBhvr>
                                      <p:to>
                                        <p:strVal val="visible"/>
                                      </p:to>
                                    </p:set>
                                    <p:anim calcmode="lin" valueType="num">
                                      <p:cBhvr>
                                        <p:cTn id="21" dur="500" fill="hold"/>
                                        <p:tgtEl>
                                          <p:spTgt spid="7176"/>
                                        </p:tgtEl>
                                        <p:attrNameLst>
                                          <p:attrName>ppt_x</p:attrName>
                                        </p:attrNameLst>
                                      </p:cBhvr>
                                      <p:tavLst>
                                        <p:tav tm="0">
                                          <p:val>
                                            <p:strVal val="#ppt_x"/>
                                          </p:val>
                                        </p:tav>
                                        <p:tav tm="100000">
                                          <p:val>
                                            <p:strVal val="#ppt_x"/>
                                          </p:val>
                                        </p:tav>
                                      </p:tavLst>
                                    </p:anim>
                                    <p:anim calcmode="lin" valueType="num">
                                      <p:cBhvr>
                                        <p:cTn id="22"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228B8B"/>
                </a:solidFill>
                <a:ea typeface="方正姚体" panose="02010601030101010101" pitchFamily="2" charset="-122"/>
              </a:rPr>
              <a:t>讲授新课</a:t>
            </a:r>
            <a:endParaRPr lang="zh-CN" altLang="en-US" dirty="0">
              <a:solidFill>
                <a:srgbClr val="228B8B"/>
              </a:solidFill>
            </a:endParaRPr>
          </a:p>
        </p:txBody>
      </p:sp>
      <p:grpSp>
        <p:nvGrpSpPr>
          <p:cNvPr id="6146" name="组合 6147"/>
          <p:cNvGrpSpPr/>
          <p:nvPr/>
        </p:nvGrpSpPr>
        <p:grpSpPr bwMode="auto">
          <a:xfrm>
            <a:off x="325438" y="304800"/>
            <a:ext cx="2896545" cy="739246"/>
            <a:chOff x="0" y="0"/>
            <a:chExt cx="4563" cy="1551"/>
          </a:xfrm>
        </p:grpSpPr>
        <p:sp>
          <p:nvSpPr>
            <p:cNvPr id="6147"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148"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49"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endParaRPr lang="zh-CN" altLang="en-US" sz="400">
                <a:solidFill>
                  <a:srgbClr val="FFFFFF"/>
                </a:solidFill>
                <a:ea typeface="微软雅黑" panose="020B0503020204020204" pitchFamily="34" charset="-122"/>
              </a:endParaRPr>
            </a:p>
          </p:txBody>
        </p:sp>
        <p:sp>
          <p:nvSpPr>
            <p:cNvPr id="6150" name="文本框 6151"/>
            <p:cNvSpPr txBox="1">
              <a:spLocks noChangeArrowheads="1"/>
            </p:cNvSpPr>
            <p:nvPr/>
          </p:nvSpPr>
          <p:spPr bwMode="auto">
            <a:xfrm>
              <a:off x="878" y="432"/>
              <a:ext cx="3685"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中位数与众数</a:t>
              </a:r>
            </a:p>
          </p:txBody>
        </p:sp>
        <p:sp>
          <p:nvSpPr>
            <p:cNvPr id="6151" name="文本框 6152"/>
            <p:cNvSpPr txBox="1">
              <a:spLocks noChangeArrowheads="1"/>
            </p:cNvSpPr>
            <p:nvPr/>
          </p:nvSpPr>
          <p:spPr bwMode="auto">
            <a:xfrm>
              <a:off x="0" y="453"/>
              <a:ext cx="872"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800">
                  <a:solidFill>
                    <a:schemeClr val="accent1"/>
                  </a:solidFill>
                  <a:ea typeface="微软雅黑" panose="020B0503020204020204" pitchFamily="34" charset="-122"/>
                </a:rPr>
                <a:t>一</a:t>
              </a:r>
            </a:p>
          </p:txBody>
        </p:sp>
      </p:grpSp>
      <p:sp>
        <p:nvSpPr>
          <p:cNvPr id="5122" name="矩形 5121"/>
          <p:cNvSpPr>
            <a:spLocks noChangeArrowheads="1"/>
          </p:cNvSpPr>
          <p:nvPr/>
        </p:nvSpPr>
        <p:spPr bwMode="auto">
          <a:xfrm>
            <a:off x="252413" y="1532307"/>
            <a:ext cx="8208962" cy="222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7200">
              <a:lnSpc>
                <a:spcPct val="150000"/>
              </a:lnSpc>
            </a:pPr>
            <a:r>
              <a:rPr lang="zh-CN" altLang="en-US" sz="2400" dirty="0">
                <a:solidFill>
                  <a:schemeClr val="accent2"/>
                </a:solidFill>
                <a:latin typeface="黑体" panose="02010609060101010101" pitchFamily="49" charset="-122"/>
                <a:ea typeface="黑体" panose="02010609060101010101" pitchFamily="49" charset="-122"/>
              </a:rPr>
              <a:t>思考：</a:t>
            </a:r>
            <a:r>
              <a:rPr lang="zh-CN" altLang="en-US" sz="2400" dirty="0">
                <a:solidFill>
                  <a:schemeClr val="tx1"/>
                </a:solidFill>
                <a:latin typeface="黑体" panose="02010609060101010101" pitchFamily="49" charset="-122"/>
                <a:ea typeface="黑体" panose="02010609060101010101" pitchFamily="49" charset="-122"/>
              </a:rPr>
              <a:t>阿Q回忆十年前大学毕业后找工作经历，开始想找一份月薪在1700以上的工作，那天他看见三毛公司门口的招聘广告，上面写着：现因业务需要招员工一名，有意者欢迎前来应聘,当时阿Q走了进去……</a:t>
            </a:r>
          </a:p>
        </p:txBody>
      </p:sp>
      <p:sp>
        <p:nvSpPr>
          <p:cNvPr id="6153" name="圆角矩形 31"/>
          <p:cNvSpPr>
            <a:spLocks noChangeArrowheads="1"/>
          </p:cNvSpPr>
          <p:nvPr/>
        </p:nvSpPr>
        <p:spPr bwMode="auto">
          <a:xfrm>
            <a:off x="468313" y="992981"/>
            <a:ext cx="1581150" cy="363141"/>
          </a:xfrm>
          <a:prstGeom prst="roundRect">
            <a:avLst>
              <a:gd name="adj" fmla="val 16667"/>
            </a:avLst>
          </a:prstGeom>
          <a:solidFill>
            <a:srgbClr val="FFFFD9"/>
          </a:solidFill>
          <a:ln w="25400">
            <a:solidFill>
              <a:srgbClr val="0099FF"/>
            </a:solidFill>
            <a:round/>
          </a:ln>
        </p:spPr>
        <p:txBody>
          <a:bodyPr/>
          <a:lstStyle/>
          <a:p>
            <a:pPr algn="ctr"/>
            <a:r>
              <a:rPr lang="zh-CN" altLang="en-US" sz="2400" b="1">
                <a:solidFill>
                  <a:schemeClr val="tx1"/>
                </a:solidFill>
                <a:latin typeface="微软雅黑" panose="020B0503020204020204" pitchFamily="34" charset="-122"/>
                <a:ea typeface="微软雅黑" panose="020B0503020204020204" pitchFamily="34" charset="-122"/>
              </a:rPr>
              <a:t>合作探究</a:t>
            </a:r>
          </a:p>
        </p:txBody>
      </p:sp>
      <p:graphicFrame>
        <p:nvGraphicFramePr>
          <p:cNvPr id="6154" name="对象 5123"/>
          <p:cNvGraphicFramePr>
            <a:graphicFrameLocks noChangeAspect="1"/>
          </p:cNvGraphicFramePr>
          <p:nvPr/>
        </p:nvGraphicFramePr>
        <p:xfrm>
          <a:off x="6816725" y="3376613"/>
          <a:ext cx="1371600" cy="1435894"/>
        </p:xfrm>
        <a:graphic>
          <a:graphicData uri="http://schemas.openxmlformats.org/presentationml/2006/ole">
            <mc:AlternateContent xmlns:mc="http://schemas.openxmlformats.org/markup-compatibility/2006">
              <mc:Choice xmlns:v="urn:schemas-microsoft-com:vml" Requires="v">
                <p:oleObj spid="_x0000_s6161" r:id="rId4" imgW="1371600" imgH="1914525" progId="PBrush">
                  <p:embed/>
                </p:oleObj>
              </mc:Choice>
              <mc:Fallback>
                <p:oleObj r:id="rId4" imgW="1371600" imgH="1914525" progId="PBrush">
                  <p:embed/>
                  <p:pic>
                    <p:nvPicPr>
                      <p:cNvPr id="0" name="对象 5123"/>
                      <p:cNvPicPr>
                        <a:picLocks noChangeAspect="1" noChangeArrowheads="1"/>
                      </p:cNvPicPr>
                      <p:nvPr/>
                    </p:nvPicPr>
                    <p:blipFill>
                      <a:blip r:embed="rId5">
                        <a:lum bright="-4000" contrast="2000"/>
                        <a:extLst>
                          <a:ext uri="{28A0092B-C50C-407E-A947-70E740481C1C}">
                            <a14:useLocalDpi xmlns:a14="http://schemas.microsoft.com/office/drawing/2010/main" val="0"/>
                          </a:ext>
                        </a:extLst>
                      </a:blip>
                      <a:srcRect/>
                      <a:stretch>
                        <a:fillRect/>
                      </a:stretch>
                    </p:blipFill>
                    <p:spPr bwMode="auto">
                      <a:xfrm>
                        <a:off x="6816725" y="3376613"/>
                        <a:ext cx="1371600" cy="1435894"/>
                      </a:xfrm>
                      <a:prstGeom prst="rect">
                        <a:avLst/>
                      </a:prstGeom>
                      <a:gradFill rotWithShape="1">
                        <a:gsLst>
                          <a:gs pos="0">
                            <a:schemeClr val="hlink">
                              <a:alpha val="0"/>
                            </a:schemeClr>
                          </a:gs>
                          <a:gs pos="100000">
                            <a:schemeClr val="accent1">
                              <a:alpha val="0"/>
                            </a:schemeClr>
                          </a:gs>
                        </a:gsLst>
                        <a:path path="shape">
                          <a:fillToRect l="50000" t="50000" r="50000" b="50000"/>
                        </a:path>
                      </a:gradFill>
                      <a:ln>
                        <a:noFill/>
                      </a:ln>
                      <a:extLs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6" name="Object 89"/>
          <p:cNvGraphicFramePr/>
          <p:nvPr/>
        </p:nvGraphicFramePr>
        <p:xfrm>
          <a:off x="4284663" y="3381375"/>
          <a:ext cx="2139950" cy="1390650"/>
        </p:xfrm>
        <a:graphic>
          <a:graphicData uri="http://schemas.openxmlformats.org/presentationml/2006/ole">
            <mc:AlternateContent xmlns:mc="http://schemas.openxmlformats.org/markup-compatibility/2006">
              <mc:Choice xmlns:v="urn:schemas-microsoft-com:vml" Requires="v">
                <p:oleObj spid="_x0000_s8218" r:id="rId4" imgW="1133475" imgH="981075" progId="PBrush">
                  <p:embed/>
                </p:oleObj>
              </mc:Choice>
              <mc:Fallback>
                <p:oleObj r:id="rId4" imgW="1133475" imgH="981075" progId="PBrush">
                  <p:embed/>
                  <p:pic>
                    <p:nvPicPr>
                      <p:cNvPr id="0" name="Object 8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663" y="3381375"/>
                        <a:ext cx="21399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7177" name="Object 90"/>
          <p:cNvGraphicFramePr/>
          <p:nvPr/>
        </p:nvGraphicFramePr>
        <p:xfrm>
          <a:off x="6929438" y="1585912"/>
          <a:ext cx="1490662" cy="1282304"/>
        </p:xfrm>
        <a:graphic>
          <a:graphicData uri="http://schemas.openxmlformats.org/presentationml/2006/ole">
            <mc:AlternateContent xmlns:mc="http://schemas.openxmlformats.org/markup-compatibility/2006">
              <mc:Choice xmlns:v="urn:schemas-microsoft-com:vml" Requires="v">
                <p:oleObj spid="_x0000_s8219" r:id="rId6" imgW="971550" imgH="1114425" progId="PBrush">
                  <p:embed/>
                </p:oleObj>
              </mc:Choice>
              <mc:Fallback>
                <p:oleObj r:id="rId6" imgW="971550" imgH="1114425" progId="PBrush">
                  <p:embed/>
                  <p:pic>
                    <p:nvPicPr>
                      <p:cNvPr id="0" name="Object 90"/>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9438" y="1585912"/>
                        <a:ext cx="1490662" cy="12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7178" name="Object 91"/>
          <p:cNvGraphicFramePr/>
          <p:nvPr/>
        </p:nvGraphicFramePr>
        <p:xfrm>
          <a:off x="203200" y="2726532"/>
          <a:ext cx="1716088" cy="1565672"/>
        </p:xfrm>
        <a:graphic>
          <a:graphicData uri="http://schemas.openxmlformats.org/presentationml/2006/ole">
            <mc:AlternateContent xmlns:mc="http://schemas.openxmlformats.org/markup-compatibility/2006">
              <mc:Choice xmlns:v="urn:schemas-microsoft-com:vml" Requires="v">
                <p:oleObj spid="_x0000_s8220" r:id="rId8" imgW="923925" imgH="1123950" progId="PBrush">
                  <p:embed/>
                </p:oleObj>
              </mc:Choice>
              <mc:Fallback>
                <p:oleObj r:id="rId8" imgW="923925" imgH="1123950" progId="PBrush">
                  <p:embed/>
                  <p:pic>
                    <p:nvPicPr>
                      <p:cNvPr id="0" name="Object 9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200" y="2726532"/>
                        <a:ext cx="1716088" cy="1565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7179" name="AutoShape 5"/>
          <p:cNvSpPr/>
          <p:nvPr/>
        </p:nvSpPr>
        <p:spPr>
          <a:xfrm>
            <a:off x="4711700" y="608410"/>
            <a:ext cx="3233738" cy="904875"/>
          </a:xfrm>
          <a:prstGeom prst="cloudCallout">
            <a:avLst>
              <a:gd name="adj1" fmla="val 46361"/>
              <a:gd name="adj2" fmla="val 86843"/>
            </a:avLst>
          </a:prstGeom>
          <a:solidFill>
            <a:schemeClr val="bg1"/>
          </a:solidFill>
          <a:ln w="9525" cap="flat" cmpd="sng">
            <a:solidFill>
              <a:schemeClr val="tx1"/>
            </a:solidFill>
            <a:prstDash val="solid"/>
            <a:round/>
            <a:headEnd type="none" w="med" len="med"/>
            <a:tailEnd type="none" w="med" len="med"/>
          </a:ln>
        </p:spPr>
        <p:txBody>
          <a:bodyPr/>
          <a:lstStyle/>
          <a:p>
            <a:pPr algn="ctr"/>
            <a:r>
              <a:rPr lang="en-US" altLang="zh-CN" sz="2400" noProof="1">
                <a:solidFill>
                  <a:schemeClr val="tx1"/>
                </a:solidFill>
                <a:latin typeface="Times New Roman" panose="02020603050405020304" pitchFamily="18" charset="0"/>
                <a:ea typeface="黑体" panose="02010609060101010101" pitchFamily="49" charset="-122"/>
                <a:cs typeface="+mn-ea"/>
              </a:rPr>
              <a:t> </a:t>
            </a:r>
            <a:r>
              <a:rPr lang="zh-CN" altLang="en-US" sz="2400" noProof="1">
                <a:solidFill>
                  <a:schemeClr val="tx1"/>
                </a:solidFill>
                <a:latin typeface="Times New Roman" panose="02020603050405020304" pitchFamily="18" charset="0"/>
                <a:ea typeface="黑体" panose="02010609060101010101" pitchFamily="49" charset="-122"/>
                <a:cs typeface="+mn-ea"/>
              </a:rPr>
              <a:t>我们好几人工资都是</a:t>
            </a:r>
            <a:r>
              <a:rPr lang="en-US" altLang="zh-CN" sz="2400" noProof="1">
                <a:solidFill>
                  <a:schemeClr val="tx1"/>
                </a:solidFill>
                <a:latin typeface="Times New Roman" panose="02020603050405020304" pitchFamily="18" charset="0"/>
                <a:ea typeface="黑体" panose="02010609060101010101" pitchFamily="49" charset="-122"/>
                <a:cs typeface="+mn-ea"/>
              </a:rPr>
              <a:t>1800</a:t>
            </a:r>
            <a:r>
              <a:rPr lang="zh-CN" altLang="en-US" sz="2400" noProof="1">
                <a:solidFill>
                  <a:schemeClr val="tx1"/>
                </a:solidFill>
                <a:latin typeface="Times New Roman" panose="02020603050405020304" pitchFamily="18" charset="0"/>
                <a:ea typeface="黑体" panose="02010609060101010101" pitchFamily="49" charset="-122"/>
                <a:cs typeface="+mn-ea"/>
              </a:rPr>
              <a:t>元</a:t>
            </a:r>
            <a:r>
              <a:rPr lang="en-US" altLang="zh-CN" sz="2400" noProof="1">
                <a:solidFill>
                  <a:schemeClr val="tx1"/>
                </a:solidFill>
                <a:latin typeface="Times New Roman" panose="02020603050405020304" pitchFamily="18" charset="0"/>
                <a:ea typeface="黑体" panose="02010609060101010101" pitchFamily="49" charset="-122"/>
                <a:cs typeface="+mn-ea"/>
              </a:rPr>
              <a:t>.</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7180" name="AutoShape 6"/>
          <p:cNvSpPr/>
          <p:nvPr/>
        </p:nvSpPr>
        <p:spPr>
          <a:xfrm>
            <a:off x="509589" y="988218"/>
            <a:ext cx="2947987" cy="1452563"/>
          </a:xfrm>
          <a:prstGeom prst="cloudCallout">
            <a:avLst>
              <a:gd name="adj1" fmla="val -18388"/>
              <a:gd name="adj2" fmla="val 115866"/>
            </a:avLst>
          </a:prstGeom>
          <a:solidFill>
            <a:schemeClr val="bg1"/>
          </a:solidFill>
          <a:ln w="9525" cap="flat" cmpd="sng">
            <a:solidFill>
              <a:schemeClr val="tx1"/>
            </a:solidFill>
            <a:prstDash val="solid"/>
            <a:round/>
            <a:headEnd type="none" w="med" len="med"/>
            <a:tailEnd type="none" w="med" len="med"/>
          </a:ln>
        </p:spPr>
        <p:txBody>
          <a:bodyPr/>
          <a:lstStyle/>
          <a:p>
            <a:pPr algn="ctr"/>
            <a:r>
              <a:rPr lang="zh-CN" altLang="en-US" sz="2400" noProof="1">
                <a:solidFill>
                  <a:schemeClr val="tx1"/>
                </a:solidFill>
                <a:latin typeface="Times New Roman" panose="02020603050405020304" pitchFamily="18" charset="0"/>
                <a:ea typeface="黑体" panose="02010609060101010101" pitchFamily="49" charset="-122"/>
                <a:cs typeface="+mn-ea"/>
              </a:rPr>
              <a:t>我的工资是</a:t>
            </a:r>
            <a:r>
              <a:rPr lang="en-US" altLang="zh-CN" sz="2400" noProof="1">
                <a:solidFill>
                  <a:schemeClr val="tx1"/>
                </a:solidFill>
                <a:latin typeface="Times New Roman" panose="02020603050405020304" pitchFamily="18" charset="0"/>
                <a:ea typeface="黑体" panose="02010609060101010101" pitchFamily="49" charset="-122"/>
                <a:cs typeface="+mn-ea"/>
              </a:rPr>
              <a:t>1900</a:t>
            </a:r>
            <a:r>
              <a:rPr lang="zh-CN" altLang="en-US" sz="2400" noProof="1">
                <a:solidFill>
                  <a:schemeClr val="tx1"/>
                </a:solidFill>
                <a:latin typeface="Times New Roman" panose="02020603050405020304" pitchFamily="18" charset="0"/>
                <a:ea typeface="黑体" panose="02010609060101010101" pitchFamily="49" charset="-122"/>
                <a:cs typeface="+mn-ea"/>
              </a:rPr>
              <a:t>元，在公司中算中等收入</a:t>
            </a:r>
            <a:r>
              <a:rPr lang="en-US" altLang="zh-CN" sz="2400" noProof="1">
                <a:solidFill>
                  <a:schemeClr val="tx1"/>
                </a:solidFill>
                <a:latin typeface="Times New Roman" panose="02020603050405020304" pitchFamily="18" charset="0"/>
                <a:ea typeface="黑体" panose="02010609060101010101" pitchFamily="49" charset="-122"/>
                <a:cs typeface="+mn-ea"/>
              </a:rPr>
              <a:t>.</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7181" name="AutoShape 7"/>
          <p:cNvSpPr/>
          <p:nvPr/>
        </p:nvSpPr>
        <p:spPr>
          <a:xfrm>
            <a:off x="2252663" y="2215754"/>
            <a:ext cx="3668712" cy="1112044"/>
          </a:xfrm>
          <a:prstGeom prst="cloudCallout">
            <a:avLst>
              <a:gd name="adj1" fmla="val 7653"/>
              <a:gd name="adj2" fmla="val 97903"/>
            </a:avLst>
          </a:prstGeom>
          <a:solidFill>
            <a:schemeClr val="bg1"/>
          </a:solidFill>
          <a:ln w="9525" cap="flat" cmpd="sng">
            <a:solidFill>
              <a:schemeClr val="tx1"/>
            </a:solidFill>
            <a:prstDash val="solid"/>
            <a:round/>
            <a:headEnd type="none" w="med" len="med"/>
            <a:tailEnd type="none" w="med" len="med"/>
          </a:ln>
        </p:spPr>
        <p:txBody>
          <a:bodyPr/>
          <a:lstStyle/>
          <a:p>
            <a:pPr algn="ctr"/>
            <a:r>
              <a:rPr lang="zh-CN" altLang="en-US" sz="2400" noProof="1">
                <a:solidFill>
                  <a:schemeClr val="tx1"/>
                </a:solidFill>
                <a:latin typeface="Times New Roman" panose="02020603050405020304" pitchFamily="18" charset="0"/>
                <a:ea typeface="黑体" panose="02010609060101010101" pitchFamily="49" charset="-122"/>
                <a:cs typeface="+mn-ea"/>
              </a:rPr>
              <a:t>我公司员工的收入很高，月平均工资为</a:t>
            </a:r>
            <a:r>
              <a:rPr lang="en-US" altLang="zh-CN" sz="2400" noProof="1">
                <a:solidFill>
                  <a:schemeClr val="tx1"/>
                </a:solidFill>
                <a:latin typeface="Times New Roman" panose="02020603050405020304" pitchFamily="18" charset="0"/>
                <a:ea typeface="黑体" panose="02010609060101010101" pitchFamily="49" charset="-122"/>
                <a:cs typeface="+mn-ea"/>
              </a:rPr>
              <a:t>2700</a:t>
            </a:r>
            <a:r>
              <a:rPr lang="zh-CN" altLang="en-US" sz="2400" noProof="1">
                <a:solidFill>
                  <a:schemeClr val="tx1"/>
                </a:solidFill>
                <a:latin typeface="Times New Roman" panose="02020603050405020304" pitchFamily="18" charset="0"/>
                <a:ea typeface="黑体" panose="02010609060101010101" pitchFamily="49" charset="-122"/>
                <a:cs typeface="+mn-ea"/>
              </a:rPr>
              <a:t>元</a:t>
            </a:r>
            <a:r>
              <a:rPr lang="en-US" altLang="zh-CN" sz="2400" noProof="1">
                <a:solidFill>
                  <a:schemeClr val="tx1"/>
                </a:solidFill>
                <a:latin typeface="Times New Roman" panose="02020603050405020304" pitchFamily="18" charset="0"/>
                <a:ea typeface="黑体" panose="02010609060101010101" pitchFamily="49" charset="-122"/>
                <a:cs typeface="+mn-ea"/>
              </a:rPr>
              <a:t>.</a:t>
            </a:r>
            <a:endParaRPr lang="en-US" altLang="zh-CN" sz="2400" noProof="1">
              <a:solidFill>
                <a:schemeClr val="tx1"/>
              </a:solidFill>
              <a:latin typeface="Times New Roman" panose="02020603050405020304" pitchFamily="18" charset="0"/>
              <a:ea typeface="黑体" panose="02010609060101010101" pitchFamily="49" charset="-122"/>
            </a:endParaRPr>
          </a:p>
          <a:p>
            <a:pPr algn="ct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7182" name="Rectangle 8"/>
          <p:cNvSpPr/>
          <p:nvPr/>
        </p:nvSpPr>
        <p:spPr>
          <a:xfrm>
            <a:off x="504568" y="4299347"/>
            <a:ext cx="1005403" cy="461665"/>
          </a:xfrm>
          <a:prstGeom prst="rect">
            <a:avLst/>
          </a:prstGeom>
          <a:noFill/>
          <a:ln w="9525">
            <a:noFill/>
          </a:ln>
        </p:spPr>
        <p:txBody>
          <a:bodyPr wrap="none">
            <a:spAutoFit/>
          </a:bodyPr>
          <a:lstStyle/>
          <a:p>
            <a:pPr algn="ctr"/>
            <a:r>
              <a:rPr lang="zh-CN" altLang="en-US" sz="2400" noProof="1">
                <a:solidFill>
                  <a:schemeClr val="tx1"/>
                </a:solidFill>
                <a:latin typeface="Times New Roman" panose="02020603050405020304" pitchFamily="18" charset="0"/>
                <a:ea typeface="黑体" panose="02010609060101010101" pitchFamily="49" charset="-122"/>
                <a:cs typeface="+mn-ea"/>
              </a:rPr>
              <a:t>职员</a:t>
            </a:r>
            <a:r>
              <a:rPr lang="en-US" altLang="zh-CN" sz="2400" noProof="1">
                <a:solidFill>
                  <a:schemeClr val="tx1"/>
                </a:solidFill>
                <a:latin typeface="Times New Roman" panose="02020603050405020304" pitchFamily="18" charset="0"/>
                <a:ea typeface="黑体" panose="02010609060101010101" pitchFamily="49" charset="-122"/>
                <a:cs typeface="+mn-ea"/>
              </a:rPr>
              <a:t>C</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7183" name="Rectangle 9"/>
          <p:cNvSpPr/>
          <p:nvPr/>
        </p:nvSpPr>
        <p:spPr>
          <a:xfrm>
            <a:off x="8186579" y="728662"/>
            <a:ext cx="492443" cy="1200329"/>
          </a:xfrm>
          <a:prstGeom prst="rect">
            <a:avLst/>
          </a:prstGeom>
          <a:noFill/>
          <a:ln w="9525">
            <a:noFill/>
          </a:ln>
        </p:spPr>
        <p:txBody>
          <a:bodyPr wrap="none">
            <a:spAutoFit/>
          </a:bodyPr>
          <a:lstStyle/>
          <a:p>
            <a:pPr algn="ctr"/>
            <a:r>
              <a:rPr lang="zh-CN" altLang="en-US" sz="2400" noProof="1">
                <a:solidFill>
                  <a:schemeClr val="tx1"/>
                </a:solidFill>
                <a:latin typeface="Times New Roman" panose="02020603050405020304" pitchFamily="18" charset="0"/>
                <a:ea typeface="黑体" panose="02010609060101010101" pitchFamily="49" charset="-122"/>
                <a:cs typeface="+mn-ea"/>
              </a:rPr>
              <a:t>职</a:t>
            </a:r>
            <a:endParaRPr lang="zh-CN" altLang="en-US" sz="2400" noProof="1">
              <a:solidFill>
                <a:schemeClr val="tx1"/>
              </a:solidFill>
              <a:latin typeface="Times New Roman" panose="02020603050405020304" pitchFamily="18" charset="0"/>
              <a:ea typeface="黑体" panose="02010609060101010101" pitchFamily="49" charset="-122"/>
            </a:endParaRPr>
          </a:p>
          <a:p>
            <a:pPr algn="ctr"/>
            <a:r>
              <a:rPr lang="zh-CN" altLang="en-US" sz="2400" noProof="1">
                <a:solidFill>
                  <a:schemeClr val="tx1"/>
                </a:solidFill>
                <a:latin typeface="Times New Roman" panose="02020603050405020304" pitchFamily="18" charset="0"/>
                <a:ea typeface="黑体" panose="02010609060101010101" pitchFamily="49" charset="-122"/>
                <a:cs typeface="+mn-ea"/>
              </a:rPr>
              <a:t>员</a:t>
            </a:r>
            <a:endParaRPr lang="zh-CN" altLang="en-US" sz="2400" noProof="1">
              <a:solidFill>
                <a:schemeClr val="tx1"/>
              </a:solidFill>
              <a:latin typeface="Times New Roman" panose="02020603050405020304" pitchFamily="18" charset="0"/>
              <a:ea typeface="黑体" panose="02010609060101010101" pitchFamily="49" charset="-122"/>
            </a:endParaRPr>
          </a:p>
          <a:p>
            <a:pPr algn="ctr"/>
            <a:r>
              <a:rPr lang="en-US" altLang="zh-CN" sz="2400" noProof="1">
                <a:solidFill>
                  <a:schemeClr val="tx1"/>
                </a:solidFill>
                <a:latin typeface="Times New Roman" panose="02020603050405020304" pitchFamily="18" charset="0"/>
                <a:ea typeface="黑体" panose="02010609060101010101" pitchFamily="49" charset="-122"/>
                <a:cs typeface="+mn-ea"/>
              </a:rPr>
              <a:t>D</a:t>
            </a:r>
            <a:endParaRPr lang="en-US" altLang="zh-CN" sz="2400" noProof="1">
              <a:solidFill>
                <a:schemeClr val="tx1"/>
              </a:solidFill>
              <a:latin typeface="Times New Roman" panose="02020603050405020304" pitchFamily="18" charset="0"/>
              <a:ea typeface="黑体" panose="02010609060101010101" pitchFamily="49" charset="-122"/>
            </a:endParaRPr>
          </a:p>
        </p:txBody>
      </p:sp>
      <p:sp>
        <p:nvSpPr>
          <p:cNvPr id="7184" name="Rectangle 10"/>
          <p:cNvSpPr/>
          <p:nvPr/>
        </p:nvSpPr>
        <p:spPr>
          <a:xfrm>
            <a:off x="3916304" y="4030266"/>
            <a:ext cx="800219" cy="461665"/>
          </a:xfrm>
          <a:prstGeom prst="rect">
            <a:avLst/>
          </a:prstGeom>
          <a:noFill/>
          <a:ln w="9525">
            <a:noFill/>
          </a:ln>
        </p:spPr>
        <p:txBody>
          <a:bodyPr wrap="none">
            <a:spAutoFit/>
          </a:bodyPr>
          <a:lstStyle/>
          <a:p>
            <a:pPr algn="ctr"/>
            <a:r>
              <a:rPr lang="zh-CN" altLang="en-US" sz="2400" noProof="1">
                <a:solidFill>
                  <a:schemeClr val="tx1"/>
                </a:solidFill>
                <a:latin typeface="Times New Roman" panose="02020603050405020304" pitchFamily="18" charset="0"/>
                <a:ea typeface="黑体" panose="02010609060101010101" pitchFamily="49" charset="-122"/>
                <a:cs typeface="+mn-ea"/>
              </a:rPr>
              <a:t>经理</a:t>
            </a:r>
            <a:endParaRPr lang="zh-CN" altLang="en-US" sz="2400" noProof="1">
              <a:solidFill>
                <a:schemeClr val="tx1"/>
              </a:solidFill>
              <a:latin typeface="Times New Roman" panose="02020603050405020304" pitchFamily="18" charset="0"/>
              <a:ea typeface="黑体" panose="02010609060101010101" pitchFamily="49" charset="-122"/>
            </a:endParaRPr>
          </a:p>
        </p:txBody>
      </p:sp>
      <p:sp>
        <p:nvSpPr>
          <p:cNvPr id="35851" name="Rectangle 11"/>
          <p:cNvSpPr>
            <a:spLocks noChangeArrowheads="1"/>
          </p:cNvSpPr>
          <p:nvPr/>
        </p:nvSpPr>
        <p:spPr bwMode="auto">
          <a:xfrm>
            <a:off x="5003800" y="3327798"/>
            <a:ext cx="3436938" cy="830997"/>
          </a:xfrm>
          <a:prstGeom prst="rect">
            <a:avLst/>
          </a:prstGeom>
          <a:noFill/>
          <a:ln>
            <a:noFill/>
          </a:ln>
          <a:effectLst/>
        </p:spPr>
        <p:txBody>
          <a:bodyPr>
            <a:spAutoFit/>
          </a:bodyPr>
          <a:lstStyle/>
          <a:p>
            <a:pPr algn="ctr" fontAlgn="auto">
              <a:spcBef>
                <a:spcPts val="0"/>
              </a:spcBef>
              <a:spcAft>
                <a:spcPts val="0"/>
              </a:spcAft>
              <a:buFontTx/>
              <a:buNone/>
              <a:defRPr/>
            </a:pPr>
            <a:r>
              <a:rPr lang="zh-CN" altLang="en-US" sz="2400">
                <a:solidFill>
                  <a:schemeClr val="tx1"/>
                </a:solidFill>
                <a:latin typeface="Times New Roman" panose="02020603050405020304" pitchFamily="18" charset="0"/>
                <a:ea typeface="黑体" panose="02010609060101010101" pitchFamily="49" charset="-122"/>
              </a:rPr>
              <a:t>应聘者</a:t>
            </a:r>
          </a:p>
          <a:p>
            <a:pPr algn="ctr" fontAlgn="auto">
              <a:spcBef>
                <a:spcPts val="0"/>
              </a:spcBef>
              <a:spcAft>
                <a:spcPts val="0"/>
              </a:spcAft>
              <a:buFontTx/>
              <a:buNone/>
              <a:defRPr/>
            </a:pPr>
            <a:endParaRPr lang="zh-CN" altLang="en-US" sz="2400">
              <a:solidFill>
                <a:schemeClr val="tx1"/>
              </a:solidFill>
              <a:latin typeface="Times New Roman" panose="02020603050405020304" pitchFamily="18" charset="0"/>
              <a:ea typeface="黑体" panose="02010609060101010101" pitchFamily="49" charset="-122"/>
            </a:endParaRPr>
          </a:p>
        </p:txBody>
      </p:sp>
      <p:sp>
        <p:nvSpPr>
          <p:cNvPr id="7186" name="AutoShape 12"/>
          <p:cNvSpPr/>
          <p:nvPr/>
        </p:nvSpPr>
        <p:spPr>
          <a:xfrm>
            <a:off x="6372225" y="3706416"/>
            <a:ext cx="2705100" cy="1132284"/>
          </a:xfrm>
          <a:prstGeom prst="cloudCallout">
            <a:avLst>
              <a:gd name="adj1" fmla="val -56898"/>
              <a:gd name="adj2" fmla="val 37255"/>
            </a:avLst>
          </a:prstGeom>
          <a:solidFill>
            <a:schemeClr val="bg1"/>
          </a:solidFill>
          <a:ln w="9525" cap="flat" cmpd="sng">
            <a:solidFill>
              <a:schemeClr val="tx1"/>
            </a:solidFill>
            <a:prstDash val="solid"/>
            <a:round/>
            <a:headEnd type="none" w="med" len="med"/>
            <a:tailEnd type="none" w="med" len="med"/>
          </a:ln>
        </p:spPr>
        <p:txBody>
          <a:bodyPr/>
          <a:lstStyle/>
          <a:p>
            <a:pPr algn="ctr"/>
            <a:r>
              <a:rPr lang="zh-CN" altLang="zh-CN" sz="2400" noProof="1">
                <a:solidFill>
                  <a:schemeClr val="tx1"/>
                </a:solidFill>
                <a:latin typeface="Times New Roman" panose="02020603050405020304" pitchFamily="18" charset="0"/>
                <a:ea typeface="黑体" panose="02010609060101010101" pitchFamily="49" charset="-122"/>
                <a:cs typeface="+mn-ea"/>
              </a:rPr>
              <a:t>这个公司员工收入到底怎样呢</a:t>
            </a:r>
            <a:r>
              <a:rPr lang="en-US" altLang="zh-CN" sz="2400" noProof="1">
                <a:solidFill>
                  <a:schemeClr val="tx1"/>
                </a:solidFill>
                <a:latin typeface="Times New Roman" panose="02020603050405020304" pitchFamily="18" charset="0"/>
                <a:ea typeface="黑体" panose="02010609060101010101" pitchFamily="49" charset="-122"/>
                <a:cs typeface="+mn-ea"/>
              </a:rPr>
              <a:t>? </a:t>
            </a:r>
            <a:endParaRPr lang="en-US" altLang="zh-CN" sz="2400" noProof="1">
              <a:solidFill>
                <a:schemeClr val="tx1"/>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checkerboard(across)">
                                      <p:cBhvr>
                                        <p:cTn id="7" dur="500"/>
                                        <p:tgtEl>
                                          <p:spTgt spid="717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82"/>
                                        </p:tgtEl>
                                        <p:attrNameLst>
                                          <p:attrName>style.visibility</p:attrName>
                                        </p:attrNameLst>
                                      </p:cBhvr>
                                      <p:to>
                                        <p:strVal val="visible"/>
                                      </p:to>
                                    </p:set>
                                    <p:animEffect transition="in" filter="checkerboard(across)">
                                      <p:cBhvr>
                                        <p:cTn id="10" dur="500"/>
                                        <p:tgtEl>
                                          <p:spTgt spid="718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180"/>
                                        </p:tgtEl>
                                        <p:attrNameLst>
                                          <p:attrName>style.visibility</p:attrName>
                                        </p:attrNameLst>
                                      </p:cBhvr>
                                      <p:to>
                                        <p:strVal val="visible"/>
                                      </p:to>
                                    </p:set>
                                    <p:animEffect transition="in" filter="checkerboard(across)">
                                      <p:cBhvr>
                                        <p:cTn id="13" dur="500"/>
                                        <p:tgtEl>
                                          <p:spTgt spid="7180"/>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179"/>
                                        </p:tgtEl>
                                        <p:attrNameLst>
                                          <p:attrName>style.visibility</p:attrName>
                                        </p:attrNameLst>
                                      </p:cBhvr>
                                      <p:to>
                                        <p:strVal val="visible"/>
                                      </p:to>
                                    </p:set>
                                    <p:animEffect transition="in" filter="box(in)">
                                      <p:cBhvr>
                                        <p:cTn id="18" dur="2000"/>
                                        <p:tgtEl>
                                          <p:spTgt spid="7179"/>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7183"/>
                                        </p:tgtEl>
                                        <p:attrNameLst>
                                          <p:attrName>style.visibility</p:attrName>
                                        </p:attrNameLst>
                                      </p:cBhvr>
                                      <p:to>
                                        <p:strVal val="visible"/>
                                      </p:to>
                                    </p:set>
                                    <p:animEffect transition="in" filter="box(in)">
                                      <p:cBhvr>
                                        <p:cTn id="21" dur="2000"/>
                                        <p:tgtEl>
                                          <p:spTgt spid="7183"/>
                                        </p:tgtEl>
                                      </p:cBhvr>
                                    </p:animEffect>
                                  </p:childTnLst>
                                </p:cTn>
                              </p:par>
                              <p:par>
                                <p:cTn id="22" presetID="4" presetClass="entr" presetSubtype="16" fill="hold" nodeType="withEffect">
                                  <p:stCondLst>
                                    <p:cond delay="0"/>
                                  </p:stCondLst>
                                  <p:childTnLst>
                                    <p:set>
                                      <p:cBhvr>
                                        <p:cTn id="23" dur="1" fill="hold">
                                          <p:stCondLst>
                                            <p:cond delay="0"/>
                                          </p:stCondLst>
                                        </p:cTn>
                                        <p:tgtEl>
                                          <p:spTgt spid="7177"/>
                                        </p:tgtEl>
                                        <p:attrNameLst>
                                          <p:attrName>style.visibility</p:attrName>
                                        </p:attrNameLst>
                                      </p:cBhvr>
                                      <p:to>
                                        <p:strVal val="visible"/>
                                      </p:to>
                                    </p:set>
                                    <p:animEffect transition="in" filter="box(in)">
                                      <p:cBhvr>
                                        <p:cTn id="24" dur="2000"/>
                                        <p:tgtEl>
                                          <p:spTgt spid="7177"/>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7186"/>
                                        </p:tgtEl>
                                        <p:attrNameLst>
                                          <p:attrName>style.visibility</p:attrName>
                                        </p:attrNameLst>
                                      </p:cBhvr>
                                      <p:to>
                                        <p:strVal val="visible"/>
                                      </p:to>
                                    </p:set>
                                    <p:animEffect transition="in" filter="box(in)">
                                      <p:cBhvr>
                                        <p:cTn id="29" dur="2000"/>
                                        <p:tgtEl>
                                          <p:spTgt spid="7186"/>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5851"/>
                                        </p:tgtEl>
                                        <p:attrNameLst>
                                          <p:attrName>style.visibility</p:attrName>
                                        </p:attrNameLst>
                                      </p:cBhvr>
                                      <p:to>
                                        <p:strVal val="visible"/>
                                      </p:to>
                                    </p:set>
                                    <p:animEffect transition="in" filter="box(in)">
                                      <p:cBhvr>
                                        <p:cTn id="32" dur="2000"/>
                                        <p:tgtEl>
                                          <p:spTgt spid="3585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7184"/>
                                        </p:tgtEl>
                                        <p:attrNameLst>
                                          <p:attrName>style.visibility</p:attrName>
                                        </p:attrNameLst>
                                      </p:cBhvr>
                                      <p:to>
                                        <p:strVal val="visible"/>
                                      </p:to>
                                    </p:set>
                                    <p:animEffect transition="in" filter="box(in)">
                                      <p:cBhvr>
                                        <p:cTn id="35" dur="2000"/>
                                        <p:tgtEl>
                                          <p:spTgt spid="7184"/>
                                        </p:tgtEl>
                                      </p:cBhvr>
                                    </p:animEffect>
                                  </p:childTnLst>
                                </p:cTn>
                              </p:par>
                              <p:par>
                                <p:cTn id="36" presetID="4" presetClass="entr" presetSubtype="16" fill="hold" nodeType="withEffect">
                                  <p:stCondLst>
                                    <p:cond delay="0"/>
                                  </p:stCondLst>
                                  <p:childTnLst>
                                    <p:set>
                                      <p:cBhvr>
                                        <p:cTn id="37" dur="1" fill="hold">
                                          <p:stCondLst>
                                            <p:cond delay="0"/>
                                          </p:stCondLst>
                                        </p:cTn>
                                        <p:tgtEl>
                                          <p:spTgt spid="7176"/>
                                        </p:tgtEl>
                                        <p:attrNameLst>
                                          <p:attrName>style.visibility</p:attrName>
                                        </p:attrNameLst>
                                      </p:cBhvr>
                                      <p:to>
                                        <p:strVal val="visible"/>
                                      </p:to>
                                    </p:set>
                                    <p:animEffect transition="in" filter="box(in)">
                                      <p:cBhvr>
                                        <p:cTn id="38" dur="2000"/>
                                        <p:tgtEl>
                                          <p:spTgt spid="7176"/>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7181"/>
                                        </p:tgtEl>
                                        <p:attrNameLst>
                                          <p:attrName>style.visibility</p:attrName>
                                        </p:attrNameLst>
                                      </p:cBhvr>
                                      <p:to>
                                        <p:strVal val="visible"/>
                                      </p:to>
                                    </p:set>
                                    <p:animEffect transition="in" filter="box(in)">
                                      <p:cBhvr>
                                        <p:cTn id="43" dur="20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bldLvl="0" animBg="1"/>
      <p:bldP spid="7180" grpId="0" bldLvl="0" animBg="1"/>
      <p:bldP spid="7181" grpId="0" bldLvl="0" animBg="1"/>
      <p:bldP spid="7182" grpId="0"/>
      <p:bldP spid="7183" grpId="0"/>
      <p:bldP spid="7184" grpId="0"/>
      <p:bldP spid="35851" grpId="0" bldLvl="0" animBg="1"/>
      <p:bldP spid="718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938" name="表格 73937"/>
          <p:cNvGraphicFramePr/>
          <p:nvPr/>
        </p:nvGraphicFramePr>
        <p:xfrm>
          <a:off x="971550" y="465534"/>
          <a:ext cx="7200900" cy="990568"/>
        </p:xfrm>
        <a:graphic>
          <a:graphicData uri="http://schemas.openxmlformats.org/drawingml/2006/table">
            <a:tbl>
              <a:tblPr/>
              <a:tblGrid>
                <a:gridCol w="1014413">
                  <a:extLst>
                    <a:ext uri="{9D8B030D-6E8A-4147-A177-3AD203B41FA5}">
                      <a16:colId xmlns:a16="http://schemas.microsoft.com/office/drawing/2014/main" val="20000"/>
                    </a:ext>
                  </a:extLst>
                </a:gridCol>
                <a:gridCol w="687387">
                  <a:extLst>
                    <a:ext uri="{9D8B030D-6E8A-4147-A177-3AD203B41FA5}">
                      <a16:colId xmlns:a16="http://schemas.microsoft.com/office/drawing/2014/main" val="20001"/>
                    </a:ext>
                  </a:extLst>
                </a:gridCol>
                <a:gridCol w="687388">
                  <a:extLst>
                    <a:ext uri="{9D8B030D-6E8A-4147-A177-3AD203B41FA5}">
                      <a16:colId xmlns:a16="http://schemas.microsoft.com/office/drawing/2014/main" val="20002"/>
                    </a:ext>
                  </a:extLst>
                </a:gridCol>
                <a:gridCol w="687387">
                  <a:extLst>
                    <a:ext uri="{9D8B030D-6E8A-4147-A177-3AD203B41FA5}">
                      <a16:colId xmlns:a16="http://schemas.microsoft.com/office/drawing/2014/main" val="20003"/>
                    </a:ext>
                  </a:extLst>
                </a:gridCol>
                <a:gridCol w="687388">
                  <a:extLst>
                    <a:ext uri="{9D8B030D-6E8A-4147-A177-3AD203B41FA5}">
                      <a16:colId xmlns:a16="http://schemas.microsoft.com/office/drawing/2014/main" val="20004"/>
                    </a:ext>
                  </a:extLst>
                </a:gridCol>
                <a:gridCol w="687387">
                  <a:extLst>
                    <a:ext uri="{9D8B030D-6E8A-4147-A177-3AD203B41FA5}">
                      <a16:colId xmlns:a16="http://schemas.microsoft.com/office/drawing/2014/main" val="20005"/>
                    </a:ext>
                  </a:extLst>
                </a:gridCol>
                <a:gridCol w="687388">
                  <a:extLst>
                    <a:ext uri="{9D8B030D-6E8A-4147-A177-3AD203B41FA5}">
                      <a16:colId xmlns:a16="http://schemas.microsoft.com/office/drawing/2014/main" val="20006"/>
                    </a:ext>
                  </a:extLst>
                </a:gridCol>
                <a:gridCol w="687387">
                  <a:extLst>
                    <a:ext uri="{9D8B030D-6E8A-4147-A177-3AD203B41FA5}">
                      <a16:colId xmlns:a16="http://schemas.microsoft.com/office/drawing/2014/main" val="20007"/>
                    </a:ext>
                  </a:extLst>
                </a:gridCol>
                <a:gridCol w="687388">
                  <a:extLst>
                    <a:ext uri="{9D8B030D-6E8A-4147-A177-3AD203B41FA5}">
                      <a16:colId xmlns:a16="http://schemas.microsoft.com/office/drawing/2014/main" val="20008"/>
                    </a:ext>
                  </a:extLst>
                </a:gridCol>
                <a:gridCol w="687387">
                  <a:extLst>
                    <a:ext uri="{9D8B030D-6E8A-4147-A177-3AD203B41FA5}">
                      <a16:colId xmlns:a16="http://schemas.microsoft.com/office/drawing/2014/main" val="20009"/>
                    </a:ext>
                  </a:extLst>
                </a:gridCol>
              </a:tblGrid>
              <a:tr h="480044">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zh-CN" altLang="en-US" sz="1400" dirty="0">
                          <a:latin typeface="Times New Roman" panose="02020603050405020304" pitchFamily="18" charset="0"/>
                          <a:ea typeface="黑体" panose="02010609060101010101" pitchFamily="49" charset="-122"/>
                        </a:rPr>
                        <a:t>员工</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经理</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副经理</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A</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B</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C</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D</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E</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F</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G</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2798">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zh-CN" altLang="en-US" sz="1400" dirty="0">
                          <a:latin typeface="Times New Roman" panose="02020603050405020304" pitchFamily="18" charset="0"/>
                          <a:ea typeface="黑体" panose="02010609060101010101" pitchFamily="49" charset="-122"/>
                        </a:rPr>
                        <a:t>月薪   （元）</a:t>
                      </a:r>
                    </a:p>
                  </a:txBody>
                  <a:tcPr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7000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4400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2400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2000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1900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1200</a:t>
                      </a:r>
                    </a:p>
                  </a:txBody>
                  <a:tcPr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276" name="Rectangle 39"/>
          <p:cNvSpPr>
            <a:spLocks noChangeArrowheads="1"/>
          </p:cNvSpPr>
          <p:nvPr/>
        </p:nvSpPr>
        <p:spPr bwMode="auto">
          <a:xfrm>
            <a:off x="539751" y="1383507"/>
            <a:ext cx="65710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pPr>
            <a:r>
              <a:rPr lang="en-US" altLang="zh-CN" sz="2400">
                <a:solidFill>
                  <a:schemeClr val="tx1"/>
                </a:solidFill>
                <a:latin typeface="Times New Roman" panose="02020603050405020304" pitchFamily="18" charset="0"/>
                <a:ea typeface="黑体" panose="02010609060101010101" pitchFamily="49" charset="-122"/>
              </a:rPr>
              <a:t>1.</a:t>
            </a:r>
            <a:r>
              <a:rPr lang="zh-CN" altLang="en-US" sz="2400">
                <a:solidFill>
                  <a:schemeClr val="tx1"/>
                </a:solidFill>
                <a:latin typeface="Times New Roman" panose="02020603050405020304" pitchFamily="18" charset="0"/>
                <a:ea typeface="黑体" panose="02010609060101010101" pitchFamily="49" charset="-122"/>
              </a:rPr>
              <a:t>经理说平均工资有</a:t>
            </a:r>
            <a:r>
              <a:rPr lang="en-US" altLang="zh-CN" sz="2400">
                <a:solidFill>
                  <a:schemeClr val="tx1"/>
                </a:solidFill>
                <a:latin typeface="Times New Roman" panose="02020603050405020304" pitchFamily="18" charset="0"/>
                <a:ea typeface="黑体" panose="02010609060101010101" pitchFamily="49" charset="-122"/>
              </a:rPr>
              <a:t>2700</a:t>
            </a:r>
            <a:r>
              <a:rPr lang="zh-CN" altLang="en-US" sz="2400">
                <a:solidFill>
                  <a:schemeClr val="tx1"/>
                </a:solidFill>
                <a:latin typeface="Times New Roman" panose="02020603050405020304" pitchFamily="18" charset="0"/>
                <a:ea typeface="黑体" panose="02010609060101010101" pitchFamily="49" charset="-122"/>
              </a:rPr>
              <a:t>元是否欺骗了应聘者？</a:t>
            </a:r>
          </a:p>
        </p:txBody>
      </p:sp>
      <p:sp>
        <p:nvSpPr>
          <p:cNvPr id="10277" name="Text Box 40"/>
          <p:cNvSpPr txBox="1">
            <a:spLocks noChangeArrowheads="1"/>
          </p:cNvSpPr>
          <p:nvPr/>
        </p:nvSpPr>
        <p:spPr bwMode="auto">
          <a:xfrm>
            <a:off x="539751" y="2577703"/>
            <a:ext cx="89646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400">
                <a:solidFill>
                  <a:schemeClr val="tx1"/>
                </a:solidFill>
                <a:latin typeface="Times New Roman" panose="02020603050405020304" pitchFamily="18" charset="0"/>
                <a:ea typeface="黑体" panose="02010609060101010101" pitchFamily="49" charset="-122"/>
              </a:rPr>
              <a:t>2.</a:t>
            </a:r>
            <a:r>
              <a:rPr lang="zh-CN" altLang="en-US" sz="2400">
                <a:solidFill>
                  <a:schemeClr val="tx1"/>
                </a:solidFill>
                <a:latin typeface="Times New Roman" panose="02020603050405020304" pitchFamily="18" charset="0"/>
                <a:ea typeface="黑体" panose="02010609060101010101" pitchFamily="49" charset="-122"/>
              </a:rPr>
              <a:t>职员</a:t>
            </a:r>
            <a:r>
              <a:rPr lang="en-US" altLang="zh-CN" sz="2400">
                <a:solidFill>
                  <a:schemeClr val="tx1"/>
                </a:solidFill>
                <a:latin typeface="Times New Roman" panose="02020603050405020304" pitchFamily="18" charset="0"/>
                <a:ea typeface="黑体" panose="02010609060101010101" pitchFamily="49" charset="-122"/>
              </a:rPr>
              <a:t>C</a:t>
            </a:r>
            <a:r>
              <a:rPr lang="zh-CN" altLang="en-US" sz="2400">
                <a:solidFill>
                  <a:schemeClr val="tx1"/>
                </a:solidFill>
                <a:latin typeface="Times New Roman" panose="02020603050405020304" pitchFamily="18" charset="0"/>
                <a:ea typeface="黑体" panose="02010609060101010101" pitchFamily="49" charset="-122"/>
              </a:rPr>
              <a:t>说他的工资</a:t>
            </a:r>
            <a:r>
              <a:rPr lang="en-US" altLang="zh-CN" sz="2400">
                <a:solidFill>
                  <a:schemeClr val="tx1"/>
                </a:solidFill>
                <a:latin typeface="Times New Roman" panose="02020603050405020304" pitchFamily="18" charset="0"/>
                <a:ea typeface="黑体" panose="02010609060101010101" pitchFamily="49" charset="-122"/>
              </a:rPr>
              <a:t>1900</a:t>
            </a:r>
            <a:r>
              <a:rPr lang="zh-CN" altLang="en-US" sz="2400">
                <a:solidFill>
                  <a:schemeClr val="tx1"/>
                </a:solidFill>
                <a:latin typeface="Times New Roman" panose="02020603050405020304" pitchFamily="18" charset="0"/>
                <a:ea typeface="黑体" panose="02010609060101010101" pitchFamily="49" charset="-122"/>
              </a:rPr>
              <a:t>元居中等水平什么意思？</a:t>
            </a:r>
          </a:p>
        </p:txBody>
      </p:sp>
      <p:sp>
        <p:nvSpPr>
          <p:cNvPr id="10278" name="Text Box 42"/>
          <p:cNvSpPr txBox="1">
            <a:spLocks noChangeArrowheads="1"/>
          </p:cNvSpPr>
          <p:nvPr/>
        </p:nvSpPr>
        <p:spPr bwMode="auto">
          <a:xfrm>
            <a:off x="1258888" y="3112294"/>
            <a:ext cx="55451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endParaRPr lang="zh-CN" altLang="zh-CN" sz="2400">
              <a:solidFill>
                <a:schemeClr val="tx1"/>
              </a:solidFill>
              <a:latin typeface="Times New Roman" panose="02020603050405020304" pitchFamily="18" charset="0"/>
              <a:ea typeface="黑体" panose="02010609060101010101" pitchFamily="49" charset="-122"/>
            </a:endParaRPr>
          </a:p>
        </p:txBody>
      </p:sp>
      <p:sp>
        <p:nvSpPr>
          <p:cNvPr id="10279" name="Text Box 43"/>
          <p:cNvSpPr txBox="1">
            <a:spLocks noChangeArrowheads="1"/>
          </p:cNvSpPr>
          <p:nvPr/>
        </p:nvSpPr>
        <p:spPr bwMode="auto">
          <a:xfrm>
            <a:off x="466726" y="3489722"/>
            <a:ext cx="88931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en-US" altLang="zh-CN" sz="2400">
                <a:solidFill>
                  <a:schemeClr val="tx1"/>
                </a:solidFill>
                <a:latin typeface="Times New Roman" panose="02020603050405020304" pitchFamily="18" charset="0"/>
                <a:ea typeface="黑体" panose="02010609060101010101" pitchFamily="49" charset="-122"/>
              </a:rPr>
              <a:t>3.</a:t>
            </a:r>
            <a:r>
              <a:rPr lang="zh-CN" altLang="en-US" sz="2400">
                <a:solidFill>
                  <a:schemeClr val="tx1"/>
                </a:solidFill>
                <a:latin typeface="Times New Roman" panose="02020603050405020304" pitchFamily="18" charset="0"/>
                <a:ea typeface="黑体" panose="02010609060101010101" pitchFamily="49" charset="-122"/>
              </a:rPr>
              <a:t>职员</a:t>
            </a:r>
            <a:r>
              <a:rPr lang="en-US" altLang="zh-CN" sz="2400">
                <a:solidFill>
                  <a:schemeClr val="tx1"/>
                </a:solidFill>
                <a:latin typeface="Times New Roman" panose="02020603050405020304" pitchFamily="18" charset="0"/>
                <a:ea typeface="黑体" panose="02010609060101010101" pitchFamily="49" charset="-122"/>
              </a:rPr>
              <a:t>D</a:t>
            </a:r>
            <a:r>
              <a:rPr lang="zh-CN" altLang="en-US" sz="2400">
                <a:solidFill>
                  <a:schemeClr val="tx1"/>
                </a:solidFill>
                <a:latin typeface="Times New Roman" panose="02020603050405020304" pitchFamily="18" charset="0"/>
                <a:ea typeface="黑体" panose="02010609060101010101" pitchFamily="49" charset="-122"/>
              </a:rPr>
              <a:t>的工资</a:t>
            </a:r>
            <a:r>
              <a:rPr lang="en-US" altLang="zh-CN" sz="2400">
                <a:solidFill>
                  <a:schemeClr val="tx1"/>
                </a:solidFill>
                <a:latin typeface="Times New Roman" panose="02020603050405020304" pitchFamily="18" charset="0"/>
                <a:ea typeface="黑体" panose="02010609060101010101" pitchFamily="49" charset="-122"/>
              </a:rPr>
              <a:t>1800</a:t>
            </a:r>
            <a:r>
              <a:rPr lang="zh-CN" altLang="en-US" sz="2400">
                <a:solidFill>
                  <a:schemeClr val="tx1"/>
                </a:solidFill>
                <a:latin typeface="Times New Roman" panose="02020603050405020304" pitchFamily="18" charset="0"/>
                <a:ea typeface="黑体" panose="02010609060101010101" pitchFamily="49" charset="-122"/>
              </a:rPr>
              <a:t>元在上表数据中有什么特点</a:t>
            </a:r>
            <a:r>
              <a:rPr lang="en-US" altLang="zh-CN" sz="2400">
                <a:solidFill>
                  <a:schemeClr val="tx1"/>
                </a:solidFill>
                <a:latin typeface="Times New Roman" panose="02020603050405020304" pitchFamily="18" charset="0"/>
                <a:ea typeface="黑体" panose="02010609060101010101" pitchFamily="49" charset="-122"/>
              </a:rPr>
              <a:t>?</a:t>
            </a:r>
          </a:p>
        </p:txBody>
      </p:sp>
      <p:sp>
        <p:nvSpPr>
          <p:cNvPr id="139308" name="Text Box 44"/>
          <p:cNvSpPr txBox="1">
            <a:spLocks noChangeArrowheads="1"/>
          </p:cNvSpPr>
          <p:nvPr/>
        </p:nvSpPr>
        <p:spPr bwMode="auto">
          <a:xfrm>
            <a:off x="755650" y="1789510"/>
            <a:ext cx="79819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sz="2400" dirty="0">
                <a:latin typeface="Times New Roman" panose="02020603050405020304" pitchFamily="18" charset="0"/>
                <a:ea typeface="黑体" panose="02010609060101010101" pitchFamily="49" charset="-122"/>
              </a:rPr>
              <a:t>没有，月平均工资</a:t>
            </a:r>
            <a:r>
              <a:rPr lang="en-US" altLang="zh-CN" sz="2400" dirty="0">
                <a:latin typeface="Times New Roman" panose="02020603050405020304" pitchFamily="18" charset="0"/>
                <a:ea typeface="黑体" panose="02010609060101010101" pitchFamily="49" charset="-122"/>
              </a:rPr>
              <a:t>2700</a:t>
            </a:r>
            <a:r>
              <a:rPr lang="zh-CN" altLang="en-US" sz="2400" dirty="0">
                <a:latin typeface="Times New Roman" panose="02020603050405020304" pitchFamily="18" charset="0"/>
                <a:ea typeface="黑体" panose="02010609060101010101" pitchFamily="49" charset="-122"/>
              </a:rPr>
              <a:t>元，指所有员工工资的平均数是</a:t>
            </a:r>
            <a:r>
              <a:rPr lang="en-US" altLang="zh-CN" sz="2400" dirty="0">
                <a:latin typeface="Times New Roman" panose="02020603050405020304" pitchFamily="18" charset="0"/>
                <a:ea typeface="黑体" panose="02010609060101010101" pitchFamily="49" charset="-122"/>
              </a:rPr>
              <a:t>2700</a:t>
            </a:r>
            <a:r>
              <a:rPr lang="zh-CN" altLang="en-US" sz="2400" dirty="0">
                <a:latin typeface="Times New Roman" panose="02020603050405020304" pitchFamily="18" charset="0"/>
                <a:ea typeface="黑体" panose="02010609060101010101" pitchFamily="49" charset="-122"/>
              </a:rPr>
              <a:t>元，说明公司每月将支付工资总计</a:t>
            </a:r>
            <a:r>
              <a:rPr lang="en-US" altLang="zh-CN" sz="2400" dirty="0">
                <a:latin typeface="Times New Roman" panose="02020603050405020304" pitchFamily="18" charset="0"/>
                <a:ea typeface="黑体" panose="02010609060101010101" pitchFamily="49" charset="-122"/>
              </a:rPr>
              <a:t>2700×9=24300</a:t>
            </a:r>
            <a:r>
              <a:rPr lang="zh-CN" altLang="en-US" sz="2400" dirty="0">
                <a:latin typeface="Times New Roman" panose="02020603050405020304" pitchFamily="18" charset="0"/>
                <a:ea typeface="黑体" panose="02010609060101010101" pitchFamily="49" charset="-122"/>
              </a:rPr>
              <a:t>（元）</a:t>
            </a:r>
          </a:p>
        </p:txBody>
      </p:sp>
      <p:sp>
        <p:nvSpPr>
          <p:cNvPr id="139309" name="Text Box 45"/>
          <p:cNvSpPr txBox="1">
            <a:spLocks noChangeArrowheads="1"/>
          </p:cNvSpPr>
          <p:nvPr/>
        </p:nvSpPr>
        <p:spPr bwMode="auto">
          <a:xfrm>
            <a:off x="755650" y="2956322"/>
            <a:ext cx="79930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400" dirty="0">
                <a:latin typeface="Times New Roman" panose="02020603050405020304" pitchFamily="18" charset="0"/>
                <a:ea typeface="黑体" panose="02010609060101010101" pitchFamily="49" charset="-122"/>
              </a:rPr>
              <a:t>1900</a:t>
            </a:r>
            <a:r>
              <a:rPr lang="zh-CN" altLang="en-US" sz="2400" dirty="0">
                <a:latin typeface="Times New Roman" panose="02020603050405020304" pitchFamily="18" charset="0"/>
                <a:ea typeface="黑体" panose="02010609060101010101" pitchFamily="49" charset="-122"/>
              </a:rPr>
              <a:t>元恰好居于所有员工工资的“正中间”</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称为中位数</a:t>
            </a:r>
          </a:p>
        </p:txBody>
      </p:sp>
      <p:sp>
        <p:nvSpPr>
          <p:cNvPr id="139311" name="Rectangle 47"/>
          <p:cNvSpPr>
            <a:spLocks noChangeArrowheads="1"/>
          </p:cNvSpPr>
          <p:nvPr/>
        </p:nvSpPr>
        <p:spPr bwMode="auto">
          <a:xfrm>
            <a:off x="768351" y="3921919"/>
            <a:ext cx="44935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spcBef>
                <a:spcPct val="50000"/>
              </a:spcBef>
            </a:pPr>
            <a:r>
              <a:rPr lang="en-US" altLang="zh-CN" sz="2400">
                <a:latin typeface="Times New Roman" panose="02020603050405020304" pitchFamily="18" charset="0"/>
                <a:ea typeface="黑体" panose="02010609060101010101" pitchFamily="49" charset="-122"/>
              </a:rPr>
              <a:t>1800</a:t>
            </a:r>
            <a:r>
              <a:rPr lang="zh-CN" altLang="en-US" sz="2400">
                <a:latin typeface="Times New Roman" panose="02020603050405020304" pitchFamily="18" charset="0"/>
                <a:ea typeface="黑体" panose="02010609060101010101" pitchFamily="49" charset="-122"/>
              </a:rPr>
              <a:t>元出现次数最多，称为众数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9308">
                                            <p:txEl>
                                              <p:charRg st="0" end="31"/>
                                            </p:txEl>
                                          </p:spTgt>
                                        </p:tgtEl>
                                        <p:attrNameLst>
                                          <p:attrName>style.visibility</p:attrName>
                                        </p:attrNameLst>
                                      </p:cBhvr>
                                      <p:to>
                                        <p:strVal val="visible"/>
                                      </p:to>
                                    </p:set>
                                    <p:animEffect transition="in" filter="box(in)">
                                      <p:cBhvr>
                                        <p:cTn id="7" dur="500"/>
                                        <p:tgtEl>
                                          <p:spTgt spid="139308">
                                            <p:txEl>
                                              <p:charRg st="0" end="3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39309">
                                            <p:txEl>
                                              <p:pRg st="0" end="0"/>
                                            </p:txEl>
                                          </p:spTgt>
                                        </p:tgtEl>
                                        <p:attrNameLst>
                                          <p:attrName>style.visibility</p:attrName>
                                        </p:attrNameLst>
                                      </p:cBhvr>
                                      <p:to>
                                        <p:strVal val="visible"/>
                                      </p:to>
                                    </p:set>
                                    <p:animEffect transition="in" filter="box(in)">
                                      <p:cBhvr>
                                        <p:cTn id="12" dur="500"/>
                                        <p:tgtEl>
                                          <p:spTgt spid="13930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9311">
                                            <p:txEl>
                                              <p:pRg st="0" end="0"/>
                                            </p:txEl>
                                          </p:spTgt>
                                        </p:tgtEl>
                                        <p:attrNameLst>
                                          <p:attrName>style.visibility</p:attrName>
                                        </p:attrNameLst>
                                      </p:cBhvr>
                                      <p:to>
                                        <p:strVal val="visible"/>
                                      </p:to>
                                    </p:set>
                                    <p:anim calcmode="lin" valueType="num">
                                      <p:cBhvr additive="base">
                                        <p:cTn id="17" dur="500" fill="hold"/>
                                        <p:tgtEl>
                                          <p:spTgt spid="139311">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93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4"/>
          <p:cNvSpPr>
            <a:spLocks noChangeArrowheads="1"/>
          </p:cNvSpPr>
          <p:nvPr/>
        </p:nvSpPr>
        <p:spPr bwMode="auto">
          <a:xfrm>
            <a:off x="684213" y="2139554"/>
            <a:ext cx="75596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a:solidFill>
                  <a:schemeClr val="tx1"/>
                </a:solidFill>
                <a:latin typeface="黑体" panose="02010609060101010101" pitchFamily="49" charset="-122"/>
                <a:ea typeface="黑体" panose="02010609060101010101" pitchFamily="49" charset="-122"/>
              </a:rPr>
              <a:t>1.</a:t>
            </a:r>
            <a:r>
              <a:rPr lang="zh-CN" altLang="en-US" sz="2400">
                <a:solidFill>
                  <a:schemeClr val="tx1"/>
                </a:solidFill>
                <a:latin typeface="黑体" panose="02010609060101010101" pitchFamily="49" charset="-122"/>
                <a:ea typeface="黑体" panose="02010609060101010101" pitchFamily="49" charset="-122"/>
              </a:rPr>
              <a:t>你认为用哪个数据描述该公司员工收入的集中</a:t>
            </a:r>
            <a:r>
              <a:rPr lang="en-US" altLang="zh-CN" sz="2400">
                <a:solidFill>
                  <a:schemeClr val="tx1"/>
                </a:solidFill>
                <a:latin typeface="黑体" panose="02010609060101010101" pitchFamily="49" charset="-122"/>
                <a:ea typeface="黑体" panose="02010609060101010101" pitchFamily="49" charset="-122"/>
              </a:rPr>
              <a:t>	</a:t>
            </a:r>
            <a:r>
              <a:rPr lang="zh-CN" altLang="en-US" sz="2400">
                <a:solidFill>
                  <a:schemeClr val="tx1"/>
                </a:solidFill>
                <a:latin typeface="黑体" panose="02010609060101010101" pitchFamily="49" charset="-122"/>
                <a:ea typeface="黑体" panose="02010609060101010101" pitchFamily="49" charset="-122"/>
              </a:rPr>
              <a:t>趋势更合适？</a:t>
            </a:r>
          </a:p>
          <a:p>
            <a:pPr>
              <a:lnSpc>
                <a:spcPct val="150000"/>
              </a:lnSpc>
            </a:pPr>
            <a:r>
              <a:rPr lang="en-US" altLang="zh-CN" sz="2400">
                <a:solidFill>
                  <a:schemeClr val="tx1"/>
                </a:solidFill>
                <a:latin typeface="黑体" panose="02010609060101010101" pitchFamily="49" charset="-122"/>
                <a:ea typeface="黑体" panose="02010609060101010101" pitchFamily="49" charset="-122"/>
              </a:rPr>
              <a:t>2. </a:t>
            </a:r>
            <a:r>
              <a:rPr lang="zh-CN" altLang="en-US" sz="2400">
                <a:solidFill>
                  <a:schemeClr val="tx1"/>
                </a:solidFill>
                <a:latin typeface="黑体" panose="02010609060101010101" pitchFamily="49" charset="-122"/>
                <a:ea typeface="黑体" panose="02010609060101010101" pitchFamily="49" charset="-122"/>
              </a:rPr>
              <a:t>为什么该公司员工收入的平均数比中位数高得多？</a:t>
            </a:r>
          </a:p>
        </p:txBody>
      </p:sp>
      <p:sp>
        <p:nvSpPr>
          <p:cNvPr id="11266" name="Text Box 109"/>
          <p:cNvSpPr txBox="1">
            <a:spLocks noChangeArrowheads="1"/>
          </p:cNvSpPr>
          <p:nvPr/>
        </p:nvSpPr>
        <p:spPr bwMode="auto">
          <a:xfrm>
            <a:off x="611188" y="1815703"/>
            <a:ext cx="1944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400">
                <a:latin typeface="黑体" panose="02010609060101010101" pitchFamily="49" charset="-122"/>
                <a:ea typeface="黑体" panose="02010609060101010101" pitchFamily="49" charset="-122"/>
              </a:rPr>
              <a:t>分组讨论：</a:t>
            </a:r>
          </a:p>
        </p:txBody>
      </p:sp>
      <p:sp>
        <p:nvSpPr>
          <p:cNvPr id="11267" name="Text Box 110"/>
          <p:cNvSpPr txBox="1">
            <a:spLocks noChangeArrowheads="1"/>
          </p:cNvSpPr>
          <p:nvPr/>
        </p:nvSpPr>
        <p:spPr bwMode="auto">
          <a:xfrm>
            <a:off x="2916238" y="3274219"/>
            <a:ext cx="3135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endParaRPr lang="zh-CN" altLang="zh-CN" sz="2400">
              <a:solidFill>
                <a:schemeClr val="tx1"/>
              </a:solidFill>
              <a:latin typeface="黑体" panose="02010609060101010101" pitchFamily="49" charset="-122"/>
              <a:ea typeface="黑体" panose="02010609060101010101" pitchFamily="49" charset="-122"/>
            </a:endParaRPr>
          </a:p>
        </p:txBody>
      </p:sp>
      <p:sp>
        <p:nvSpPr>
          <p:cNvPr id="89257" name="Text Box 111"/>
          <p:cNvSpPr txBox="1">
            <a:spLocks noChangeArrowheads="1"/>
          </p:cNvSpPr>
          <p:nvPr/>
        </p:nvSpPr>
        <p:spPr bwMode="auto">
          <a:xfrm>
            <a:off x="900113" y="3657601"/>
            <a:ext cx="76327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zh-CN" altLang="en-US" sz="2400">
                <a:latin typeface="黑体" panose="02010609060101010101" pitchFamily="49" charset="-122"/>
                <a:ea typeface="黑体" panose="02010609060101010101" pitchFamily="49" charset="-122"/>
              </a:rPr>
              <a:t>由于正副经理的工资特别高，将平均工资“拉高”了</a:t>
            </a:r>
            <a:r>
              <a:rPr lang="en-US" altLang="zh-CN" sz="2400">
                <a:latin typeface="黑体" panose="02010609060101010101" pitchFamily="49" charset="-122"/>
                <a:ea typeface="黑体" panose="02010609060101010101" pitchFamily="49" charset="-122"/>
              </a:rPr>
              <a:t>.</a:t>
            </a:r>
          </a:p>
        </p:txBody>
      </p:sp>
      <p:graphicFrame>
        <p:nvGraphicFramePr>
          <p:cNvPr id="73938" name="表格 73937"/>
          <p:cNvGraphicFramePr/>
          <p:nvPr/>
        </p:nvGraphicFramePr>
        <p:xfrm>
          <a:off x="755650" y="681037"/>
          <a:ext cx="7200902" cy="990568"/>
        </p:xfrm>
        <a:graphic>
          <a:graphicData uri="http://schemas.openxmlformats.org/drawingml/2006/table">
            <a:tbl>
              <a:tblPr/>
              <a:tblGrid>
                <a:gridCol w="1014685">
                  <a:extLst>
                    <a:ext uri="{9D8B030D-6E8A-4147-A177-3AD203B41FA5}">
                      <a16:colId xmlns:a16="http://schemas.microsoft.com/office/drawing/2014/main" val="20000"/>
                    </a:ext>
                  </a:extLst>
                </a:gridCol>
                <a:gridCol w="687357">
                  <a:extLst>
                    <a:ext uri="{9D8B030D-6E8A-4147-A177-3AD203B41FA5}">
                      <a16:colId xmlns:a16="http://schemas.microsoft.com/office/drawing/2014/main" val="20001"/>
                    </a:ext>
                  </a:extLst>
                </a:gridCol>
                <a:gridCol w="687358">
                  <a:extLst>
                    <a:ext uri="{9D8B030D-6E8A-4147-A177-3AD203B41FA5}">
                      <a16:colId xmlns:a16="http://schemas.microsoft.com/office/drawing/2014/main" val="20002"/>
                    </a:ext>
                  </a:extLst>
                </a:gridCol>
                <a:gridCol w="687357">
                  <a:extLst>
                    <a:ext uri="{9D8B030D-6E8A-4147-A177-3AD203B41FA5}">
                      <a16:colId xmlns:a16="http://schemas.microsoft.com/office/drawing/2014/main" val="20003"/>
                    </a:ext>
                  </a:extLst>
                </a:gridCol>
                <a:gridCol w="687358">
                  <a:extLst>
                    <a:ext uri="{9D8B030D-6E8A-4147-A177-3AD203B41FA5}">
                      <a16:colId xmlns:a16="http://schemas.microsoft.com/office/drawing/2014/main" val="20004"/>
                    </a:ext>
                  </a:extLst>
                </a:gridCol>
                <a:gridCol w="687357">
                  <a:extLst>
                    <a:ext uri="{9D8B030D-6E8A-4147-A177-3AD203B41FA5}">
                      <a16:colId xmlns:a16="http://schemas.microsoft.com/office/drawing/2014/main" val="20005"/>
                    </a:ext>
                  </a:extLst>
                </a:gridCol>
                <a:gridCol w="687358">
                  <a:extLst>
                    <a:ext uri="{9D8B030D-6E8A-4147-A177-3AD203B41FA5}">
                      <a16:colId xmlns:a16="http://schemas.microsoft.com/office/drawing/2014/main" val="20006"/>
                    </a:ext>
                  </a:extLst>
                </a:gridCol>
                <a:gridCol w="687357">
                  <a:extLst>
                    <a:ext uri="{9D8B030D-6E8A-4147-A177-3AD203B41FA5}">
                      <a16:colId xmlns:a16="http://schemas.microsoft.com/office/drawing/2014/main" val="20007"/>
                    </a:ext>
                  </a:extLst>
                </a:gridCol>
                <a:gridCol w="687358">
                  <a:extLst>
                    <a:ext uri="{9D8B030D-6E8A-4147-A177-3AD203B41FA5}">
                      <a16:colId xmlns:a16="http://schemas.microsoft.com/office/drawing/2014/main" val="20008"/>
                    </a:ext>
                  </a:extLst>
                </a:gridCol>
                <a:gridCol w="687357">
                  <a:extLst>
                    <a:ext uri="{9D8B030D-6E8A-4147-A177-3AD203B41FA5}">
                      <a16:colId xmlns:a16="http://schemas.microsoft.com/office/drawing/2014/main" val="20009"/>
                    </a:ext>
                  </a:extLst>
                </a:gridCol>
              </a:tblGrid>
              <a:tr h="480044">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zh-CN" altLang="en-US" sz="1400" dirty="0">
                          <a:latin typeface="Times New Roman" panose="02020603050405020304" pitchFamily="18" charset="0"/>
                          <a:ea typeface="黑体" panose="02010609060101010101" pitchFamily="49" charset="-122"/>
                        </a:rPr>
                        <a:t>员工</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经理</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副经理</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A</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B</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C</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D</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E</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F</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eaLnBrk="1" hangingPunct="1">
                        <a:spcBef>
                          <a:spcPct val="0"/>
                        </a:spcBef>
                        <a:buNone/>
                      </a:pPr>
                      <a:r>
                        <a:rPr lang="zh-CN" altLang="en-US" sz="1400" dirty="0">
                          <a:latin typeface="Times New Roman" panose="02020603050405020304" pitchFamily="18" charset="0"/>
                          <a:ea typeface="黑体" panose="02010609060101010101" pitchFamily="49" charset="-122"/>
                        </a:rPr>
                        <a:t>职员</a:t>
                      </a:r>
                      <a:r>
                        <a:rPr lang="en-US" altLang="zh-CN" sz="1400">
                          <a:latin typeface="Times New Roman" panose="02020603050405020304" pitchFamily="18" charset="0"/>
                          <a:ea typeface="黑体" panose="02010609060101010101" pitchFamily="49" charset="-122"/>
                        </a:rPr>
                        <a:t>G</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2798">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zh-CN" altLang="en-US" sz="1400" dirty="0">
                          <a:latin typeface="Times New Roman" panose="02020603050405020304" pitchFamily="18" charset="0"/>
                          <a:ea typeface="黑体" panose="02010609060101010101" pitchFamily="49" charset="-122"/>
                        </a:rPr>
                        <a:t>月薪   （元）</a:t>
                      </a:r>
                    </a:p>
                  </a:txBody>
                  <a:tcPr marL="91436" marR="91436" marT="34282" marB="34282">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7000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4400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2400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2000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1900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1800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lvl="1" indent="-285750" algn="l" rtl="0" eaLnBrk="0" fontAlgn="base" hangingPunct="0">
                        <a:spcBef>
                          <a:spcPct val="20000"/>
                        </a:spcBef>
                        <a:spcAft>
                          <a:spcPct val="0"/>
                        </a:spcAft>
                        <a:buChar char="–"/>
                        <a:defRPr sz="2400" kern="1200">
                          <a:solidFill>
                            <a:schemeClr val="tx1"/>
                          </a:solidFill>
                          <a:latin typeface="+mn-lt"/>
                          <a:ea typeface="+mn-ea"/>
                        </a:defRPr>
                      </a:lvl2pPr>
                      <a:lvl3pPr marL="1143000" lvl="2" indent="-228600" algn="l" rtl="0" eaLnBrk="0" fontAlgn="base" hangingPunct="0">
                        <a:spcBef>
                          <a:spcPct val="20000"/>
                        </a:spcBef>
                        <a:spcAft>
                          <a:spcPct val="0"/>
                        </a:spcAft>
                        <a:buChar char="•"/>
                        <a:defRPr sz="2000" kern="1200">
                          <a:solidFill>
                            <a:schemeClr val="tx1"/>
                          </a:solidFill>
                          <a:latin typeface="+mn-lt"/>
                          <a:ea typeface="+mn-ea"/>
                        </a:defRPr>
                      </a:lvl3pPr>
                      <a:lvl4pPr marL="1600200" lvl="3" indent="-228600" algn="l" rtl="0" eaLnBrk="0" fontAlgn="base" hangingPunct="0">
                        <a:spcBef>
                          <a:spcPct val="20000"/>
                        </a:spcBef>
                        <a:spcAft>
                          <a:spcPct val="0"/>
                        </a:spcAft>
                        <a:buChar char="–"/>
                        <a:defRPr sz="1800" kern="1200">
                          <a:solidFill>
                            <a:schemeClr val="tx1"/>
                          </a:solidFill>
                          <a:latin typeface="+mn-lt"/>
                          <a:ea typeface="+mn-ea"/>
                        </a:defRPr>
                      </a:lvl4pPr>
                      <a:lvl5pPr marL="2057400" lvl="4" indent="-228600" algn="l" rtl="0" eaLnBrk="0" fontAlgn="base" hangingPunct="0">
                        <a:spcBef>
                          <a:spcPct val="20000"/>
                        </a:spcBef>
                        <a:spcAft>
                          <a:spcPct val="0"/>
                        </a:spcAft>
                        <a:buChar char="»"/>
                        <a:defRPr sz="1800" kern="1200">
                          <a:solidFill>
                            <a:schemeClr val="tx1"/>
                          </a:solidFill>
                          <a:latin typeface="+mn-lt"/>
                          <a:ea typeface="+mn-ea"/>
                        </a:defRPr>
                      </a:lvl5pPr>
                    </a:lstStyle>
                    <a:p>
                      <a:pPr marL="0" lvl="0" indent="0" algn="ctr" eaLnBrk="1" hangingPunct="1">
                        <a:spcBef>
                          <a:spcPct val="0"/>
                        </a:spcBef>
                        <a:buNone/>
                      </a:pPr>
                      <a:r>
                        <a:rPr lang="en-US" altLang="zh-CN" sz="1400">
                          <a:latin typeface="Times New Roman" panose="02020603050405020304" pitchFamily="18" charset="0"/>
                          <a:ea typeface="黑体" panose="02010609060101010101" pitchFamily="49" charset="-122"/>
                        </a:rPr>
                        <a:t>1200</a:t>
                      </a:r>
                    </a:p>
                  </a:txBody>
                  <a:tcPr marL="91436" marR="91436" marT="34282" marB="34282"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9257">
                                            <p:txEl>
                                              <p:pRg st="0" end="0"/>
                                            </p:txEl>
                                          </p:spTgt>
                                        </p:tgtEl>
                                        <p:attrNameLst>
                                          <p:attrName>style.visibility</p:attrName>
                                        </p:attrNameLst>
                                      </p:cBhvr>
                                      <p:to>
                                        <p:strVal val="visible"/>
                                      </p:to>
                                    </p:set>
                                    <p:animEffect transition="in" filter="blinds(horizontal)">
                                      <p:cBhvr>
                                        <p:cTn id="7" dur="500"/>
                                        <p:tgtEl>
                                          <p:spTgt spid="892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圆角矩形 90164"/>
          <p:cNvSpPr>
            <a:spLocks noChangeArrowheads="1"/>
          </p:cNvSpPr>
          <p:nvPr/>
        </p:nvSpPr>
        <p:spPr bwMode="auto">
          <a:xfrm>
            <a:off x="827088" y="1221581"/>
            <a:ext cx="7848600" cy="3349229"/>
          </a:xfrm>
          <a:prstGeom prst="roundRect">
            <a:avLst>
              <a:gd name="adj" fmla="val 16667"/>
            </a:avLst>
          </a:prstGeom>
          <a:solidFill>
            <a:srgbClr val="FFFF99">
              <a:alpha val="10001"/>
            </a:srgbClr>
          </a:solidFill>
          <a:ln w="9525">
            <a:solidFill>
              <a:schemeClr val="tx1"/>
            </a:solidFill>
            <a:round/>
          </a:ln>
        </p:spPr>
        <p:txBody>
          <a:bodyPr/>
          <a:lstStyle/>
          <a:p>
            <a:pPr algn="ctr"/>
            <a:endParaRPr lang="zh-CN" altLang="en-US"/>
          </a:p>
        </p:txBody>
      </p:sp>
      <p:sp>
        <p:nvSpPr>
          <p:cNvPr id="12290" name="Text Box 1026"/>
          <p:cNvSpPr txBox="1">
            <a:spLocks noChangeArrowheads="1"/>
          </p:cNvSpPr>
          <p:nvPr/>
        </p:nvSpPr>
        <p:spPr bwMode="auto">
          <a:xfrm>
            <a:off x="827088" y="627460"/>
            <a:ext cx="3262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zh-CN" altLang="en-US" sz="2400" dirty="0">
                <a:latin typeface="黑体" panose="02010609060101010101" pitchFamily="49" charset="-122"/>
                <a:ea typeface="黑体" panose="02010609060101010101" pitchFamily="49" charset="-122"/>
              </a:rPr>
              <a:t>中位数和众数的定义：</a:t>
            </a:r>
          </a:p>
        </p:txBody>
      </p:sp>
      <p:sp>
        <p:nvSpPr>
          <p:cNvPr id="22530" name="Text Box 1027"/>
          <p:cNvSpPr txBox="1">
            <a:spLocks noChangeArrowheads="1"/>
          </p:cNvSpPr>
          <p:nvPr/>
        </p:nvSpPr>
        <p:spPr bwMode="auto">
          <a:xfrm>
            <a:off x="1127126" y="2992041"/>
            <a:ext cx="718502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dirty="0">
                <a:solidFill>
                  <a:schemeClr val="tx1"/>
                </a:solidFill>
                <a:latin typeface="黑体" panose="02010609060101010101" pitchFamily="49" charset="-122"/>
                <a:ea typeface="黑体" panose="02010609060101010101" pitchFamily="49" charset="-122"/>
              </a:rPr>
              <a:t>    我们把一组数据中出现</a:t>
            </a:r>
            <a:r>
              <a:rPr lang="zh-CN" altLang="en-US" sz="2800" dirty="0">
                <a:latin typeface="黑体" panose="02010609060101010101" pitchFamily="49" charset="-122"/>
                <a:ea typeface="黑体" panose="02010609060101010101" pitchFamily="49" charset="-122"/>
              </a:rPr>
              <a:t>次数最多</a:t>
            </a:r>
            <a:r>
              <a:rPr lang="zh-CN" altLang="en-US" sz="2800" dirty="0">
                <a:solidFill>
                  <a:schemeClr val="tx1"/>
                </a:solidFill>
                <a:latin typeface="黑体" panose="02010609060101010101" pitchFamily="49" charset="-122"/>
                <a:ea typeface="黑体" panose="02010609060101010101" pitchFamily="49" charset="-122"/>
              </a:rPr>
              <a:t>的那个数据叫做这组数据的</a:t>
            </a:r>
            <a:r>
              <a:rPr lang="zh-CN" altLang="en-US" sz="2800" dirty="0">
                <a:latin typeface="黑体" panose="02010609060101010101" pitchFamily="49" charset="-122"/>
                <a:ea typeface="黑体" panose="02010609060101010101" pitchFamily="49" charset="-122"/>
              </a:rPr>
              <a:t>众数</a:t>
            </a:r>
            <a:r>
              <a:rPr lang="en-US" altLang="zh-CN" sz="2800" dirty="0">
                <a:solidFill>
                  <a:srgbClr val="FF00FF"/>
                </a:solidFill>
                <a:latin typeface="黑体" panose="02010609060101010101" pitchFamily="49" charset="-122"/>
                <a:ea typeface="黑体" panose="02010609060101010101" pitchFamily="49" charset="-122"/>
              </a:rPr>
              <a:t>.</a:t>
            </a:r>
            <a:endParaRPr lang="en-US" altLang="zh-CN" sz="2800" dirty="0">
              <a:solidFill>
                <a:srgbClr val="000000"/>
              </a:solidFill>
              <a:latin typeface="黑体" panose="02010609060101010101" pitchFamily="49" charset="-122"/>
              <a:ea typeface="黑体" panose="02010609060101010101" pitchFamily="49" charset="-122"/>
            </a:endParaRPr>
          </a:p>
        </p:txBody>
      </p:sp>
      <p:sp>
        <p:nvSpPr>
          <p:cNvPr id="90163" name="Text Box 1029"/>
          <p:cNvSpPr txBox="1">
            <a:spLocks noChangeArrowheads="1"/>
          </p:cNvSpPr>
          <p:nvPr/>
        </p:nvSpPr>
        <p:spPr bwMode="auto">
          <a:xfrm>
            <a:off x="908050" y="1326356"/>
            <a:ext cx="732948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dirty="0">
                <a:solidFill>
                  <a:srgbClr val="000000"/>
                </a:solidFill>
                <a:latin typeface="黑体" panose="02010609060101010101" pitchFamily="49" charset="-122"/>
                <a:ea typeface="黑体" panose="02010609060101010101" pitchFamily="49" charset="-122"/>
              </a:rPr>
              <a:t>    一般地，</a:t>
            </a:r>
            <a:r>
              <a:rPr lang="en-US" altLang="zh-CN" sz="2800" i="1" dirty="0">
                <a:solidFill>
                  <a:srgbClr val="000000"/>
                </a:solidFill>
                <a:latin typeface="Times New Roman" panose="02020603050405020304" pitchFamily="18" charset="0"/>
                <a:ea typeface="黑体" panose="02010609060101010101" pitchFamily="49" charset="-122"/>
              </a:rPr>
              <a:t>n</a:t>
            </a:r>
            <a:r>
              <a:rPr lang="zh-CN" altLang="en-US" sz="2800" dirty="0">
                <a:solidFill>
                  <a:srgbClr val="000000"/>
                </a:solidFill>
                <a:latin typeface="黑体" panose="02010609060101010101" pitchFamily="49" charset="-122"/>
                <a:ea typeface="黑体" panose="02010609060101010101" pitchFamily="49" charset="-122"/>
              </a:rPr>
              <a:t>个数据</a:t>
            </a:r>
            <a:r>
              <a:rPr lang="zh-CN" altLang="en-US" sz="2800" dirty="0">
                <a:latin typeface="黑体" panose="02010609060101010101" pitchFamily="49" charset="-122"/>
                <a:ea typeface="黑体" panose="02010609060101010101" pitchFamily="49" charset="-122"/>
              </a:rPr>
              <a:t>按大小顺序排列</a:t>
            </a:r>
            <a:r>
              <a:rPr lang="zh-CN" altLang="en-US" sz="2800" dirty="0">
                <a:solidFill>
                  <a:srgbClr val="000000"/>
                </a:solidFill>
                <a:latin typeface="黑体" panose="02010609060101010101" pitchFamily="49" charset="-122"/>
                <a:ea typeface="黑体" panose="02010609060101010101" pitchFamily="49" charset="-122"/>
              </a:rPr>
              <a:t>，处于最中间位置的一个数据（或最中间两个数据的平均数）叫做这组数据的</a:t>
            </a:r>
            <a:r>
              <a:rPr lang="zh-CN" altLang="en-US" sz="2800" dirty="0">
                <a:latin typeface="黑体" panose="02010609060101010101" pitchFamily="49" charset="-122"/>
                <a:ea typeface="黑体" panose="02010609060101010101" pitchFamily="49" charset="-122"/>
              </a:rPr>
              <a:t>中位数</a:t>
            </a:r>
            <a:r>
              <a:rPr lang="en-US" altLang="zh-CN" sz="2800" dirty="0">
                <a:solidFill>
                  <a:srgbClr val="000000"/>
                </a:solidFill>
                <a:latin typeface="黑体" panose="02010609060101010101" pitchFamily="49" charset="-122"/>
                <a:ea typeface="黑体" panose="02010609060101010101" pitchFamily="49" charset="-122"/>
              </a:rPr>
              <a:t>.</a:t>
            </a:r>
            <a:endParaRPr lang="zh-CN" altLang="en-US" sz="2800" dirty="0">
              <a:solidFill>
                <a:srgbClr val="0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0163"/>
                                        </p:tgtEl>
                                        <p:attrNameLst>
                                          <p:attrName>style.visibility</p:attrName>
                                        </p:attrNameLst>
                                      </p:cBhvr>
                                      <p:to>
                                        <p:strVal val="visible"/>
                                      </p:to>
                                    </p:set>
                                    <p:animEffect transition="in" filter="blinds(horizontal)">
                                      <p:cBhvr>
                                        <p:cTn id="7" dur="500"/>
                                        <p:tgtEl>
                                          <p:spTgt spid="9016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530">
                                            <p:txEl>
                                              <p:pRg st="0" end="0"/>
                                            </p:txEl>
                                          </p:spTgt>
                                        </p:tgtEl>
                                        <p:attrNameLst>
                                          <p:attrName>style.visibility</p:attrName>
                                        </p:attrNameLst>
                                      </p:cBhvr>
                                      <p:to>
                                        <p:strVal val="visible"/>
                                      </p:to>
                                    </p:set>
                                    <p:anim calcmode="lin" valueType="num">
                                      <p:cBhvr additive="base">
                                        <p:cTn id="12"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6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96" name="Text Box 4"/>
          <p:cNvSpPr txBox="1">
            <a:spLocks noChangeArrowheads="1"/>
          </p:cNvSpPr>
          <p:nvPr/>
        </p:nvSpPr>
        <p:spPr bwMode="auto">
          <a:xfrm>
            <a:off x="828675" y="735806"/>
            <a:ext cx="748823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spcBef>
                <a:spcPct val="50000"/>
              </a:spcBef>
            </a:pPr>
            <a:r>
              <a:rPr lang="en-US" altLang="zh-CN" sz="2800">
                <a:solidFill>
                  <a:srgbClr val="000000"/>
                </a:solidFill>
                <a:latin typeface="Times New Roman" panose="02020603050405020304" pitchFamily="18" charset="0"/>
                <a:ea typeface="黑体" panose="02010609060101010101" pitchFamily="49" charset="-122"/>
              </a:rPr>
              <a:t>        </a:t>
            </a:r>
            <a:r>
              <a:rPr lang="zh-CN" altLang="en-US" sz="2800">
                <a:solidFill>
                  <a:srgbClr val="000000"/>
                </a:solidFill>
                <a:latin typeface="Times New Roman" panose="02020603050405020304" pitchFamily="18" charset="0"/>
                <a:ea typeface="黑体" panose="02010609060101010101" pitchFamily="49" charset="-122"/>
              </a:rPr>
              <a:t>求中位数要先将一组数据按</a:t>
            </a:r>
            <a:r>
              <a:rPr lang="zh-CN" altLang="en-US" sz="2800">
                <a:latin typeface="Times New Roman" panose="02020603050405020304" pitchFamily="18" charset="0"/>
                <a:ea typeface="黑体" panose="02010609060101010101" pitchFamily="49" charset="-122"/>
              </a:rPr>
              <a:t>大小顺序</a:t>
            </a:r>
            <a:r>
              <a:rPr lang="zh-CN" altLang="en-US" sz="2800">
                <a:solidFill>
                  <a:schemeClr val="tx1"/>
                </a:solidFill>
                <a:latin typeface="Times New Roman" panose="02020603050405020304" pitchFamily="18" charset="0"/>
                <a:ea typeface="黑体" panose="02010609060101010101" pitchFamily="49" charset="-122"/>
              </a:rPr>
              <a:t>排列</a:t>
            </a:r>
            <a:r>
              <a:rPr lang="zh-CN" altLang="en-US" sz="2800">
                <a:solidFill>
                  <a:srgbClr val="000000"/>
                </a:solidFill>
                <a:latin typeface="Times New Roman" panose="02020603050405020304" pitchFamily="18" charset="0"/>
                <a:ea typeface="黑体" panose="02010609060101010101" pitchFamily="49" charset="-122"/>
              </a:rPr>
              <a:t>，从小到大或从大到小都可以．</a:t>
            </a:r>
            <a:endParaRPr lang="zh-CN" altLang="en-US" sz="2800">
              <a:solidFill>
                <a:schemeClr val="tx1"/>
              </a:solidFill>
              <a:latin typeface="Times New Roman" panose="02020603050405020304" pitchFamily="18" charset="0"/>
              <a:ea typeface="黑体" panose="02010609060101010101" pitchFamily="49" charset="-122"/>
            </a:endParaRPr>
          </a:p>
        </p:txBody>
      </p:sp>
      <p:grpSp>
        <p:nvGrpSpPr>
          <p:cNvPr id="2" name="Group 5"/>
          <p:cNvGrpSpPr/>
          <p:nvPr/>
        </p:nvGrpSpPr>
        <p:grpSpPr bwMode="auto">
          <a:xfrm>
            <a:off x="1044575" y="1815703"/>
            <a:ext cx="6781800" cy="2114550"/>
            <a:chOff x="-3" y="-3"/>
            <a:chExt cx="2365" cy="1641"/>
          </a:xfrm>
        </p:grpSpPr>
        <p:grpSp>
          <p:nvGrpSpPr>
            <p:cNvPr id="13315" name="Group 6"/>
            <p:cNvGrpSpPr/>
            <p:nvPr/>
          </p:nvGrpSpPr>
          <p:grpSpPr bwMode="auto">
            <a:xfrm>
              <a:off x="0" y="0"/>
              <a:ext cx="2359" cy="1635"/>
              <a:chOff x="0" y="0"/>
              <a:chExt cx="2359" cy="1635"/>
            </a:xfrm>
          </p:grpSpPr>
          <p:grpSp>
            <p:nvGrpSpPr>
              <p:cNvPr id="13316" name="Group 7"/>
              <p:cNvGrpSpPr/>
              <p:nvPr/>
            </p:nvGrpSpPr>
            <p:grpSpPr bwMode="auto">
              <a:xfrm>
                <a:off x="0" y="0"/>
                <a:ext cx="1347" cy="327"/>
                <a:chOff x="0" y="0"/>
                <a:chExt cx="1347" cy="327"/>
              </a:xfrm>
            </p:grpSpPr>
            <p:sp>
              <p:nvSpPr>
                <p:cNvPr id="13317" name="Rectangle 8"/>
                <p:cNvSpPr>
                  <a:spLocks noChangeArrowheads="1"/>
                </p:cNvSpPr>
                <p:nvPr/>
              </p:nvSpPr>
              <p:spPr bwMode="auto">
                <a:xfrm>
                  <a:off x="43" y="0"/>
                  <a:ext cx="12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r>
                    <a:rPr lang="zh-CN" altLang="en-US" sz="2400">
                      <a:solidFill>
                        <a:schemeClr val="tx1"/>
                      </a:solidFill>
                      <a:latin typeface="Times New Roman" panose="02020603050405020304" pitchFamily="18" charset="0"/>
                      <a:ea typeface="黑体" panose="02010609060101010101" pitchFamily="49" charset="-122"/>
                    </a:rPr>
                    <a:t>数    据</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18" name="Rectangle 9"/>
                <p:cNvSpPr>
                  <a:spLocks noChangeArrowheads="1"/>
                </p:cNvSpPr>
                <p:nvPr/>
              </p:nvSpPr>
              <p:spPr bwMode="auto">
                <a:xfrm>
                  <a:off x="0" y="0"/>
                  <a:ext cx="1347"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19" name="Group 10"/>
              <p:cNvGrpSpPr/>
              <p:nvPr/>
            </p:nvGrpSpPr>
            <p:grpSpPr bwMode="auto">
              <a:xfrm>
                <a:off x="1347" y="0"/>
                <a:ext cx="506" cy="327"/>
                <a:chOff x="1347" y="0"/>
                <a:chExt cx="506" cy="327"/>
              </a:xfrm>
            </p:grpSpPr>
            <p:sp>
              <p:nvSpPr>
                <p:cNvPr id="13320" name="Rectangle 11"/>
                <p:cNvSpPr>
                  <a:spLocks noChangeArrowheads="1"/>
                </p:cNvSpPr>
                <p:nvPr/>
              </p:nvSpPr>
              <p:spPr bwMode="auto">
                <a:xfrm>
                  <a:off x="1390" y="0"/>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2400">
                      <a:solidFill>
                        <a:schemeClr val="tx1"/>
                      </a:solidFill>
                      <a:latin typeface="Times New Roman" panose="02020603050405020304" pitchFamily="18" charset="0"/>
                      <a:ea typeface="黑体" panose="02010609060101010101" pitchFamily="49" charset="-122"/>
                    </a:rPr>
                    <a:t>中位数</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21" name="Rectangle 12"/>
                <p:cNvSpPr>
                  <a:spLocks noChangeArrowheads="1"/>
                </p:cNvSpPr>
                <p:nvPr/>
              </p:nvSpPr>
              <p:spPr bwMode="auto">
                <a:xfrm>
                  <a:off x="1347" y="0"/>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22" name="Group 13"/>
              <p:cNvGrpSpPr/>
              <p:nvPr/>
            </p:nvGrpSpPr>
            <p:grpSpPr bwMode="auto">
              <a:xfrm>
                <a:off x="1853" y="0"/>
                <a:ext cx="506" cy="327"/>
                <a:chOff x="1853" y="0"/>
                <a:chExt cx="506" cy="327"/>
              </a:xfrm>
            </p:grpSpPr>
            <p:sp>
              <p:nvSpPr>
                <p:cNvPr id="13323" name="Rectangle 14"/>
                <p:cNvSpPr>
                  <a:spLocks noChangeArrowheads="1"/>
                </p:cNvSpPr>
                <p:nvPr/>
              </p:nvSpPr>
              <p:spPr bwMode="auto">
                <a:xfrm>
                  <a:off x="1896" y="0"/>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zh-CN" altLang="en-US" sz="2400">
                      <a:solidFill>
                        <a:schemeClr val="tx1"/>
                      </a:solidFill>
                      <a:latin typeface="Times New Roman" panose="02020603050405020304" pitchFamily="18" charset="0"/>
                      <a:ea typeface="黑体" panose="02010609060101010101" pitchFamily="49" charset="-122"/>
                    </a:rPr>
                    <a:t>众数</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24" name="Rectangle 15"/>
                <p:cNvSpPr>
                  <a:spLocks noChangeArrowheads="1"/>
                </p:cNvSpPr>
                <p:nvPr/>
              </p:nvSpPr>
              <p:spPr bwMode="auto">
                <a:xfrm>
                  <a:off x="1853" y="0"/>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25" name="Group 16"/>
              <p:cNvGrpSpPr/>
              <p:nvPr/>
            </p:nvGrpSpPr>
            <p:grpSpPr bwMode="auto">
              <a:xfrm>
                <a:off x="0" y="327"/>
                <a:ext cx="1347" cy="327"/>
                <a:chOff x="0" y="327"/>
                <a:chExt cx="1347" cy="327"/>
              </a:xfrm>
            </p:grpSpPr>
            <p:sp>
              <p:nvSpPr>
                <p:cNvPr id="13326" name="Rectangle 17"/>
                <p:cNvSpPr>
                  <a:spLocks noChangeArrowheads="1"/>
                </p:cNvSpPr>
                <p:nvPr/>
              </p:nvSpPr>
              <p:spPr bwMode="auto">
                <a:xfrm>
                  <a:off x="43" y="327"/>
                  <a:ext cx="12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15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22</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35</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27" name="Rectangle 18"/>
                <p:cNvSpPr>
                  <a:spLocks noChangeArrowheads="1"/>
                </p:cNvSpPr>
                <p:nvPr/>
              </p:nvSpPr>
              <p:spPr bwMode="auto">
                <a:xfrm>
                  <a:off x="0" y="327"/>
                  <a:ext cx="1347"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28" name="Group 19"/>
              <p:cNvGrpSpPr/>
              <p:nvPr/>
            </p:nvGrpSpPr>
            <p:grpSpPr bwMode="auto">
              <a:xfrm>
                <a:off x="1347" y="327"/>
                <a:ext cx="506" cy="327"/>
                <a:chOff x="1347" y="327"/>
                <a:chExt cx="506" cy="327"/>
              </a:xfrm>
            </p:grpSpPr>
            <p:sp>
              <p:nvSpPr>
                <p:cNvPr id="13329" name="Rectangle 20"/>
                <p:cNvSpPr>
                  <a:spLocks noChangeArrowheads="1"/>
                </p:cNvSpPr>
                <p:nvPr/>
              </p:nvSpPr>
              <p:spPr bwMode="auto">
                <a:xfrm>
                  <a:off x="1390" y="327"/>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30" name="Rectangle 21"/>
                <p:cNvSpPr>
                  <a:spLocks noChangeArrowheads="1"/>
                </p:cNvSpPr>
                <p:nvPr/>
              </p:nvSpPr>
              <p:spPr bwMode="auto">
                <a:xfrm>
                  <a:off x="1347" y="327"/>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31" name="Group 22"/>
              <p:cNvGrpSpPr/>
              <p:nvPr/>
            </p:nvGrpSpPr>
            <p:grpSpPr bwMode="auto">
              <a:xfrm>
                <a:off x="1853" y="327"/>
                <a:ext cx="506" cy="327"/>
                <a:chOff x="1853" y="327"/>
                <a:chExt cx="506" cy="327"/>
              </a:xfrm>
            </p:grpSpPr>
            <p:sp>
              <p:nvSpPr>
                <p:cNvPr id="13332" name="Rectangle 23"/>
                <p:cNvSpPr>
                  <a:spLocks noChangeArrowheads="1"/>
                </p:cNvSpPr>
                <p:nvPr/>
              </p:nvSpPr>
              <p:spPr bwMode="auto">
                <a:xfrm>
                  <a:off x="1896" y="327"/>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33" name="Rectangle 24"/>
                <p:cNvSpPr>
                  <a:spLocks noChangeArrowheads="1"/>
                </p:cNvSpPr>
                <p:nvPr/>
              </p:nvSpPr>
              <p:spPr bwMode="auto">
                <a:xfrm>
                  <a:off x="1853" y="327"/>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34" name="Group 25"/>
              <p:cNvGrpSpPr/>
              <p:nvPr/>
            </p:nvGrpSpPr>
            <p:grpSpPr bwMode="auto">
              <a:xfrm>
                <a:off x="0" y="654"/>
                <a:ext cx="1347" cy="327"/>
                <a:chOff x="0" y="654"/>
                <a:chExt cx="1347" cy="327"/>
              </a:xfrm>
            </p:grpSpPr>
            <p:sp>
              <p:nvSpPr>
                <p:cNvPr id="13335" name="Rectangle 26"/>
                <p:cNvSpPr>
                  <a:spLocks noChangeArrowheads="1"/>
                </p:cNvSpPr>
                <p:nvPr/>
              </p:nvSpPr>
              <p:spPr bwMode="auto">
                <a:xfrm>
                  <a:off x="43" y="654"/>
                  <a:ext cx="12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15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22</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38</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36" name="Rectangle 27"/>
                <p:cNvSpPr>
                  <a:spLocks noChangeArrowheads="1"/>
                </p:cNvSpPr>
                <p:nvPr/>
              </p:nvSpPr>
              <p:spPr bwMode="auto">
                <a:xfrm>
                  <a:off x="0" y="654"/>
                  <a:ext cx="1347"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37" name="Group 28"/>
              <p:cNvGrpSpPr/>
              <p:nvPr/>
            </p:nvGrpSpPr>
            <p:grpSpPr bwMode="auto">
              <a:xfrm>
                <a:off x="1347" y="654"/>
                <a:ext cx="506" cy="327"/>
                <a:chOff x="1347" y="654"/>
                <a:chExt cx="506" cy="327"/>
              </a:xfrm>
            </p:grpSpPr>
            <p:sp>
              <p:nvSpPr>
                <p:cNvPr id="13338" name="Rectangle 29"/>
                <p:cNvSpPr>
                  <a:spLocks noChangeArrowheads="1"/>
                </p:cNvSpPr>
                <p:nvPr/>
              </p:nvSpPr>
              <p:spPr bwMode="auto">
                <a:xfrm>
                  <a:off x="1390" y="654"/>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39" name="Rectangle 30"/>
                <p:cNvSpPr>
                  <a:spLocks noChangeArrowheads="1"/>
                </p:cNvSpPr>
                <p:nvPr/>
              </p:nvSpPr>
              <p:spPr bwMode="auto">
                <a:xfrm>
                  <a:off x="1347" y="654"/>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40" name="Group 31"/>
              <p:cNvGrpSpPr/>
              <p:nvPr/>
            </p:nvGrpSpPr>
            <p:grpSpPr bwMode="auto">
              <a:xfrm>
                <a:off x="1853" y="654"/>
                <a:ext cx="506" cy="327"/>
                <a:chOff x="1853" y="654"/>
                <a:chExt cx="506" cy="327"/>
              </a:xfrm>
            </p:grpSpPr>
            <p:sp>
              <p:nvSpPr>
                <p:cNvPr id="13341" name="Rectangle 32"/>
                <p:cNvSpPr>
                  <a:spLocks noChangeArrowheads="1"/>
                </p:cNvSpPr>
                <p:nvPr/>
              </p:nvSpPr>
              <p:spPr bwMode="auto">
                <a:xfrm>
                  <a:off x="1896" y="654"/>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42" name="Rectangle 33"/>
                <p:cNvSpPr>
                  <a:spLocks noChangeArrowheads="1"/>
                </p:cNvSpPr>
                <p:nvPr/>
              </p:nvSpPr>
              <p:spPr bwMode="auto">
                <a:xfrm>
                  <a:off x="1853" y="654"/>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43" name="Group 34"/>
              <p:cNvGrpSpPr/>
              <p:nvPr/>
            </p:nvGrpSpPr>
            <p:grpSpPr bwMode="auto">
              <a:xfrm>
                <a:off x="0" y="981"/>
                <a:ext cx="1347" cy="327"/>
                <a:chOff x="0" y="981"/>
                <a:chExt cx="1347" cy="327"/>
              </a:xfrm>
            </p:grpSpPr>
            <p:sp>
              <p:nvSpPr>
                <p:cNvPr id="13344" name="Rectangle 35"/>
                <p:cNvSpPr>
                  <a:spLocks noChangeArrowheads="1"/>
                </p:cNvSpPr>
                <p:nvPr/>
              </p:nvSpPr>
              <p:spPr bwMode="auto">
                <a:xfrm>
                  <a:off x="43" y="981"/>
                  <a:ext cx="12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15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22</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35</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45" name="Rectangle 36"/>
                <p:cNvSpPr>
                  <a:spLocks noChangeArrowheads="1"/>
                </p:cNvSpPr>
                <p:nvPr/>
              </p:nvSpPr>
              <p:spPr bwMode="auto">
                <a:xfrm>
                  <a:off x="0" y="981"/>
                  <a:ext cx="1347"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46" name="Group 37"/>
              <p:cNvGrpSpPr/>
              <p:nvPr/>
            </p:nvGrpSpPr>
            <p:grpSpPr bwMode="auto">
              <a:xfrm>
                <a:off x="1347" y="981"/>
                <a:ext cx="506" cy="327"/>
                <a:chOff x="1347" y="981"/>
                <a:chExt cx="506" cy="327"/>
              </a:xfrm>
            </p:grpSpPr>
            <p:sp>
              <p:nvSpPr>
                <p:cNvPr id="13347" name="Rectangle 38"/>
                <p:cNvSpPr>
                  <a:spLocks noChangeArrowheads="1"/>
                </p:cNvSpPr>
                <p:nvPr/>
              </p:nvSpPr>
              <p:spPr bwMode="auto">
                <a:xfrm>
                  <a:off x="1390" y="981"/>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48" name="Rectangle 39"/>
                <p:cNvSpPr>
                  <a:spLocks noChangeArrowheads="1"/>
                </p:cNvSpPr>
                <p:nvPr/>
              </p:nvSpPr>
              <p:spPr bwMode="auto">
                <a:xfrm>
                  <a:off x="1347" y="981"/>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49" name="Group 40"/>
              <p:cNvGrpSpPr/>
              <p:nvPr/>
            </p:nvGrpSpPr>
            <p:grpSpPr bwMode="auto">
              <a:xfrm>
                <a:off x="1853" y="981"/>
                <a:ext cx="506" cy="327"/>
                <a:chOff x="1853" y="981"/>
                <a:chExt cx="506" cy="327"/>
              </a:xfrm>
            </p:grpSpPr>
            <p:sp>
              <p:nvSpPr>
                <p:cNvPr id="13350" name="Rectangle 41"/>
                <p:cNvSpPr>
                  <a:spLocks noChangeArrowheads="1"/>
                </p:cNvSpPr>
                <p:nvPr/>
              </p:nvSpPr>
              <p:spPr bwMode="auto">
                <a:xfrm>
                  <a:off x="1896" y="981"/>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51" name="Rectangle 42"/>
                <p:cNvSpPr>
                  <a:spLocks noChangeArrowheads="1"/>
                </p:cNvSpPr>
                <p:nvPr/>
              </p:nvSpPr>
              <p:spPr bwMode="auto">
                <a:xfrm>
                  <a:off x="1853" y="981"/>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52" name="Group 43"/>
              <p:cNvGrpSpPr/>
              <p:nvPr/>
            </p:nvGrpSpPr>
            <p:grpSpPr bwMode="auto">
              <a:xfrm>
                <a:off x="0" y="1308"/>
                <a:ext cx="1347" cy="327"/>
                <a:chOff x="0" y="1308"/>
                <a:chExt cx="1347" cy="327"/>
              </a:xfrm>
            </p:grpSpPr>
            <p:sp>
              <p:nvSpPr>
                <p:cNvPr id="13353" name="Rectangle 44"/>
                <p:cNvSpPr>
                  <a:spLocks noChangeArrowheads="1"/>
                </p:cNvSpPr>
                <p:nvPr/>
              </p:nvSpPr>
              <p:spPr bwMode="auto">
                <a:xfrm>
                  <a:off x="43" y="1308"/>
                  <a:ext cx="126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3</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0</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-1</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5</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-3</a:t>
                  </a:r>
                  <a:r>
                    <a:rPr lang="zh-CN" altLang="en-US" sz="2400">
                      <a:solidFill>
                        <a:schemeClr val="tx1"/>
                      </a:solidFill>
                      <a:latin typeface="Times New Roman" panose="02020603050405020304" pitchFamily="18" charset="0"/>
                      <a:ea typeface="黑体" panose="02010609060101010101" pitchFamily="49" charset="-122"/>
                    </a:rPr>
                    <a:t>，</a:t>
                  </a:r>
                  <a:r>
                    <a:rPr lang="en-US" altLang="zh-CN" sz="2400">
                      <a:solidFill>
                        <a:schemeClr val="tx1"/>
                      </a:solidFill>
                      <a:latin typeface="Times New Roman" panose="02020603050405020304" pitchFamily="18" charset="0"/>
                      <a:ea typeface="黑体" panose="02010609060101010101" pitchFamily="49" charset="-122"/>
                    </a:rPr>
                    <a:t>14</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54" name="Rectangle 45"/>
                <p:cNvSpPr>
                  <a:spLocks noChangeArrowheads="1"/>
                </p:cNvSpPr>
                <p:nvPr/>
              </p:nvSpPr>
              <p:spPr bwMode="auto">
                <a:xfrm>
                  <a:off x="0" y="1308"/>
                  <a:ext cx="1347"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55" name="Group 46"/>
              <p:cNvGrpSpPr/>
              <p:nvPr/>
            </p:nvGrpSpPr>
            <p:grpSpPr bwMode="auto">
              <a:xfrm>
                <a:off x="1347" y="1308"/>
                <a:ext cx="506" cy="327"/>
                <a:chOff x="1347" y="1308"/>
                <a:chExt cx="506" cy="327"/>
              </a:xfrm>
            </p:grpSpPr>
            <p:sp>
              <p:nvSpPr>
                <p:cNvPr id="13356" name="Rectangle 47"/>
                <p:cNvSpPr>
                  <a:spLocks noChangeArrowheads="1"/>
                </p:cNvSpPr>
                <p:nvPr/>
              </p:nvSpPr>
              <p:spPr bwMode="auto">
                <a:xfrm>
                  <a:off x="1390" y="1308"/>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57" name="Rectangle 48"/>
                <p:cNvSpPr>
                  <a:spLocks noChangeArrowheads="1"/>
                </p:cNvSpPr>
                <p:nvPr/>
              </p:nvSpPr>
              <p:spPr bwMode="auto">
                <a:xfrm>
                  <a:off x="1347" y="1308"/>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nvGrpSpPr>
              <p:cNvPr id="13358" name="Group 49"/>
              <p:cNvGrpSpPr/>
              <p:nvPr/>
            </p:nvGrpSpPr>
            <p:grpSpPr bwMode="auto">
              <a:xfrm>
                <a:off x="1853" y="1308"/>
                <a:ext cx="506" cy="327"/>
                <a:chOff x="1853" y="1308"/>
                <a:chExt cx="506" cy="327"/>
              </a:xfrm>
            </p:grpSpPr>
            <p:sp>
              <p:nvSpPr>
                <p:cNvPr id="13359" name="Rectangle 50"/>
                <p:cNvSpPr>
                  <a:spLocks noChangeArrowheads="1"/>
                </p:cNvSpPr>
                <p:nvPr/>
              </p:nvSpPr>
              <p:spPr bwMode="auto">
                <a:xfrm>
                  <a:off x="1896" y="1308"/>
                  <a:ext cx="4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altLang="zh-CN" sz="2400">
                      <a:solidFill>
                        <a:schemeClr val="tx1"/>
                      </a:solidFill>
                      <a:latin typeface="Times New Roman" panose="02020603050405020304" pitchFamily="18" charset="0"/>
                      <a:ea typeface="黑体" panose="02010609060101010101" pitchFamily="49" charset="-122"/>
                    </a:rPr>
                    <a:t> </a:t>
                  </a:r>
                </a:p>
                <a:p>
                  <a:pPr algn="just" eaLnBrk="0" hangingPunct="0"/>
                  <a:endParaRPr lang="en-US" altLang="zh-CN" sz="2400">
                    <a:solidFill>
                      <a:schemeClr val="tx1"/>
                    </a:solidFill>
                    <a:latin typeface="Times New Roman" panose="02020603050405020304" pitchFamily="18" charset="0"/>
                    <a:ea typeface="黑体" panose="02010609060101010101" pitchFamily="49" charset="-122"/>
                  </a:endParaRPr>
                </a:p>
              </p:txBody>
            </p:sp>
            <p:sp>
              <p:nvSpPr>
                <p:cNvPr id="13360" name="Rectangle 51"/>
                <p:cNvSpPr>
                  <a:spLocks noChangeArrowheads="1"/>
                </p:cNvSpPr>
                <p:nvPr/>
              </p:nvSpPr>
              <p:spPr bwMode="auto">
                <a:xfrm>
                  <a:off x="1853" y="1308"/>
                  <a:ext cx="506" cy="327"/>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grpSp>
        <p:sp>
          <p:nvSpPr>
            <p:cNvPr id="13361" name="Rectangle 52"/>
            <p:cNvSpPr>
              <a:spLocks noChangeArrowheads="1"/>
            </p:cNvSpPr>
            <p:nvPr/>
          </p:nvSpPr>
          <p:spPr bwMode="auto">
            <a:xfrm>
              <a:off x="-3" y="-3"/>
              <a:ext cx="2365" cy="1641"/>
            </a:xfrm>
            <a:prstGeom prst="rect">
              <a:avLst/>
            </a:prstGeom>
            <a:noFill/>
            <a:ln w="9525">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tx1"/>
                </a:solidFill>
                <a:latin typeface="Times New Roman" panose="02020603050405020304" pitchFamily="18" charset="0"/>
                <a:ea typeface="黑体" panose="02010609060101010101" pitchFamily="49" charset="-122"/>
              </a:endParaRPr>
            </a:p>
          </p:txBody>
        </p:sp>
      </p:grpSp>
      <p:sp>
        <p:nvSpPr>
          <p:cNvPr id="62519" name="Text Box 55"/>
          <p:cNvSpPr txBox="1">
            <a:spLocks noChangeArrowheads="1"/>
          </p:cNvSpPr>
          <p:nvPr/>
        </p:nvSpPr>
        <p:spPr bwMode="auto">
          <a:xfrm>
            <a:off x="1117600" y="4410075"/>
            <a:ext cx="4375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rgbClr val="269999"/>
                </a:solidFill>
                <a:latin typeface="Times New Roman" panose="02020603050405020304" pitchFamily="18" charset="0"/>
                <a:ea typeface="黑体" panose="02010609060101010101" pitchFamily="49" charset="-122"/>
              </a:rPr>
              <a:t>思考</a:t>
            </a:r>
            <a:r>
              <a:rPr lang="en-US" altLang="zh-CN" sz="2800">
                <a:solidFill>
                  <a:srgbClr val="269999"/>
                </a:solidFill>
                <a:latin typeface="Times New Roman" panose="02020603050405020304" pitchFamily="18" charset="0"/>
                <a:ea typeface="黑体" panose="02010609060101010101" pitchFamily="49" charset="-122"/>
              </a:rPr>
              <a:t>2</a:t>
            </a:r>
            <a:r>
              <a:rPr lang="zh-CN" altLang="en-US" sz="2800">
                <a:solidFill>
                  <a:srgbClr val="269999"/>
                </a:solidFill>
                <a:latin typeface="Times New Roman" panose="02020603050405020304" pitchFamily="18" charset="0"/>
                <a:ea typeface="黑体" panose="02010609060101010101" pitchFamily="49" charset="-122"/>
              </a:rPr>
              <a:t>：</a:t>
            </a:r>
            <a:r>
              <a:rPr lang="zh-CN" altLang="en-US" sz="2800">
                <a:latin typeface="Times New Roman" panose="02020603050405020304" pitchFamily="18" charset="0"/>
                <a:ea typeface="黑体" panose="02010609060101010101" pitchFamily="49" charset="-122"/>
              </a:rPr>
              <a:t>众数是否唯一？ </a:t>
            </a:r>
          </a:p>
        </p:txBody>
      </p:sp>
      <p:sp>
        <p:nvSpPr>
          <p:cNvPr id="62520" name="Text Box 56"/>
          <p:cNvSpPr txBox="1">
            <a:spLocks noChangeArrowheads="1"/>
          </p:cNvSpPr>
          <p:nvPr/>
        </p:nvSpPr>
        <p:spPr bwMode="auto">
          <a:xfrm>
            <a:off x="5319713" y="2330054"/>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20</a:t>
            </a:r>
          </a:p>
        </p:txBody>
      </p:sp>
      <p:sp>
        <p:nvSpPr>
          <p:cNvPr id="62521" name="Text Box 57"/>
          <p:cNvSpPr txBox="1">
            <a:spLocks noChangeArrowheads="1"/>
          </p:cNvSpPr>
          <p:nvPr/>
        </p:nvSpPr>
        <p:spPr bwMode="auto">
          <a:xfrm>
            <a:off x="5319713" y="2730103"/>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21</a:t>
            </a:r>
          </a:p>
        </p:txBody>
      </p:sp>
      <p:sp>
        <p:nvSpPr>
          <p:cNvPr id="62522" name="Text Box 58"/>
          <p:cNvSpPr txBox="1">
            <a:spLocks noChangeArrowheads="1"/>
          </p:cNvSpPr>
          <p:nvPr/>
        </p:nvSpPr>
        <p:spPr bwMode="auto">
          <a:xfrm>
            <a:off x="5329238" y="3130154"/>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21</a:t>
            </a:r>
          </a:p>
        </p:txBody>
      </p:sp>
      <p:sp>
        <p:nvSpPr>
          <p:cNvPr id="62523" name="Text Box 59"/>
          <p:cNvSpPr txBox="1">
            <a:spLocks noChangeArrowheads="1"/>
          </p:cNvSpPr>
          <p:nvPr/>
        </p:nvSpPr>
        <p:spPr bwMode="auto">
          <a:xfrm>
            <a:off x="5422900" y="358735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3</a:t>
            </a:r>
          </a:p>
        </p:txBody>
      </p:sp>
      <p:sp>
        <p:nvSpPr>
          <p:cNvPr id="62524" name="Text Box 60"/>
          <p:cNvSpPr txBox="1">
            <a:spLocks noChangeArrowheads="1"/>
          </p:cNvSpPr>
          <p:nvPr/>
        </p:nvSpPr>
        <p:spPr bwMode="auto">
          <a:xfrm>
            <a:off x="6853238" y="2272904"/>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20</a:t>
            </a:r>
          </a:p>
        </p:txBody>
      </p:sp>
      <p:sp>
        <p:nvSpPr>
          <p:cNvPr id="62525" name="Text Box 61"/>
          <p:cNvSpPr txBox="1">
            <a:spLocks noChangeArrowheads="1"/>
          </p:cNvSpPr>
          <p:nvPr/>
        </p:nvSpPr>
        <p:spPr bwMode="auto">
          <a:xfrm>
            <a:off x="6853238" y="2730103"/>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20</a:t>
            </a:r>
          </a:p>
        </p:txBody>
      </p:sp>
      <p:sp>
        <p:nvSpPr>
          <p:cNvPr id="62526" name="Text Box 62"/>
          <p:cNvSpPr txBox="1">
            <a:spLocks noChangeArrowheads="1"/>
          </p:cNvSpPr>
          <p:nvPr/>
        </p:nvSpPr>
        <p:spPr bwMode="auto">
          <a:xfrm>
            <a:off x="6513513" y="3130154"/>
            <a:ext cx="147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20</a:t>
            </a:r>
            <a:r>
              <a:rPr lang="zh-CN" altLang="en-US" sz="2400">
                <a:latin typeface="Times New Roman" panose="02020603050405020304" pitchFamily="18" charset="0"/>
                <a:ea typeface="黑体" panose="02010609060101010101" pitchFamily="49" charset="-122"/>
              </a:rPr>
              <a:t>和</a:t>
            </a:r>
            <a:r>
              <a:rPr lang="en-US" altLang="zh-CN" sz="2400">
                <a:latin typeface="Times New Roman" panose="02020603050405020304" pitchFamily="18" charset="0"/>
                <a:ea typeface="黑体" panose="02010609060101010101" pitchFamily="49" charset="-122"/>
              </a:rPr>
              <a:t>35</a:t>
            </a:r>
          </a:p>
        </p:txBody>
      </p:sp>
      <p:sp>
        <p:nvSpPr>
          <p:cNvPr id="62527" name="Text Box 63"/>
          <p:cNvSpPr txBox="1">
            <a:spLocks noChangeArrowheads="1"/>
          </p:cNvSpPr>
          <p:nvPr/>
        </p:nvSpPr>
        <p:spPr bwMode="auto">
          <a:xfrm>
            <a:off x="6946900" y="358735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r>
              <a:rPr lang="en-US" altLang="zh-CN" sz="2400">
                <a:latin typeface="Times New Roman" panose="02020603050405020304" pitchFamily="18" charset="0"/>
                <a:ea typeface="黑体" panose="02010609060101010101" pitchFamily="49" charset="-122"/>
              </a:rPr>
              <a:t>5</a:t>
            </a:r>
          </a:p>
        </p:txBody>
      </p:sp>
      <p:sp>
        <p:nvSpPr>
          <p:cNvPr id="13371" name="圆角矩形 31"/>
          <p:cNvSpPr>
            <a:spLocks noChangeArrowheads="1"/>
          </p:cNvSpPr>
          <p:nvPr/>
        </p:nvSpPr>
        <p:spPr bwMode="auto">
          <a:xfrm>
            <a:off x="466725" y="465535"/>
            <a:ext cx="1225550" cy="321469"/>
          </a:xfrm>
          <a:prstGeom prst="roundRect">
            <a:avLst>
              <a:gd name="adj" fmla="val 16667"/>
            </a:avLst>
          </a:prstGeom>
          <a:solidFill>
            <a:srgbClr val="FFFFD9"/>
          </a:solidFill>
          <a:ln w="25400">
            <a:solidFill>
              <a:srgbClr val="0099FF"/>
            </a:solidFill>
            <a:round/>
          </a:ln>
        </p:spPr>
        <p:txBody>
          <a:bodyPr/>
          <a:lstStyle/>
          <a:p>
            <a:pPr algn="ctr"/>
            <a:r>
              <a:rPr lang="zh-CN" altLang="en-US" b="1">
                <a:solidFill>
                  <a:schemeClr val="tx1"/>
                </a:solidFill>
                <a:latin typeface="微软雅黑" panose="020B0503020204020204" pitchFamily="34" charset="-122"/>
                <a:ea typeface="微软雅黑" panose="020B0503020204020204" pitchFamily="34" charset="-122"/>
              </a:rPr>
              <a:t>想一想</a:t>
            </a:r>
          </a:p>
        </p:txBody>
      </p:sp>
      <p:sp>
        <p:nvSpPr>
          <p:cNvPr id="3" name="Text Box 55"/>
          <p:cNvSpPr txBox="1">
            <a:spLocks noChangeArrowheads="1"/>
          </p:cNvSpPr>
          <p:nvPr/>
        </p:nvSpPr>
        <p:spPr bwMode="auto">
          <a:xfrm>
            <a:off x="1117600" y="4017169"/>
            <a:ext cx="43053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spcBef>
                <a:spcPct val="50000"/>
              </a:spcBef>
            </a:pPr>
            <a:r>
              <a:rPr lang="zh-CN" altLang="en-US" sz="2800">
                <a:solidFill>
                  <a:srgbClr val="269999"/>
                </a:solidFill>
                <a:latin typeface="Times New Roman" panose="02020603050405020304" pitchFamily="18" charset="0"/>
                <a:ea typeface="黑体" panose="02010609060101010101" pitchFamily="49" charset="-122"/>
              </a:rPr>
              <a:t>思考</a:t>
            </a:r>
            <a:r>
              <a:rPr lang="en-US" altLang="zh-CN" sz="2800">
                <a:solidFill>
                  <a:srgbClr val="269999"/>
                </a:solidFill>
                <a:latin typeface="Times New Roman" panose="02020603050405020304" pitchFamily="18" charset="0"/>
                <a:ea typeface="黑体" panose="02010609060101010101" pitchFamily="49" charset="-122"/>
              </a:rPr>
              <a:t>1</a:t>
            </a:r>
            <a:r>
              <a:rPr lang="zh-CN" altLang="en-US" sz="2800">
                <a:solidFill>
                  <a:srgbClr val="269999"/>
                </a:solidFill>
                <a:latin typeface="Times New Roman" panose="02020603050405020304" pitchFamily="18" charset="0"/>
                <a:ea typeface="黑体" panose="02010609060101010101" pitchFamily="49" charset="-122"/>
              </a:rPr>
              <a:t>：</a:t>
            </a:r>
            <a:r>
              <a:rPr lang="zh-CN" altLang="en-US" sz="2800">
                <a:latin typeface="Times New Roman" panose="02020603050405020304" pitchFamily="18" charset="0"/>
                <a:ea typeface="黑体" panose="02010609060101010101" pitchFamily="49" charset="-122"/>
              </a:rPr>
              <a:t>中位数怎么确定？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6396"/>
                                        </p:tgtEl>
                                        <p:attrNameLst>
                                          <p:attrName>style.visibility</p:attrName>
                                        </p:attrNameLst>
                                      </p:cBhvr>
                                      <p:to>
                                        <p:strVal val="visible"/>
                                      </p:to>
                                    </p:set>
                                    <p:anim calcmode="lin" valueType="num">
                                      <p:cBhvr>
                                        <p:cTn id="7" dur="500" fill="hold"/>
                                        <p:tgtEl>
                                          <p:spTgt spid="6396"/>
                                        </p:tgtEl>
                                        <p:attrNameLst>
                                          <p:attrName>ppt_x</p:attrName>
                                        </p:attrNameLst>
                                      </p:cBhvr>
                                      <p:tavLst>
                                        <p:tav tm="0">
                                          <p:val>
                                            <p:strVal val="#ppt_x"/>
                                          </p:val>
                                        </p:tav>
                                        <p:tav tm="100000">
                                          <p:val>
                                            <p:strVal val="#ppt_x"/>
                                          </p:val>
                                        </p:tav>
                                      </p:tavLst>
                                    </p:anim>
                                    <p:anim calcmode="lin" valueType="num">
                                      <p:cBhvr>
                                        <p:cTn id="8" dur="500" fill="hold"/>
                                        <p:tgtEl>
                                          <p:spTgt spid="6396"/>
                                        </p:tgtEl>
                                        <p:attrNameLst>
                                          <p:attrName>ppt_y</p:attrName>
                                        </p:attrNameLst>
                                      </p:cBhvr>
                                      <p:tavLst>
                                        <p:tav tm="0">
                                          <p:val>
                                            <p:strVal val="#ppt_y+#ppt_h/2"/>
                                          </p:val>
                                        </p:tav>
                                        <p:tav tm="100000">
                                          <p:val>
                                            <p:strVal val="#ppt_y"/>
                                          </p:val>
                                        </p:tav>
                                      </p:tavLst>
                                    </p:anim>
                                    <p:anim calcmode="lin" valueType="num">
                                      <p:cBhvr>
                                        <p:cTn id="9" dur="500" fill="hold"/>
                                        <p:tgtEl>
                                          <p:spTgt spid="6396"/>
                                        </p:tgtEl>
                                        <p:attrNameLst>
                                          <p:attrName>ppt_w</p:attrName>
                                        </p:attrNameLst>
                                      </p:cBhvr>
                                      <p:tavLst>
                                        <p:tav tm="0">
                                          <p:val>
                                            <p:strVal val="#ppt_w"/>
                                          </p:val>
                                        </p:tav>
                                        <p:tav tm="100000">
                                          <p:val>
                                            <p:strVal val="#ppt_w"/>
                                          </p:val>
                                        </p:tav>
                                      </p:tavLst>
                                    </p:anim>
                                    <p:anim calcmode="lin" valueType="num">
                                      <p:cBhvr>
                                        <p:cTn id="10" dur="500" fill="hold"/>
                                        <p:tgtEl>
                                          <p:spTgt spid="6396"/>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62520"/>
                                        </p:tgtEl>
                                        <p:attrNameLst>
                                          <p:attrName>style.visibility</p:attrName>
                                        </p:attrNameLst>
                                      </p:cBhvr>
                                      <p:to>
                                        <p:strVal val="visible"/>
                                      </p:to>
                                    </p:set>
                                    <p:anim calcmode="lin" valueType="num">
                                      <p:cBhvr>
                                        <p:cTn id="21" dur="500" fill="hold"/>
                                        <p:tgtEl>
                                          <p:spTgt spid="62520"/>
                                        </p:tgtEl>
                                        <p:attrNameLst>
                                          <p:attrName>ppt_w</p:attrName>
                                        </p:attrNameLst>
                                      </p:cBhvr>
                                      <p:tavLst>
                                        <p:tav tm="0">
                                          <p:val>
                                            <p:fltVal val="0"/>
                                          </p:val>
                                        </p:tav>
                                        <p:tav tm="100000">
                                          <p:val>
                                            <p:strVal val="#ppt_w"/>
                                          </p:val>
                                        </p:tav>
                                      </p:tavLst>
                                    </p:anim>
                                    <p:anim calcmode="lin" valueType="num">
                                      <p:cBhvr>
                                        <p:cTn id="22" dur="500" fill="hold"/>
                                        <p:tgtEl>
                                          <p:spTgt spid="62520"/>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62521"/>
                                        </p:tgtEl>
                                        <p:attrNameLst>
                                          <p:attrName>style.visibility</p:attrName>
                                        </p:attrNameLst>
                                      </p:cBhvr>
                                      <p:to>
                                        <p:strVal val="visible"/>
                                      </p:to>
                                    </p:set>
                                    <p:anim calcmode="lin" valueType="num">
                                      <p:cBhvr>
                                        <p:cTn id="27" dur="500" fill="hold"/>
                                        <p:tgtEl>
                                          <p:spTgt spid="62521"/>
                                        </p:tgtEl>
                                        <p:attrNameLst>
                                          <p:attrName>ppt_w</p:attrName>
                                        </p:attrNameLst>
                                      </p:cBhvr>
                                      <p:tavLst>
                                        <p:tav tm="0">
                                          <p:val>
                                            <p:fltVal val="0"/>
                                          </p:val>
                                        </p:tav>
                                        <p:tav tm="100000">
                                          <p:val>
                                            <p:strVal val="#ppt_w"/>
                                          </p:val>
                                        </p:tav>
                                      </p:tavLst>
                                    </p:anim>
                                    <p:anim calcmode="lin" valueType="num">
                                      <p:cBhvr>
                                        <p:cTn id="28" dur="500" fill="hold"/>
                                        <p:tgtEl>
                                          <p:spTgt spid="62521"/>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62522"/>
                                        </p:tgtEl>
                                        <p:attrNameLst>
                                          <p:attrName>style.visibility</p:attrName>
                                        </p:attrNameLst>
                                      </p:cBhvr>
                                      <p:to>
                                        <p:strVal val="visible"/>
                                      </p:to>
                                    </p:set>
                                    <p:anim calcmode="lin" valueType="num">
                                      <p:cBhvr>
                                        <p:cTn id="33" dur="500" fill="hold"/>
                                        <p:tgtEl>
                                          <p:spTgt spid="62522"/>
                                        </p:tgtEl>
                                        <p:attrNameLst>
                                          <p:attrName>ppt_w</p:attrName>
                                        </p:attrNameLst>
                                      </p:cBhvr>
                                      <p:tavLst>
                                        <p:tav tm="0">
                                          <p:val>
                                            <p:fltVal val="0"/>
                                          </p:val>
                                        </p:tav>
                                        <p:tav tm="100000">
                                          <p:val>
                                            <p:strVal val="#ppt_w"/>
                                          </p:val>
                                        </p:tav>
                                      </p:tavLst>
                                    </p:anim>
                                    <p:anim calcmode="lin" valueType="num">
                                      <p:cBhvr>
                                        <p:cTn id="34" dur="500" fill="hold"/>
                                        <p:tgtEl>
                                          <p:spTgt spid="62522"/>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62523"/>
                                        </p:tgtEl>
                                        <p:attrNameLst>
                                          <p:attrName>style.visibility</p:attrName>
                                        </p:attrNameLst>
                                      </p:cBhvr>
                                      <p:to>
                                        <p:strVal val="visible"/>
                                      </p:to>
                                    </p:set>
                                    <p:anim calcmode="lin" valueType="num">
                                      <p:cBhvr>
                                        <p:cTn id="39" dur="500" fill="hold"/>
                                        <p:tgtEl>
                                          <p:spTgt spid="62523"/>
                                        </p:tgtEl>
                                        <p:attrNameLst>
                                          <p:attrName>ppt_w</p:attrName>
                                        </p:attrNameLst>
                                      </p:cBhvr>
                                      <p:tavLst>
                                        <p:tav tm="0">
                                          <p:val>
                                            <p:fltVal val="0"/>
                                          </p:val>
                                        </p:tav>
                                        <p:tav tm="100000">
                                          <p:val>
                                            <p:strVal val="#ppt_w"/>
                                          </p:val>
                                        </p:tav>
                                      </p:tavLst>
                                    </p:anim>
                                    <p:anim calcmode="lin" valueType="num">
                                      <p:cBhvr>
                                        <p:cTn id="40" dur="500" fill="hold"/>
                                        <p:tgtEl>
                                          <p:spTgt spid="62523"/>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10" fill="hold" grpId="0" nodeType="clickEffect">
                                  <p:stCondLst>
                                    <p:cond delay="0"/>
                                  </p:stCondLst>
                                  <p:childTnLst>
                                    <p:set>
                                      <p:cBhvr>
                                        <p:cTn id="44" dur="1" fill="hold">
                                          <p:stCondLst>
                                            <p:cond delay="0"/>
                                          </p:stCondLst>
                                        </p:cTn>
                                        <p:tgtEl>
                                          <p:spTgt spid="62524"/>
                                        </p:tgtEl>
                                        <p:attrNameLst>
                                          <p:attrName>style.visibility</p:attrName>
                                        </p:attrNameLst>
                                      </p:cBhvr>
                                      <p:to>
                                        <p:strVal val="visible"/>
                                      </p:to>
                                    </p:set>
                                    <p:anim calcmode="lin" valueType="num">
                                      <p:cBhvr>
                                        <p:cTn id="45" dur="500" fill="hold"/>
                                        <p:tgtEl>
                                          <p:spTgt spid="62524"/>
                                        </p:tgtEl>
                                        <p:attrNameLst>
                                          <p:attrName>ppt_w</p:attrName>
                                        </p:attrNameLst>
                                      </p:cBhvr>
                                      <p:tavLst>
                                        <p:tav tm="0">
                                          <p:val>
                                            <p:fltVal val="0"/>
                                          </p:val>
                                        </p:tav>
                                        <p:tav tm="100000">
                                          <p:val>
                                            <p:strVal val="#ppt_w"/>
                                          </p:val>
                                        </p:tav>
                                      </p:tavLst>
                                    </p:anim>
                                    <p:anim calcmode="lin" valueType="num">
                                      <p:cBhvr>
                                        <p:cTn id="46" dur="500" fill="hold"/>
                                        <p:tgtEl>
                                          <p:spTgt spid="6252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7" presetClass="entr" presetSubtype="10" fill="hold" grpId="0" nodeType="clickEffect">
                                  <p:stCondLst>
                                    <p:cond delay="0"/>
                                  </p:stCondLst>
                                  <p:childTnLst>
                                    <p:set>
                                      <p:cBhvr>
                                        <p:cTn id="50" dur="1" fill="hold">
                                          <p:stCondLst>
                                            <p:cond delay="0"/>
                                          </p:stCondLst>
                                        </p:cTn>
                                        <p:tgtEl>
                                          <p:spTgt spid="62525"/>
                                        </p:tgtEl>
                                        <p:attrNameLst>
                                          <p:attrName>style.visibility</p:attrName>
                                        </p:attrNameLst>
                                      </p:cBhvr>
                                      <p:to>
                                        <p:strVal val="visible"/>
                                      </p:to>
                                    </p:set>
                                    <p:anim calcmode="lin" valueType="num">
                                      <p:cBhvr>
                                        <p:cTn id="51" dur="500" fill="hold"/>
                                        <p:tgtEl>
                                          <p:spTgt spid="62525"/>
                                        </p:tgtEl>
                                        <p:attrNameLst>
                                          <p:attrName>ppt_w</p:attrName>
                                        </p:attrNameLst>
                                      </p:cBhvr>
                                      <p:tavLst>
                                        <p:tav tm="0">
                                          <p:val>
                                            <p:fltVal val="0"/>
                                          </p:val>
                                        </p:tav>
                                        <p:tav tm="100000">
                                          <p:val>
                                            <p:strVal val="#ppt_w"/>
                                          </p:val>
                                        </p:tav>
                                      </p:tavLst>
                                    </p:anim>
                                    <p:anim calcmode="lin" valueType="num">
                                      <p:cBhvr>
                                        <p:cTn id="52" dur="500" fill="hold"/>
                                        <p:tgtEl>
                                          <p:spTgt spid="62525"/>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grpId="0" nodeType="clickEffect">
                                  <p:stCondLst>
                                    <p:cond delay="0"/>
                                  </p:stCondLst>
                                  <p:childTnLst>
                                    <p:set>
                                      <p:cBhvr>
                                        <p:cTn id="56" dur="1" fill="hold">
                                          <p:stCondLst>
                                            <p:cond delay="0"/>
                                          </p:stCondLst>
                                        </p:cTn>
                                        <p:tgtEl>
                                          <p:spTgt spid="62526"/>
                                        </p:tgtEl>
                                        <p:attrNameLst>
                                          <p:attrName>style.visibility</p:attrName>
                                        </p:attrNameLst>
                                      </p:cBhvr>
                                      <p:to>
                                        <p:strVal val="visible"/>
                                      </p:to>
                                    </p:set>
                                    <p:anim calcmode="lin" valueType="num">
                                      <p:cBhvr>
                                        <p:cTn id="57" dur="500" fill="hold"/>
                                        <p:tgtEl>
                                          <p:spTgt spid="62526"/>
                                        </p:tgtEl>
                                        <p:attrNameLst>
                                          <p:attrName>ppt_w</p:attrName>
                                        </p:attrNameLst>
                                      </p:cBhvr>
                                      <p:tavLst>
                                        <p:tav tm="0">
                                          <p:val>
                                            <p:fltVal val="0"/>
                                          </p:val>
                                        </p:tav>
                                        <p:tav tm="100000">
                                          <p:val>
                                            <p:strVal val="#ppt_w"/>
                                          </p:val>
                                        </p:tav>
                                      </p:tavLst>
                                    </p:anim>
                                    <p:anim calcmode="lin" valueType="num">
                                      <p:cBhvr>
                                        <p:cTn id="58" dur="500" fill="hold"/>
                                        <p:tgtEl>
                                          <p:spTgt spid="62526"/>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grpId="0" nodeType="clickEffect">
                                  <p:stCondLst>
                                    <p:cond delay="0"/>
                                  </p:stCondLst>
                                  <p:childTnLst>
                                    <p:set>
                                      <p:cBhvr>
                                        <p:cTn id="62" dur="1" fill="hold">
                                          <p:stCondLst>
                                            <p:cond delay="0"/>
                                          </p:stCondLst>
                                        </p:cTn>
                                        <p:tgtEl>
                                          <p:spTgt spid="62527"/>
                                        </p:tgtEl>
                                        <p:attrNameLst>
                                          <p:attrName>style.visibility</p:attrName>
                                        </p:attrNameLst>
                                      </p:cBhvr>
                                      <p:to>
                                        <p:strVal val="visible"/>
                                      </p:to>
                                    </p:set>
                                    <p:anim calcmode="lin" valueType="num">
                                      <p:cBhvr>
                                        <p:cTn id="63" dur="500" fill="hold"/>
                                        <p:tgtEl>
                                          <p:spTgt spid="62527"/>
                                        </p:tgtEl>
                                        <p:attrNameLst>
                                          <p:attrName>ppt_w</p:attrName>
                                        </p:attrNameLst>
                                      </p:cBhvr>
                                      <p:tavLst>
                                        <p:tav tm="0">
                                          <p:val>
                                            <p:fltVal val="0"/>
                                          </p:val>
                                        </p:tav>
                                        <p:tav tm="100000">
                                          <p:val>
                                            <p:strVal val="#ppt_w"/>
                                          </p:val>
                                        </p:tav>
                                      </p:tavLst>
                                    </p:anim>
                                    <p:anim calcmode="lin" valueType="num">
                                      <p:cBhvr>
                                        <p:cTn id="64" dur="500" fill="hold"/>
                                        <p:tgtEl>
                                          <p:spTgt spid="62527"/>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dissolve">
                                      <p:cBhvr>
                                        <p:cTn id="69" dur="500"/>
                                        <p:tgtEl>
                                          <p:spTgt spid="3"/>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62519"/>
                                        </p:tgtEl>
                                        <p:attrNameLst>
                                          <p:attrName>style.visibility</p:attrName>
                                        </p:attrNameLst>
                                      </p:cBhvr>
                                      <p:to>
                                        <p:strVal val="visible"/>
                                      </p:to>
                                    </p:set>
                                    <p:animEffect transition="in" filter="dissolve">
                                      <p:cBhvr>
                                        <p:cTn id="74" dur="500"/>
                                        <p:tgtEl>
                                          <p:spTgt spid="62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96" grpId="0"/>
      <p:bldP spid="62519" grpId="0"/>
      <p:bldP spid="62520" grpId="0"/>
      <p:bldP spid="62521" grpId="0"/>
      <p:bldP spid="62522" grpId="0"/>
      <p:bldP spid="62523" grpId="0"/>
      <p:bldP spid="62524" grpId="0"/>
      <p:bldP spid="62525" grpId="0"/>
      <p:bldP spid="62526" grpId="0"/>
      <p:bldP spid="62527" grpId="0"/>
      <p:bldP spid="3" grpId="0"/>
    </p:bldLst>
  </p:timing>
</p:sld>
</file>

<file path=ppt/theme/theme1.xml><?xml version="1.0" encoding="utf-8"?>
<a:theme xmlns:a="http://schemas.openxmlformats.org/drawingml/2006/main" name="WWW.2PPT.COM&#10;">
  <a:themeElements>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2182</Words>
  <Application>Microsoft Office PowerPoint</Application>
  <PresentationFormat>全屏显示(16:9)</PresentationFormat>
  <Paragraphs>312</Paragraphs>
  <Slides>26</Slides>
  <Notes>5</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26</vt:i4>
      </vt:variant>
    </vt:vector>
  </HeadingPairs>
  <TitlesOfParts>
    <vt:vector size="38" baseType="lpstr">
      <vt:lpstr>方正姚体</vt:lpstr>
      <vt:lpstr>黑体</vt:lpstr>
      <vt:lpstr>华文细黑</vt:lpstr>
      <vt:lpstr>华文中宋</vt:lpstr>
      <vt:lpstr>宋体</vt:lpstr>
      <vt:lpstr>微软雅黑</vt:lpstr>
      <vt:lpstr>Arial</vt:lpstr>
      <vt:lpstr>Times New Roman</vt:lpstr>
      <vt:lpstr>Wingdings</vt:lpstr>
      <vt:lpstr>WWW.2PPT.COM
</vt:lpstr>
      <vt:lpstr>Equations</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2015-07-09T08:14:00Z</dcterms:created>
  <dcterms:modified xsi:type="dcterms:W3CDTF">2023-01-16T18:27:57Z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3EB35EEAE1824EAEABF3C65DB2ECBE48</vt:lpwstr>
  </property>
  <property fmtid="{A09F084E-AD41-489F-8076-AA5BE3082BCA}" pid="100">
    <vt:ui4>5</vt:ui4>
  </property>
  <property fmtid="{64440492-4C8B-11D1-8B70-080036B11A03}" pid="11">
    <vt:lpwstr>www.2ppt.com-爱PPT提供资源下载</vt:lpwstr>
  </property>
</Properties>
</file>