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0" r:id="rId4"/>
    <p:sldId id="261" r:id="rId5"/>
    <p:sldId id="262" r:id="rId6"/>
    <p:sldId id="265" r:id="rId7"/>
    <p:sldId id="282" r:id="rId8"/>
    <p:sldId id="264" r:id="rId9"/>
    <p:sldId id="281" r:id="rId10"/>
    <p:sldId id="266" r:id="rId11"/>
    <p:sldId id="258" r:id="rId12"/>
    <p:sldId id="268" r:id="rId13"/>
    <p:sldId id="270" r:id="rId14"/>
    <p:sldId id="283" r:id="rId15"/>
    <p:sldId id="284" r:id="rId16"/>
    <p:sldId id="286" r:id="rId17"/>
    <p:sldId id="275" r:id="rId18"/>
    <p:sldId id="287" r:id="rId19"/>
    <p:sldId id="27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3078" autoAdjust="0"/>
  </p:normalViewPr>
  <p:slideViewPr>
    <p:cSldViewPr>
      <p:cViewPr>
        <p:scale>
          <a:sx n="90" d="100"/>
          <a:sy n="90" d="100"/>
        </p:scale>
        <p:origin x="-67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F2455A7-122B-47D0-8A41-6CD09F168E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701509-49B0-4D21-A181-4B6E52254F3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8264E-3709-4932-91B7-648F7FAF331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46C130-6E1F-4801-A778-9E2A7823BF9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6C0BA-90CB-429F-8FE1-2EBA3CFD22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B12BD-9C42-46F8-A4CC-85502EA48A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DB14B-09BE-4CAD-AB7D-3646C5501D7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6FBDB-FA8D-4E76-8076-E86001C0C97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F43D5-0269-4DBC-BAA1-D887843A5AF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B33145-50A9-42F2-BCAD-15CD2DBCFD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93F9E-047D-46D6-9A9B-2A44C8F112C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ADEEA4-451A-4DD2-A445-B571CF2AA0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6C5F3-C10D-4208-AD32-D97993DB84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51D6D-6E4F-4569-9673-FE42AF285E3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69AD62-C3F6-452A-B60A-BD2CC181EB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01509-49B0-4D21-A181-4B6E52254F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0F2E7-1388-47B7-8006-D5D8FDE16D4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267A8-F1CC-48E2-8891-532C3671B5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1ADF76-3CFD-4992-8437-6C706204E73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FC5F4-A9FB-4727-A93D-7FAA0F9DF3C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467E-A064-47E9-8ECB-6EE663BD57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435-F8BD-4659-9FE9-B0093D2404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314C-DB3A-464B-9DA6-1844E84D7F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F606-2EBE-4776-9C38-89D8A56B90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4FA1-4159-4C01-A26E-AC5A4E88B0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6A43-C55F-4E36-96E9-5516F81A80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4C90-9426-429E-9EA1-9CF79B954B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3278-020A-4B31-A95C-7244C524BB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467E-A064-47E9-8ECB-6EE663BD57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435-F8BD-4659-9FE9-B0093D2404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D30C-4B54-4576-AC1D-B6D9653BD1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2F4C-E77E-4681-9AF5-DA8AA21523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2D47-56DB-4F0E-8696-E460071BBF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8BC5-6534-4682-8780-45032D7FFC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7824-7A0E-4258-9DCA-CD6E4CAC14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422A-C316-4125-A321-896D8F6C7A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9F1A-7ED5-463B-8021-21080B6C34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89BE-4BAD-4E4C-8CB1-55A2F3A246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F946-0B74-4B9F-9743-06507C5EC9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437E-36A1-47B7-A17A-854A7F843F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D55F-E793-4FDD-967E-35661A86A3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4670-20B1-4F0F-ACAA-6C1C445E03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8B19-50EC-431B-ABF8-F768868A0F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3D33-78BA-4104-B5B5-B2D1CDAD27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DD9D5B-0262-4718-8B84-055B6DD4AE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6D156C-7144-41BC-BB84-9E4FA78B5E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11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3.jpe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71.jpe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40.png"/><Relationship Id="rId10" Type="http://schemas.openxmlformats.org/officeDocument/2006/relationships/image" Target="../media/image77.jpe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3.png"/><Relationship Id="rId10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jpeg"/><Relationship Id="rId2" Type="http://schemas.openxmlformats.org/officeDocument/2006/relationships/audio" Target="file:///C:\Users\MeBiuS\Desktop\&#33521;&#35821;%20&#19977;&#24180;&#32423;&#19979;&#20876;%20&#25945;&#23398;&#35838;&#20214;\Module%202\Unit%206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2\Unit%206\&#38899;&#39057;\Listen%20and%20s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audio" Target="file:///C:\Users\MeBiuS\Desktop\&#33521;&#35821;%20&#19977;&#24180;&#32423;&#19979;&#20876;%20&#25945;&#23398;&#35838;&#20214;\Module%202\Unit%206\&#38899;&#39057;\Listen%20and%20say.mp3" TargetMode="External"/><Relationship Id="rId1" Type="http://schemas.microsoft.com/office/2007/relationships/media" Target="file:///C:\Users\MeBiuS\Desktop\&#33521;&#35821;%20&#19977;&#24180;&#32423;&#19979;&#20876;%20&#25945;&#23398;&#35838;&#20214;\Module%202\Unit%206\&#38899;&#39057;\Listen%20and%20s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3"/>
          <p:cNvGrpSpPr/>
          <p:nvPr/>
        </p:nvGrpSpPr>
        <p:grpSpPr bwMode="auto">
          <a:xfrm>
            <a:off x="0" y="0"/>
            <a:ext cx="9144000" cy="798513"/>
            <a:chOff x="0" y="-1"/>
            <a:chExt cx="9144000" cy="798157"/>
          </a:xfrm>
        </p:grpSpPr>
        <p:pic>
          <p:nvPicPr>
            <p:cNvPr id="2061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012160" y="3824350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第二课时</a:t>
            </a:r>
          </a:p>
        </p:txBody>
      </p:sp>
      <p:pic>
        <p:nvPicPr>
          <p:cNvPr id="2054" name="图片 13" descr="bac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2636912"/>
            <a:ext cx="4237007" cy="30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标题 1"/>
          <p:cNvSpPr>
            <a:spLocks noGrp="1"/>
          </p:cNvSpPr>
          <p:nvPr>
            <p:ph type="title"/>
          </p:nvPr>
        </p:nvSpPr>
        <p:spPr>
          <a:xfrm>
            <a:off x="-978" y="980728"/>
            <a:ext cx="9144978" cy="1656184"/>
          </a:xfrm>
        </p:spPr>
        <p:txBody>
          <a:bodyPr/>
          <a:lstStyle/>
          <a:p>
            <a:pPr eaLnBrk="1" hangingPunct="1"/>
            <a:r>
              <a:rPr lang="en-US" altLang="zh-CN" sz="8000" i="1" dirty="0" smtClean="0">
                <a:solidFill>
                  <a:srgbClr val="25AAA5"/>
                </a:solidFill>
                <a:latin typeface="Broadway" panose="04040905080B02020502" pitchFamily="82" charset="0"/>
              </a:rPr>
              <a:t>Food and drinks</a:t>
            </a:r>
            <a:endParaRPr lang="zh-CN" altLang="en-US" sz="8000" i="1" dirty="0" smtClean="0">
              <a:solidFill>
                <a:srgbClr val="25AAA5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600156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331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it out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5150" y="692150"/>
            <a:ext cx="516572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4343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Make a dialogue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9463"/>
            <a:ext cx="9144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052736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20888"/>
            <a:ext cx="266429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2475"/>
            <a:ext cx="9144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01_Top ba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talk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836712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628800"/>
            <a:ext cx="20162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1628800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28800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1628800"/>
            <a:ext cx="16561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9975" y="2997200"/>
            <a:ext cx="467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GCFrutiger" pitchFamily="50" charset="0"/>
              </a:rPr>
              <a:t>What do you like ?</a:t>
            </a:r>
            <a:endParaRPr lang="zh-CN" altLang="en-US" sz="36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640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choose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09750"/>
            <a:ext cx="88931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563938" y="981075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GCFrutiger" pitchFamily="50" charset="0"/>
              </a:rPr>
              <a:t>I like … 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2474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887788"/>
            <a:ext cx="23749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213100"/>
            <a:ext cx="1533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781300"/>
            <a:ext cx="19764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09341">
            <a:off x="1792288" y="4181475"/>
            <a:ext cx="15525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941888"/>
            <a:ext cx="18335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5157788"/>
            <a:ext cx="15668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9588" y="4143375"/>
            <a:ext cx="23749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213100"/>
            <a:ext cx="1533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781300"/>
            <a:ext cx="19764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941888"/>
            <a:ext cx="18335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742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choose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1809750"/>
            <a:ext cx="93614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563938" y="981075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GCFrutiger" pitchFamily="50" charset="0"/>
              </a:rPr>
              <a:t>I like … 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24744"/>
            <a:ext cx="21602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</a:p>
        </p:txBody>
      </p:sp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38" y="4625975"/>
            <a:ext cx="14414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8175" y="4868863"/>
            <a:ext cx="9382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3263" y="4565650"/>
            <a:ext cx="16430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475" y="4508500"/>
            <a:ext cx="11033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83150" y="2998788"/>
            <a:ext cx="5921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132138" y="3532188"/>
            <a:ext cx="10556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844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choose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669" y="1790700"/>
            <a:ext cx="915511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563938" y="981075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GCFrutiger" pitchFamily="50" charset="0"/>
              </a:rPr>
              <a:t>I like … 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2474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</p:txBody>
      </p:sp>
      <p:pic>
        <p:nvPicPr>
          <p:cNvPr id="18439" name="图片 16" descr="fuirt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860800"/>
            <a:ext cx="148907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7520">
            <a:off x="3533775" y="2532063"/>
            <a:ext cx="1035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3404">
            <a:off x="4529138" y="2693988"/>
            <a:ext cx="1035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941888"/>
            <a:ext cx="19383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573463"/>
            <a:ext cx="15351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238750"/>
            <a:ext cx="2400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6" descr="D:\课件制作\Unit1-3\u2\u2\素材\peaches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933825"/>
            <a:ext cx="12239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16" descr="fuirt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292600"/>
            <a:ext cx="1000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947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choose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1809750"/>
            <a:ext cx="93614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563938" y="981075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GCFrutiger" pitchFamily="50" charset="0"/>
              </a:rPr>
              <a:t>I like … 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2474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</a:p>
        </p:txBody>
      </p:sp>
      <p:grpSp>
        <p:nvGrpSpPr>
          <p:cNvPr id="19463" name="组合 8"/>
          <p:cNvGrpSpPr/>
          <p:nvPr/>
        </p:nvGrpSpPr>
        <p:grpSpPr bwMode="auto">
          <a:xfrm>
            <a:off x="2484438" y="3933825"/>
            <a:ext cx="1727200" cy="1244600"/>
            <a:chOff x="2776426" y="1628800"/>
            <a:chExt cx="5039691" cy="2780928"/>
          </a:xfrm>
        </p:grpSpPr>
        <p:pic>
          <p:nvPicPr>
            <p:cNvPr id="19477" name="图片 5" descr="kite1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04048" y="1700808"/>
              <a:ext cx="2812069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图片 7" descr="kite1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6426" y="1628800"/>
              <a:ext cx="2731678" cy="27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4" name="Picture 4" descr="D:\课件制作\Unit1-3\u5\toys\3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5445125"/>
            <a:ext cx="1350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D:\课件制作\Unit1-3\u5\toys\robots]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6325" y="3716338"/>
            <a:ext cx="11572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组合 19"/>
          <p:cNvGrpSpPr/>
          <p:nvPr/>
        </p:nvGrpSpPr>
        <p:grpSpPr bwMode="auto">
          <a:xfrm>
            <a:off x="6804025" y="5661025"/>
            <a:ext cx="1152525" cy="1196975"/>
            <a:chOff x="755576" y="3717032"/>
            <a:chExt cx="2408823" cy="1752600"/>
          </a:xfrm>
        </p:grpSpPr>
        <p:pic>
          <p:nvPicPr>
            <p:cNvPr id="19475" name="Picture 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55576" y="3717032"/>
              <a:ext cx="155257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7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1720" y="3789040"/>
              <a:ext cx="1112679" cy="138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7" name="组合 18"/>
          <p:cNvGrpSpPr/>
          <p:nvPr/>
        </p:nvGrpSpPr>
        <p:grpSpPr bwMode="auto">
          <a:xfrm>
            <a:off x="4500563" y="4149725"/>
            <a:ext cx="1485900" cy="1533525"/>
            <a:chOff x="4499992" y="3573016"/>
            <a:chExt cx="2561112" cy="2044576"/>
          </a:xfrm>
        </p:grpSpPr>
        <p:pic>
          <p:nvPicPr>
            <p:cNvPr id="19472" name="Picture 9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3645024"/>
              <a:ext cx="1396782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0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24128" y="4293096"/>
              <a:ext cx="1264968" cy="132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11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3573016"/>
              <a:ext cx="1264968" cy="107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8" name="Picture 5" descr="D:\课件制作\Unit1-3\u5\toys\plane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068638"/>
            <a:ext cx="12239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9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732463"/>
            <a:ext cx="12842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5" descr="D:\课件制作\Unit1-3\u5\toys\plane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708275"/>
            <a:ext cx="12239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9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984875"/>
            <a:ext cx="12842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050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48680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412875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What do you have for the picnic?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01008"/>
            <a:ext cx="20162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20486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16561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486886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GCFrutiger" pitchFamily="50" charset="0"/>
              </a:rPr>
              <a:t>Let’s have a picnic.</a:t>
            </a:r>
            <a:endParaRPr lang="zh-CN" altLang="en-US" sz="2400">
              <a:latin typeface="GCFrutiger" pitchFamily="50" charset="0"/>
            </a:endParaRP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2627313" y="1700213"/>
            <a:ext cx="1873250" cy="1169987"/>
            <a:chOff x="2627784" y="1700808"/>
            <a:chExt cx="1872208" cy="1168644"/>
          </a:xfrm>
        </p:grpSpPr>
        <p:pic>
          <p:nvPicPr>
            <p:cNvPr id="20498" name="Picture 1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1700808"/>
              <a:ext cx="1008112" cy="116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2060848"/>
              <a:ext cx="746339" cy="53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18"/>
          <p:cNvGrpSpPr/>
          <p:nvPr/>
        </p:nvGrpSpPr>
        <p:grpSpPr bwMode="auto">
          <a:xfrm>
            <a:off x="3132138" y="2492375"/>
            <a:ext cx="1728787" cy="1123950"/>
            <a:chOff x="3131840" y="2492896"/>
            <a:chExt cx="1728379" cy="1123423"/>
          </a:xfrm>
        </p:grpSpPr>
        <p:pic>
          <p:nvPicPr>
            <p:cNvPr id="20496" name="Picture 1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139952" y="2492896"/>
              <a:ext cx="720267" cy="112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131840" y="2636912"/>
              <a:ext cx="720080" cy="89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 descr="D:\课件制作\Unit1-3\u2\u2\素材\apples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3429000"/>
            <a:ext cx="1146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005263"/>
            <a:ext cx="809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48680"/>
            <a:ext cx="21602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panose="02010600030101010101" pitchFamily="2" charset="-122"/>
              </a:rPr>
              <a:t>Picnic</a:t>
            </a:r>
            <a:endParaRPr lang="zh-CN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412875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What do you have for the picnic?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01008"/>
            <a:ext cx="20162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Fruit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Drinks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20486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16561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宋体" panose="02010600030101010101" pitchFamily="2" charset="-122"/>
              </a:rPr>
              <a:t>Toys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486886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Let’s have a picnic.</a:t>
            </a:r>
            <a:endParaRPr lang="zh-CN" altLang="en-US" sz="24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765175"/>
            <a:ext cx="604837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24075" y="1773238"/>
            <a:ext cx="5041900" cy="330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Read and act </a:t>
            </a:r>
            <a:r>
              <a:rPr lang="en-US" altLang="zh-CN" sz="2400" i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Listen and say.</a:t>
            </a:r>
          </a:p>
          <a:p>
            <a:pPr marL="363855" indent="-363855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Write about your picnic. Use three or more sentences.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   Complete Workbook pages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32,  34 and 35</a:t>
            </a:r>
            <a:r>
              <a:rPr lang="en-US" altLang="zh-CN" sz="2400" dirty="0" smtClean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  <a:endParaRPr lang="en-US" altLang="zh-CN" sz="2400" dirty="0">
              <a:solidFill>
                <a:srgbClr val="FF0000"/>
              </a:solidFill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45000"/>
              </a:lnSpc>
              <a:defRPr/>
            </a:pPr>
            <a:endParaRPr lang="en-US" altLang="zh-CN" sz="2400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pSp>
        <p:nvGrpSpPr>
          <p:cNvPr id="22532" name="组合 1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2542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5305425"/>
            <a:ext cx="165576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3893">
            <a:off x="20638" y="5030788"/>
            <a:ext cx="2190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684667">
            <a:off x="7862888" y="3641725"/>
            <a:ext cx="1133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908050"/>
            <a:ext cx="1511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006" y="981075"/>
            <a:ext cx="1485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WordArt 6"/>
          <p:cNvSpPr>
            <a:spLocks noChangeArrowheads="1" noChangeShapeType="1" noTextEdit="1"/>
          </p:cNvSpPr>
          <p:nvPr/>
        </p:nvSpPr>
        <p:spPr bwMode="auto">
          <a:xfrm>
            <a:off x="2449512" y="981075"/>
            <a:ext cx="410210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482688">
            <a:off x="2279650" y="4541838"/>
            <a:ext cx="156051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16363" y="4443413"/>
            <a:ext cx="1493837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375785">
            <a:off x="5473700" y="4327525"/>
            <a:ext cx="1574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4112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4950" y="1955800"/>
            <a:ext cx="32813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557338"/>
            <a:ext cx="3571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844675"/>
            <a:ext cx="341471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35375" y="5300663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milk</a:t>
            </a:r>
            <a:endParaRPr lang="zh-CN" altLang="en-US" sz="36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92500" y="5373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water</a:t>
            </a:r>
            <a:endParaRPr lang="zh-CN" altLang="en-US" sz="36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92500" y="5300663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juice</a:t>
            </a:r>
            <a:endParaRPr lang="zh-CN" altLang="en-US" sz="36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92500" y="5373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bread</a:t>
            </a:r>
            <a:endParaRPr lang="zh-CN" altLang="en-US" sz="36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63938" y="5373688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biscuit</a:t>
            </a:r>
            <a:endParaRPr lang="zh-CN" altLang="en-US" sz="36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3938" y="5302250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egg</a:t>
            </a:r>
            <a:endParaRPr lang="zh-CN" altLang="en-US" sz="360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196975"/>
            <a:ext cx="30257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060575"/>
            <a:ext cx="1457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1341438"/>
            <a:ext cx="2954337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513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84213" y="1412875"/>
            <a:ext cx="475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What do you have?</a:t>
            </a:r>
            <a:endParaRPr lang="zh-CN" altLang="en-US" sz="4000">
              <a:latin typeface="GCFrutiger" pitchFamily="50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6888" y="3141663"/>
            <a:ext cx="265271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2492375"/>
            <a:ext cx="190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5813" y="2492375"/>
            <a:ext cx="25209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1275" y="2990850"/>
            <a:ext cx="34051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44975" y="3341688"/>
            <a:ext cx="23018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7"/>
          <a:stretch>
            <a:fillRect/>
          </a:stretch>
        </p:blipFill>
        <p:spPr bwMode="auto">
          <a:xfrm>
            <a:off x="4389438" y="3035300"/>
            <a:ext cx="25923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615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单圆角矩形 4"/>
          <p:cNvSpPr/>
          <p:nvPr/>
        </p:nvSpPr>
        <p:spPr>
          <a:xfrm>
            <a:off x="1042988" y="1628775"/>
            <a:ext cx="2736850" cy="3168650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27138" y="1933575"/>
            <a:ext cx="13414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046413"/>
            <a:ext cx="12287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7" cstate="email"/>
          <a:srcRect l="14612"/>
          <a:stretch>
            <a:fillRect/>
          </a:stretch>
        </p:blipFill>
        <p:spPr bwMode="auto">
          <a:xfrm>
            <a:off x="1258888" y="3284538"/>
            <a:ext cx="1263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单圆角矩形 3"/>
          <p:cNvSpPr/>
          <p:nvPr/>
        </p:nvSpPr>
        <p:spPr>
          <a:xfrm>
            <a:off x="1042988" y="1628775"/>
            <a:ext cx="2736850" cy="3168650"/>
          </a:xfrm>
          <a:prstGeom prst="snip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单圆角矩形 8"/>
          <p:cNvSpPr/>
          <p:nvPr/>
        </p:nvSpPr>
        <p:spPr>
          <a:xfrm>
            <a:off x="4859338" y="1628775"/>
            <a:ext cx="2736850" cy="3168650"/>
          </a:xfrm>
          <a:prstGeom prst="snip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2924175"/>
            <a:ext cx="1508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725" y="2009775"/>
            <a:ext cx="7953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06965">
            <a:off x="6189663" y="2333625"/>
            <a:ext cx="12080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单圆角矩形 10"/>
          <p:cNvSpPr/>
          <p:nvPr/>
        </p:nvSpPr>
        <p:spPr>
          <a:xfrm>
            <a:off x="4859338" y="1628775"/>
            <a:ext cx="2736850" cy="3168650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7181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write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779838" y="1484313"/>
            <a:ext cx="53641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 ________ you ______?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have some ________, and ______________.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995738" y="4149725"/>
            <a:ext cx="49323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What _____________?</a:t>
            </a:r>
          </a:p>
          <a:p>
            <a:pPr eaLnBrk="1" hangingPunct="1"/>
            <a:r>
              <a:rPr lang="en-US" altLang="zh-CN" sz="3200" dirty="0">
                <a:latin typeface="GCFrutiger" pitchFamily="50" charset="0"/>
              </a:rPr>
              <a:t>I have _____________, ______________ and ______________.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6" name="单圆角矩形 5"/>
          <p:cNvSpPr/>
          <p:nvPr/>
        </p:nvSpPr>
        <p:spPr>
          <a:xfrm>
            <a:off x="539750" y="1341438"/>
            <a:ext cx="3095625" cy="2159000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单圆角矩形 7"/>
          <p:cNvSpPr/>
          <p:nvPr/>
        </p:nvSpPr>
        <p:spPr>
          <a:xfrm>
            <a:off x="684213" y="4076700"/>
            <a:ext cx="3095625" cy="2160588"/>
          </a:xfrm>
          <a:prstGeom prst="snip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412875"/>
            <a:ext cx="16430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5373688"/>
            <a:ext cx="1143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78063" y="2336800"/>
            <a:ext cx="11255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4581525"/>
            <a:ext cx="7921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076700"/>
            <a:ext cx="16875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9224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41052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choose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00113" y="981075"/>
            <a:ext cx="698500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0850" indent="-450850">
              <a:buFontTx/>
              <a:buAutoNum type="arabicPeriod"/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The teacher and children are in the ________.</a:t>
            </a:r>
          </a:p>
          <a:p>
            <a:pPr marL="342900" indent="-342900"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    A.  park       B. classroom.</a:t>
            </a:r>
          </a:p>
          <a:p>
            <a:pPr marL="342900" indent="-342900">
              <a:defRPr/>
            </a:pPr>
            <a:endParaRPr lang="en-US" altLang="zh-CN" sz="3200" dirty="0">
              <a:latin typeface="GCFrutiger" pitchFamily="50" charset="0"/>
              <a:ea typeface="宋体" panose="02010600030101010101" pitchFamily="2" charset="-122"/>
            </a:endParaRPr>
          </a:p>
          <a:p>
            <a:pPr marL="342900" indent="-342900"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2. They are having a ________. </a:t>
            </a:r>
          </a:p>
          <a:p>
            <a:pPr marL="342900" indent="-342900"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   A. lesson      B.  picnic</a:t>
            </a:r>
          </a:p>
          <a:p>
            <a:pPr marL="342900" indent="-342900">
              <a:defRPr/>
            </a:pPr>
            <a:endParaRPr lang="en-US" altLang="zh-CN" sz="3200" dirty="0">
              <a:latin typeface="GCFrutiger" pitchFamily="50" charset="0"/>
              <a:ea typeface="宋体" panose="02010600030101010101" pitchFamily="2" charset="-122"/>
            </a:endParaRPr>
          </a:p>
          <a:p>
            <a:pPr marL="342900" indent="-342900"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3. They have some food, drinks and ________. </a:t>
            </a:r>
          </a:p>
          <a:p>
            <a:pPr marL="342900" indent="-342900">
              <a:defRPr/>
            </a:pPr>
            <a:r>
              <a:rPr lang="en-US" altLang="zh-CN" sz="3200" dirty="0">
                <a:latin typeface="GCFrutiger" pitchFamily="50" charset="0"/>
                <a:ea typeface="宋体" panose="02010600030101010101" pitchFamily="2" charset="-122"/>
              </a:rPr>
              <a:t>   A. toys          B. </a:t>
            </a:r>
            <a:r>
              <a:rPr lang="en-US" altLang="zh-CN" sz="3200" dirty="0" smtClean="0">
                <a:latin typeface="GCFrutiger" pitchFamily="50" charset="0"/>
                <a:ea typeface="宋体" panose="02010600030101010101" pitchFamily="2" charset="-122"/>
              </a:rPr>
              <a:t>fruit</a:t>
            </a:r>
            <a:endParaRPr lang="en-US" altLang="zh-CN" sz="3200" dirty="0">
              <a:latin typeface="GCFrutiger" pitchFamily="50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8888" y="1916113"/>
            <a:ext cx="5762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492500" y="3357563"/>
            <a:ext cx="574675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63938" y="5300663"/>
            <a:ext cx="5762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0251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9" descr="listen and say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4813"/>
            <a:ext cx="345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9963" y="692150"/>
            <a:ext cx="516572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5364163" y="3987800"/>
            <a:ext cx="2232025" cy="11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176713" y="2852738"/>
            <a:ext cx="1511300" cy="7921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300788" y="2636838"/>
            <a:ext cx="1943100" cy="11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57725" y="4797425"/>
            <a:ext cx="2520950" cy="11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26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520700" y="3987800"/>
            <a:ext cx="2303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GCFrutiger" pitchFamily="50" charset="0"/>
              </a:rPr>
              <a:t>What do they have?</a:t>
            </a:r>
            <a:endParaRPr lang="zh-CN" altLang="en-US" sz="28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2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129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Think and match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125538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125538"/>
            <a:ext cx="13271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1125538"/>
            <a:ext cx="15843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组合 8"/>
          <p:cNvGrpSpPr/>
          <p:nvPr/>
        </p:nvGrpSpPr>
        <p:grpSpPr bwMode="auto">
          <a:xfrm>
            <a:off x="6659563" y="1125538"/>
            <a:ext cx="2173287" cy="1831975"/>
            <a:chOff x="6084168" y="1124744"/>
            <a:chExt cx="2749277" cy="1905000"/>
          </a:xfrm>
        </p:grpSpPr>
        <p:pic>
          <p:nvPicPr>
            <p:cNvPr id="11288" name="Picture 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452320" y="1124744"/>
              <a:ext cx="13811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084168" y="1124744"/>
              <a:ext cx="1368152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2" name="组合 13"/>
          <p:cNvGrpSpPr/>
          <p:nvPr/>
        </p:nvGrpSpPr>
        <p:grpSpPr bwMode="auto">
          <a:xfrm>
            <a:off x="323850" y="4149725"/>
            <a:ext cx="2593975" cy="882650"/>
            <a:chOff x="323528" y="4941168"/>
            <a:chExt cx="2593826" cy="882773"/>
          </a:xfrm>
        </p:grpSpPr>
        <p:pic>
          <p:nvPicPr>
            <p:cNvPr id="11286" name="Picture 9"/>
            <p:cNvPicPr>
              <a:picLocks noChangeAspect="1" noChangeArrowheads="1"/>
            </p:cNvPicPr>
            <p:nvPr/>
          </p:nvPicPr>
          <p:blipFill>
            <a:blip r:embed="rId10" cstate="email"/>
            <a:srcRect l="4755" r="9662" b="16000"/>
            <a:stretch>
              <a:fillRect/>
            </a:stretch>
          </p:blipFill>
          <p:spPr bwMode="auto">
            <a:xfrm>
              <a:off x="323528" y="4941168"/>
              <a:ext cx="1296144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10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547664" y="5013176"/>
              <a:ext cx="1369690" cy="810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3" name="组合 14"/>
          <p:cNvGrpSpPr/>
          <p:nvPr/>
        </p:nvGrpSpPr>
        <p:grpSpPr bwMode="auto">
          <a:xfrm>
            <a:off x="2484438" y="5300663"/>
            <a:ext cx="2365375" cy="1266825"/>
            <a:chOff x="4211961" y="4725144"/>
            <a:chExt cx="2365994" cy="1265684"/>
          </a:xfrm>
        </p:grpSpPr>
        <p:pic>
          <p:nvPicPr>
            <p:cNvPr id="11284" name="Picture 11"/>
            <p:cNvPicPr>
              <a:picLocks noChangeAspect="1" noChangeArrowheads="1"/>
            </p:cNvPicPr>
            <p:nvPr/>
          </p:nvPicPr>
          <p:blipFill>
            <a:blip r:embed="rId12" cstate="email"/>
            <a:srcRect l="4527"/>
            <a:stretch>
              <a:fillRect/>
            </a:stretch>
          </p:blipFill>
          <p:spPr bwMode="auto">
            <a:xfrm>
              <a:off x="4211961" y="4725144"/>
              <a:ext cx="1085916" cy="126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12"/>
            <p:cNvPicPr>
              <a:picLocks noChangeAspect="1" noChangeArrowheads="1"/>
            </p:cNvPicPr>
            <p:nvPr/>
          </p:nvPicPr>
          <p:blipFill>
            <a:blip r:embed="rId13" cstate="email"/>
            <a:srcRect t="11031"/>
            <a:stretch>
              <a:fillRect/>
            </a:stretch>
          </p:blipFill>
          <p:spPr bwMode="auto">
            <a:xfrm>
              <a:off x="5292080" y="5013176"/>
              <a:ext cx="1285875" cy="82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4" name="组合 20"/>
          <p:cNvGrpSpPr/>
          <p:nvPr/>
        </p:nvGrpSpPr>
        <p:grpSpPr bwMode="auto">
          <a:xfrm>
            <a:off x="5435600" y="5300663"/>
            <a:ext cx="1789113" cy="1192212"/>
            <a:chOff x="5580112" y="3284984"/>
            <a:chExt cx="1788021" cy="1191766"/>
          </a:xfrm>
        </p:grpSpPr>
        <p:pic>
          <p:nvPicPr>
            <p:cNvPr id="11282" name="Picture 1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444208" y="3501008"/>
              <a:ext cx="92392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1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580112" y="3284984"/>
              <a:ext cx="823402" cy="119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5" name="组合 19"/>
          <p:cNvGrpSpPr/>
          <p:nvPr/>
        </p:nvGrpSpPr>
        <p:grpSpPr bwMode="auto">
          <a:xfrm>
            <a:off x="7308850" y="3736975"/>
            <a:ext cx="1463675" cy="1276350"/>
            <a:chOff x="7020272" y="3501008"/>
            <a:chExt cx="1464542" cy="1276350"/>
          </a:xfrm>
        </p:grpSpPr>
        <p:pic>
          <p:nvPicPr>
            <p:cNvPr id="11280" name="Picture 1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020272" y="3501008"/>
              <a:ext cx="70485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1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740352" y="3501008"/>
              <a:ext cx="744462" cy="125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直接连接符 22"/>
          <p:cNvCxnSpPr/>
          <p:nvPr/>
        </p:nvCxnSpPr>
        <p:spPr>
          <a:xfrm>
            <a:off x="1403350" y="3213100"/>
            <a:ext cx="0" cy="7207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348038" y="3141663"/>
            <a:ext cx="3024187" cy="20161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364163" y="2924175"/>
            <a:ext cx="1800225" cy="10810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924300" y="3141663"/>
            <a:ext cx="3887788" cy="20161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5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2308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692150"/>
            <a:ext cx="516572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4032250" y="4076700"/>
            <a:ext cx="2519363" cy="11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03575" y="2774950"/>
            <a:ext cx="1331913" cy="936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327650" y="2636838"/>
            <a:ext cx="1943100" cy="11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597275" y="4652963"/>
            <a:ext cx="2520950" cy="12969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Listen and s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6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listen and say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76225"/>
            <a:ext cx="345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892550" y="542925"/>
            <a:ext cx="4783138" cy="819150"/>
          </a:xfrm>
          <a:prstGeom prst="wedgeRoundRectCallout">
            <a:avLst>
              <a:gd name="adj1" fmla="val 1313"/>
              <a:gd name="adj2" fmla="val 1032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32238" y="538163"/>
            <a:ext cx="4932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I have some apples and biscuits.</a:t>
            </a:r>
          </a:p>
          <a:p>
            <a:pPr eaLnBrk="1" hangingPunct="1"/>
            <a:r>
              <a:rPr lang="en-US" altLang="zh-CN" sz="2400" dirty="0">
                <a:latin typeface="GCFrutiger" pitchFamily="50" charset="0"/>
              </a:rPr>
              <a:t>What do you have, children?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282575" y="2640013"/>
            <a:ext cx="2039938" cy="1230312"/>
          </a:xfrm>
          <a:prstGeom prst="wedgeRoundRectCallout">
            <a:avLst>
              <a:gd name="adj1" fmla="val 84570"/>
              <a:gd name="adj2" fmla="val -207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2670175"/>
            <a:ext cx="2279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I have some bread and bananas.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7072313" y="4003675"/>
            <a:ext cx="2039937" cy="1228725"/>
          </a:xfrm>
          <a:prstGeom prst="wedgeRoundRectCallout">
            <a:avLst>
              <a:gd name="adj1" fmla="val -41518"/>
              <a:gd name="adj2" fmla="val -797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72313" y="4014788"/>
            <a:ext cx="24479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I have some orange juice and milk.</a:t>
            </a:r>
            <a:endParaRPr lang="zh-CN" altLang="en-US" sz="2400" dirty="0">
              <a:latin typeface="GCFrutiger" pitchFamily="50" charset="0"/>
            </a:endParaRPr>
          </a:p>
        </p:txBody>
      </p:sp>
      <p:grpSp>
        <p:nvGrpSpPr>
          <p:cNvPr id="12304" name="组合 3"/>
          <p:cNvGrpSpPr/>
          <p:nvPr/>
        </p:nvGrpSpPr>
        <p:grpSpPr bwMode="auto">
          <a:xfrm>
            <a:off x="623888" y="6154738"/>
            <a:ext cx="5159375" cy="460375"/>
            <a:chOff x="635752" y="6164814"/>
            <a:chExt cx="5160384" cy="461666"/>
          </a:xfrm>
        </p:grpSpPr>
        <p:sp>
          <p:nvSpPr>
            <p:cNvPr id="19" name="圆角矩形标注 18"/>
            <p:cNvSpPr/>
            <p:nvPr/>
          </p:nvSpPr>
          <p:spPr>
            <a:xfrm>
              <a:off x="635752" y="6164814"/>
              <a:ext cx="5160384" cy="461666"/>
            </a:xfrm>
            <a:prstGeom prst="wedgeRoundRectCallout">
              <a:avLst>
                <a:gd name="adj1" fmla="val 58131"/>
                <a:gd name="adj2" fmla="val -5217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635752" y="6164814"/>
              <a:ext cx="5160384" cy="461666"/>
            </a:xfrm>
            <a:prstGeom prst="wedgeRoundRectCallout">
              <a:avLst>
                <a:gd name="adj1" fmla="val 10597"/>
                <a:gd name="adj2" fmla="val -12762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5175" y="6164263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GCFrutiger" pitchFamily="50" charset="0"/>
              </a:rPr>
              <a:t>We have some water and candy.</a:t>
            </a:r>
            <a:endParaRPr lang="zh-CN" altLang="en-US" sz="24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1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7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全屏显示(4:3)</PresentationFormat>
  <Paragraphs>98</Paragraphs>
  <Slides>19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Wingdings</vt:lpstr>
      <vt:lpstr>WWW.2PPT.COM
</vt:lpstr>
      <vt:lpstr>Food and drinks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2023-01-16T18:28:04Z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5515EC7CE7DA41AB81EFF9E2C4051B54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