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94" r:id="rId4"/>
    <p:sldId id="300" r:id="rId5"/>
    <p:sldId id="286" r:id="rId6"/>
    <p:sldId id="311" r:id="rId7"/>
    <p:sldId id="301" r:id="rId8"/>
    <p:sldId id="303" r:id="rId9"/>
    <p:sldId id="302" r:id="rId10"/>
    <p:sldId id="312" r:id="rId11"/>
    <p:sldId id="304" r:id="rId12"/>
    <p:sldId id="305" r:id="rId13"/>
    <p:sldId id="274" r:id="rId14"/>
    <p:sldId id="264" r:id="rId15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3333FF"/>
    <a:srgbClr val="82C115"/>
    <a:srgbClr val="FFFFFF"/>
    <a:srgbClr val="009900"/>
    <a:srgbClr val="00CC00"/>
    <a:srgbClr val="FF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7" autoAdjust="0"/>
    <p:restoredTop sz="95811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9" d="100"/>
        <a:sy n="99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5D10C52-4417-4864-A4C3-27E20F54CEC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0ADA7EE-26D9-4DBB-B3D1-7978495CB9B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EFA0C8B-FF04-403E-B30A-7F234200137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DFF576-510E-451E-9B88-FD9E1E838D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A1E0E8F-C69B-46FD-8188-8F7925351D58}" type="slidenum">
              <a:rPr lang="zh-CN" altLang="en-US" sz="1200" smtClean="0"/>
              <a:t>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0D0899A-B1BA-4E35-8EE5-6E319C03DED4}" type="slidenum">
              <a:rPr lang="zh-CN" altLang="en-US" sz="1200" smtClean="0"/>
              <a:t>12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8324569-52B9-465D-8D0D-07F7272FE743}" type="slidenum">
              <a:rPr lang="zh-CN" altLang="en-US" sz="1200" smtClean="0"/>
              <a:t>14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B3DF08E-9BE7-48E7-B85C-4677A6C76B25}" type="slidenum">
              <a:rPr lang="zh-CN" altLang="en-US" sz="1200" smtClean="0"/>
              <a:t>2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5345B6F-D59E-4BF4-93D8-411324E21A0D}" type="slidenum">
              <a:rPr lang="zh-CN" altLang="en-US" sz="1200" smtClean="0"/>
              <a:t>3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FCD861F-0D9C-4DA8-A8EF-733AABD46EF9}" type="slidenum">
              <a:rPr lang="zh-CN" altLang="en-US" sz="1200" smtClean="0"/>
              <a:t>4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236E196-980C-4C2E-9EAC-F18B84B01FD0}" type="slidenum">
              <a:rPr lang="zh-CN" altLang="en-US" sz="1200" smtClean="0"/>
              <a:t>5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1E5D48F-304A-463B-87BF-9C4D4D62C23A}" type="slidenum">
              <a:rPr lang="zh-CN" altLang="en-US" sz="1200" smtClean="0"/>
              <a:t>7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A152A1C-7633-4640-A0EF-931063E2961D}" type="slidenum">
              <a:rPr lang="zh-CN" altLang="en-US" sz="1200" smtClean="0"/>
              <a:t>8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DEBA5D8-8ED1-4C92-A989-0CE9953D39B7}" type="slidenum">
              <a:rPr lang="zh-CN" altLang="en-US" sz="1200" smtClean="0"/>
              <a:t>9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7E6F155-EFCF-4AC8-BF78-E74676EC4244}" type="slidenum">
              <a:rPr lang="zh-CN" altLang="en-US" sz="1200" smtClean="0"/>
              <a:t>11</a:t>
            </a:fld>
            <a:endParaRPr lang="en-US" altLang="zh-CN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1844824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4" name="Freeform 3"/>
          <p:cNvSpPr/>
          <p:nvPr/>
        </p:nvSpPr>
        <p:spPr bwMode="gray">
          <a:xfrm>
            <a:off x="-3175" y="2121049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72491" y="2584302"/>
            <a:ext cx="7443925" cy="1720077"/>
          </a:xfrm>
        </p:spPr>
        <p:txBody>
          <a:bodyPr anchor="ctr"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9AABF0-5551-407F-A667-53FA4D86A70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10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AFC7-34DE-494F-80AE-4D9F6BA4113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92451-D7A5-4568-A219-1A1F3A6A7877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01B2B-1A34-49F2-82A9-8975080CD46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1EF16D-5FEF-4946-8AD2-1699CB7F4B7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E8471-CF56-4EA4-AF82-CC231E1E0C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0B4E96-18D6-4454-9C01-FA12FB78789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40D91-FB8A-4E76-947A-4479174ACB5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35DDB3-D38C-4D0D-8F48-AE24812DC3C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0AA4-AD33-4541-9453-54CC4AE11C7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05608" y="1124744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E5BB31D-244D-4DC7-8253-1A6E478DDBE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226E-773A-4770-8957-D000049897D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7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609EC2-C628-43EB-86FC-A26B3EA0D5B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36A21-A10D-4801-B8CC-2E5D61C4747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515938" y="12684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12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 algn="l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1AC8071-A38C-47E6-82A3-04D8CC66EFE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032B-0DDB-4853-AECA-05CD16513E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539750" y="692696"/>
            <a:ext cx="8136706" cy="647700"/>
          </a:xfrm>
          <a:prstGeom prst="rect">
            <a:avLst/>
          </a:prstGeom>
        </p:spPr>
        <p:txBody>
          <a:bodyPr/>
          <a:lstStyle>
            <a:lvl1pPr marL="85725" indent="0" algn="l">
              <a:buNone/>
              <a:defRPr sz="3200" baseline="0">
                <a:solidFill>
                  <a:schemeClr val="accent4">
                    <a:lumMod val="75000"/>
                  </a:schemeClr>
                </a:solidFill>
                <a:latin typeface="+mn-lt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9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3D9B6CB-18AB-42A3-8C2B-7F9E8D02B27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BD1C-E577-4F8C-8DD0-1F9BA66EBF1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9FC27-BAD6-4A5C-983A-B6A966E6FB2E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0482D-7D3C-494A-BD62-0970D9CBF79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 bwMode="auto">
          <a:xfrm>
            <a:off x="528959" y="155575"/>
            <a:ext cx="8291513" cy="4778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altLang="zh-CN" dirty="0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EE9CBF-24AE-4C7D-821C-B6DB69F12EDC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05B6-4554-4477-A227-7BC4FAA6D37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92075"/>
            <a:ext cx="9164638" cy="1144588"/>
          </a:xfrm>
          <a:custGeom>
            <a:avLst/>
            <a:gdLst>
              <a:gd name="T0" fmla="*/ 9148525 w 9164371"/>
              <a:gd name="T1" fmla="*/ 412 h 1402412"/>
              <a:gd name="T2" fmla="*/ 9158063 w 9164371"/>
              <a:gd name="T3" fmla="*/ 76927 h 1402412"/>
              <a:gd name="T4" fmla="*/ 9142751 w 9164371"/>
              <a:gd name="T5" fmla="*/ 73412 h 1402412"/>
              <a:gd name="T6" fmla="*/ 6500162 w 9164371"/>
              <a:gd name="T7" fmla="*/ 72940 h 1402412"/>
              <a:gd name="T8" fmla="*/ 3114339 w 9164371"/>
              <a:gd name="T9" fmla="*/ 58492 h 1402412"/>
              <a:gd name="T10" fmla="*/ 8750 w 9164371"/>
              <a:gd name="T11" fmla="*/ 81075 h 1402412"/>
              <a:gd name="T12" fmla="*/ 0 w 9164371"/>
              <a:gd name="T13" fmla="*/ 81292 h 1402412"/>
              <a:gd name="T14" fmla="*/ 0 w 9164371"/>
              <a:gd name="T15" fmla="*/ 5853 h 1402412"/>
              <a:gd name="T16" fmla="*/ 6435 w 9164371"/>
              <a:gd name="T17" fmla="*/ 10909 h 1402412"/>
              <a:gd name="T18" fmla="*/ 2208078 w 9164371"/>
              <a:gd name="T19" fmla="*/ 704 h 1402412"/>
              <a:gd name="T20" fmla="*/ 6446480 w 9164371"/>
              <a:gd name="T21" fmla="*/ 19935 h 1402412"/>
              <a:gd name="T22" fmla="*/ 9168910 w 9164371"/>
              <a:gd name="T23" fmla="*/ 0 h 1402412"/>
              <a:gd name="T24" fmla="*/ 9148525 w 9164371"/>
              <a:gd name="T25" fmla="*/ 412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04775"/>
            <a:ext cx="9144000" cy="731838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078 h 965363"/>
              <a:gd name="T4" fmla="*/ 8995103 w 9144000"/>
              <a:gd name="T5" fmla="*/ 944 h 965363"/>
              <a:gd name="T6" fmla="*/ 9144000 w 9144000"/>
              <a:gd name="T7" fmla="*/ 760 h 965363"/>
              <a:gd name="T8" fmla="*/ 9144000 w 9144000"/>
              <a:gd name="T9" fmla="*/ 8077 h 965363"/>
              <a:gd name="T10" fmla="*/ 8848319 w 9144000"/>
              <a:gd name="T11" fmla="*/ 8285 h 965363"/>
              <a:gd name="T12" fmla="*/ 6345199 w 9144000"/>
              <a:gd name="T13" fmla="*/ 8437 h 965363"/>
              <a:gd name="T14" fmla="*/ 2898982 w 9144000"/>
              <a:gd name="T15" fmla="*/ 6489 h 965363"/>
              <a:gd name="T16" fmla="*/ 209006 w 9144000"/>
              <a:gd name="T17" fmla="*/ 8457 h 965363"/>
              <a:gd name="T18" fmla="*/ 0 w 9144000"/>
              <a:gd name="T19" fmla="*/ 8701 h 965363"/>
              <a:gd name="T20" fmla="*/ 0 w 9144000"/>
              <a:gd name="T21" fmla="*/ 1410 h 965363"/>
              <a:gd name="T22" fmla="*/ 102745 w 9144000"/>
              <a:gd name="T23" fmla="*/ 1276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528638" y="155575"/>
            <a:ext cx="8291512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7C79A36B-DB4B-4A33-A2C4-D956D714172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4B1EF7-55E7-4A4F-9740-FE345A45D570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i="1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i="1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Lesson14_Let&#8217;s_chant&#35838;&#25991;&#21160;&#30011;.swf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Lesson14_Just_practise&#35838;&#25991;&#21160;&#30011;.swf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20154;&#25945;&#26032;&#29256;\&#20845;&#24180;&#32423;\U3%20We&#8217;re%20going%20to%20travel\Lesson14%20&#25945;&#23398;&#35838;&#20214;\TRIP03_128k.mp3" TargetMode="External"/><Relationship Id="rId13" Type="http://schemas.openxmlformats.org/officeDocument/2006/relationships/image" Target="../media/image16.png"/><Relationship Id="rId3" Type="http://schemas.microsoft.com/office/2007/relationships/media" Target="file:///C:\Users\Administrator\Desktop\&#20154;&#25945;&#26032;&#29256;\&#20845;&#24180;&#32423;\U3%20We&#8217;re%20going%20to%20travel\Lesson14%20&#25945;&#23398;&#35838;&#20214;\TRIP01_128k.mp3" TargetMode="External"/><Relationship Id="rId7" Type="http://schemas.microsoft.com/office/2007/relationships/media" Target="file:///C:\Users\Administrator\Desktop\&#20154;&#25945;&#26032;&#29256;\&#20845;&#24180;&#32423;\U3%20We&#8217;re%20going%20to%20travel\Lesson14%20&#25945;&#23398;&#35838;&#20214;\TRIP03_128k.mp3" TargetMode="External"/><Relationship Id="rId12" Type="http://schemas.openxmlformats.org/officeDocument/2006/relationships/image" Target="../media/image15.jpeg"/><Relationship Id="rId2" Type="http://schemas.openxmlformats.org/officeDocument/2006/relationships/audio" Target="file:///C:\Users\Administrator\Desktop\&#20154;&#25945;&#26032;&#29256;\&#20845;&#24180;&#32423;\U3%20We&#8217;re%20going%20to%20travel\Lesson14%20&#25945;&#23398;&#35838;&#20214;\TRIP04_128k.mp3" TargetMode="External"/><Relationship Id="rId16" Type="http://schemas.openxmlformats.org/officeDocument/2006/relationships/image" Target="../media/image19.png"/><Relationship Id="rId1" Type="http://schemas.microsoft.com/office/2007/relationships/media" Target="file:///C:\Users\Administrator\Desktop\&#20154;&#25945;&#26032;&#29256;\&#20845;&#24180;&#32423;\U3%20We&#8217;re%20going%20to%20travel\Lesson14%20&#25945;&#23398;&#35838;&#20214;\TRIP04_128k.mp3" TargetMode="External"/><Relationship Id="rId6" Type="http://schemas.openxmlformats.org/officeDocument/2006/relationships/audio" Target="file:///C:\Users\Administrator\Desktop\&#20154;&#25945;&#26032;&#29256;\&#20845;&#24180;&#32423;\U3%20We&#8217;re%20going%20to%20travel\Lesson14%20&#25945;&#23398;&#35838;&#20214;\TRIP02_128k.mp3" TargetMode="External"/><Relationship Id="rId11" Type="http://schemas.openxmlformats.org/officeDocument/2006/relationships/image" Target="../media/image8.png"/><Relationship Id="rId5" Type="http://schemas.microsoft.com/office/2007/relationships/media" Target="file:///C:\Users\Administrator\Desktop\&#20154;&#25945;&#26032;&#29256;\&#20845;&#24180;&#32423;\U3%20We&#8217;re%20going%20to%20travel\Lesson14%20&#25945;&#23398;&#35838;&#20214;\TRIP02_128k.mp3" TargetMode="Externa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8.xml"/><Relationship Id="rId4" Type="http://schemas.openxmlformats.org/officeDocument/2006/relationships/audio" Target="file:///C:\Users\Administrator\Desktop\&#20154;&#25945;&#26032;&#29256;\&#20845;&#24180;&#32423;\U3%20We&#8217;re%20going%20to%20travel\Lesson14%20&#25945;&#23398;&#35838;&#20214;\TRIP01_128k.mp3" TargetMode="External"/><Relationship Id="rId9" Type="http://schemas.openxmlformats.org/officeDocument/2006/relationships/slideLayout" Target="../slideLayouts/slideLayout4.xml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7208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0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Unit 3 We are going to travel.</a:t>
            </a:r>
            <a:endParaRPr lang="zh-CN" altLang="en-US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556717" y="764704"/>
            <a:ext cx="5557838" cy="82282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人教精通版六年级下册</a:t>
            </a:r>
            <a:endParaRPr lang="zh-CN" alt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01881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30723" name="Picture 2" descr="c:\users\administrator\appdata\roaming\360se6\User Data\temp\201182517138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74875"/>
            <a:ext cx="54292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矩形 9"/>
          <p:cNvSpPr>
            <a:spLocks noChangeArrowheads="1"/>
          </p:cNvSpPr>
          <p:nvPr/>
        </p:nvSpPr>
        <p:spPr bwMode="auto">
          <a:xfrm>
            <a:off x="438150" y="1214438"/>
            <a:ext cx="863441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Look at the map, find an interesting place to visit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and tell your reasons.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1746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31747" name="Picture 7" descr="C:\Users\Administrator\Desktop\人教新版\五年级\U3\PLANTRIP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63" y="2428875"/>
            <a:ext cx="6484937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6143636" y="1285860"/>
            <a:ext cx="27201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宋体" panose="02010600030101010101" pitchFamily="2" charset="-122"/>
              </a:rPr>
              <a:t>Group Work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14313" y="1643063"/>
            <a:ext cx="5500687" cy="785812"/>
          </a:xfrm>
          <a:prstGeom prst="wedgeRoundRectCallout">
            <a:avLst>
              <a:gd name="adj1" fmla="val -7279"/>
              <a:gd name="adj2" fmla="val 996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We’re going to visit Shanghai.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750" name="矩形 9"/>
          <p:cNvSpPr>
            <a:spLocks noChangeArrowheads="1"/>
          </p:cNvSpPr>
          <p:nvPr/>
        </p:nvSpPr>
        <p:spPr bwMode="auto">
          <a:xfrm>
            <a:off x="2786063" y="6048375"/>
            <a:ext cx="361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Talk about your trip.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2770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459037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236855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Let’s chant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728" y="1928802"/>
            <a:ext cx="6272211" cy="442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775" name="Picture 7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75" y="5286375"/>
            <a:ext cx="10906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3794" name="标题 1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pPr eaLnBrk="1" hangingPunct="1"/>
            <a:r>
              <a:rPr lang="zh-CN" altLang="zh-CN" dirty="0" smtClean="0"/>
              <a:t>&gt;&gt;Summary</a:t>
            </a:r>
            <a:endParaRPr lang="zh-CN" altLang="en-US" dirty="0" smtClean="0"/>
          </a:p>
        </p:txBody>
      </p:sp>
      <p:pic>
        <p:nvPicPr>
          <p:cNvPr id="33795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89763" y="51943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303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643063" y="1714500"/>
            <a:ext cx="224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四会单词：</a:t>
            </a:r>
            <a:endParaRPr lang="zh-CN" altLang="en-US" sz="2800" dirty="0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71938" y="1714500"/>
            <a:ext cx="1277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travel</a:t>
            </a:r>
            <a:endParaRPr lang="zh-CN" altLang="en-US" sz="2800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86500" y="2513013"/>
            <a:ext cx="9810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lake</a:t>
            </a:r>
            <a:endParaRPr lang="zh-CN" altLang="en-US" sz="2800" dirty="0">
              <a:solidFill>
                <a:srgbClr val="5F5F5F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071938" y="2500313"/>
            <a:ext cx="1050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hear</a:t>
            </a:r>
            <a:endParaRPr lang="zh-CN" altLang="en-US" sz="2800" dirty="0">
              <a:solidFill>
                <a:srgbClr val="5F5F5F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269038" y="1714500"/>
            <a:ext cx="1231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know</a:t>
            </a:r>
            <a:endParaRPr lang="zh-CN" altLang="en-US" sz="2800" dirty="0">
              <a:solidFill>
                <a:srgbClr val="5F5F5F"/>
              </a:solidFill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89088" y="3429000"/>
            <a:ext cx="718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如何表达“我们打算乘飞机去杭州”？</a:t>
            </a:r>
            <a:endParaRPr lang="zh-CN" altLang="en-US" sz="2800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571625" y="4286250"/>
            <a:ext cx="7232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We are</a:t>
            </a:r>
            <a:r>
              <a:rPr kumimoji="0" lang="zh-CN" altLang="en-US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kumimoji="0" lang="en-US" altLang="zh-CN" sz="3200" b="1" dirty="0">
                <a:solidFill>
                  <a:srgbClr val="262626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going to Hangzhou by plane.</a:t>
            </a:r>
            <a:endParaRPr lang="zh-CN" altLang="en-US" sz="28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94917" y="1954213"/>
            <a:ext cx="7000875" cy="3154089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1. </a:t>
            </a:r>
            <a:r>
              <a:rPr lang="zh-CN" altLang="zh-CN" sz="2800" b="1" dirty="0" smtClean="0"/>
              <a:t>观</a:t>
            </a:r>
            <a:r>
              <a:rPr lang="zh-CN" altLang="zh-CN" sz="2800" b="1" dirty="0"/>
              <a:t>看课文动画，按照正确的语音、语调朗读</a:t>
            </a:r>
            <a:r>
              <a:rPr lang="zh-CN" altLang="zh-CN" sz="2800" b="1" dirty="0" smtClean="0"/>
              <a:t>课文。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2 . </a:t>
            </a:r>
            <a:r>
              <a:rPr lang="zh-CN" altLang="en-US" sz="2800" b="1" dirty="0" smtClean="0"/>
              <a:t>熟读</a:t>
            </a:r>
            <a:r>
              <a:rPr lang="en-US" altLang="zh-CN" sz="2800" b="1" dirty="0" smtClean="0"/>
              <a:t>Let’s chant</a:t>
            </a:r>
            <a:r>
              <a:rPr lang="zh-CN" altLang="en-US" sz="2800" b="1" dirty="0" smtClean="0"/>
              <a:t>说唱部分</a:t>
            </a:r>
            <a:r>
              <a:rPr lang="zh-CN" altLang="zh-CN" sz="2800" b="1" dirty="0" smtClean="0"/>
              <a:t>。</a:t>
            </a:r>
            <a:endParaRPr lang="zh-CN" altLang="zh-CN" sz="2800" b="1" dirty="0"/>
          </a:p>
          <a:p>
            <a:pPr algn="l"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 smtClean="0"/>
              <a:t>3 . </a:t>
            </a:r>
            <a:r>
              <a:rPr lang="zh-CN" altLang="zh-CN" sz="2800" b="1" dirty="0" smtClean="0"/>
              <a:t>预习</a:t>
            </a:r>
            <a:r>
              <a:rPr lang="en-US" altLang="zh-CN" sz="2800" b="1" dirty="0" smtClean="0"/>
              <a:t>Lesson15</a:t>
            </a:r>
            <a:r>
              <a:rPr lang="zh-CN" altLang="zh-CN" sz="2800" b="1" dirty="0" smtClean="0"/>
              <a:t>。</a:t>
            </a:r>
            <a:r>
              <a:rPr lang="en-US" altLang="zh-CN" sz="2800" b="1" dirty="0" smtClean="0"/>
              <a:t> </a:t>
            </a:r>
            <a:endParaRPr lang="zh-CN" altLang="zh-CN" sz="2800" b="1" dirty="0"/>
          </a:p>
        </p:txBody>
      </p:sp>
      <p:sp>
        <p:nvSpPr>
          <p:cNvPr id="34819" name="标题 1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pPr eaLnBrk="1" hangingPunct="1"/>
            <a:r>
              <a:rPr lang="zh-CN" altLang="zh-CN" dirty="0" smtClean="0"/>
              <a:t>&gt;&gt;Homework</a:t>
            </a:r>
            <a:endParaRPr lang="zh-CN" altLang="en-US" dirty="0" smtClean="0"/>
          </a:p>
        </p:txBody>
      </p:sp>
      <p:sp>
        <p:nvSpPr>
          <p:cNvPr id="24" name="圆角矩形 23">
            <a:hlinkClick r:id="" action="ppaction://hlinkshowjump?jump=endshow"/>
          </p:cNvPr>
          <p:cNvSpPr/>
          <p:nvPr/>
        </p:nvSpPr>
        <p:spPr>
          <a:xfrm>
            <a:off x="6591846" y="6093296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51212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100012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2530" name="标题 7"/>
          <p:cNvSpPr>
            <a:spLocks noGrp="1"/>
          </p:cNvSpPr>
          <p:nvPr>
            <p:ph type="title"/>
          </p:nvPr>
        </p:nvSpPr>
        <p:spPr>
          <a:xfrm>
            <a:off x="413049" y="188640"/>
            <a:ext cx="8291512" cy="477838"/>
          </a:xfrm>
        </p:spPr>
        <p:txBody>
          <a:bodyPr/>
          <a:lstStyle/>
          <a:p>
            <a:pPr eaLnBrk="1" hangingPunct="1"/>
            <a:r>
              <a:rPr lang="zh-CN" altLang="zh-CN" dirty="0" smtClean="0"/>
              <a:t>&gt;&gt;Warm-up</a:t>
            </a:r>
            <a:endParaRPr lang="zh-CN" altLang="en-US" dirty="0" smtClean="0"/>
          </a:p>
        </p:txBody>
      </p:sp>
      <p:sp>
        <p:nvSpPr>
          <p:cNvPr id="18" name="五角星 17"/>
          <p:cNvSpPr/>
          <p:nvPr/>
        </p:nvSpPr>
        <p:spPr>
          <a:xfrm>
            <a:off x="4929188" y="3714750"/>
            <a:ext cx="642937" cy="642938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857250" y="1214438"/>
            <a:ext cx="6573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Beijing is the capital of China. </a:t>
            </a:r>
          </a:p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There are many interesting places to visit.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五角星 20"/>
          <p:cNvSpPr/>
          <p:nvPr/>
        </p:nvSpPr>
        <p:spPr>
          <a:xfrm>
            <a:off x="5572125" y="3214688"/>
            <a:ext cx="642938" cy="642937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矩形 8"/>
          <p:cNvSpPr>
            <a:spLocks noChangeArrowheads="1"/>
          </p:cNvSpPr>
          <p:nvPr/>
        </p:nvSpPr>
        <p:spPr bwMode="auto">
          <a:xfrm>
            <a:off x="857250" y="1214438"/>
            <a:ext cx="50466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Harbin is in the north of China.</a:t>
            </a:r>
          </a:p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in Heilongjiang Province.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8"/>
          <p:cNvSpPr>
            <a:spLocks noChangeArrowheads="1"/>
          </p:cNvSpPr>
          <p:nvPr/>
        </p:nvSpPr>
        <p:spPr bwMode="auto">
          <a:xfrm>
            <a:off x="857250" y="1214438"/>
            <a:ext cx="5692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Xi’an is in Shaanxi Province.</a:t>
            </a:r>
          </a:p>
          <a:p>
            <a:r>
              <a:rPr lang="en-US" altLang="zh-CN" sz="2800" b="1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famous for the terracotta army.</a:t>
            </a:r>
            <a:endParaRPr lang="zh-CN" altLang="en-US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71438" y="1214438"/>
            <a:ext cx="8629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Hangzhou is in Zhejiang Province in the east of China. </a:t>
            </a:r>
          </a:p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The most famous place there is the West Lake.</a:t>
            </a:r>
            <a:endParaRPr lang="zh-CN" altLang="en-US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五角星 25"/>
          <p:cNvSpPr/>
          <p:nvPr/>
        </p:nvSpPr>
        <p:spPr>
          <a:xfrm>
            <a:off x="5214938" y="4572000"/>
            <a:ext cx="642937" cy="642938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7" name="矩形 8"/>
          <p:cNvSpPr>
            <a:spLocks noChangeArrowheads="1"/>
          </p:cNvSpPr>
          <p:nvPr/>
        </p:nvSpPr>
        <p:spPr bwMode="auto">
          <a:xfrm>
            <a:off x="857250" y="1214438"/>
            <a:ext cx="48498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Sanya is in the south of China.</a:t>
            </a:r>
          </a:p>
          <a:p>
            <a:r>
              <a:rPr lang="en-US" altLang="zh-CN" sz="2800" b="1" dirty="0">
                <a:solidFill>
                  <a:srgbClr val="303030"/>
                </a:solidFill>
                <a:ea typeface="微软雅黑" panose="020B0503020204020204" pitchFamily="34" charset="-122"/>
                <a:cs typeface="Times New Roman" panose="02020603050405020304" pitchFamily="18" charset="0"/>
              </a:rPr>
              <a:t>It is in Hainan Province.</a:t>
            </a:r>
            <a:endParaRPr lang="zh-CN" altLang="en-US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五角星 27"/>
          <p:cNvSpPr/>
          <p:nvPr/>
        </p:nvSpPr>
        <p:spPr>
          <a:xfrm>
            <a:off x="4429125" y="5572125"/>
            <a:ext cx="642938" cy="642938"/>
          </a:xfrm>
          <a:prstGeom prst="star5">
            <a:avLst>
              <a:gd name="adj" fmla="val 18798"/>
              <a:gd name="hf" fmla="val 105146"/>
              <a:gd name="vf" fmla="val 110557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0" grpId="1"/>
      <p:bldP spid="22" grpId="0"/>
      <p:bldP spid="22" grpId="1"/>
      <p:bldP spid="23" grpId="0"/>
      <p:bldP spid="23" grpId="1"/>
      <p:bldP spid="25" grpId="0"/>
      <p:bldP spid="25" grpId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3554" name="标题 7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pPr eaLnBrk="1" hangingPunct="1"/>
            <a:r>
              <a:rPr lang="zh-CN" altLang="zh-CN" dirty="0" smtClean="0"/>
              <a:t>&gt;&gt;Lead-in</a:t>
            </a:r>
            <a:endParaRPr lang="zh-CN" altLang="en-US" dirty="0" smtClean="0"/>
          </a:p>
        </p:txBody>
      </p:sp>
      <p:grpSp>
        <p:nvGrpSpPr>
          <p:cNvPr id="23555" name="组合 33"/>
          <p:cNvGrpSpPr/>
          <p:nvPr/>
        </p:nvGrpSpPr>
        <p:grpSpPr bwMode="auto">
          <a:xfrm>
            <a:off x="928688" y="2500313"/>
            <a:ext cx="7286625" cy="3929062"/>
            <a:chOff x="285719" y="1500174"/>
            <a:chExt cx="8337529" cy="4572032"/>
          </a:xfrm>
        </p:grpSpPr>
        <p:pic>
          <p:nvPicPr>
            <p:cNvPr id="23558" name="Picture 16" descr="c:\users\administrator\appdata\roaming\360se6\User Data\temp\1240541926_84020600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000364" y="1500174"/>
              <a:ext cx="2928958" cy="2196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7" descr="c:\users\administrator\appdata\roaming\360se6\User Data\temp\2010109170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85719" y="3643314"/>
              <a:ext cx="4579729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0" name="Picture 9" descr="c:\users\administrator\appdata\roaming\360se6\User Data\temp\27511281_1024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857752" y="3643314"/>
              <a:ext cx="3765496" cy="2428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1" name="Picture 13" descr="c:\users\administrator\appdata\roaming\360se6\User Data\temp\t01c1ef019be8c4da9d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57884" y="1500174"/>
              <a:ext cx="2764336" cy="2143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1500174"/>
              <a:ext cx="3024000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928688" y="1071563"/>
            <a:ext cx="7000875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Where are you going to travel/visit?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88" y="1714500"/>
            <a:ext cx="7000875" cy="593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Talk about your travel plan.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578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dirty="0" smtClean="0"/>
              <a:t>&gt;&gt;Presentation</a:t>
            </a:r>
            <a:endParaRPr lang="zh-CN" altLang="en-US" dirty="0" smtClean="0"/>
          </a:p>
        </p:txBody>
      </p:sp>
      <p:pic>
        <p:nvPicPr>
          <p:cNvPr id="24579" name="Picture 7" descr="c:\users\administrator\appdata\roaming\360se6\User Data\temp\3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598738"/>
            <a:ext cx="600075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688" y="1143000"/>
            <a:ext cx="7286625" cy="1212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How are you going there?</a:t>
            </a:r>
          </a:p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Are you going there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plane/train/car…?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5602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744787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26543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practise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61" y="1776413"/>
            <a:ext cx="6715125" cy="461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Picture 7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67513" y="5348288"/>
            <a:ext cx="10906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6626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dirty="0" smtClean="0"/>
              <a:t>&gt;&gt;Presentation</a:t>
            </a:r>
            <a:endParaRPr lang="zh-CN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857250" y="1214438"/>
            <a:ext cx="70040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We’re going to Hangzhou by plane.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6" name="燕尾形箭头 5"/>
          <p:cNvSpPr/>
          <p:nvPr/>
        </p:nvSpPr>
        <p:spPr>
          <a:xfrm rot="5400000">
            <a:off x="4071938" y="4643438"/>
            <a:ext cx="785812" cy="500062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燕尾形箭头 6"/>
          <p:cNvSpPr/>
          <p:nvPr/>
        </p:nvSpPr>
        <p:spPr>
          <a:xfrm rot="5400000">
            <a:off x="5286376" y="4643437"/>
            <a:ext cx="785812" cy="500063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929063" y="5357813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143500" y="5357813"/>
            <a:ext cx="1831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交通工具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50" y="1928813"/>
            <a:ext cx="5822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We’re going to Xi’an by train.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7250" y="2630488"/>
            <a:ext cx="61547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We’re going to Wuhan by ship.</a:t>
            </a:r>
            <a:endParaRPr lang="zh-CN" altLang="en-US" sz="32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2" name="右大括号 11"/>
          <p:cNvSpPr/>
          <p:nvPr/>
        </p:nvSpPr>
        <p:spPr>
          <a:xfrm>
            <a:off x="7786688" y="1500188"/>
            <a:ext cx="500062" cy="1571625"/>
          </a:xfrm>
          <a:prstGeom prst="rightBrace">
            <a:avLst>
              <a:gd name="adj1" fmla="val 49891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857250" y="3643313"/>
            <a:ext cx="6572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We’re going to … by ...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7650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pic>
        <p:nvPicPr>
          <p:cNvPr id="26630" name="Picture 6" descr="C:\Users\Administrator\Desktop\人教新版\五年级\U3\P27PRAC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2802" y="5143512"/>
            <a:ext cx="653534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28625" y="1158875"/>
            <a:ext cx="6143625" cy="1341438"/>
          </a:xfrm>
          <a:prstGeom prst="wedgeRoundRectCallout">
            <a:avLst>
              <a:gd name="adj1" fmla="val -56158"/>
              <a:gd name="adj2" fmla="val 419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We’re going to Shanghai </a:t>
            </a:r>
            <a:r>
              <a:rPr lang="en-US" altLang="zh-CN" sz="2800" b="1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</a:rPr>
              <a:t>by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 plane. What about you?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3088" y="2706688"/>
            <a:ext cx="3133725" cy="722312"/>
          </a:xfrm>
          <a:prstGeom prst="wedgeRoundRectCallout">
            <a:avLst>
              <a:gd name="adj1" fmla="val 56390"/>
              <a:gd name="adj2" fmla="val 4998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+mn-lt"/>
                <a:ea typeface="微软雅黑" panose="020B0503020204020204" pitchFamily="34" charset="-122"/>
              </a:rPr>
              <a:t>We’re going to…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pic>
        <p:nvPicPr>
          <p:cNvPr id="10" name="Picture 6" descr="C:\Users\Administrator\Desktop\人教新版\五年级\U3\P27PRAC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22802" y="3571876"/>
            <a:ext cx="6535346" cy="149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矩形 10"/>
          <p:cNvSpPr/>
          <p:nvPr/>
        </p:nvSpPr>
        <p:spPr>
          <a:xfrm>
            <a:off x="6715140" y="1496785"/>
            <a:ext cx="22585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ea typeface="宋体" panose="02010600030101010101" pitchFamily="2" charset="-122"/>
              </a:rPr>
              <a:t>Pair Work</a:t>
            </a:r>
            <a:endParaRPr lang="zh-CN" altLang="en-US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8674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&gt;&gt;Practice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215900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2011362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smtClean="0">
                <a:solidFill>
                  <a:srgbClr val="30937B"/>
                </a:solidFill>
                <a:latin typeface="Arial" panose="020B0604020202020204" pitchFamily="34" charset="0"/>
              </a:rPr>
              <a:t>Just write</a:t>
            </a:r>
            <a:endParaRPr lang="zh-CN" altLang="en-US" sz="320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1563" y="1801813"/>
            <a:ext cx="16906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travel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43313" y="1801813"/>
            <a:ext cx="16271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know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71563" y="3302000"/>
            <a:ext cx="13779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hear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14750" y="3302000"/>
            <a:ext cx="12842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4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lake</a:t>
            </a:r>
            <a:endParaRPr lang="zh-CN" altLang="en-US" sz="44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0238" y="5000625"/>
            <a:ext cx="78708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We’re going to Hangzhou by plane.</a:t>
            </a:r>
            <a:endParaRPr lang="zh-CN" altLang="en-US" sz="3600" b="1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  <p:pic>
        <p:nvPicPr>
          <p:cNvPr id="28679" name="Picture 7" descr="c:\users\administrator\appdata\roaming\360se6\User Data\temp\t01acf5a1f2c14563d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-950682">
            <a:off x="6415088" y="1787525"/>
            <a:ext cx="1973262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3786188" y="4059238"/>
            <a:ext cx="10080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湖泊</a:t>
            </a:r>
          </a:p>
        </p:txBody>
      </p:sp>
      <p:sp>
        <p:nvSpPr>
          <p:cNvPr id="28685" name="矩形 19"/>
          <p:cNvSpPr>
            <a:spLocks noChangeArrowheads="1"/>
          </p:cNvSpPr>
          <p:nvPr/>
        </p:nvSpPr>
        <p:spPr bwMode="auto">
          <a:xfrm>
            <a:off x="3857625" y="263048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知道</a:t>
            </a:r>
            <a:endParaRPr lang="zh-CN" altLang="en-US"/>
          </a:p>
        </p:txBody>
      </p:sp>
      <p:sp>
        <p:nvSpPr>
          <p:cNvPr id="28686" name="矩形 20"/>
          <p:cNvSpPr>
            <a:spLocks noChangeArrowheads="1"/>
          </p:cNvSpPr>
          <p:nvPr/>
        </p:nvSpPr>
        <p:spPr bwMode="auto">
          <a:xfrm>
            <a:off x="1349375" y="4059238"/>
            <a:ext cx="1008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听见</a:t>
            </a:r>
            <a:endParaRPr lang="zh-CN" altLang="en-US"/>
          </a:p>
        </p:txBody>
      </p:sp>
      <p:sp>
        <p:nvSpPr>
          <p:cNvPr id="28687" name="矩形 21"/>
          <p:cNvSpPr>
            <a:spLocks noChangeArrowheads="1"/>
          </p:cNvSpPr>
          <p:nvPr/>
        </p:nvSpPr>
        <p:spPr bwMode="auto">
          <a:xfrm>
            <a:off x="1357313" y="2571750"/>
            <a:ext cx="1008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旅行</a:t>
            </a:r>
            <a:endParaRPr lang="zh-CN" altLang="en-US"/>
          </a:p>
        </p:txBody>
      </p:sp>
      <p:grpSp>
        <p:nvGrpSpPr>
          <p:cNvPr id="2" name="组合 25"/>
          <p:cNvGrpSpPr/>
          <p:nvPr/>
        </p:nvGrpSpPr>
        <p:grpSpPr bwMode="auto">
          <a:xfrm>
            <a:off x="857250" y="1857375"/>
            <a:ext cx="4500563" cy="2214563"/>
            <a:chOff x="857224" y="1857364"/>
            <a:chExt cx="4500594" cy="2214578"/>
          </a:xfrm>
        </p:grpSpPr>
        <p:pic>
          <p:nvPicPr>
            <p:cNvPr id="28693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28662" y="1928802"/>
              <a:ext cx="200026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4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554" y="1857364"/>
              <a:ext cx="200026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5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224" y="3429000"/>
              <a:ext cx="2000264" cy="57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6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57554" y="3429000"/>
              <a:ext cx="2000264" cy="642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燕尾形箭头 28"/>
          <p:cNvSpPr/>
          <p:nvPr/>
        </p:nvSpPr>
        <p:spPr>
          <a:xfrm rot="5400000">
            <a:off x="5143500" y="5643563"/>
            <a:ext cx="357187" cy="357188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" name="燕尾形箭头 29"/>
          <p:cNvSpPr/>
          <p:nvPr/>
        </p:nvSpPr>
        <p:spPr>
          <a:xfrm rot="5400000">
            <a:off x="7500938" y="5643563"/>
            <a:ext cx="357187" cy="357187"/>
          </a:xfrm>
          <a:prstGeom prst="notch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857750" y="6000750"/>
            <a:ext cx="903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地点</a:t>
            </a:r>
          </a:p>
        </p:txBody>
      </p:sp>
      <p:sp>
        <p:nvSpPr>
          <p:cNvPr id="32" name="矩形 31"/>
          <p:cNvSpPr/>
          <p:nvPr/>
        </p:nvSpPr>
        <p:spPr>
          <a:xfrm>
            <a:off x="6643688" y="6000750"/>
            <a:ext cx="16271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交通工具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29" grpId="0" animBg="1"/>
      <p:bldP spid="30" grpId="0" animBg="1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4" name="圆角矩形标注 13"/>
          <p:cNvSpPr/>
          <p:nvPr/>
        </p:nvSpPr>
        <p:spPr>
          <a:xfrm>
            <a:off x="5786438" y="5572125"/>
            <a:ext cx="2857500" cy="714375"/>
          </a:xfrm>
          <a:prstGeom prst="wedgeRoundRectCallout">
            <a:avLst>
              <a:gd name="adj1" fmla="val -5331"/>
              <a:gd name="adj2" fmla="val -9038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It’s a big city.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9699" name="标题 2"/>
          <p:cNvSpPr>
            <a:spLocks noGrp="1"/>
          </p:cNvSpPr>
          <p:nvPr>
            <p:ph type="title"/>
          </p:nvPr>
        </p:nvSpPr>
        <p:spPr>
          <a:xfrm>
            <a:off x="528638" y="155575"/>
            <a:ext cx="8291512" cy="477838"/>
          </a:xfrm>
        </p:spPr>
        <p:txBody>
          <a:bodyPr/>
          <a:lstStyle/>
          <a:p>
            <a:r>
              <a:rPr lang="en-US" altLang="zh-CN" smtClean="0"/>
              <a:t>&gt;&gt;Presentation</a:t>
            </a:r>
            <a:endParaRPr lang="zh-CN" altLang="en-US" smtClean="0"/>
          </a:p>
        </p:txBody>
      </p:sp>
      <p:cxnSp>
        <p:nvCxnSpPr>
          <p:cNvPr id="6" name="直接连接符 5"/>
          <p:cNvCxnSpPr/>
          <p:nvPr/>
        </p:nvCxnSpPr>
        <p:spPr>
          <a:xfrm>
            <a:off x="684213" y="1484313"/>
            <a:ext cx="3173412" cy="1587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图片 19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内容占位符 1"/>
          <p:cNvSpPr>
            <a:spLocks noGrp="1"/>
          </p:cNvSpPr>
          <p:nvPr>
            <p:ph sz="quarter" idx="4294967295"/>
          </p:nvPr>
        </p:nvSpPr>
        <p:spPr bwMode="auto">
          <a:xfrm>
            <a:off x="989013" y="868363"/>
            <a:ext cx="329723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sz="3200" dirty="0" smtClean="0">
                <a:solidFill>
                  <a:srgbClr val="30937B"/>
                </a:solidFill>
                <a:latin typeface="Arial" panose="020B0604020202020204" pitchFamily="34" charset="0"/>
              </a:rPr>
              <a:t>Let’s plan a trip</a:t>
            </a:r>
            <a:endParaRPr lang="zh-CN" altLang="en-US" sz="3200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pic>
        <p:nvPicPr>
          <p:cNvPr id="29703" name="Picture 7" descr="C:\Users\Administrator\Desktop\人教新版\五年级\U3\PLANTRIP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360488" y="3071813"/>
            <a:ext cx="66405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RIP04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5715000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圆角矩形标注 11"/>
          <p:cNvSpPr/>
          <p:nvPr/>
        </p:nvSpPr>
        <p:spPr>
          <a:xfrm>
            <a:off x="357188" y="2143125"/>
            <a:ext cx="4286250" cy="785813"/>
          </a:xfrm>
          <a:prstGeom prst="wedgeRoundRectCallout">
            <a:avLst>
              <a:gd name="adj1" fmla="val -227"/>
              <a:gd name="adj2" fmla="val 7851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I want to visit Wuhan.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28625" y="5500688"/>
            <a:ext cx="4643438" cy="785812"/>
          </a:xfrm>
          <a:prstGeom prst="wedgeRoundRectCallout">
            <a:avLst>
              <a:gd name="adj1" fmla="val -227"/>
              <a:gd name="adj2" fmla="val -748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I want to visit Shanghai.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5072063" y="1857375"/>
            <a:ext cx="3571875" cy="1000125"/>
          </a:xfrm>
          <a:prstGeom prst="wedgeRoundRectCallout">
            <a:avLst>
              <a:gd name="adj1" fmla="val -44672"/>
              <a:gd name="adj2" fmla="val 8027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What do you think about Shanghai?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TRIP01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35743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RIP02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715000"/>
            <a:ext cx="50006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RIP03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357438"/>
            <a:ext cx="5000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9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4b633a0d5ec803af9e2dfc4cad8e75d9fd82e5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344</Words>
  <Application>Microsoft Office PowerPoint</Application>
  <PresentationFormat>全屏显示(4:3)</PresentationFormat>
  <Paragraphs>85</Paragraphs>
  <Slides>14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WWW.2PPT.COM
</vt:lpstr>
      <vt:lpstr>Unit 3 We are going to travel.</vt:lpstr>
      <vt:lpstr>&gt;&gt;Warm-up</vt:lpstr>
      <vt:lpstr>&gt;&gt;Lead-in</vt:lpstr>
      <vt:lpstr>&gt;&gt;Presentation</vt:lpstr>
      <vt:lpstr>&gt;&gt;Practice</vt:lpstr>
      <vt:lpstr>&gt;&gt;Presentation</vt:lpstr>
      <vt:lpstr>&gt;&gt;Practice</vt:lpstr>
      <vt:lpstr>&gt;&gt;Practice</vt:lpstr>
      <vt:lpstr>&gt;&gt;Presentation</vt:lpstr>
      <vt:lpstr>&gt;&gt;Practice</vt:lpstr>
      <vt:lpstr>&gt;&gt;Practice</vt:lpstr>
      <vt:lpstr>&gt;&gt;Presentation</vt:lpstr>
      <vt:lpstr>&gt;&gt;Summary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2023-01-16T18:28:10Z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F2AEC73F6E1C44FD96A985716BF0AD64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