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3"/>
  </p:notesMasterIdLst>
  <p:handoutMasterIdLst>
    <p:handoutMasterId r:id="rId14"/>
  </p:handout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9A4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9A4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5.4</a:t>
                  </a: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圆环的面积</a:t>
                  </a: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69A4E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7646" y="1266786"/>
            <a:ext cx="2710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圆的面积计算公式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92655" y="1935912"/>
            <a:ext cx="1943100" cy="461665"/>
          </a:xfrm>
          <a:prstGeom prst="rect">
            <a:avLst/>
          </a:prstGeom>
          <a:solidFill>
            <a:srgbClr val="33CCFF"/>
          </a:solidFill>
          <a:ln w="9525" algn="ctr">
            <a:solidFill>
              <a:srgbClr val="4A7EBB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l-GR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π</a:t>
            </a:r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²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00" y="2789142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、求下面各圆的面积。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rcRect l="2" r="62888" b="19637"/>
          <a:stretch>
            <a:fillRect/>
          </a:stretch>
        </p:blipFill>
        <p:spPr bwMode="auto">
          <a:xfrm>
            <a:off x="2899742" y="3250807"/>
            <a:ext cx="1274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98640" y="5159919"/>
            <a:ext cx="45164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3.14×5×2=31.4(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/>
          <a:srcRect l="47266"/>
          <a:stretch>
            <a:fillRect/>
          </a:stretch>
        </p:blipFill>
        <p:spPr bwMode="auto">
          <a:xfrm>
            <a:off x="2553803" y="4692650"/>
            <a:ext cx="15192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98640" y="3823398"/>
            <a:ext cx="45164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3.14×10=31.4(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厘米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 animBg="1"/>
      <p:bldP spid="3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3"/>
          <p:cNvSpPr txBox="1">
            <a:spLocks noChangeArrowheads="1"/>
          </p:cNvSpPr>
          <p:nvPr/>
        </p:nvSpPr>
        <p:spPr bwMode="auto">
          <a:xfrm>
            <a:off x="3481406" y="1468695"/>
            <a:ext cx="814453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光盘的银色部分是一个圆环，内圆半径是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2cm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，外圆半径是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6cm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。圆环的面积是多少？</a:t>
            </a:r>
          </a:p>
        </p:txBody>
      </p:sp>
      <p:pic>
        <p:nvPicPr>
          <p:cNvPr id="30723" name="Picture 23" descr="6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96721" y="1432595"/>
            <a:ext cx="1338838" cy="12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8005" y="3233663"/>
            <a:ext cx="3908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3.14×6²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3.14×2²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8005" y="3844851"/>
            <a:ext cx="41084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113.04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12.56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8005" y="4456039"/>
            <a:ext cx="30924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100.48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3538" y="3267844"/>
            <a:ext cx="3398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23538" y="3861941"/>
            <a:ext cx="34559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3.14×32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23538" y="4456039"/>
            <a:ext cx="3714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100.48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8005" y="5285690"/>
            <a:ext cx="5499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答：圆环的面积是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100.48 cm²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1311538"/>
            <a:ext cx="42883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圆环面积＝外圆面积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内圆面积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89252" y="2304386"/>
            <a:ext cx="1981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zh-CN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环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＝π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en-US" altLang="zh-CN" sz="24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π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en-US" altLang="zh-CN" sz="24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89252" y="3195185"/>
            <a:ext cx="22829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zh-CN" altLang="zh-CN" sz="24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环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＝π×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(R</a:t>
            </a:r>
            <a:r>
              <a:rPr lang="en-US" altLang="zh-CN" sz="24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-r</a:t>
            </a:r>
            <a:r>
              <a:rPr lang="en-US" altLang="zh-CN" sz="24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48125" y="2530216"/>
            <a:ext cx="62769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50÷2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10÷2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8928" y="5060224"/>
            <a:ext cx="65008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答：草坪的占地面积是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1884m²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60400" y="1081345"/>
            <a:ext cx="10858500" cy="1140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1、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一个圆形环岛的直径是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50m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，中间是一个直径为</a:t>
            </a:r>
            <a:r>
              <a:rPr lang="en-US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10m</a:t>
            </a:r>
            <a:r>
              <a:rPr lang="zh-CN" altLang="en-US" sz="2400" kern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的圆形花坛，其他地方是草坪。草坪的占地面积是多少？</a:t>
            </a:r>
            <a:endParaRPr lang="en-US" altLang="zh-CN" sz="2400" kern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8125" y="3143664"/>
            <a:ext cx="3587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8125" y="3701324"/>
            <a:ext cx="28273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3.14×600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8125" y="4380774"/>
            <a:ext cx="297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1884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pic>
        <p:nvPicPr>
          <p:cNvPr id="32775" name="Picture 16" descr="6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25959" y="3373356"/>
            <a:ext cx="2087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660399" y="1204756"/>
            <a:ext cx="1067414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已知一块玉璧的外直径是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18cm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，内直径是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7cm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，这块玉璧的面积是多少？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52556" y="2341372"/>
            <a:ext cx="7489825" cy="335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lvl="3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3.14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[(18÷2)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-(7÷2)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3"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(81-12.25)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3"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68.75</a:t>
            </a:r>
          </a:p>
          <a:p>
            <a:pPr marL="0" lvl="3"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215.875(cm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答：这块玉璧的面积是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226.08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平方厘米。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379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17158" y="1666421"/>
            <a:ext cx="2852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1"/>
          <p:cNvPicPr>
            <a:picLocks noChangeAspect="1"/>
          </p:cNvPicPr>
          <p:nvPr/>
        </p:nvPicPr>
        <p:blipFill>
          <a:blip r:embed="rId2"/>
          <a:srcRect l="8679" t="5341" r="4912"/>
          <a:stretch>
            <a:fillRect/>
          </a:stretch>
        </p:blipFill>
        <p:spPr bwMode="auto">
          <a:xfrm>
            <a:off x="1572729" y="1893576"/>
            <a:ext cx="25003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0399" y="1115882"/>
            <a:ext cx="10010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、左图中的大圆半径等于小圆的直径，请你求出阴影部分的面积。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683" y="3269538"/>
            <a:ext cx="52562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84.78(cm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0259" y="2459627"/>
            <a:ext cx="2325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6÷2=3(cm)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/>
          <p:cNvPicPr>
            <a:picLocks noChangeAspect="1"/>
          </p:cNvPicPr>
          <p:nvPr/>
        </p:nvPicPr>
        <p:blipFill>
          <a:blip r:embed="rId2"/>
          <a:srcRect l="1601" t="5708" r="8492" b="5708"/>
          <a:stretch>
            <a:fillRect/>
          </a:stretch>
        </p:blipFill>
        <p:spPr bwMode="auto">
          <a:xfrm>
            <a:off x="3185328" y="1299907"/>
            <a:ext cx="5420826" cy="211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73041" y="3715798"/>
            <a:ext cx="4236408" cy="11318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3.14×(12+8)÷2+(12-8)</a:t>
            </a: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=35.4(cm)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73041" y="5229784"/>
            <a:ext cx="5597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3.14×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-8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251.2(cm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3434" y="313856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zh-CN" sz="2400" kern="1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/>
                <a:sym typeface="Arial" panose="020B0604020202020204" pitchFamily="34" charset="0"/>
              </a:rPr>
              <a:t>你有什么收获与疑问？</a:t>
            </a:r>
            <a:endParaRPr lang="zh-CN" altLang="zh-CN" sz="2400" kern="1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61" y="2265760"/>
            <a:ext cx="2713211" cy="3868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宽屏</PresentationFormat>
  <Paragraphs>54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2020-07-20T11:58:00Z</cp:lastPrinted>
  <dcterms:created xsi:type="dcterms:W3CDTF">2020-07-20T11:58:00Z</dcterms:created>
  <dcterms:modified xsi:type="dcterms:W3CDTF">2023-01-16T18:28:16Z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56F320BCD79E43EC9A6243A69F193C63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