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0" r:id="rId2"/>
    <p:sldId id="277" r:id="rId3"/>
    <p:sldId id="278" r:id="rId4"/>
    <p:sldId id="352" r:id="rId5"/>
    <p:sldId id="307" r:id="rId6"/>
    <p:sldId id="323" r:id="rId7"/>
    <p:sldId id="326" r:id="rId8"/>
    <p:sldId id="353" r:id="rId9"/>
    <p:sldId id="280" r:id="rId10"/>
    <p:sldId id="295" r:id="rId11"/>
    <p:sldId id="315" r:id="rId12"/>
    <p:sldId id="316" r:id="rId13"/>
    <p:sldId id="354" r:id="rId14"/>
    <p:sldId id="294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6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4068">
          <p15:clr>
            <a:srgbClr val="A4A3A4"/>
          </p15:clr>
        </p15:guide>
        <p15:guide id="4" pos="2869">
          <p15:clr>
            <a:srgbClr val="A4A3A4"/>
          </p15:clr>
        </p15:guide>
        <p15:guide id="5" pos="162">
          <p15:clr>
            <a:srgbClr val="A4A3A4"/>
          </p15:clr>
        </p15:guide>
        <p15:guide id="6" pos="55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295175"/>
    <a:srgbClr val="70C833"/>
    <a:srgbClr val="FBAF2D"/>
    <a:srgbClr val="EC566B"/>
    <a:srgbClr val="306A9B"/>
    <a:srgbClr val="DA2757"/>
    <a:srgbClr val="00A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2226"/>
        <p:guide orient="horz" pos="164"/>
        <p:guide orient="horz" pos="4068"/>
        <p:guide pos="2869"/>
        <p:guide pos="162"/>
        <p:guide pos="55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9B500118-26B8-4B7A-8435-DB4CF9B0C89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dirty="0">
              <a:solidFill>
                <a:srgbClr val="EEECE1">
                  <a:lumMod val="2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00118-26B8-4B7A-8435-DB4CF9B0C89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五边形 7"/>
          <p:cNvSpPr>
            <a:spLocks noChangeArrowheads="1"/>
          </p:cNvSpPr>
          <p:nvPr/>
        </p:nvSpPr>
        <p:spPr bwMode="auto">
          <a:xfrm>
            <a:off x="0" y="501650"/>
            <a:ext cx="262771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endParaRPr lang="zh-CN" altLang="en-US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13160" y="584201"/>
            <a:ext cx="15240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Unit 7</a:t>
            </a:r>
          </a:p>
        </p:txBody>
      </p:sp>
      <p:sp>
        <p:nvSpPr>
          <p:cNvPr id="3074" name="文本框 3"/>
          <p:cNvSpPr txBox="1">
            <a:spLocks noChangeArrowheads="1"/>
          </p:cNvSpPr>
          <p:nvPr/>
        </p:nvSpPr>
        <p:spPr bwMode="auto">
          <a:xfrm>
            <a:off x="520304" y="1589088"/>
            <a:ext cx="8014096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5500" b="1" dirty="0">
                <a:latin typeface="Times New Roman" panose="02020603050405020304" pitchFamily="18" charset="0"/>
              </a:rPr>
              <a:t>Protect the Earth</a:t>
            </a:r>
            <a:endParaRPr lang="zh-CN" altLang="zh-CN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5" descr="http://img.lanrentuku.com/img/allimg/1507/1437634693603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4129" y="2869365"/>
            <a:ext cx="3480196" cy="3376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0" y="3314194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第二课时</a:t>
            </a:r>
            <a:endParaRPr lang="zh-CN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5046259" y="5581179"/>
            <a:ext cx="3038012" cy="464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2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331827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2290" name="文本框 1"/>
          <p:cNvSpPr txBox="1">
            <a:spLocks noChangeArrowheads="1"/>
          </p:cNvSpPr>
          <p:nvPr/>
        </p:nvSpPr>
        <p:spPr bwMode="auto">
          <a:xfrm>
            <a:off x="563166" y="1843089"/>
            <a:ext cx="77724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(    )1.The oil is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 </a:t>
            </a:r>
            <a:r>
              <a:rPr lang="en-US" altLang="zh-CN" sz="3200" dirty="0">
                <a:latin typeface="Times New Roman" panose="02020603050405020304" pitchFamily="18" charset="0"/>
              </a:rPr>
              <a:t>  . 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    A. use    B. reuse    C. useful</a:t>
            </a:r>
          </a:p>
          <a:p>
            <a:pPr eaLnBrk="1" hangingPunct="1"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(    )2.To keep the air clean, don’t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 </a:t>
            </a:r>
            <a:r>
              <a:rPr lang="en-US" altLang="zh-CN" sz="3200" dirty="0">
                <a:latin typeface="Times New Roman" panose="02020603050405020304" pitchFamily="18" charset="0"/>
              </a:rPr>
              <a:t> to work every day.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   A. walk    B. run    C. drive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08422" y="2076450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C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33425" y="4191000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C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53722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3314" name="文本框 1"/>
          <p:cNvSpPr txBox="1">
            <a:spLocks noChangeArrowheads="1"/>
          </p:cNvSpPr>
          <p:nvPr/>
        </p:nvSpPr>
        <p:spPr bwMode="auto">
          <a:xfrm>
            <a:off x="563166" y="1843089"/>
            <a:ext cx="805815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(    )3.We often use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 </a:t>
            </a:r>
            <a:r>
              <a:rPr lang="en-US" altLang="zh-CN" sz="3200" dirty="0">
                <a:latin typeface="Times New Roman" panose="02020603050405020304" pitchFamily="18" charset="0"/>
              </a:rPr>
              <a:t>  to clean things.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     A. coal  B. oil   C. water</a:t>
            </a:r>
          </a:p>
          <a:p>
            <a:pPr eaLnBrk="1" hangingPunct="1"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(    )4.There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  </a:t>
            </a:r>
            <a:r>
              <a:rPr lang="en-US" altLang="zh-CN" sz="3200" dirty="0">
                <a:latin typeface="Times New Roman" panose="02020603050405020304" pitchFamily="18" charset="0"/>
              </a:rPr>
              <a:t> some paper on the desk.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     A. has    B. is    C. are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08423" y="2046289"/>
            <a:ext cx="34409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C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02469" y="4173538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B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42292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4338" name="文本框 1"/>
          <p:cNvSpPr txBox="1">
            <a:spLocks noChangeArrowheads="1"/>
          </p:cNvSpPr>
          <p:nvPr/>
        </p:nvSpPr>
        <p:spPr bwMode="auto">
          <a:xfrm>
            <a:off x="563167" y="1843089"/>
            <a:ext cx="8231981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(    )5.People cut down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  </a:t>
            </a:r>
            <a:r>
              <a:rPr lang="en-US" altLang="zh-CN" sz="3200" dirty="0">
                <a:latin typeface="Times New Roman" panose="02020603050405020304" pitchFamily="18" charset="0"/>
              </a:rPr>
              <a:t> trees every day.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    A. lot of    B. many    C. much</a:t>
            </a:r>
          </a:p>
          <a:p>
            <a:pPr eaLnBrk="1" hangingPunct="1"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(    )6.We can use paper 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</a:t>
            </a:r>
            <a:r>
              <a:rPr lang="en-US" altLang="zh-CN" sz="3200" dirty="0">
                <a:latin typeface="Times New Roman" panose="02020603050405020304" pitchFamily="18" charset="0"/>
              </a:rPr>
              <a:t> a toy plane.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    A. make    B. making   C. to make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97706" y="2017714"/>
            <a:ext cx="344091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B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91754" y="4216400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C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15622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5362" name="文本框 1"/>
          <p:cNvSpPr txBox="1">
            <a:spLocks noChangeArrowheads="1"/>
          </p:cNvSpPr>
          <p:nvPr/>
        </p:nvSpPr>
        <p:spPr bwMode="auto">
          <a:xfrm>
            <a:off x="563167" y="1843089"/>
            <a:ext cx="8476058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(    )7.There are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  </a:t>
            </a:r>
            <a:r>
              <a:rPr lang="en-US" altLang="zh-CN" sz="3200" dirty="0">
                <a:latin typeface="Times New Roman" panose="02020603050405020304" pitchFamily="18" charset="0"/>
              </a:rPr>
              <a:t> plastic bags on the ground.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    A. too much    B. too many    C. so much</a:t>
            </a:r>
          </a:p>
          <a:p>
            <a:pPr eaLnBrk="1" hangingPunct="1"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(    )8.To protect the Earth ,we should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use______.</a:t>
            </a:r>
            <a:endParaRPr lang="en-US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    A. plastic bags    B. plastic bottle    C. glass bottle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97706" y="2017714"/>
            <a:ext cx="344091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B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91754" y="4216400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C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91822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Homework</a:t>
            </a:r>
          </a:p>
        </p:txBody>
      </p:sp>
      <p:sp>
        <p:nvSpPr>
          <p:cNvPr id="16386" name="文本框 1"/>
          <p:cNvSpPr txBox="1">
            <a:spLocks noChangeArrowheads="1"/>
          </p:cNvSpPr>
          <p:nvPr/>
        </p:nvSpPr>
        <p:spPr bwMode="auto">
          <a:xfrm>
            <a:off x="740569" y="1446213"/>
            <a:ext cx="7412831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600" dirty="0">
                <a:latin typeface="Times New Roman" panose="02020603050405020304" pitchFamily="18" charset="0"/>
              </a:rPr>
              <a:t>Collect more examples of environmental damage, write a small report</a:t>
            </a:r>
            <a:r>
              <a:rPr lang="zh-CN" altLang="en-US" sz="3600" dirty="0">
                <a:latin typeface="Times New Roman" panose="02020603050405020304" pitchFamily="18" charset="0"/>
              </a:rPr>
              <a:t>，</a:t>
            </a:r>
            <a:r>
              <a:rPr lang="en-US" altLang="zh-CN" sz="3600" dirty="0">
                <a:latin typeface="Times New Roman" panose="02020603050405020304" pitchFamily="18" charset="0"/>
              </a:rPr>
              <a:t> report showing in the class</a:t>
            </a:r>
            <a:r>
              <a:rPr lang="en-US" altLang="zh-CN" sz="3600" dirty="0" smtClean="0">
                <a:latin typeface="Times New Roman" panose="02020603050405020304" pitchFamily="18" charset="0"/>
              </a:rPr>
              <a:t>. </a:t>
            </a:r>
            <a:endParaRPr lang="en-US" altLang="zh-C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7" name="Picture 5" descr="http://i03.pic.sogou.com/50ce6ce0cae74b0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2494" y="3919537"/>
            <a:ext cx="2637235" cy="293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7" descr="http://i03.pic.sogou.com/ede2a5d86142e3b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25567" y="4170363"/>
            <a:ext cx="2372915" cy="268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63247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Introduce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45407" y="5059364"/>
            <a:ext cx="689371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</a:rPr>
              <a:t>I can use ___ to ____.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We should _______.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We should not _______.</a:t>
            </a:r>
          </a:p>
        </p:txBody>
      </p:sp>
      <p:pic>
        <p:nvPicPr>
          <p:cNvPr id="5125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48915" y="1271589"/>
            <a:ext cx="7156847" cy="378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9599" y="2041525"/>
            <a:ext cx="8315325" cy="100559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sym typeface="+mn-ea"/>
              </a:rPr>
              <a:t>“use + </a:t>
            </a:r>
            <a:r>
              <a:rPr lang="zh-CN" altLang="en-US" sz="2400" dirty="0" smtClean="0">
                <a:latin typeface="Times New Roman" panose="02020603050405020304" pitchFamily="18" charset="0"/>
                <a:sym typeface="+mn-ea"/>
              </a:rPr>
              <a:t>名词 </a:t>
            </a:r>
            <a:r>
              <a:rPr lang="en-US" altLang="zh-CN" sz="2400" dirty="0" smtClean="0">
                <a:latin typeface="Times New Roman" panose="02020603050405020304" pitchFamily="18" charset="0"/>
                <a:sym typeface="+mn-ea"/>
              </a:rPr>
              <a:t>+ to + </a:t>
            </a:r>
            <a:r>
              <a:rPr lang="zh-CN" altLang="en-US" sz="2400" dirty="0" smtClean="0">
                <a:latin typeface="Times New Roman" panose="02020603050405020304" pitchFamily="18" charset="0"/>
                <a:sym typeface="+mn-ea"/>
              </a:rPr>
              <a:t>动词原形</a:t>
            </a:r>
            <a:r>
              <a:rPr lang="en-US" altLang="zh-CN" sz="2400" dirty="0">
                <a:latin typeface="Times New Roman" panose="02020603050405020304" pitchFamily="18" charset="0"/>
                <a:sym typeface="+mn-ea"/>
              </a:rPr>
              <a:t>”</a:t>
            </a:r>
            <a:r>
              <a:rPr lang="zh-CN" altLang="en-US" sz="2400" dirty="0" smtClean="0">
                <a:latin typeface="Times New Roman" panose="02020603050405020304" pitchFamily="18" charset="0"/>
                <a:sym typeface="+mn-ea"/>
              </a:rPr>
              <a:t>意思是用某物做某种东西。</a:t>
            </a:r>
            <a:endParaRPr lang="en-US" altLang="zh-CN" sz="2400" dirty="0" smtClean="0">
              <a:latin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30000"/>
              </a:lnSpc>
              <a:defRPr/>
            </a:pPr>
            <a:r>
              <a:rPr lang="zh-CN" altLang="en-US" sz="2400" dirty="0" smtClean="0">
                <a:latin typeface="Times New Roman" panose="02020603050405020304" pitchFamily="18" charset="0"/>
                <a:sym typeface="+mn-ea"/>
              </a:rPr>
              <a:t> </a:t>
            </a:r>
            <a:r>
              <a:rPr lang="en-US" altLang="zh-CN" sz="2400" dirty="0" smtClean="0">
                <a:latin typeface="Times New Roman" panose="02020603050405020304" pitchFamily="18" charset="0"/>
                <a:sym typeface="+mn-ea"/>
              </a:rPr>
              <a:t>to</a:t>
            </a:r>
            <a:r>
              <a:rPr lang="zh-CN" altLang="en-US" sz="2400" dirty="0" smtClean="0">
                <a:latin typeface="Times New Roman" panose="02020603050405020304" pitchFamily="18" charset="0"/>
                <a:sym typeface="+mn-ea"/>
              </a:rPr>
              <a:t>后接动词原形。</a:t>
            </a:r>
            <a:endParaRPr lang="en-US" altLang="zh-CN" sz="2400" dirty="0" smtClean="0">
              <a:latin typeface="+mj-ea"/>
              <a:ea typeface="+mj-ea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97719" y="3289300"/>
            <a:ext cx="6274594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常用短语：</a:t>
            </a:r>
            <a:r>
              <a:rPr lang="en-US" altLang="zh-CN" sz="2800" dirty="0">
                <a:latin typeface="Times New Roman" panose="02020603050405020304" pitchFamily="18" charset="0"/>
              </a:rPr>
              <a:t> protect the earth </a:t>
            </a:r>
            <a:r>
              <a:rPr lang="zh-CN" altLang="en-US" sz="2800" dirty="0">
                <a:latin typeface="Times New Roman" panose="02020603050405020304" pitchFamily="18" charset="0"/>
              </a:rPr>
              <a:t>保护地球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915591" y="3982929"/>
            <a:ext cx="7159228" cy="113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dirty="0" err="1">
                <a:latin typeface="Times New Roman" panose="02020603050405020304" pitchFamily="18" charset="0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</a:rPr>
              <a:t>  She always uses too much water to clean things.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</a:t>
            </a:r>
            <a:r>
              <a:rPr lang="zh-CN" altLang="en-US" sz="2400" dirty="0">
                <a:latin typeface="Times New Roman" panose="02020603050405020304" pitchFamily="18" charset="0"/>
              </a:rPr>
              <a:t>她总是用太多的水来清洗东西。</a:t>
            </a:r>
          </a:p>
        </p:txBody>
      </p:sp>
      <p:cxnSp>
        <p:nvCxnSpPr>
          <p:cNvPr id="5125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520304" y="5489576"/>
            <a:ext cx="8623696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小练习：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In the past, we often </a:t>
            </a:r>
            <a:r>
              <a:rPr lang="en-US" altLang="zh-CN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____(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use) wood to make fire..</a:t>
            </a: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4938710" y="5506901"/>
            <a:ext cx="10275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used</a:t>
            </a:r>
            <a:endParaRPr lang="en-US" altLang="zh-CN" sz="36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20304" y="1376363"/>
            <a:ext cx="22493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use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zh-CN" sz="3600" b="1" dirty="0">
                <a:latin typeface="Times New Roman" panose="02020603050405020304" pitchFamily="18" charset="0"/>
              </a:rPr>
              <a:t> to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3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84597" y="2057400"/>
            <a:ext cx="7490222" cy="5254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sym typeface="+mn-ea"/>
              </a:rPr>
              <a:t>(1)used to</a:t>
            </a:r>
            <a:r>
              <a:rPr lang="zh-CN" altLang="en-US" sz="2400" dirty="0" smtClean="0">
                <a:latin typeface="Times New Roman" panose="02020603050405020304" pitchFamily="18" charset="0"/>
                <a:sym typeface="+mn-ea"/>
              </a:rPr>
              <a:t>表示过去常常做某事。 </a:t>
            </a:r>
            <a:endParaRPr lang="en-US" altLang="zh-CN" sz="2400" dirty="0" smtClean="0">
              <a:latin typeface="+mj-ea"/>
              <a:ea typeface="+mj-ea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71500" y="4251325"/>
            <a:ext cx="8321279" cy="1005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(2)be used to + doing</a:t>
            </a:r>
            <a:r>
              <a:rPr lang="zh-CN" altLang="en-US" sz="2400" dirty="0">
                <a:latin typeface="Times New Roman" panose="02020603050405020304" pitchFamily="18" charset="0"/>
              </a:rPr>
              <a:t>： </a:t>
            </a:r>
            <a:r>
              <a:rPr lang="en-US" altLang="zh-CN" sz="2400" dirty="0">
                <a:latin typeface="Times New Roman" panose="02020603050405020304" pitchFamily="18" charset="0"/>
              </a:rPr>
              <a:t>“</a:t>
            </a:r>
            <a:r>
              <a:rPr lang="zh-CN" altLang="en-US" sz="2400" dirty="0">
                <a:latin typeface="Times New Roman" panose="02020603050405020304" pitchFamily="18" charset="0"/>
              </a:rPr>
              <a:t>习惯于</a:t>
            </a:r>
            <a:r>
              <a:rPr lang="en-US" altLang="zh-CN" sz="2400" dirty="0">
                <a:latin typeface="Times New Roman" panose="02020603050405020304" pitchFamily="18" charset="0"/>
              </a:rPr>
              <a:t>···”,to</a:t>
            </a:r>
            <a:r>
              <a:rPr lang="zh-CN" altLang="en-US" sz="2400" dirty="0">
                <a:latin typeface="Times New Roman" panose="02020603050405020304" pitchFamily="18" charset="0"/>
              </a:rPr>
              <a:t>是介词</a:t>
            </a:r>
            <a:r>
              <a:rPr lang="en-US" altLang="zh-CN" sz="2400" dirty="0">
                <a:latin typeface="Times New Roman" panose="02020603050405020304" pitchFamily="18" charset="0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</a:rPr>
              <a:t>后需加名词或动名词。 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915591" y="2757489"/>
            <a:ext cx="7159228" cy="113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dirty="0" err="1">
                <a:latin typeface="Times New Roman" panose="02020603050405020304" pitchFamily="18" charset="0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</a:rPr>
              <a:t>  I used to play football after school</a:t>
            </a:r>
            <a:r>
              <a:rPr lang="zh-CN" altLang="en-US" sz="2400" dirty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          过去我常常在放学后踢球。</a:t>
            </a:r>
          </a:p>
        </p:txBody>
      </p:sp>
      <p:cxnSp>
        <p:nvCxnSpPr>
          <p:cNvPr id="6149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0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 sz="1600"/>
          </a:p>
        </p:txBody>
      </p:sp>
      <p:sp>
        <p:nvSpPr>
          <p:cNvPr id="6151" name="TextBox 10"/>
          <p:cNvSpPr txBox="1">
            <a:spLocks noChangeArrowheads="1"/>
          </p:cNvSpPr>
          <p:nvPr/>
        </p:nvSpPr>
        <p:spPr bwMode="auto">
          <a:xfrm>
            <a:off x="355997" y="1328738"/>
            <a:ext cx="324960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Use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···</a:t>
            </a:r>
            <a:r>
              <a:rPr lang="en-US" altLang="zh-CN" sz="3600" b="1" dirty="0">
                <a:latin typeface="Times New Roman" panose="02020603050405020304" pitchFamily="18" charset="0"/>
              </a:rPr>
              <a:t> to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···</a:t>
            </a:r>
            <a:r>
              <a:rPr lang="zh-CN" altLang="en-US" sz="3600" b="1" dirty="0">
                <a:latin typeface="Times New Roman" panose="02020603050405020304" pitchFamily="18" charset="0"/>
              </a:rPr>
              <a:t>扩展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本框 2"/>
          <p:cNvSpPr txBox="1">
            <a:spLocks noChangeArrowheads="1"/>
          </p:cNvSpPr>
          <p:nvPr/>
        </p:nvSpPr>
        <p:spPr bwMode="auto">
          <a:xfrm>
            <a:off x="898922" y="5090837"/>
            <a:ext cx="7159228" cy="113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dirty="0" err="1">
                <a:latin typeface="Times New Roman" panose="02020603050405020304" pitchFamily="18" charset="0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</a:rPr>
              <a:t>  Sarah is used to taking a walk</a:t>
            </a:r>
            <a:r>
              <a:rPr lang="zh-CN" altLang="en-US" sz="2400" dirty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Sarah</a:t>
            </a:r>
            <a:r>
              <a:rPr lang="zh-CN" altLang="en-US" sz="2400" dirty="0">
                <a:latin typeface="Times New Roman" panose="02020603050405020304" pitchFamily="18" charset="0"/>
              </a:rPr>
              <a:t>习惯于散步了。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97645" y="2171136"/>
            <a:ext cx="894635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sym typeface="+mn-ea"/>
              </a:rPr>
              <a:t>Should</a:t>
            </a: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 “</a:t>
            </a:r>
            <a:r>
              <a:rPr lang="zh-CN" altLang="en-US" sz="2400" dirty="0" smtClean="0">
                <a:latin typeface="Times New Roman" panose="02020603050405020304" pitchFamily="18" charset="0"/>
                <a:sym typeface="+mn-ea"/>
              </a:rPr>
              <a:t>应该</a:t>
            </a: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</a:t>
            </a:r>
            <a:r>
              <a:rPr lang="zh-CN" altLang="en-US" sz="2400" dirty="0" smtClean="0">
                <a:latin typeface="Times New Roman" panose="02020603050405020304" pitchFamily="18" charset="0"/>
                <a:sym typeface="+mn-ea"/>
              </a:rPr>
              <a:t> </a:t>
            </a:r>
            <a:r>
              <a:rPr lang="en-US" altLang="zh-CN" sz="2400" dirty="0" smtClean="0"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400" dirty="0" smtClean="0">
                <a:latin typeface="Times New Roman" panose="02020603050405020304" pitchFamily="18" charset="0"/>
                <a:sym typeface="+mn-ea"/>
              </a:rPr>
              <a:t>后接动词原形</a:t>
            </a:r>
            <a:r>
              <a:rPr lang="en-US" altLang="zh-CN" sz="2400" dirty="0" smtClean="0"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400" dirty="0" smtClean="0">
                <a:latin typeface="Times New Roman" panose="02020603050405020304" pitchFamily="18" charset="0"/>
                <a:sym typeface="+mn-ea"/>
              </a:rPr>
              <a:t>是较委婉地建议某人做某事。</a:t>
            </a:r>
            <a:endParaRPr lang="en-US" altLang="zh-CN" sz="2400" dirty="0" smtClean="0">
              <a:latin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zh-CN" altLang="en-US" sz="2400" dirty="0" smtClean="0">
                <a:latin typeface="Times New Roman" panose="02020603050405020304" pitchFamily="18" charset="0"/>
                <a:sym typeface="+mn-ea"/>
              </a:rPr>
              <a:t>当表示较委婉的拒绝某人做某事时：用其否定形式</a:t>
            </a: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en-US" altLang="zh-CN" sz="2400" dirty="0" smtClean="0">
                <a:latin typeface="Times New Roman" panose="02020603050405020304" pitchFamily="18" charset="0"/>
                <a:sym typeface="+mn-ea"/>
              </a:rPr>
              <a:t>shouldn’t+ </a:t>
            </a:r>
            <a:r>
              <a:rPr lang="zh-CN" altLang="en-US" sz="2400" dirty="0" smtClean="0">
                <a:latin typeface="Times New Roman" panose="02020603050405020304" pitchFamily="18" charset="0"/>
                <a:sym typeface="+mn-ea"/>
              </a:rPr>
              <a:t>动词原形</a:t>
            </a: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</a:t>
            </a:r>
            <a:r>
              <a:rPr lang="zh-CN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。</a:t>
            </a:r>
            <a:endParaRPr lang="zh-CN" altLang="en-US" sz="2400" dirty="0" smtClean="0"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20302" y="3856622"/>
            <a:ext cx="6843713" cy="113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dirty="0" err="1">
                <a:latin typeface="Times New Roman" panose="02020603050405020304" pitchFamily="18" charset="0"/>
              </a:rPr>
              <a:t>eg</a:t>
            </a:r>
            <a:r>
              <a:rPr lang="en-US" altLang="zh-CN" sz="2400" dirty="0">
                <a:latin typeface="Times New Roman" panose="02020603050405020304" pitchFamily="18" charset="0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</a:rPr>
              <a:t> We should finish our homework every day. 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          我们每天都应该完成家庭作业。</a:t>
            </a:r>
          </a:p>
        </p:txBody>
      </p:sp>
      <p:cxnSp>
        <p:nvCxnSpPr>
          <p:cNvPr id="7172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3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90487" y="5210175"/>
            <a:ext cx="7862888" cy="100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400" dirty="0">
                <a:solidFill>
                  <a:srgbClr val="767171"/>
                </a:solidFill>
                <a:latin typeface="Times New Roman" panose="02020603050405020304" pitchFamily="18" charset="0"/>
              </a:rPr>
              <a:t>小练习：</a:t>
            </a:r>
            <a:r>
              <a:rPr lang="en-US" altLang="zh-CN" sz="2400" dirty="0">
                <a:solidFill>
                  <a:srgbClr val="767171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2400" dirty="0">
                <a:solidFill>
                  <a:srgbClr val="767171"/>
                </a:solidFill>
                <a:latin typeface="Times New Roman" panose="02020603050405020304" pitchFamily="18" charset="0"/>
              </a:rPr>
              <a:t>（ ）</a:t>
            </a:r>
            <a:r>
              <a:rPr lang="en-US" altLang="zh-CN" sz="2400" dirty="0">
                <a:solidFill>
                  <a:srgbClr val="767171"/>
                </a:solidFill>
                <a:latin typeface="Times New Roman" panose="02020603050405020304" pitchFamily="18" charset="0"/>
              </a:rPr>
              <a:t>Water is useful, we _____ reuse and save it.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dirty="0">
                <a:solidFill>
                  <a:srgbClr val="767171"/>
                </a:solidFill>
                <a:latin typeface="Times New Roman" panose="02020603050405020304" pitchFamily="18" charset="0"/>
              </a:rPr>
              <a:t>                           A. should    B. shouldn’t     C. will</a:t>
            </a: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1522810" y="5265739"/>
            <a:ext cx="541734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A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0487" y="1447800"/>
            <a:ext cx="14927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should</a:t>
            </a:r>
            <a:endParaRPr lang="en-US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416844" y="1447800"/>
            <a:ext cx="112242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/ʃʊd/</a:t>
            </a:r>
            <a:endParaRPr lang="zh-CN" alt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 build="p"/>
      <p:bldP spid="12" grpId="0"/>
      <p:bldP spid="13" grpId="0"/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053828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Dialogues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97644" y="3032125"/>
            <a:ext cx="4205288" cy="233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 Group work</a:t>
            </a:r>
            <a:r>
              <a:rPr lang="zh-CN" altLang="en-US" sz="2800">
                <a:latin typeface="Times New Roman" panose="02020603050405020304" pitchFamily="18" charset="0"/>
              </a:rPr>
              <a:t>：</a:t>
            </a:r>
            <a:r>
              <a:rPr lang="en-US" altLang="zh-CN" sz="2800">
                <a:latin typeface="Times New Roman" panose="02020603050405020304" pitchFamily="18" charset="0"/>
              </a:rPr>
              <a:t>Write more sentences with learned sentences and  report in class .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5" name="Picture 5" descr="http://img.lanrentuku.com/img/allimg/1504/1430394678822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63654" y="1520826"/>
            <a:ext cx="3788569" cy="470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2044303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15517" y="2016125"/>
            <a:ext cx="8098631" cy="58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(1)(</a:t>
            </a:r>
            <a:r>
              <a:rPr lang="zh-CN" altLang="en-US" sz="2400" dirty="0">
                <a:latin typeface="Times New Roman" panose="02020603050405020304" pitchFamily="18" charset="0"/>
              </a:rPr>
              <a:t>表示能力</a:t>
            </a:r>
            <a:r>
              <a:rPr lang="en-US" altLang="zh-CN" sz="2400" dirty="0">
                <a:latin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</a:rPr>
              <a:t>能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···</a:t>
            </a:r>
            <a:r>
              <a:rPr lang="en-US" altLang="zh-CN" sz="2400" dirty="0">
                <a:latin typeface="Times New Roman" panose="02020603050405020304" pitchFamily="18" charset="0"/>
              </a:rPr>
              <a:t>;</a:t>
            </a:r>
            <a:r>
              <a:rPr lang="zh-CN" altLang="en-US" sz="2400" dirty="0">
                <a:latin typeface="Times New Roman" panose="02020603050405020304" pitchFamily="18" charset="0"/>
              </a:rPr>
              <a:t>会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···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22885" y="1293814"/>
            <a:ext cx="467307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4000" b="1" dirty="0">
                <a:latin typeface="Times New Roman" panose="02020603050405020304" pitchFamily="18" charset="0"/>
              </a:rPr>
              <a:t> can</a:t>
            </a:r>
            <a:r>
              <a:rPr lang="zh-CN" altLang="en-US" sz="4000" b="1" dirty="0">
                <a:latin typeface="Times New Roman" panose="02020603050405020304" pitchFamily="18" charset="0"/>
              </a:rPr>
              <a:t>作情态动词用法</a:t>
            </a:r>
            <a:endParaRPr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58417" y="2806700"/>
            <a:ext cx="7973615" cy="113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 err="1">
                <a:latin typeface="Times New Roman" panose="02020603050405020304" pitchFamily="18" charset="0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</a:rPr>
              <a:t>She can drive</a:t>
            </a:r>
            <a:r>
              <a:rPr lang="zh-CN" altLang="en-US" sz="2400" dirty="0">
                <a:latin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</a:rPr>
              <a:t>but she can’t ride a bicycle.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        他能开车</a:t>
            </a:r>
            <a:r>
              <a:rPr lang="en-US" altLang="zh-CN" sz="2400" dirty="0">
                <a:latin typeface="Times New Roman" panose="02020603050405020304" pitchFamily="18" charset="0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</a:rPr>
              <a:t>但是不会骑自行车。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15517" y="4208464"/>
            <a:ext cx="8098631" cy="58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(2)(</a:t>
            </a:r>
            <a:r>
              <a:rPr lang="zh-CN" altLang="en-US" sz="2400" dirty="0">
                <a:latin typeface="Times New Roman" panose="02020603050405020304" pitchFamily="18" charset="0"/>
              </a:rPr>
              <a:t>表示可能、许可</a:t>
            </a:r>
            <a:r>
              <a:rPr lang="en-US" altLang="zh-CN" sz="2400" dirty="0">
                <a:latin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</a:rPr>
              <a:t>能够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···</a:t>
            </a:r>
            <a:r>
              <a:rPr lang="en-US" altLang="zh-CN" sz="2400" dirty="0">
                <a:latin typeface="Times New Roman" panose="02020603050405020304" pitchFamily="18" charset="0"/>
              </a:rPr>
              <a:t>;</a:t>
            </a:r>
            <a:r>
              <a:rPr lang="zh-CN" altLang="en-US" sz="2400" dirty="0">
                <a:latin typeface="Times New Roman" panose="02020603050405020304" pitchFamily="18" charset="0"/>
              </a:rPr>
              <a:t>可以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···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58417" y="5016500"/>
            <a:ext cx="7973615" cy="113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 err="1">
                <a:latin typeface="Times New Roman" panose="02020603050405020304" pitchFamily="18" charset="0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</a:rPr>
              <a:t> You can’t park your car in this street.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         你不可以在这条街上停车。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23" name="Picture 9" descr="http://i04.pic.sogou.com/e178754d9645eb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63853" y="4076700"/>
            <a:ext cx="3080147" cy="2731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2044303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15517" y="1508125"/>
            <a:ext cx="809863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could/be able to </a:t>
            </a:r>
            <a:r>
              <a:rPr lang="zh-CN" altLang="en-US" sz="2800" dirty="0">
                <a:latin typeface="Times New Roman" panose="02020603050405020304" pitchFamily="18" charset="0"/>
              </a:rPr>
              <a:t>区别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7701" y="2155825"/>
            <a:ext cx="8823722" cy="113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could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表示</a:t>
            </a: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原来具备某种能力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现在没有这种能力了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”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。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但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was/were able to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则表示过去成功地做成了某事。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91754" y="3497263"/>
            <a:ext cx="7973615" cy="113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 err="1">
                <a:latin typeface="Times New Roman" panose="02020603050405020304" pitchFamily="18" charset="0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</a:rPr>
              <a:t> I could swim all the way across the lake</a:t>
            </a:r>
            <a:r>
              <a:rPr lang="zh-CN" altLang="en-US" sz="2400" dirty="0">
                <a:latin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</a:rPr>
              <a:t>but I can’t now.</a:t>
            </a:r>
            <a:br>
              <a:rPr lang="en-US" altLang="zh-CN" sz="2400" dirty="0">
                <a:latin typeface="Times New Roman" panose="02020603050405020304" pitchFamily="18" charset="0"/>
              </a:rPr>
            </a:br>
            <a:r>
              <a:rPr lang="en-US" altLang="zh-CN" sz="2400" dirty="0">
                <a:latin typeface="Times New Roman" panose="02020603050405020304" pitchFamily="18" charset="0"/>
              </a:rPr>
              <a:t>         </a:t>
            </a:r>
            <a:r>
              <a:rPr lang="zh-CN" altLang="en-US" sz="2400" dirty="0">
                <a:latin typeface="Times New Roman" panose="02020603050405020304" pitchFamily="18" charset="0"/>
              </a:rPr>
              <a:t>我原来能游过这个湖</a:t>
            </a:r>
            <a:r>
              <a:rPr lang="en-US" altLang="zh-CN" sz="2400" dirty="0">
                <a:latin typeface="Times New Roman" panose="02020603050405020304" pitchFamily="18" charset="0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</a:rPr>
              <a:t>但现在不能了。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15516" y="4770438"/>
            <a:ext cx="8648700" cy="1954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The fire spread through the hotel very quickly but everyone was able to get out.</a:t>
            </a:r>
            <a:br>
              <a:rPr lang="en-US" altLang="zh-CN" sz="2800" dirty="0">
                <a:latin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</a:rPr>
              <a:t>   </a:t>
            </a:r>
            <a:r>
              <a:rPr lang="zh-CN" altLang="en-US" sz="2800" dirty="0">
                <a:latin typeface="Times New Roman" panose="02020603050405020304" pitchFamily="18" charset="0"/>
              </a:rPr>
              <a:t>大火很快蔓延了整个旅馆</a:t>
            </a:r>
            <a:r>
              <a:rPr lang="en-US" altLang="zh-CN" sz="2800" dirty="0">
                <a:latin typeface="Times New Roman" panose="02020603050405020304" pitchFamily="18" charset="0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</a:rPr>
              <a:t>但全体人员都脱离了危险</a:t>
            </a:r>
            <a:r>
              <a:rPr lang="zh-CN" altLang="en-US" sz="2800" dirty="0" smtClean="0">
                <a:latin typeface="Times New Roman" panose="02020603050405020304" pitchFamily="18" charset="0"/>
              </a:rPr>
              <a:t>。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46548" y="1339850"/>
            <a:ext cx="7108031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3022996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Summary</a:t>
            </a:r>
          </a:p>
        </p:txBody>
      </p:sp>
      <p:sp>
        <p:nvSpPr>
          <p:cNvPr id="11267" name="TextBox 10"/>
          <p:cNvSpPr txBox="1">
            <a:spLocks noChangeArrowheads="1"/>
          </p:cNvSpPr>
          <p:nvPr/>
        </p:nvSpPr>
        <p:spPr bwMode="auto">
          <a:xfrm>
            <a:off x="2252662" y="2557463"/>
            <a:ext cx="40147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Use</a:t>
            </a:r>
            <a:r>
              <a:rPr lang="en-US" altLang="zh-CN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···</a:t>
            </a:r>
            <a:r>
              <a:rPr lang="en-US" altLang="zh-CN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 to</a:t>
            </a:r>
            <a:r>
              <a:rPr lang="en-US" altLang="zh-CN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···</a:t>
            </a:r>
            <a:endParaRPr lang="en-US" altLang="zh-CN" sz="36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r>
              <a:rPr lang="en-US" altLang="zh-CN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should</a:t>
            </a:r>
            <a:endParaRPr lang="en-US" altLang="zh-CN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3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Office 主题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614</Words>
  <Application>Microsoft Office PowerPoint</Application>
  <PresentationFormat>全屏显示(4:3)</PresentationFormat>
  <Paragraphs>89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宋体</vt:lpstr>
      <vt:lpstr>微软雅黑</vt:lpstr>
      <vt:lpstr>Arial</vt:lpstr>
      <vt:lpstr>Calibri</vt:lpstr>
      <vt:lpstr>Times New Roman</vt:lpstr>
      <vt:lpstr>WWW.2PPT.COM
</vt:lpstr>
      <vt:lpstr>Unit 7</vt:lpstr>
      <vt:lpstr>Introduce</vt:lpstr>
      <vt:lpstr>Words</vt:lpstr>
      <vt:lpstr>Words</vt:lpstr>
      <vt:lpstr>Words</vt:lpstr>
      <vt:lpstr>Dialogues</vt:lpstr>
      <vt:lpstr>Expand</vt:lpstr>
      <vt:lpstr>Expand</vt:lpstr>
      <vt:lpstr>Summary</vt:lpstr>
      <vt:lpstr>Exercise</vt:lpstr>
      <vt:lpstr>Exercise</vt:lpstr>
      <vt:lpstr>Exercise</vt:lpstr>
      <vt:lpstr>Exercise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2014-11-28T08:03:00Z</dcterms:created>
  <dcterms:modified xsi:type="dcterms:W3CDTF">2023-01-16T18:28:48Z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E56AB11504EB456CBD11ADC49A461DD8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