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75" r:id="rId2"/>
    <p:sldId id="469" r:id="rId3"/>
    <p:sldId id="470" r:id="rId4"/>
    <p:sldId id="471" r:id="rId5"/>
    <p:sldId id="472" r:id="rId6"/>
    <p:sldId id="473" r:id="rId7"/>
    <p:sldId id="474" r:id="rId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 autoAdjust="0"/>
  </p:normalViewPr>
  <p:slideViewPr>
    <p:cSldViewPr snapToObjects="1"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216024" cy="21602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F725AEDA-E179-4278-998D-D9EC8DB06D5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700D365-9A76-4CA9-9920-A70DDFC884D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defRPr sz="1200" noProof="1" smtClean="0">
                <a:latin typeface="+mn-lt"/>
                <a:ea typeface="+mn-ea"/>
              </a:defRPr>
            </a:lvl1pPr>
          </a:lstStyle>
          <a:p>
            <a:fld id="{D2A48B96-639E-45A3-A0BA-2464DFDB1FA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196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defRPr sz="1200" noProof="1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D46C522D-9D51-4061-B638-A37C3B8F10E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645E9FB-AB50-47E3-9B8A-EE980F35EE60}" type="slidenum">
              <a:rPr lang="zh-CN" altLang="en-US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229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229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3A46F838-46D2-405F-BA5B-46B0C6052CF9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433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433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2C838F-FFFD-4204-8F32-E97DF07D09B5}" type="slidenum">
              <a:rPr lang="zh-CN" altLang="en-US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638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63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2F5FD6D-777F-41BC-A9F8-DAF6A76CD063}" type="slidenum">
              <a:rPr lang="zh-CN" altLang="en-US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1843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A7629756-5BCF-4DA1-92BC-38E73791BF1D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>
            <a:miter lim="800000"/>
          </a:ln>
        </p:spPr>
      </p:sp>
      <p:sp>
        <p:nvSpPr>
          <p:cNvPr id="2048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2048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F46EF6A-4E8F-4DD4-AD2E-A7049F0E0FA5}" type="slidenum">
              <a:rPr lang="zh-CN" altLang="en-US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D4565-396A-4654-AD13-B0F3B0FE619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动作按钮: 后退或前一项 11">
            <a:hlinkClick r:id="" action="ppaction://hlinkshowjump?jump=previousslide"/>
          </p:cNvPr>
          <p:cNvSpPr/>
          <p:nvPr userDrawn="1"/>
        </p:nvSpPr>
        <p:spPr>
          <a:xfrm>
            <a:off x="8242697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3" name="动作按钮: 前进或下一项 12">
            <a:hlinkClick r:id="" action="ppaction://hlinkshowjump?jump=nextslide"/>
          </p:cNvPr>
          <p:cNvSpPr/>
          <p:nvPr userDrawn="1"/>
        </p:nvSpPr>
        <p:spPr>
          <a:xfrm>
            <a:off x="8515351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4" name="动作按钮: 结束 13">
            <a:hlinkClick r:id="" action="ppaction://hlinkshowjump?jump=endshow"/>
          </p:cNvPr>
          <p:cNvSpPr/>
          <p:nvPr userDrawn="1"/>
        </p:nvSpPr>
        <p:spPr>
          <a:xfrm>
            <a:off x="878086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15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D9DAF-07EE-4904-82EC-800B6283C7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 userDrawn="1"/>
        </p:nvGrpSpPr>
        <p:grpSpPr bwMode="auto">
          <a:xfrm>
            <a:off x="573881" y="1369219"/>
            <a:ext cx="1333500" cy="1333500"/>
            <a:chOff x="990600" y="2044717"/>
            <a:chExt cx="2768566" cy="2768566"/>
          </a:xfrm>
        </p:grpSpPr>
        <p:sp>
          <p:nvSpPr>
            <p:cNvPr id="3" name="Diamond 5"/>
            <p:cNvSpPr>
              <a:spLocks noChangeArrowheads="1"/>
            </p:cNvSpPr>
            <p:nvPr/>
          </p:nvSpPr>
          <p:spPr bwMode="auto">
            <a:xfrm>
              <a:off x="990600" y="2044717"/>
              <a:ext cx="2768566" cy="2768566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grpSp>
          <p:nvGrpSpPr>
            <p:cNvPr id="4" name="Group 9"/>
            <p:cNvGrpSpPr/>
            <p:nvPr/>
          </p:nvGrpSpPr>
          <p:grpSpPr bwMode="auto">
            <a:xfrm>
              <a:off x="1429100" y="2771847"/>
              <a:ext cx="1800200" cy="992584"/>
              <a:chOff x="2345143" y="2365645"/>
              <a:chExt cx="1800200" cy="992584"/>
            </a:xfrm>
          </p:grpSpPr>
          <p:sp>
            <p:nvSpPr>
              <p:cNvPr id="5" name="TextBox 7"/>
              <p:cNvSpPr txBox="1"/>
              <p:nvPr/>
            </p:nvSpPr>
            <p:spPr>
              <a:xfrm>
                <a:off x="2344176" y="2365264"/>
                <a:ext cx="1802039" cy="677310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7500" lnSpcReduction="20000"/>
              </a:bodyPr>
              <a:lstStyle/>
              <a:p>
                <a:pPr algn="ctr" fontAlgn="auto"/>
                <a:r>
                  <a:rPr lang="zh-CN" altLang="en-US" sz="3300" noProof="1">
                    <a:solidFill>
                      <a:schemeClr val="bg1"/>
                    </a:solidFill>
                    <a:latin typeface="+mn-lt"/>
                    <a:ea typeface="+mn-ea"/>
                  </a:rPr>
                  <a:t>目录</a:t>
                </a:r>
                <a:endParaRPr lang="zh-CN" altLang="en-US" sz="3300" noProof="1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8"/>
              <p:cNvSpPr txBox="1"/>
              <p:nvPr/>
            </p:nvSpPr>
            <p:spPr>
              <a:xfrm>
                <a:off x="2344176" y="3143924"/>
                <a:ext cx="1802039" cy="215058"/>
              </a:xfrm>
              <a:prstGeom prst="rect">
                <a:avLst/>
              </a:prstGeom>
              <a:noFill/>
            </p:spPr>
            <p:txBody>
              <a:bodyPr lIns="0" tIns="0" rIns="0" bIns="0">
                <a:normAutofit fontScale="70000" lnSpcReduction="20000"/>
              </a:bodyPr>
              <a:lstStyle/>
              <a:p>
                <a:pPr algn="ctr" fontAlgn="auto"/>
                <a:r>
                  <a:rPr lang="en-US" altLang="zh-CN" sz="1100" noProof="1">
                    <a:solidFill>
                      <a:schemeClr val="bg1"/>
                    </a:solidFill>
                    <a:latin typeface="+mn-lt"/>
                    <a:ea typeface="+mn-ea"/>
                  </a:rPr>
                  <a:t>CONTENTS</a:t>
                </a:r>
                <a:endParaRPr lang="en-US" altLang="zh-CN" sz="1100" noProof="1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" name="动作按钮: 后退或前一项 6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8" name="动作按钮: 前进或下一项 7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9" name="动作按钮: 结束 8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grpSp>
        <p:nvGrpSpPr>
          <p:cNvPr id="10" name="Group 1"/>
          <p:cNvGrpSpPr/>
          <p:nvPr userDrawn="1"/>
        </p:nvGrpSpPr>
        <p:grpSpPr bwMode="auto">
          <a:xfrm>
            <a:off x="616744" y="946548"/>
            <a:ext cx="2226469" cy="2178844"/>
            <a:chOff x="-949635" y="0"/>
            <a:chExt cx="7009631" cy="6858000"/>
          </a:xfrm>
        </p:grpSpPr>
        <p:sp>
          <p:nvSpPr>
            <p:cNvPr id="11" name="Diamond 3"/>
            <p:cNvSpPr>
              <a:spLocks noChangeArrowheads="1"/>
            </p:cNvSpPr>
            <p:nvPr/>
          </p:nvSpPr>
          <p:spPr bwMode="auto">
            <a:xfrm>
              <a:off x="-949635" y="0"/>
              <a:ext cx="7009631" cy="6858000"/>
            </a:xfrm>
            <a:prstGeom prst="diamond">
              <a:avLst/>
            </a:prstGeom>
            <a:solidFill>
              <a:srgbClr val="D6DCE5">
                <a:alpha val="34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  <p:sp>
          <p:nvSpPr>
            <p:cNvPr id="12" name="Diamond 4"/>
            <p:cNvSpPr>
              <a:spLocks noChangeArrowheads="1"/>
            </p:cNvSpPr>
            <p:nvPr/>
          </p:nvSpPr>
          <p:spPr bwMode="auto">
            <a:xfrm>
              <a:off x="-176517" y="653134"/>
              <a:ext cx="5647878" cy="5525706"/>
            </a:xfrm>
            <a:prstGeom prst="diamond">
              <a:avLst/>
            </a:prstGeom>
            <a:solidFill>
              <a:srgbClr val="D6DC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zh-CN"/>
            </a:p>
          </p:txBody>
        </p:sp>
      </p:grpSp>
      <p:sp>
        <p:nvSpPr>
          <p:cNvPr id="1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1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C2C50-92DE-438C-B6F9-623420B6383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动作按钮: 后退或前一项 2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4" name="动作按钮: 前进或下一项 3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5" name="动作按钮: 结束 4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cxnSp>
        <p:nvCxnSpPr>
          <p:cNvPr id="6" name="直接连接符 5"/>
          <p:cNvCxnSpPr/>
          <p:nvPr userDrawn="1"/>
        </p:nvCxnSpPr>
        <p:spPr>
          <a:xfrm>
            <a:off x="2347913" y="916782"/>
            <a:ext cx="0" cy="3480197"/>
          </a:xfrm>
          <a:prstGeom prst="line">
            <a:avLst/>
          </a:prstGeom>
          <a:ln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42"/>
          <p:cNvGrpSpPr/>
          <p:nvPr userDrawn="1"/>
        </p:nvGrpSpPr>
        <p:grpSpPr bwMode="auto">
          <a:xfrm>
            <a:off x="80963" y="1579960"/>
            <a:ext cx="2270522" cy="2178844"/>
            <a:chOff x="755951" y="2210607"/>
            <a:chExt cx="3026493" cy="2905010"/>
          </a:xfrm>
        </p:grpSpPr>
        <p:grpSp>
          <p:nvGrpSpPr>
            <p:cNvPr id="8" name="Group 1"/>
            <p:cNvGrpSpPr/>
            <p:nvPr/>
          </p:nvGrpSpPr>
          <p:grpSpPr bwMode="auto">
            <a:xfrm>
              <a:off x="813205" y="2210607"/>
              <a:ext cx="2969239" cy="2905010"/>
              <a:chOff x="-949635" y="0"/>
              <a:chExt cx="7009631" cy="6858000"/>
            </a:xfrm>
          </p:grpSpPr>
          <p:sp>
            <p:nvSpPr>
              <p:cNvPr id="14" name="Diamond 3"/>
              <p:cNvSpPr>
                <a:spLocks noChangeArrowheads="1"/>
              </p:cNvSpPr>
              <p:nvPr/>
            </p:nvSpPr>
            <p:spPr bwMode="auto">
              <a:xfrm>
                <a:off x="-949635" y="0"/>
                <a:ext cx="7009631" cy="6858000"/>
              </a:xfrm>
              <a:prstGeom prst="diamond">
                <a:avLst/>
              </a:prstGeom>
              <a:solidFill>
                <a:srgbClr val="D6DCE5">
                  <a:alpha val="34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sp>
            <p:nvSpPr>
              <p:cNvPr id="15" name="Diamond 4"/>
              <p:cNvSpPr>
                <a:spLocks noChangeArrowheads="1"/>
              </p:cNvSpPr>
              <p:nvPr/>
            </p:nvSpPr>
            <p:spPr bwMode="auto">
              <a:xfrm>
                <a:off x="-176517" y="653134"/>
                <a:ext cx="5647878" cy="5525706"/>
              </a:xfrm>
              <a:prstGeom prst="diamond">
                <a:avLst/>
              </a:prstGeom>
              <a:solidFill>
                <a:srgbClr val="D6DC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90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</p:grpSp>
        <p:grpSp>
          <p:nvGrpSpPr>
            <p:cNvPr id="9" name="Group 2"/>
            <p:cNvGrpSpPr/>
            <p:nvPr/>
          </p:nvGrpSpPr>
          <p:grpSpPr bwMode="auto">
            <a:xfrm>
              <a:off x="755951" y="2773741"/>
              <a:ext cx="1778742" cy="1778742"/>
              <a:chOff x="990600" y="2044717"/>
              <a:chExt cx="2768566" cy="2768566"/>
            </a:xfrm>
          </p:grpSpPr>
          <p:sp>
            <p:nvSpPr>
              <p:cNvPr id="10" name="Diamond 5"/>
              <p:cNvSpPr>
                <a:spLocks noChangeArrowheads="1"/>
              </p:cNvSpPr>
              <p:nvPr/>
            </p:nvSpPr>
            <p:spPr bwMode="auto">
              <a:xfrm>
                <a:off x="990600" y="2044717"/>
                <a:ext cx="2768566" cy="2768566"/>
              </a:xfrm>
              <a:prstGeom prst="diamond">
                <a:avLst/>
              </a:pr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508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pPr algn="ctr"/>
                <a:endParaRPr lang="zh-CN" altLang="zh-CN"/>
              </a:p>
            </p:txBody>
          </p:sp>
          <p:grpSp>
            <p:nvGrpSpPr>
              <p:cNvPr id="11" name="Group 9"/>
              <p:cNvGrpSpPr/>
              <p:nvPr/>
            </p:nvGrpSpPr>
            <p:grpSpPr bwMode="auto">
              <a:xfrm>
                <a:off x="1429100" y="2771847"/>
                <a:ext cx="1800200" cy="992584"/>
                <a:chOff x="2345143" y="2365645"/>
                <a:chExt cx="1800200" cy="992584"/>
              </a:xfrm>
            </p:grpSpPr>
            <p:sp>
              <p:nvSpPr>
                <p:cNvPr id="12" name="TextBox 7"/>
                <p:cNvSpPr txBox="1"/>
                <p:nvPr/>
              </p:nvSpPr>
              <p:spPr>
                <a:xfrm>
                  <a:off x="2346338" y="2365564"/>
                  <a:ext cx="1798300" cy="677001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7500" lnSpcReduction="20000"/>
                </a:bodyPr>
                <a:lstStyle/>
                <a:p>
                  <a:pPr algn="ctr" fontAlgn="auto"/>
                  <a:r>
                    <a:rPr lang="zh-CN" altLang="en-US" sz="33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目录</a:t>
                  </a:r>
                  <a:endParaRPr lang="zh-CN" altLang="en-US" sz="3300" noProof="1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13" name="TextBox 8"/>
                <p:cNvSpPr txBox="1"/>
                <p:nvPr/>
              </p:nvSpPr>
              <p:spPr>
                <a:xfrm>
                  <a:off x="2346338" y="3143869"/>
                  <a:ext cx="1798300" cy="214959"/>
                </a:xfrm>
                <a:prstGeom prst="rect">
                  <a:avLst/>
                </a:prstGeom>
                <a:noFill/>
              </p:spPr>
              <p:txBody>
                <a:bodyPr lIns="0" tIns="0" rIns="0" bIns="0">
                  <a:normAutofit fontScale="70000" lnSpcReduction="20000"/>
                </a:bodyPr>
                <a:lstStyle/>
                <a:p>
                  <a:pPr algn="ctr" fontAlgn="auto"/>
                  <a:r>
                    <a:rPr lang="en-US" altLang="zh-CN" sz="1100" noProof="1">
                      <a:solidFill>
                        <a:schemeClr val="bg1"/>
                      </a:solidFill>
                      <a:latin typeface="+mn-lt"/>
                      <a:ea typeface="+mn-ea"/>
                    </a:rPr>
                    <a:t>CONTENTS</a:t>
                  </a:r>
                  <a:endParaRPr lang="en-US" altLang="zh-CN" sz="1100" noProof="1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1167" y="60343"/>
            <a:ext cx="8929483" cy="483125"/>
          </a:xfrm>
        </p:spPr>
        <p:txBody>
          <a:bodyPr/>
          <a:lstStyle>
            <a:lvl1pPr algn="ctr">
              <a:defRPr/>
            </a:lvl1pPr>
          </a:lstStyle>
          <a:p>
            <a:endParaRPr lang="zh-CN" altLang="en-US" noProof="1"/>
          </a:p>
        </p:txBody>
      </p:sp>
      <p:sp>
        <p:nvSpPr>
          <p:cNvPr id="16" name="灯片编号占位符 4"/>
          <p:cNvSpPr>
            <a:spLocks noGrp="1"/>
          </p:cNvSpPr>
          <p:nvPr>
            <p:ph type="sldNum" sz="quarter" idx="10"/>
          </p:nvPr>
        </p:nvSpPr>
        <p:spPr>
          <a:xfrm>
            <a:off x="366713" y="4823223"/>
            <a:ext cx="279797" cy="273844"/>
          </a:xfrm>
        </p:spPr>
        <p:txBody>
          <a:bodyPr/>
          <a:lstStyle>
            <a:lvl1pPr>
              <a:defRPr/>
            </a:lvl1pPr>
          </a:lstStyle>
          <a:p>
            <a:fld id="{E6B63AF2-198D-4FEA-B252-0088A559BB0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7" name="日期占位符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8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5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主文档内容</a:t>
            </a: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64D67-2283-4DE6-AB77-228C756575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4141" y="4404123"/>
            <a:ext cx="7653338" cy="50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 userDrawn="1"/>
        </p:nvSpPr>
        <p:spPr>
          <a:xfrm>
            <a:off x="0" y="1866901"/>
            <a:ext cx="9144000" cy="62269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3600" spc="225" noProof="1">
                <a:solidFill>
                  <a:srgbClr val="778495"/>
                </a:solidFill>
                <a:latin typeface="华文中宋" panose="02010600040101010101" pitchFamily="2" charset="-122"/>
                <a:ea typeface="华文中宋" panose="02010600040101010101" pitchFamily="2" charset="-122"/>
                <a:sym typeface="微软雅黑" panose="020B0503020204020204" pitchFamily="34" charset="-122"/>
              </a:rPr>
              <a:t>本节内容结束</a:t>
            </a:r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242A1D-EA5D-4482-A739-C17A54116F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 fontAlgn="auto">
              <a:defRPr sz="9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C8E961-0A61-4EB6-98E7-EFE1458794F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 fontAlgn="auto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wrap="square" lIns="68580" tIns="34290" rIns="68580" bIns="3429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fld id="{77619744-850D-4020-BBEB-906F11396F10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1031" name="文本框 7"/>
          <p:cNvSpPr txBox="1">
            <a:spLocks noChangeArrowheads="1"/>
          </p:cNvSpPr>
          <p:nvPr userDrawn="1"/>
        </p:nvSpPr>
        <p:spPr bwMode="auto">
          <a:xfrm>
            <a:off x="325041" y="4875610"/>
            <a:ext cx="320278" cy="238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/>
            <a:fld id="{F954D804-A502-40CB-84DC-1C98012DB33C}" type="slidenum">
              <a:rPr lang="zh-CN" altLang="en-US" sz="1100">
                <a:latin typeface="Times New Roman" panose="02020603050405020304" pitchFamily="18" charset="0"/>
              </a:rPr>
              <a:t>‹#›</a:t>
            </a:fld>
            <a:endParaRPr lang="zh-CN" altLang="en-US" sz="1100">
              <a:latin typeface="Times New Roman" panose="02020603050405020304" pitchFamily="18" charset="0"/>
            </a:endParaRPr>
          </a:p>
        </p:txBody>
      </p:sp>
      <p:sp>
        <p:nvSpPr>
          <p:cNvPr id="9" name="矩形 8">
            <a:hlinkClick r:id="" action="ppaction://hlinkshowjump?jump=previousslide"/>
          </p:cNvPr>
          <p:cNvSpPr/>
          <p:nvPr userDrawn="1"/>
        </p:nvSpPr>
        <p:spPr>
          <a:xfrm>
            <a:off x="0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  <p:sp>
        <p:nvSpPr>
          <p:cNvPr id="10" name="矩形 9">
            <a:hlinkClick r:id="" action="ppaction://hlinkshowjump?jump=nextslide"/>
          </p:cNvPr>
          <p:cNvSpPr/>
          <p:nvPr userDrawn="1"/>
        </p:nvSpPr>
        <p:spPr>
          <a:xfrm>
            <a:off x="626269" y="4710113"/>
            <a:ext cx="344091" cy="276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43808" y="1491630"/>
            <a:ext cx="5744393" cy="72090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3200" b="1" kern="100" dirty="0">
                <a:latin typeface="+mn-lt"/>
                <a:ea typeface="+mn-ea"/>
                <a:cs typeface="+mn-ea"/>
                <a:sym typeface="+mn-lt"/>
              </a:rPr>
              <a:t>Unit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lang="en-US" altLang="zh-CN" sz="3200" kern="100" dirty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kern="100" dirty="0" smtClean="0"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3200" b="1" kern="100" dirty="0" smtClean="0">
                <a:latin typeface="+mn-lt"/>
                <a:ea typeface="+mn-ea"/>
                <a:cs typeface="+mn-ea"/>
                <a:sym typeface="+mn-lt"/>
              </a:rPr>
              <a:t>The Value of Money</a:t>
            </a:r>
            <a:endParaRPr lang="zh-CN" altLang="zh-CN" sz="32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4191931"/>
            <a:ext cx="9144000" cy="40703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+mn-lt"/>
                <a:ea typeface="+mn-ea"/>
                <a:cs typeface="+mn-ea"/>
                <a:sym typeface="+mn-lt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11"/>
          <p:cNvSpPr>
            <a:spLocks noChangeArrowheads="1"/>
          </p:cNvSpPr>
          <p:nvPr/>
        </p:nvSpPr>
        <p:spPr bwMode="auto">
          <a:xfrm>
            <a:off x="373857" y="3003798"/>
            <a:ext cx="8428435" cy="621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ctr">
              <a:lnSpc>
                <a:spcPct val="173000"/>
              </a:lnSpc>
              <a:spcBef>
                <a:spcPts val="975"/>
              </a:spcBef>
              <a:spcAft>
                <a:spcPts val="975"/>
              </a:spcAft>
            </a:pP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Section Ⅷ</a:t>
            </a:r>
            <a:r>
              <a:rPr lang="zh-CN" altLang="zh-CN" sz="2400" b="1" dirty="0">
                <a:latin typeface="+mn-lt"/>
                <a:ea typeface="+mn-ea"/>
                <a:cs typeface="+mn-ea"/>
                <a:sym typeface="+mn-lt"/>
              </a:rPr>
              <a:t>　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Assessing Your Progress</a:t>
            </a:r>
            <a:endParaRPr lang="zh-CN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矩形 11"/>
          <p:cNvSpPr>
            <a:spLocks noChangeArrowheads="1"/>
          </p:cNvSpPr>
          <p:nvPr/>
        </p:nvSpPr>
        <p:spPr bwMode="auto">
          <a:xfrm>
            <a:off x="251222" y="843409"/>
            <a:ext cx="8428434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Ⅰ.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单词拼写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196" name="矩形 11"/>
          <p:cNvSpPr>
            <a:spLocks noChangeArrowheads="1"/>
          </p:cNvSpPr>
          <p:nvPr/>
        </p:nvSpPr>
        <p:spPr bwMode="auto">
          <a:xfrm>
            <a:off x="307182" y="1275606"/>
            <a:ext cx="8512969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忽视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all the ‘No Smoking’ signs and lit up a cigarette.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2.The actor’s voice gave out before he reached his most dramatic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一场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3.The following wind and eastward running tide had given us a very pleasant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lazy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航行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4.I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发现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a shooting star which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to my astonishment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was bright green in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colour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213248" y="1308944"/>
            <a:ext cx="100085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ignored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9809" y="2098105"/>
            <a:ext cx="7668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scene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27784" y="2952771"/>
            <a:ext cx="49597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sail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07268" y="3307524"/>
            <a:ext cx="99097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spotted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11"/>
          <p:cNvSpPr>
            <a:spLocks noChangeArrowheads="1"/>
          </p:cNvSpPr>
          <p:nvPr/>
        </p:nvSpPr>
        <p:spPr bwMode="auto">
          <a:xfrm>
            <a:off x="359569" y="681038"/>
            <a:ext cx="8261747" cy="375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暗示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to me that we could never be good friends again.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6.I had to ____________(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推迟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ideas of a career and stay at home.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7.Peter announced that he had no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意图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of wasting his time at any university.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8.She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追赶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 man who had stolen a woman’s bag.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9.The telephone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rang.Catherine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犹豫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debating whether to answer it.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10.Our engineers are sent to Japan to learn how to  ____________ (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维持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) the new machines.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04901" y="744142"/>
            <a:ext cx="11576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indicated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27572" y="1125142"/>
            <a:ext cx="119648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postpone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31456" y="1566863"/>
            <a:ext cx="113845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intention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10878" y="2345532"/>
            <a:ext cx="1047466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pursued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600450" y="2808685"/>
            <a:ext cx="1159292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hesitated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868592" y="3198019"/>
            <a:ext cx="110511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maintain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矩形 11"/>
          <p:cNvSpPr>
            <a:spLocks noChangeArrowheads="1"/>
          </p:cNvSpPr>
          <p:nvPr/>
        </p:nvSpPr>
        <p:spPr bwMode="auto">
          <a:xfrm>
            <a:off x="292894" y="411956"/>
            <a:ext cx="8345091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Ⅱ.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单句语法填空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243" name="矩形 11"/>
          <p:cNvSpPr>
            <a:spLocks noChangeArrowheads="1"/>
          </p:cNvSpPr>
          <p:nvPr/>
        </p:nvSpPr>
        <p:spPr bwMode="auto">
          <a:xfrm>
            <a:off x="333375" y="844154"/>
            <a:ext cx="8775129" cy="343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1.If you hurt someone’s feelings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you should  ____________ (apology) immediately.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2.It’s not fair to judge people  ____________ their appearance.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3.We would like to thank them for their  ____________ (patient) and understanding.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4.Learning a  ________ (music) instrument introduces a child to an understanding of music.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5.On the  ____________ (base) of my own experience</a:t>
            </a:r>
            <a:r>
              <a:rPr lang="zh-CN" altLang="zh-CN" sz="1600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I made this decision.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6.Only one doctor is  ____________ duty today and the other doctor is off duty.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7.He was an upright and noble man who was always willing  ____________ (help) in any way he could.</a:t>
            </a:r>
            <a:endParaRPr lang="zh-CN" altLang="zh-CN" sz="7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sz="1600" kern="100" dirty="0">
                <a:latin typeface="+mn-lt"/>
                <a:ea typeface="+mn-ea"/>
                <a:cs typeface="+mn-ea"/>
                <a:sym typeface="+mn-lt"/>
              </a:rPr>
              <a:t>8.No official  ____________ (permit) has been given for the event to take place.</a:t>
            </a:r>
            <a:endParaRPr lang="zh-CN" altLang="zh-CN" sz="16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082871" y="840139"/>
            <a:ext cx="121732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 err="1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apologise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07904" y="1201720"/>
            <a:ext cx="40780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by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465439" y="1548824"/>
            <a:ext cx="107939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patience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65685" y="1997724"/>
            <a:ext cx="97045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musical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526453" y="2343973"/>
            <a:ext cx="68666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basis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897312" y="2690222"/>
            <a:ext cx="428643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732240" y="2995836"/>
            <a:ext cx="92204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to help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665685" y="3816674"/>
            <a:ext cx="134831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permission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11"/>
          <p:cNvSpPr>
            <a:spLocks noChangeArrowheads="1"/>
          </p:cNvSpPr>
          <p:nvPr/>
        </p:nvSpPr>
        <p:spPr bwMode="auto">
          <a:xfrm>
            <a:off x="334566" y="627460"/>
            <a:ext cx="8261747" cy="432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Ⅲ.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补全句子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267" name="矩形 11"/>
          <p:cNvSpPr>
            <a:spLocks noChangeArrowheads="1"/>
          </p:cNvSpPr>
          <p:nvPr/>
        </p:nvSpPr>
        <p:spPr bwMode="auto">
          <a:xfrm>
            <a:off x="333375" y="1092994"/>
            <a:ext cx="8262938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1.He  _______________________________ but held back in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他刚要发火，不过又及时克制住了。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2.I </a:t>
            </a:r>
            <a:r>
              <a:rPr lang="en-US" altLang="zh-CN" kern="100" dirty="0" err="1">
                <a:latin typeface="+mn-lt"/>
                <a:ea typeface="+mn-ea"/>
                <a:cs typeface="+mn-ea"/>
                <a:sym typeface="+mn-lt"/>
              </a:rPr>
              <a:t>realised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 _____________________________ for me hereafter.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我意识到从今以后我的生活将会多么艰难。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3.The only thing that I  _______________ was that I wished her a long life.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我唯一能做的就是祝她长寿。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4.He  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in case he was scolded or refused by her.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他不敢说一个字，以免再遭到她的责备或拒绝。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31119" y="1146573"/>
            <a:ext cx="334386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was about to lose his temper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3298" y="1958579"/>
            <a:ext cx="3437095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how hard life was going to be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843213" y="2786063"/>
            <a:ext cx="111633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could do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223963" y="3599260"/>
            <a:ext cx="2478051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dared not say a word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11"/>
          <p:cNvSpPr>
            <a:spLocks noChangeArrowheads="1"/>
          </p:cNvSpPr>
          <p:nvPr/>
        </p:nvSpPr>
        <p:spPr bwMode="auto">
          <a:xfrm>
            <a:off x="359569" y="981075"/>
            <a:ext cx="8261747" cy="2561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5.You _______________________________ about the matter.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关于这件事，你不妨跟他谈一谈。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6.What you wear _______________________________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and  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你的穿着应该整齐干净，而且必须非常合身。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7.He  ________________________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but he can soon change his mind.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他现在也许会那么说，但他很快就会改变主意。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77529" y="1019176"/>
            <a:ext cx="370248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may as well have a talk with him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24137" y="1824038"/>
            <a:ext cx="2855590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should be tidy and clean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516291" y="1846660"/>
            <a:ext cx="149181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must fit well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31119" y="2668192"/>
            <a:ext cx="227369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might say that now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矩形 11"/>
          <p:cNvSpPr>
            <a:spLocks noChangeArrowheads="1"/>
          </p:cNvSpPr>
          <p:nvPr/>
        </p:nvSpPr>
        <p:spPr bwMode="auto">
          <a:xfrm>
            <a:off x="414338" y="1034654"/>
            <a:ext cx="8261747" cy="2928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8.The weather is such that we  _________________________________ for some time.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这样的天气，我们还是暂缓把花移种出去。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9.____________________ leaving us alone for a few minutes?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你不介意让我们单独待一会吧？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10.No man is perfect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even if the great people  ________________________.</a:t>
            </a:r>
            <a:endParaRPr lang="zh-CN" altLang="zh-CN" sz="800" kern="100" dirty="0">
              <a:latin typeface="+mn-lt"/>
              <a:ea typeface="+mn-ea"/>
              <a:cs typeface="+mn-ea"/>
              <a:sym typeface="+mn-lt"/>
            </a:endParaRPr>
          </a:p>
          <a:p>
            <a:pPr marL="189230" indent="-323850" algn="just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zh-CN" kern="100" dirty="0">
                <a:latin typeface="+mn-lt"/>
                <a:ea typeface="+mn-ea"/>
                <a:cs typeface="+mn-ea"/>
                <a:sym typeface="+mn-lt"/>
              </a:rPr>
              <a:t>	</a:t>
            </a:r>
            <a:r>
              <a:rPr lang="zh-CN" altLang="zh-CN" kern="100" dirty="0">
                <a:latin typeface="+mn-lt"/>
                <a:ea typeface="+mn-ea"/>
                <a:cs typeface="+mn-ea"/>
                <a:sym typeface="+mn-lt"/>
              </a:rPr>
              <a:t>人无完人，就算伟人也会犯错误。</a:t>
            </a:r>
            <a:endParaRPr lang="zh-CN" altLang="zh-CN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62351" y="1067992"/>
            <a:ext cx="4118884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had better not plant out the flowers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83568" y="2278553"/>
            <a:ext cx="198278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Would you mind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868144" y="3083701"/>
            <a:ext cx="2217338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kern="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can make mistakes</a:t>
            </a:r>
            <a:endParaRPr lang="zh-CN" altLang="en-US" dirty="0"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1gd2tvr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</Words>
  <Application>Microsoft Office PowerPoint</Application>
  <PresentationFormat>全屏显示(16:9)</PresentationFormat>
  <Paragraphs>79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华文中宋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2018-01-02T04:06:00Z</dcterms:created>
  <dcterms:modified xsi:type="dcterms:W3CDTF">2023-01-16T18:28:52Z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461DBC0A94F34100A749A9D081D28A46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